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33" r:id="rId2"/>
    <p:sldMasterId id="2147483757" r:id="rId3"/>
    <p:sldMasterId id="2147483769" r:id="rId4"/>
    <p:sldMasterId id="2147483806" r:id="rId5"/>
  </p:sldMasterIdLst>
  <p:notesMasterIdLst>
    <p:notesMasterId r:id="rId20"/>
  </p:notesMasterIdLst>
  <p:handoutMasterIdLst>
    <p:handoutMasterId r:id="rId21"/>
  </p:handoutMasterIdLst>
  <p:sldIdLst>
    <p:sldId id="257" r:id="rId6"/>
    <p:sldId id="492" r:id="rId7"/>
    <p:sldId id="481" r:id="rId8"/>
    <p:sldId id="456" r:id="rId9"/>
    <p:sldId id="496" r:id="rId10"/>
    <p:sldId id="488" r:id="rId11"/>
    <p:sldId id="498" r:id="rId12"/>
    <p:sldId id="489" r:id="rId13"/>
    <p:sldId id="502" r:id="rId14"/>
    <p:sldId id="490" r:id="rId15"/>
    <p:sldId id="501" r:id="rId16"/>
    <p:sldId id="495" r:id="rId17"/>
    <p:sldId id="493" r:id="rId18"/>
    <p:sldId id="439" r:id="rId1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vtkachenko" initials="e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5DA2"/>
    <a:srgbClr val="235D9D"/>
    <a:srgbClr val="003399"/>
    <a:srgbClr val="000099"/>
    <a:srgbClr val="000066"/>
    <a:srgbClr val="3333CC"/>
    <a:srgbClr val="0033CC"/>
    <a:srgbClr val="20104C"/>
    <a:srgbClr val="002A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07" autoAdjust="0"/>
    <p:restoredTop sz="98056" autoAdjust="0"/>
  </p:normalViewPr>
  <p:slideViewPr>
    <p:cSldViewPr>
      <p:cViewPr>
        <p:scale>
          <a:sx n="100" d="100"/>
          <a:sy n="100" d="100"/>
        </p:scale>
        <p:origin x="-1944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rpolyakova\&#1056;&#1072;&#1073;&#1086;&#1095;&#1080;&#1081;%20&#1089;&#1090;&#1086;&#1083;\&#1055;&#1054;&#1051;&#1071;&#1050;&#1054;&#1042;&#1040;\&#1059;&#1095;&#1072;&#1089;&#1090;&#1080;&#1077;%20&#1074;%20&#1082;&#1086;&#1085;&#1082;&#1091;&#1088;&#1089;&#1077;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  <c:perspective val="0"/>
    </c:view3D>
    <c:floor>
      <c:thickness val="0"/>
      <c:spPr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449495377706582"/>
          <c:y val="7.6267802076045624E-2"/>
          <c:w val="0.88550504622293402"/>
          <c:h val="0.70461352642499264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2BAAB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1.1291909701726421E-2"/>
                  <c:y val="-0.3955063669276480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100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6926127133838221E-3"/>
                  <c:y val="-0.3926297127748767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96%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Лист1!$J$2:$J$4</c:f>
              <c:strCache>
                <c:ptCount val="3"/>
                <c:pt idx="0">
                  <c:v>Оценка показателей исполнительской дисциплины</c:v>
                </c:pt>
                <c:pt idx="1">
                  <c:v>Оценка показателей исполнения полномочий</c:v>
                </c:pt>
                <c:pt idx="2">
                  <c:v>Оценка деловых и личностных качеств </c:v>
                </c:pt>
              </c:strCache>
            </c:strRef>
          </c:cat>
          <c:val>
            <c:numRef>
              <c:f>Лист1!$K$2:$K$4</c:f>
              <c:numCache>
                <c:formatCode>0.00%</c:formatCode>
                <c:ptCount val="3"/>
                <c:pt idx="0">
                  <c:v>0.96250000000000002</c:v>
                </c:pt>
                <c:pt idx="1">
                  <c:v>0.96000000000000063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9965696"/>
        <c:axId val="101743936"/>
        <c:axId val="0"/>
      </c:bar3DChart>
      <c:catAx>
        <c:axId val="1199656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1743936"/>
        <c:crosses val="autoZero"/>
        <c:auto val="1"/>
        <c:lblAlgn val="ctr"/>
        <c:lblOffset val="100"/>
        <c:noMultiLvlLbl val="0"/>
      </c:catAx>
      <c:valAx>
        <c:axId val="101743936"/>
        <c:scaling>
          <c:orientation val="minMax"/>
          <c:max val="1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9965696"/>
        <c:crosses val="autoZero"/>
        <c:crossBetween val="between"/>
        <c:majorUnit val="0.2"/>
        <c:minorUnit val="0.1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63577029945482E-2"/>
          <c:y val="7.0418878914310271E-2"/>
          <c:w val="0.84592948794066869"/>
          <c:h val="0.6962341917511255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2017 год</c:v>
                </c:pt>
              </c:strCache>
            </c:strRef>
          </c:tx>
          <c:invertIfNegative val="0"/>
          <c:cat>
            <c:strRef>
              <c:f>Лист1!$B$2:$E$2</c:f>
              <c:strCache>
                <c:ptCount val="4"/>
                <c:pt idx="0">
                  <c:v>1 кв.</c:v>
                </c:pt>
                <c:pt idx="1">
                  <c:v>2 кв.</c:v>
                </c:pt>
                <c:pt idx="2">
                  <c:v>3 кв. </c:v>
                </c:pt>
                <c:pt idx="3">
                  <c:v>4 кв. </c:v>
                </c:pt>
              </c:strCache>
            </c:strRef>
          </c:cat>
          <c:val>
            <c:numRef>
              <c:f>Лист1!$B$3:$E$3</c:f>
              <c:numCache>
                <c:formatCode>General</c:formatCode>
                <c:ptCount val="4"/>
                <c:pt idx="1">
                  <c:v>28</c:v>
                </c:pt>
                <c:pt idx="2">
                  <c:v>22</c:v>
                </c:pt>
                <c:pt idx="3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Лист1!$A$4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BDBCC4"/>
            </a:solidFill>
          </c:spPr>
          <c:invertIfNegative val="0"/>
          <c:cat>
            <c:strRef>
              <c:f>Лист1!$B$2:$E$2</c:f>
              <c:strCache>
                <c:ptCount val="4"/>
                <c:pt idx="0">
                  <c:v>1 кв.</c:v>
                </c:pt>
                <c:pt idx="1">
                  <c:v>2 кв.</c:v>
                </c:pt>
                <c:pt idx="2">
                  <c:v>3 кв. </c:v>
                </c:pt>
                <c:pt idx="3">
                  <c:v>4 кв. </c:v>
                </c:pt>
              </c:strCache>
            </c:strRef>
          </c:cat>
          <c:val>
            <c:numRef>
              <c:f>Лист1!$B$4:$E$4</c:f>
              <c:numCache>
                <c:formatCode>General</c:formatCode>
                <c:ptCount val="4"/>
                <c:pt idx="0">
                  <c:v>15</c:v>
                </c:pt>
                <c:pt idx="1">
                  <c:v>13</c:v>
                </c:pt>
                <c:pt idx="2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0696832"/>
        <c:axId val="118123904"/>
        <c:axId val="0"/>
      </c:bar3DChart>
      <c:catAx>
        <c:axId val="12069683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8123904"/>
        <c:crosses val="autoZero"/>
        <c:auto val="1"/>
        <c:lblAlgn val="ctr"/>
        <c:lblOffset val="100"/>
        <c:noMultiLvlLbl val="0"/>
      </c:catAx>
      <c:valAx>
        <c:axId val="1181239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06968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7471242987700494"/>
          <c:y val="0.86216129629266136"/>
          <c:w val="0.68193295846611712"/>
          <c:h val="7.5516941144140634E-2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69B9BD-4AC7-4E71-9CC3-871903597E94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D45517-1A2E-4AA7-95F4-A6BCD4AA17C8}">
      <dgm:prSet phldrT="[Текст]" custT="1"/>
      <dgm:spPr>
        <a:ln w="15875">
          <a:solidFill>
            <a:schemeClr val="tx2"/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Ориентация на конкретный результат</a:t>
          </a:r>
          <a:endParaRPr lang="ru-RU" sz="1400" dirty="0">
            <a:solidFill>
              <a:schemeClr val="tx2">
                <a:lumMod val="75000"/>
              </a:schemeClr>
            </a:solidFill>
          </a:endParaRPr>
        </a:p>
      </dgm:t>
    </dgm:pt>
    <dgm:pt modelId="{F467938D-1F1E-49FD-8889-73E380A98A2D}" type="parTrans" cxnId="{6318162C-631A-4337-AD8F-8F933E06336F}">
      <dgm:prSet/>
      <dgm:spPr/>
      <dgm:t>
        <a:bodyPr/>
        <a:lstStyle/>
        <a:p>
          <a:endParaRPr lang="ru-RU"/>
        </a:p>
      </dgm:t>
    </dgm:pt>
    <dgm:pt modelId="{A1C2BEE8-4BB6-4FCF-9337-A0B2B679D06B}" type="sibTrans" cxnId="{6318162C-631A-4337-AD8F-8F933E06336F}">
      <dgm:prSet/>
      <dgm:spPr/>
      <dgm:t>
        <a:bodyPr/>
        <a:lstStyle/>
        <a:p>
          <a:endParaRPr lang="ru-RU"/>
        </a:p>
      </dgm:t>
    </dgm:pt>
    <dgm:pt modelId="{BDA63737-2177-4147-90CE-DA76A38A1497}">
      <dgm:prSet custT="1"/>
      <dgm:spPr>
        <a:ln w="15875"/>
      </dgm:spPr>
      <dgm:t>
        <a:bodyPr/>
        <a:lstStyle/>
        <a:p>
          <a:r>
            <a:rPr lang="ru-RU" sz="1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Взаимосвязь между качеством исполнения функционала и денежным поощрением  </a:t>
          </a:r>
        </a:p>
      </dgm:t>
    </dgm:pt>
    <dgm:pt modelId="{58E84301-767A-48AB-9958-0D9963280451}" type="parTrans" cxnId="{DCC37C96-2642-4984-A027-D3E6232B2ACE}">
      <dgm:prSet/>
      <dgm:spPr/>
      <dgm:t>
        <a:bodyPr/>
        <a:lstStyle/>
        <a:p>
          <a:endParaRPr lang="ru-RU"/>
        </a:p>
      </dgm:t>
    </dgm:pt>
    <dgm:pt modelId="{C9FB0051-6E2F-4CE5-AD0C-A6BE508EF577}" type="sibTrans" cxnId="{DCC37C96-2642-4984-A027-D3E6232B2ACE}">
      <dgm:prSet/>
      <dgm:spPr/>
      <dgm:t>
        <a:bodyPr/>
        <a:lstStyle/>
        <a:p>
          <a:endParaRPr lang="ru-RU"/>
        </a:p>
      </dgm:t>
    </dgm:pt>
    <dgm:pt modelId="{3E1092F2-0570-4367-BB56-B26D5DA94D9C}">
      <dgm:prSet custT="1"/>
      <dgm:spPr>
        <a:ln w="15875"/>
      </dgm:spPr>
      <dgm:t>
        <a:bodyPr/>
        <a:lstStyle/>
        <a:p>
          <a:r>
            <a:rPr lang="ru-RU" sz="1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Прозрачность системы оценки </a:t>
          </a:r>
        </a:p>
      </dgm:t>
    </dgm:pt>
    <dgm:pt modelId="{9A41ABDA-3FB3-4D4F-AA46-FFDA7FF97F8E}" type="parTrans" cxnId="{F0D1DB9C-94E2-4B79-9F41-161A8BD37BD1}">
      <dgm:prSet/>
      <dgm:spPr/>
      <dgm:t>
        <a:bodyPr/>
        <a:lstStyle/>
        <a:p>
          <a:endParaRPr lang="ru-RU"/>
        </a:p>
      </dgm:t>
    </dgm:pt>
    <dgm:pt modelId="{B5A6E0CB-B056-47E3-9EF3-445E55B06BCB}" type="sibTrans" cxnId="{F0D1DB9C-94E2-4B79-9F41-161A8BD37BD1}">
      <dgm:prSet/>
      <dgm:spPr/>
      <dgm:t>
        <a:bodyPr/>
        <a:lstStyle/>
        <a:p>
          <a:endParaRPr lang="ru-RU"/>
        </a:p>
      </dgm:t>
    </dgm:pt>
    <dgm:pt modelId="{95C039C1-4371-4A99-AE90-8002B917E5C3}" type="pres">
      <dgm:prSet presAssocID="{2669B9BD-4AC7-4E71-9CC3-871903597E9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572C0A-7F33-4964-AFBE-01FCDA68F068}" type="pres">
      <dgm:prSet presAssocID="{78D45517-1A2E-4AA7-95F4-A6BCD4AA17C8}" presName="composite" presStyleCnt="0"/>
      <dgm:spPr/>
    </dgm:pt>
    <dgm:pt modelId="{8FE2AE64-73D3-4A7E-B296-03BF411F8185}" type="pres">
      <dgm:prSet presAssocID="{78D45517-1A2E-4AA7-95F4-A6BCD4AA17C8}" presName="rect1" presStyleLbl="tr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F3EE1B-7F1F-4CEF-A4CB-602405E77A6B}" type="pres">
      <dgm:prSet presAssocID="{78D45517-1A2E-4AA7-95F4-A6BCD4AA17C8}" presName="rect2" presStyleLbl="fgImgPlace1" presStyleIdx="0" presStyleCnt="3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0F6373AA-2EE7-4AE7-92FC-6E7AD981485A}" type="pres">
      <dgm:prSet presAssocID="{A1C2BEE8-4BB6-4FCF-9337-A0B2B679D06B}" presName="sibTrans" presStyleCnt="0"/>
      <dgm:spPr/>
    </dgm:pt>
    <dgm:pt modelId="{CACD438D-3A25-4B45-AF4E-0C95AB8D80B9}" type="pres">
      <dgm:prSet presAssocID="{3E1092F2-0570-4367-BB56-B26D5DA94D9C}" presName="composite" presStyleCnt="0"/>
      <dgm:spPr/>
    </dgm:pt>
    <dgm:pt modelId="{B39CB12E-7FAA-4991-B04D-45CD59402530}" type="pres">
      <dgm:prSet presAssocID="{3E1092F2-0570-4367-BB56-B26D5DA94D9C}" presName="rect1" presStyleLbl="tr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C7E134-AEE8-4858-86BA-1724E5BD84A7}" type="pres">
      <dgm:prSet presAssocID="{3E1092F2-0570-4367-BB56-B26D5DA94D9C}" presName="rect2" presStyleLbl="fgImgPlace1" presStyleIdx="1" presStyleCnt="3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3646A32D-69EB-46B2-8B8A-3FE4E67E7D65}" type="pres">
      <dgm:prSet presAssocID="{B5A6E0CB-B056-47E3-9EF3-445E55B06BCB}" presName="sibTrans" presStyleCnt="0"/>
      <dgm:spPr/>
    </dgm:pt>
    <dgm:pt modelId="{2B3A725B-68C8-4468-9BF3-1F455F24EC74}" type="pres">
      <dgm:prSet presAssocID="{BDA63737-2177-4147-90CE-DA76A38A1497}" presName="composite" presStyleCnt="0"/>
      <dgm:spPr/>
    </dgm:pt>
    <dgm:pt modelId="{BC5841B4-25F6-45EE-B26F-FB94C32416DE}" type="pres">
      <dgm:prSet presAssocID="{BDA63737-2177-4147-90CE-DA76A38A1497}" presName="rect1" presStyleLbl="tr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7CABE7-F9A1-4D8D-95B5-4C6338EFD5CC}" type="pres">
      <dgm:prSet presAssocID="{BDA63737-2177-4147-90CE-DA76A38A1497}" presName="rect2" presStyleLbl="fgImgPlace1" presStyleIdx="2" presStyleCnt="3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ru-RU"/>
        </a:p>
      </dgm:t>
    </dgm:pt>
  </dgm:ptLst>
  <dgm:cxnLst>
    <dgm:cxn modelId="{4A7EE8AA-2C0F-481C-967E-8CDC944E5C70}" type="presOf" srcId="{2669B9BD-4AC7-4E71-9CC3-871903597E94}" destId="{95C039C1-4371-4A99-AE90-8002B917E5C3}" srcOrd="0" destOrd="0" presId="urn:microsoft.com/office/officeart/2008/layout/PictureStrips"/>
    <dgm:cxn modelId="{F0D1DB9C-94E2-4B79-9F41-161A8BD37BD1}" srcId="{2669B9BD-4AC7-4E71-9CC3-871903597E94}" destId="{3E1092F2-0570-4367-BB56-B26D5DA94D9C}" srcOrd="1" destOrd="0" parTransId="{9A41ABDA-3FB3-4D4F-AA46-FFDA7FF97F8E}" sibTransId="{B5A6E0CB-B056-47E3-9EF3-445E55B06BCB}"/>
    <dgm:cxn modelId="{C56E07DD-5A7E-4D8D-9D47-9100829768EF}" type="presOf" srcId="{BDA63737-2177-4147-90CE-DA76A38A1497}" destId="{BC5841B4-25F6-45EE-B26F-FB94C32416DE}" srcOrd="0" destOrd="0" presId="urn:microsoft.com/office/officeart/2008/layout/PictureStrips"/>
    <dgm:cxn modelId="{4D811D37-3B71-44A6-AC93-42DD0DA7CE08}" type="presOf" srcId="{3E1092F2-0570-4367-BB56-B26D5DA94D9C}" destId="{B39CB12E-7FAA-4991-B04D-45CD59402530}" srcOrd="0" destOrd="0" presId="urn:microsoft.com/office/officeart/2008/layout/PictureStrips"/>
    <dgm:cxn modelId="{29D15A32-0709-4CB3-AD83-A8D75516218D}" type="presOf" srcId="{78D45517-1A2E-4AA7-95F4-A6BCD4AA17C8}" destId="{8FE2AE64-73D3-4A7E-B296-03BF411F8185}" srcOrd="0" destOrd="0" presId="urn:microsoft.com/office/officeart/2008/layout/PictureStrips"/>
    <dgm:cxn modelId="{6318162C-631A-4337-AD8F-8F933E06336F}" srcId="{2669B9BD-4AC7-4E71-9CC3-871903597E94}" destId="{78D45517-1A2E-4AA7-95F4-A6BCD4AA17C8}" srcOrd="0" destOrd="0" parTransId="{F467938D-1F1E-49FD-8889-73E380A98A2D}" sibTransId="{A1C2BEE8-4BB6-4FCF-9337-A0B2B679D06B}"/>
    <dgm:cxn modelId="{DCC37C96-2642-4984-A027-D3E6232B2ACE}" srcId="{2669B9BD-4AC7-4E71-9CC3-871903597E94}" destId="{BDA63737-2177-4147-90CE-DA76A38A1497}" srcOrd="2" destOrd="0" parTransId="{58E84301-767A-48AB-9958-0D9963280451}" sibTransId="{C9FB0051-6E2F-4CE5-AD0C-A6BE508EF577}"/>
    <dgm:cxn modelId="{B23E508F-7543-456F-A971-A2B2FEF69F80}" type="presParOf" srcId="{95C039C1-4371-4A99-AE90-8002B917E5C3}" destId="{C7572C0A-7F33-4964-AFBE-01FCDA68F068}" srcOrd="0" destOrd="0" presId="urn:microsoft.com/office/officeart/2008/layout/PictureStrips"/>
    <dgm:cxn modelId="{05BAB797-CA90-4A30-B1A3-831E17944813}" type="presParOf" srcId="{C7572C0A-7F33-4964-AFBE-01FCDA68F068}" destId="{8FE2AE64-73D3-4A7E-B296-03BF411F8185}" srcOrd="0" destOrd="0" presId="urn:microsoft.com/office/officeart/2008/layout/PictureStrips"/>
    <dgm:cxn modelId="{D5223F7E-7C3A-4023-B858-86C047A2976C}" type="presParOf" srcId="{C7572C0A-7F33-4964-AFBE-01FCDA68F068}" destId="{C5F3EE1B-7F1F-4CEF-A4CB-602405E77A6B}" srcOrd="1" destOrd="0" presId="urn:microsoft.com/office/officeart/2008/layout/PictureStrips"/>
    <dgm:cxn modelId="{C2B16D97-3435-4756-A58C-3383AD9AC964}" type="presParOf" srcId="{95C039C1-4371-4A99-AE90-8002B917E5C3}" destId="{0F6373AA-2EE7-4AE7-92FC-6E7AD981485A}" srcOrd="1" destOrd="0" presId="urn:microsoft.com/office/officeart/2008/layout/PictureStrips"/>
    <dgm:cxn modelId="{C0A4EB77-2E4E-4CD0-90FA-B90E8671B1DD}" type="presParOf" srcId="{95C039C1-4371-4A99-AE90-8002B917E5C3}" destId="{CACD438D-3A25-4B45-AF4E-0C95AB8D80B9}" srcOrd="2" destOrd="0" presId="urn:microsoft.com/office/officeart/2008/layout/PictureStrips"/>
    <dgm:cxn modelId="{B449B6C0-AE8E-4961-BE49-D8DE9B0E7CB3}" type="presParOf" srcId="{CACD438D-3A25-4B45-AF4E-0C95AB8D80B9}" destId="{B39CB12E-7FAA-4991-B04D-45CD59402530}" srcOrd="0" destOrd="0" presId="urn:microsoft.com/office/officeart/2008/layout/PictureStrips"/>
    <dgm:cxn modelId="{C7B9A1C2-537A-4FBB-AB54-00F58F210953}" type="presParOf" srcId="{CACD438D-3A25-4B45-AF4E-0C95AB8D80B9}" destId="{01C7E134-AEE8-4858-86BA-1724E5BD84A7}" srcOrd="1" destOrd="0" presId="urn:microsoft.com/office/officeart/2008/layout/PictureStrips"/>
    <dgm:cxn modelId="{A1F84382-CC20-45BA-B616-16E5AC76D8DC}" type="presParOf" srcId="{95C039C1-4371-4A99-AE90-8002B917E5C3}" destId="{3646A32D-69EB-46B2-8B8A-3FE4E67E7D65}" srcOrd="3" destOrd="0" presId="urn:microsoft.com/office/officeart/2008/layout/PictureStrips"/>
    <dgm:cxn modelId="{5970CD69-872B-4986-B82D-ADBFF6DA705C}" type="presParOf" srcId="{95C039C1-4371-4A99-AE90-8002B917E5C3}" destId="{2B3A725B-68C8-4468-9BF3-1F455F24EC74}" srcOrd="4" destOrd="0" presId="urn:microsoft.com/office/officeart/2008/layout/PictureStrips"/>
    <dgm:cxn modelId="{7BCC941C-03AD-47BB-9578-D5D5883678D2}" type="presParOf" srcId="{2B3A725B-68C8-4468-9BF3-1F455F24EC74}" destId="{BC5841B4-25F6-45EE-B26F-FB94C32416DE}" srcOrd="0" destOrd="0" presId="urn:microsoft.com/office/officeart/2008/layout/PictureStrips"/>
    <dgm:cxn modelId="{BF3ACF98-26FA-4D67-96FC-6B418FDC1040}" type="presParOf" srcId="{2B3A725B-68C8-4468-9BF3-1F455F24EC74}" destId="{377CABE7-F9A1-4D8D-95B5-4C6338EFD5CC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E2AE64-73D3-4A7E-B296-03BF411F8185}">
      <dsp:nvSpPr>
        <dsp:cNvPr id="0" name=""/>
        <dsp:cNvSpPr/>
      </dsp:nvSpPr>
      <dsp:spPr>
        <a:xfrm>
          <a:off x="1286228" y="190715"/>
          <a:ext cx="2575411" cy="80481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5129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Ориентация на конкретный результат</a:t>
          </a:r>
          <a:endParaRPr lang="ru-RU" sz="14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286228" y="190715"/>
        <a:ext cx="2575411" cy="804815"/>
      </dsp:txXfrm>
    </dsp:sp>
    <dsp:sp modelId="{C5F3EE1B-7F1F-4CEF-A4CB-602405E77A6B}">
      <dsp:nvSpPr>
        <dsp:cNvPr id="0" name=""/>
        <dsp:cNvSpPr/>
      </dsp:nvSpPr>
      <dsp:spPr>
        <a:xfrm>
          <a:off x="1178920" y="74464"/>
          <a:ext cx="563371" cy="845056"/>
        </a:xfrm>
        <a:prstGeom prst="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9CB12E-7FAA-4991-B04D-45CD59402530}">
      <dsp:nvSpPr>
        <dsp:cNvPr id="0" name=""/>
        <dsp:cNvSpPr/>
      </dsp:nvSpPr>
      <dsp:spPr>
        <a:xfrm>
          <a:off x="1286228" y="1203889"/>
          <a:ext cx="2575411" cy="80481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5129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Прозрачность системы оценки </a:t>
          </a:r>
        </a:p>
      </dsp:txBody>
      <dsp:txXfrm>
        <a:off x="1286228" y="1203889"/>
        <a:ext cx="2575411" cy="804815"/>
      </dsp:txXfrm>
    </dsp:sp>
    <dsp:sp modelId="{01C7E134-AEE8-4858-86BA-1724E5BD84A7}">
      <dsp:nvSpPr>
        <dsp:cNvPr id="0" name=""/>
        <dsp:cNvSpPr/>
      </dsp:nvSpPr>
      <dsp:spPr>
        <a:xfrm>
          <a:off x="1178920" y="1087638"/>
          <a:ext cx="563371" cy="845056"/>
        </a:xfrm>
        <a:prstGeom prst="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5841B4-25F6-45EE-B26F-FB94C32416DE}">
      <dsp:nvSpPr>
        <dsp:cNvPr id="0" name=""/>
        <dsp:cNvSpPr/>
      </dsp:nvSpPr>
      <dsp:spPr>
        <a:xfrm>
          <a:off x="1286228" y="2217063"/>
          <a:ext cx="2575411" cy="80481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5129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Взаимосвязь между качеством исполнения функционала и денежным поощрением  </a:t>
          </a:r>
        </a:p>
      </dsp:txBody>
      <dsp:txXfrm>
        <a:off x="1286228" y="2217063"/>
        <a:ext cx="2575411" cy="804815"/>
      </dsp:txXfrm>
    </dsp:sp>
    <dsp:sp modelId="{377CABE7-F9A1-4D8D-95B5-4C6338EFD5CC}">
      <dsp:nvSpPr>
        <dsp:cNvPr id="0" name=""/>
        <dsp:cNvSpPr/>
      </dsp:nvSpPr>
      <dsp:spPr>
        <a:xfrm>
          <a:off x="1178920" y="2100812"/>
          <a:ext cx="563371" cy="845056"/>
        </a:xfrm>
        <a:prstGeom prst="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04DB2-4485-44F0-8116-1B8B715574AA}" type="datetimeFigureOut">
              <a:rPr lang="ru-RU" smtClean="0"/>
              <a:pPr/>
              <a:t>12.12.2018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640E8-15F3-4B64-AE4B-D01107D0037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3698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0D172A-4399-480B-B827-47A57A0CDCE7}" type="datetimeFigureOut">
              <a:rPr lang="ru-RU" smtClean="0"/>
              <a:pPr/>
              <a:t>12.12.2018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B86E6-A1AA-4AC8-96DB-0B4C3FA5F56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2638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266C7-C46D-4D19-8292-78162FDBB34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428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B86E6-A1AA-4AC8-96DB-0B4C3FA5F569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B86E6-A1AA-4AC8-96DB-0B4C3FA5F569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92F6F8C0-87AF-47AA-A3D5-EBA708C50703}" type="slidenum">
              <a:rPr lang="ru-RU" altLang="ru-RU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7</a:t>
            </a:fld>
            <a:endParaRPr lang="ru-RU" alt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92F6F8C0-87AF-47AA-A3D5-EBA708C50703}" type="slidenum">
              <a:rPr lang="ru-RU" altLang="ru-RU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9</a:t>
            </a:fld>
            <a:endParaRPr lang="ru-RU" alt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266C7-C46D-4D19-8292-78162FDBB342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428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92F6F8C0-87AF-47AA-A3D5-EBA708C50703}" type="slidenum">
              <a:rPr lang="ru-RU" altLang="ru-RU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13</a:t>
            </a:fld>
            <a:endParaRPr lang="ru-RU" alt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92F6F8C0-87AF-47AA-A3D5-EBA708C50703}" type="slidenum">
              <a:rPr lang="ru-RU" altLang="ru-RU"/>
              <a:pPr>
                <a:spcBef>
                  <a:spcPct val="0"/>
                </a:spcBef>
              </a:pPr>
              <a:t>14</a:t>
            </a:fld>
            <a:endParaRPr lang="ru-RU" alt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0273-CDE0-45CE-A815-E0DB3D9118F2}" type="datetime1">
              <a:rPr lang="ru-RU" smtClean="0"/>
              <a:pPr/>
              <a:t>12.12.2018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CA09-4F63-4F0F-B4D7-645AAC086C85}" type="datetime1">
              <a:rPr lang="ru-RU" smtClean="0"/>
              <a:pPr/>
              <a:t>12.12.2018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942A-3AD5-4ED0-803C-9C1EA0B3DFBA}" type="datetime1">
              <a:rPr lang="ru-RU" smtClean="0"/>
              <a:pPr/>
              <a:t>12.12.2018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14284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07971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51520" y="6567155"/>
            <a:ext cx="878497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и внедрение системы мотивации на основе показателей KPI, </a:t>
            </a:r>
            <a:r>
              <a:rPr lang="ru-RU" sz="1000" b="1" dirty="0" smtClean="0">
                <a:solidFill>
                  <a:schemeClr val="tx1"/>
                </a:solidFill>
              </a:rPr>
              <a:t>администрация </a:t>
            </a:r>
            <a:r>
              <a:rPr lang="ru-RU" sz="1000" b="1" dirty="0" smtClean="0">
                <a:solidFill>
                  <a:schemeClr val="tx1"/>
                </a:solidFill>
              </a:rPr>
              <a:t>городского округа город Воронеж, </a:t>
            </a:r>
            <a:r>
              <a:rPr lang="ru-RU" sz="1000" b="1" dirty="0" smtClean="0">
                <a:solidFill>
                  <a:schemeClr val="tx1"/>
                </a:solidFill>
              </a:rPr>
              <a:t>14.12.2018 </a:t>
            </a:r>
            <a:r>
              <a:rPr lang="ru-RU" sz="1000" b="1" dirty="0" smtClean="0">
                <a:solidFill>
                  <a:schemeClr val="tx1"/>
                </a:solidFill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407383984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05400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817339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172F-7C90-4C9B-9C32-0E1A16F384B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36930"/>
      </p:ext>
    </p:extLst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9712-1C44-4ED1-9685-B746AC5C315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76891"/>
      </p:ext>
    </p:extLst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3931-E863-4057-AA9D-B08AF27CA29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425478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381E4-E2A2-4BD6-9C65-5D945C715B33}" type="datetime1">
              <a:rPr lang="ru-RU" smtClean="0"/>
              <a:pPr/>
              <a:t>12.12.2018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00F9-33FC-4719-86F4-810100165D6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841199"/>
      </p:ext>
    </p:extLst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DE0F8-63AD-4BB2-989C-E18ECEC41DB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251520" y="6639403"/>
            <a:ext cx="878497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Организационно-штатные мероприятия в администрации городского округа город Воронеж и подведомственных организациях</a:t>
            </a:r>
            <a:r>
              <a:rPr lang="ru-RU" sz="1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000" b="1" dirty="0" smtClean="0">
                <a:solidFill>
                  <a:prstClr val="black"/>
                </a:solidFill>
              </a:rPr>
              <a:t>, 24.05.2018 г.</a:t>
            </a:r>
          </a:p>
        </p:txBody>
      </p:sp>
    </p:spTree>
    <p:extLst>
      <p:ext uri="{BB962C8B-B14F-4D97-AF65-F5344CB8AC3E}">
        <p14:creationId xmlns:p14="http://schemas.microsoft.com/office/powerpoint/2010/main" val="524599822"/>
      </p:ext>
    </p:extLst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F587-ECC0-4447-AB94-569D997037D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894432"/>
      </p:ext>
    </p:extLst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44CF-67F2-4EC5-AB94-1F73DB05598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516583"/>
      </p:ext>
    </p:extLst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CA09-4F63-4F0F-B4D7-645AAC086C8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606693"/>
      </p:ext>
    </p:extLst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942A-3AD5-4ED0-803C-9C1EA0B3DFB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631806"/>
      </p:ext>
    </p:extLst>
  </p:cSld>
  <p:clrMapOvr>
    <a:masterClrMapping/>
  </p:clrMapOvr>
  <p:transition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0273-CDE0-45CE-A815-E0DB3D9118F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51520" y="6639403"/>
            <a:ext cx="878497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solidFill>
                  <a:prstClr val="black"/>
                </a:solidFill>
              </a:rPr>
              <a:t>Об анализе структуры и предложениях по наделению/перераспределению полномочий управ районов, 12.07.2018 г.</a:t>
            </a:r>
          </a:p>
        </p:txBody>
      </p:sp>
    </p:spTree>
    <p:extLst>
      <p:ext uri="{BB962C8B-B14F-4D97-AF65-F5344CB8AC3E}">
        <p14:creationId xmlns:p14="http://schemas.microsoft.com/office/powerpoint/2010/main" val="2401056678"/>
      </p:ext>
    </p:extLst>
  </p:cSld>
  <p:clrMapOvr>
    <a:masterClrMapping/>
  </p:clrMapOvr>
  <p:transition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381E4-E2A2-4BD6-9C65-5D945C715B3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51520" y="6567155"/>
            <a:ext cx="878497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и внедрение системы мотивации на основе показателей KPI, </a:t>
            </a:r>
            <a:r>
              <a:rPr lang="ru-RU" sz="1000" b="1" dirty="0" smtClean="0">
                <a:solidFill>
                  <a:schemeClr val="tx1"/>
                </a:solidFill>
              </a:rPr>
              <a:t>администрация </a:t>
            </a:r>
            <a:r>
              <a:rPr lang="ru-RU" sz="1000" b="1" dirty="0" smtClean="0">
                <a:solidFill>
                  <a:schemeClr val="tx1"/>
                </a:solidFill>
              </a:rPr>
              <a:t>городского округа город Воронеж, </a:t>
            </a:r>
            <a:r>
              <a:rPr lang="ru-RU" sz="1000" b="1" dirty="0" smtClean="0">
                <a:solidFill>
                  <a:schemeClr val="tx1"/>
                </a:solidFill>
              </a:rPr>
              <a:t>14.12.2018 </a:t>
            </a:r>
            <a:r>
              <a:rPr lang="ru-RU" sz="1000" b="1" dirty="0" smtClean="0">
                <a:solidFill>
                  <a:schemeClr val="tx1"/>
                </a:solidFill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2299120260"/>
      </p:ext>
    </p:extLst>
  </p:cSld>
  <p:clrMapOvr>
    <a:masterClrMapping/>
  </p:clrMapOvr>
  <p:transition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172F-7C90-4C9B-9C32-0E1A16F384B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994936"/>
      </p:ext>
    </p:extLst>
  </p:cSld>
  <p:clrMapOvr>
    <a:masterClrMapping/>
  </p:clrMapOvr>
  <p:transition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9712-1C44-4ED1-9685-B746AC5C315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353468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172F-7C90-4C9B-9C32-0E1A16F384B9}" type="datetime1">
              <a:rPr lang="ru-RU" smtClean="0"/>
              <a:pPr/>
              <a:t>12.12.2018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3931-E863-4057-AA9D-B08AF27CA29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373311"/>
      </p:ext>
    </p:extLst>
  </p:cSld>
  <p:clrMapOvr>
    <a:masterClrMapping/>
  </p:clrMapOvr>
  <p:transition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00F9-33FC-4719-86F4-810100165D6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926912"/>
      </p:ext>
    </p:extLst>
  </p:cSld>
  <p:clrMapOvr>
    <a:masterClrMapping/>
  </p:clrMapOvr>
  <p:transition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DE0F8-63AD-4BB2-989C-E18ECEC41DB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251520" y="6639403"/>
            <a:ext cx="878497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Организационно-штатные мероприятия в администрации городского округа город Воронеж и подведомственных организациях</a:t>
            </a:r>
            <a:r>
              <a:rPr lang="ru-RU" sz="1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000" b="1" dirty="0" smtClean="0">
                <a:solidFill>
                  <a:prstClr val="black"/>
                </a:solidFill>
              </a:rPr>
              <a:t>, 24.05.2018 г.</a:t>
            </a:r>
          </a:p>
        </p:txBody>
      </p:sp>
    </p:spTree>
    <p:extLst>
      <p:ext uri="{BB962C8B-B14F-4D97-AF65-F5344CB8AC3E}">
        <p14:creationId xmlns:p14="http://schemas.microsoft.com/office/powerpoint/2010/main" val="3037413161"/>
      </p:ext>
    </p:extLst>
  </p:cSld>
  <p:clrMapOvr>
    <a:masterClrMapping/>
  </p:clrMapOvr>
  <p:transition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F587-ECC0-4447-AB94-569D997037D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892939"/>
      </p:ext>
    </p:extLst>
  </p:cSld>
  <p:clrMapOvr>
    <a:masterClrMapping/>
  </p:clrMapOvr>
  <p:transition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44CF-67F2-4EC5-AB94-1F73DB05598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524319"/>
      </p:ext>
    </p:extLst>
  </p:cSld>
  <p:clrMapOvr>
    <a:masterClrMapping/>
  </p:clrMapOvr>
  <p:transition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CA09-4F63-4F0F-B4D7-645AAC086C8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947485"/>
      </p:ext>
    </p:extLst>
  </p:cSld>
  <p:clrMapOvr>
    <a:masterClrMapping/>
  </p:clrMapOvr>
  <p:transition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942A-3AD5-4ED0-803C-9C1EA0B3DFB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8041"/>
      </p:ext>
    </p:extLst>
  </p:cSld>
  <p:clrMapOvr>
    <a:masterClrMapping/>
  </p:clrMapOvr>
  <p:transition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7787208" cy="365125"/>
          </a:xfrm>
        </p:spPr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99551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251520" y="6567155"/>
            <a:ext cx="878497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и внедрение системы мотивации на основе показателей KPI, </a:t>
            </a:r>
            <a:r>
              <a:rPr lang="ru-RU" sz="1000" b="1" dirty="0" smtClean="0">
                <a:solidFill>
                  <a:schemeClr val="tx1"/>
                </a:solidFill>
              </a:rPr>
              <a:t>администрация </a:t>
            </a:r>
            <a:r>
              <a:rPr lang="ru-RU" sz="1000" b="1" dirty="0" smtClean="0">
                <a:solidFill>
                  <a:schemeClr val="tx1"/>
                </a:solidFill>
              </a:rPr>
              <a:t>городского округа город Воронеж, </a:t>
            </a:r>
            <a:r>
              <a:rPr lang="ru-RU" sz="1000" b="1" dirty="0" smtClean="0">
                <a:solidFill>
                  <a:schemeClr val="tx1"/>
                </a:solidFill>
              </a:rPr>
              <a:t>14.12.2018 </a:t>
            </a:r>
            <a:r>
              <a:rPr lang="ru-RU" sz="1000" b="1" dirty="0" smtClean="0">
                <a:solidFill>
                  <a:schemeClr val="tx1"/>
                </a:solidFill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810930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172F-7C90-4C9B-9C32-0E1A16F384B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68245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9712-1C44-4ED1-9685-B746AC5C3156}" type="datetime1">
              <a:rPr lang="ru-RU" smtClean="0"/>
              <a:pPr/>
              <a:t>12.12.2018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9712-1C44-4ED1-9685-B746AC5C315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24733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3931-E863-4057-AA9D-B08AF27CA29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63800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00F9-33FC-4719-86F4-810100165D6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44200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DE0F8-63AD-4BB2-989C-E18ECEC41DB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83011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F587-ECC0-4447-AB94-569D997037D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23747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44CF-67F2-4EC5-AB94-1F73DB05598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8052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CA09-4F63-4F0F-B4D7-645AAC086C8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775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942A-3AD5-4ED0-803C-9C1EA0B3DFB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05920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7787208" cy="365125"/>
          </a:xfrm>
        </p:spPr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29629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251520" y="6567155"/>
            <a:ext cx="878497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и внедрение системы мотивации на основе показателей KPI, </a:t>
            </a:r>
            <a:r>
              <a:rPr lang="ru-RU" sz="1000" b="1" dirty="0" smtClean="0">
                <a:solidFill>
                  <a:schemeClr val="tx1"/>
                </a:solidFill>
              </a:rPr>
              <a:t>администрация </a:t>
            </a:r>
            <a:r>
              <a:rPr lang="ru-RU" sz="1000" b="1" dirty="0" smtClean="0">
                <a:solidFill>
                  <a:schemeClr val="tx1"/>
                </a:solidFill>
              </a:rPr>
              <a:t>городского округа город Воронеж, </a:t>
            </a:r>
            <a:r>
              <a:rPr lang="ru-RU" sz="1000" b="1" dirty="0" smtClean="0">
                <a:solidFill>
                  <a:schemeClr val="tx1"/>
                </a:solidFill>
              </a:rPr>
              <a:t>14.12.2018 </a:t>
            </a:r>
            <a:r>
              <a:rPr lang="ru-RU" sz="1000" b="1" dirty="0" smtClean="0">
                <a:solidFill>
                  <a:schemeClr val="tx1"/>
                </a:solidFill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123875833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3931-E863-4057-AA9D-B08AF27CA294}" type="datetime1">
              <a:rPr lang="ru-RU" smtClean="0"/>
              <a:pPr/>
              <a:t>12.12.2018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172F-7C90-4C9B-9C32-0E1A16F384B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41856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9712-1C44-4ED1-9685-B746AC5C315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99653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3931-E863-4057-AA9D-B08AF27CA29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94061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00F9-33FC-4719-86F4-810100165D6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47050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DE0F8-63AD-4BB2-989C-E18ECEC41DB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52692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F587-ECC0-4447-AB94-569D997037D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06731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44CF-67F2-4EC5-AB94-1F73DB05598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98292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CA09-4F63-4F0F-B4D7-645AAC086C8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27001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942A-3AD5-4ED0-803C-9C1EA0B3DFB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34779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00F9-33FC-4719-86F4-810100165D6A}" type="datetime1">
              <a:rPr lang="ru-RU" smtClean="0"/>
              <a:pPr/>
              <a:t>12.12.2018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DE0F8-63AD-4BB2-989C-E18ECEC41DBF}" type="datetime1">
              <a:rPr lang="ru-RU" smtClean="0"/>
              <a:pPr/>
              <a:t>12.12.2018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F587-ECC0-4447-AB94-569D997037D1}" type="datetime1">
              <a:rPr lang="ru-RU" smtClean="0"/>
              <a:pPr/>
              <a:t>12.12.2018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44CF-67F2-4EC5-AB94-1F73DB05598C}" type="datetime1">
              <a:rPr lang="ru-RU" smtClean="0"/>
              <a:pPr/>
              <a:t>12.12.2018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B2187-FEF3-4D1C-8E21-DD235A3C057D}" type="datetime1">
              <a:rPr lang="ru-RU" smtClean="0"/>
              <a:pPr/>
              <a:t>12.12.2018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E295B-F19C-4018-87C3-9DE00D189E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2" r:id="rId12"/>
    <p:sldLayoutId id="2147483723" r:id="rId13"/>
    <p:sldLayoutId id="2147483732" r:id="rId14"/>
  </p:sldLayoutIdLst>
  <p:transition>
    <p:wipe dir="r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B2187-FEF3-4D1C-8E21-DD235A3C057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E295B-F19C-4018-87C3-9DE00D189E4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51520" y="6567155"/>
            <a:ext cx="878497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и внедрение системы мотивации на основе показателей KPI, </a:t>
            </a:r>
            <a:r>
              <a:rPr lang="ru-RU" sz="1000" b="1" dirty="0" smtClean="0">
                <a:solidFill>
                  <a:schemeClr val="tx1"/>
                </a:solidFill>
              </a:rPr>
              <a:t>администрация </a:t>
            </a:r>
            <a:r>
              <a:rPr lang="ru-RU" sz="1000" b="1" dirty="0" smtClean="0">
                <a:solidFill>
                  <a:schemeClr val="tx1"/>
                </a:solidFill>
              </a:rPr>
              <a:t>городского округа город Воронеж, </a:t>
            </a:r>
            <a:r>
              <a:rPr lang="ru-RU" sz="1000" b="1" dirty="0" smtClean="0">
                <a:solidFill>
                  <a:schemeClr val="tx1"/>
                </a:solidFill>
              </a:rPr>
              <a:t>14.12.2018 </a:t>
            </a:r>
            <a:r>
              <a:rPr lang="ru-RU" sz="1000" b="1" dirty="0" smtClean="0">
                <a:solidFill>
                  <a:schemeClr val="tx1"/>
                </a:solidFill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3887870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ransition>
    <p:wipe dir="r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B2187-FEF3-4D1C-8E21-DD235A3C057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E295B-F19C-4018-87C3-9DE00D189E4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511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ransition>
    <p:wipe dir="r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B2187-FEF3-4D1C-8E21-DD235A3C057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E295B-F19C-4018-87C3-9DE00D189E4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506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B2187-FEF3-4D1C-8E21-DD235A3C057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E295B-F19C-4018-87C3-9DE00D189E4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76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image" Target="../media/image1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chart" Target="../charts/chart2.xml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6" Type="http://schemas.openxmlformats.org/officeDocument/2006/relationships/diagramData" Target="../diagrams/data1.xml"/><Relationship Id="rId5" Type="http://schemas.openxmlformats.org/officeDocument/2006/relationships/image" Target="../media/image5.jpeg"/><Relationship Id="rId10" Type="http://schemas.microsoft.com/office/2007/relationships/diagramDrawing" Target="../diagrams/drawing1.xml"/><Relationship Id="rId4" Type="http://schemas.openxmlformats.org/officeDocument/2006/relationships/image" Target="../media/image1.png"/><Relationship Id="rId9" Type="http://schemas.openxmlformats.org/officeDocument/2006/relationships/diagramColors" Target="../diagrams/colors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image" Target="../media/image1.png"/><Relationship Id="rId4" Type="http://schemas.openxmlformats.org/officeDocument/2006/relationships/tags" Target="../tags/tag4.xml"/><Relationship Id="rId9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 txBox="1">
            <a:spLocks/>
          </p:cNvSpPr>
          <p:nvPr/>
        </p:nvSpPr>
        <p:spPr>
          <a:xfrm>
            <a:off x="0" y="0"/>
            <a:ext cx="9144000" cy="864096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51520" y="1556794"/>
            <a:ext cx="25717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1200" b="1" i="1" dirty="0">
                <a:solidFill>
                  <a:schemeClr val="bg1"/>
                </a:solidFill>
                <a:latin typeface="Times New Roman" pitchFamily="18" charset="0"/>
              </a:rPr>
              <a:t>Администрация </a:t>
            </a:r>
            <a:r>
              <a:rPr lang="ru-RU" sz="1200" b="1" i="1" dirty="0" smtClean="0">
                <a:solidFill>
                  <a:schemeClr val="bg1"/>
                </a:solidFill>
                <a:latin typeface="Times New Roman" pitchFamily="18" charset="0"/>
              </a:rPr>
              <a:t>городского</a:t>
            </a:r>
          </a:p>
          <a:p>
            <a:pPr algn="ctr"/>
            <a:r>
              <a:rPr lang="ru-RU" sz="1200" b="1" i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ru-RU" sz="1200" b="1" i="1" dirty="0">
                <a:solidFill>
                  <a:schemeClr val="bg1"/>
                </a:solidFill>
                <a:latin typeface="Times New Roman" pitchFamily="18" charset="0"/>
              </a:rPr>
              <a:t>округа  </a:t>
            </a:r>
            <a:r>
              <a:rPr lang="ru-RU" sz="1200" b="1" i="1" dirty="0" smtClean="0">
                <a:solidFill>
                  <a:schemeClr val="bg1"/>
                </a:solidFill>
                <a:latin typeface="Times New Roman" pitchFamily="18" charset="0"/>
              </a:rPr>
              <a:t>город </a:t>
            </a:r>
            <a:r>
              <a:rPr lang="ru-RU" sz="1200" b="1" i="1" dirty="0">
                <a:solidFill>
                  <a:schemeClr val="bg1"/>
                </a:solidFill>
                <a:latin typeface="Times New Roman" pitchFamily="18" charset="0"/>
              </a:rPr>
              <a:t>Воронеж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rgbClr val="00B0F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16017" y="5085186"/>
            <a:ext cx="4248472" cy="116955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r"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управления </a:t>
            </a:r>
          </a:p>
          <a:p>
            <a:pPr algn="r"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службы и кадров </a:t>
            </a:r>
          </a:p>
          <a:p>
            <a:pPr algn="r"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городского</a:t>
            </a:r>
          </a:p>
          <a:p>
            <a:pPr algn="r"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город Воронеж</a:t>
            </a:r>
          </a:p>
          <a:p>
            <a:pPr algn="r"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А.В. Шамарин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WordArt 5"/>
          <p:cNvSpPr>
            <a:spLocks noChangeArrowheads="1" noChangeShapeType="1" noTextEdit="1"/>
          </p:cNvSpPr>
          <p:nvPr/>
        </p:nvSpPr>
        <p:spPr bwMode="auto">
          <a:xfrm>
            <a:off x="1000100" y="2564904"/>
            <a:ext cx="7244308" cy="17281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78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600" b="1" kern="10" dirty="0" smtClean="0">
                <a:ln/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kern="10" dirty="0" smtClean="0">
                <a:ln/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b="1" kern="10" dirty="0">
              <a:ln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Заголовок 1"/>
          <p:cNvSpPr>
            <a:spLocks noGrp="1"/>
          </p:cNvSpPr>
          <p:nvPr>
            <p:ph type="ctrTitle"/>
          </p:nvPr>
        </p:nvSpPr>
        <p:spPr>
          <a:xfrm>
            <a:off x="395536" y="1340768"/>
            <a:ext cx="8496944" cy="3312368"/>
          </a:xfrm>
        </p:spPr>
        <p:txBody>
          <a:bodyPr>
            <a:noAutofit/>
          </a:bodyPr>
          <a:lstStyle/>
          <a:p>
            <a:pPr lvl="0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Разработка и внедрение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системы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мотивации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основе показателей KPI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79513" y="6309320"/>
            <a:ext cx="8795567" cy="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Администрация Воронежской облас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9" y="0"/>
            <a:ext cx="606205" cy="907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44900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Скругленный прямоугольник 32"/>
          <p:cNvSpPr/>
          <p:nvPr/>
        </p:nvSpPr>
        <p:spPr>
          <a:xfrm>
            <a:off x="107504" y="6309322"/>
            <a:ext cx="8856984" cy="482005"/>
          </a:xfrm>
          <a:prstGeom prst="roundRect">
            <a:avLst/>
          </a:prstGeom>
          <a:solidFill>
            <a:srgbClr val="2BAAB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2314" tIns="35594" rIns="262314" bIns="35594" numCol="1" spcCol="1270" anchor="ctr" anchorCtr="0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1600" b="1" dirty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Интегральный показатель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2"/>
            <a:ext cx="2133600" cy="365125"/>
          </a:xfrm>
        </p:spPr>
        <p:txBody>
          <a:bodyPr/>
          <a:lstStyle/>
          <a:p>
            <a:fld id="{008E295B-F19C-4018-87C3-9DE00D189E4E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3475"/>
            <a:ext cx="9144000" cy="908719"/>
          </a:xfrm>
          <a:prstGeom prst="rect">
            <a:avLst/>
          </a:prstGeom>
          <a:solidFill>
            <a:srgbClr val="00B0F0"/>
          </a:solidFill>
          <a:effectLst>
            <a:outerShdw blurRad="965200" dist="20000" dir="5400000" sx="79000" sy="79000" rotWithShape="0">
              <a:srgbClr val="000000">
                <a:alpha val="11000"/>
              </a:srgbClr>
            </a:outerShdw>
            <a:reflection blurRad="6350" stA="52000" endA="300" endPos="35000" dir="5400000" sy="-100000" algn="bl" rotWithShape="0"/>
            <a:softEdge rad="12700"/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2870" tIns="51435" rIns="102870" bIns="51435"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Разделы оценки эффективности и результативности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деятельности сотрудников администрации -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2060848"/>
            <a:ext cx="2736304" cy="72008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sx="1000" sy="1000" algn="ctr" rotWithShape="0">
              <a:srgbClr val="000000"/>
            </a:outerShdw>
          </a:effectLst>
        </p:spPr>
        <p:txBody>
          <a:bodyPr lIns="72009" tIns="72009" rIns="72009" bIns="72009" anchor="ctr"/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Оценка показателей исполнительской дисциплины (40%)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1916832"/>
            <a:ext cx="2664296" cy="72008"/>
          </a:xfrm>
          <a:prstGeom prst="rect">
            <a:avLst/>
          </a:prstGeom>
          <a:solidFill>
            <a:srgbClr val="2BA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275856" y="1916832"/>
            <a:ext cx="2664296" cy="72008"/>
          </a:xfrm>
          <a:prstGeom prst="rect">
            <a:avLst/>
          </a:prstGeom>
          <a:solidFill>
            <a:srgbClr val="2BA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228184" y="1916832"/>
            <a:ext cx="2664296" cy="72008"/>
          </a:xfrm>
          <a:prstGeom prst="rect">
            <a:avLst/>
          </a:prstGeom>
          <a:solidFill>
            <a:srgbClr val="2BA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31841" y="2060848"/>
            <a:ext cx="2880320" cy="72008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sx="1000" sy="1000" algn="ctr" rotWithShape="0">
              <a:srgbClr val="000000"/>
            </a:outerShdw>
          </a:effectLst>
        </p:spPr>
        <p:txBody>
          <a:bodyPr lIns="72009" tIns="72009" rIns="72009" bIns="72009" anchor="ctr"/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Оценка показателей исполнения полномочий ( 30%)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084168" y="2060848"/>
            <a:ext cx="2880320" cy="79208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sx="1000" sy="1000" algn="ctr" rotWithShape="0">
              <a:srgbClr val="000000"/>
            </a:outerShdw>
          </a:effectLst>
        </p:spPr>
        <p:txBody>
          <a:bodyPr lIns="72009" tIns="72009" rIns="72009" bIns="72009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профессиональных качеств (30%)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3528" y="2852936"/>
            <a:ext cx="2664296" cy="72008"/>
          </a:xfrm>
          <a:prstGeom prst="rect">
            <a:avLst/>
          </a:prstGeom>
          <a:solidFill>
            <a:srgbClr val="2BA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228184" y="2852936"/>
            <a:ext cx="2664296" cy="72008"/>
          </a:xfrm>
          <a:prstGeom prst="rect">
            <a:avLst/>
          </a:prstGeom>
          <a:solidFill>
            <a:srgbClr val="2BA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79512" y="2996952"/>
            <a:ext cx="2808312" cy="309634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Контроль выполнения:</a:t>
            </a: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протокольных поручений;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плана-графика закупок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рассмотрения обращений граждан: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муниципальных программ;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федеральных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 региональных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показателей эффективности деятельности;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качества подготовки нормативных документов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300193" y="2996952"/>
            <a:ext cx="2664296" cy="309634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Профессиональные качества:</a:t>
            </a: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Общие</a:t>
            </a: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Прикладные </a:t>
            </a: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Управленческие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275856" y="2996952"/>
            <a:ext cx="2736304" cy="309634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КПЭ полномочий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Сопоставление значений показателей, отражающих планируемый и достигнутый результат профессиональной деятельности 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(до 7 показателей)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275856" y="2852936"/>
            <a:ext cx="2664296" cy="72008"/>
          </a:xfrm>
          <a:prstGeom prst="rect">
            <a:avLst/>
          </a:prstGeom>
          <a:solidFill>
            <a:srgbClr val="2BA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Picture 15" descr="Администрация Воронежской облас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28592" y="5755"/>
            <a:ext cx="606205" cy="907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Выноска со стрелкой вниз 23"/>
          <p:cNvSpPr/>
          <p:nvPr/>
        </p:nvSpPr>
        <p:spPr>
          <a:xfrm>
            <a:off x="179512" y="980728"/>
            <a:ext cx="8784976" cy="950978"/>
          </a:xfrm>
          <a:prstGeom prst="downArrowCallout">
            <a:avLst/>
          </a:prstGeom>
          <a:solidFill>
            <a:srgbClr val="2BAAB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2314" tIns="35594" rIns="262314" bIns="35594" numCol="1" spcCol="1270" anchor="ctr" anchorCtr="0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Оценка эффективности и результативности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  <a:p>
            <a:pPr algn="ctr">
              <a:spcBef>
                <a:spcPct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руководителей структурных подразделений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1403648" y="6093296"/>
            <a:ext cx="396044" cy="360042"/>
          </a:xfrm>
          <a:prstGeom prst="downArrow">
            <a:avLst/>
          </a:prstGeom>
          <a:solidFill>
            <a:srgbClr val="2BAAB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2314" tIns="35594" rIns="262314" bIns="35594" numCol="1" spcCol="1270" anchor="ctr" anchorCtr="0">
            <a:noAutofit/>
          </a:bodyPr>
          <a:lstStyle/>
          <a:p>
            <a:pPr algn="ctr">
              <a:spcBef>
                <a:spcPct val="0"/>
              </a:spcBef>
            </a:pPr>
            <a:endParaRPr lang="ru-RU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трелка вниз 35"/>
          <p:cNvSpPr/>
          <p:nvPr/>
        </p:nvSpPr>
        <p:spPr>
          <a:xfrm>
            <a:off x="4445986" y="6093296"/>
            <a:ext cx="396044" cy="360042"/>
          </a:xfrm>
          <a:prstGeom prst="downArrow">
            <a:avLst/>
          </a:prstGeom>
          <a:solidFill>
            <a:srgbClr val="2BAAB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2314" tIns="35594" rIns="262314" bIns="35594" numCol="1" spcCol="1270" anchor="ctr" anchorCtr="0">
            <a:noAutofit/>
          </a:bodyPr>
          <a:lstStyle/>
          <a:p>
            <a:pPr algn="ctr">
              <a:spcBef>
                <a:spcPct val="0"/>
              </a:spcBef>
            </a:pPr>
            <a:endParaRPr lang="ru-RU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трелка вниз 36"/>
          <p:cNvSpPr/>
          <p:nvPr/>
        </p:nvSpPr>
        <p:spPr>
          <a:xfrm>
            <a:off x="7434319" y="6093296"/>
            <a:ext cx="396044" cy="360042"/>
          </a:xfrm>
          <a:prstGeom prst="downArrow">
            <a:avLst/>
          </a:prstGeom>
          <a:solidFill>
            <a:srgbClr val="2BAAB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2314" tIns="35594" rIns="262314" bIns="35594" numCol="1" spcCol="1270" anchor="ctr" anchorCtr="0">
            <a:noAutofit/>
          </a:bodyPr>
          <a:lstStyle/>
          <a:p>
            <a:pPr algn="ctr">
              <a:spcBef>
                <a:spcPct val="0"/>
              </a:spcBef>
            </a:pPr>
            <a:endParaRPr lang="ru-RU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228184" y="2060848"/>
            <a:ext cx="2808312" cy="4104456"/>
          </a:xfrm>
          <a:prstGeom prst="roundRect">
            <a:avLst/>
          </a:prstGeom>
          <a:noFill/>
          <a:ln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189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 descr="C:\Users\yuagladneva\Desktop\pazl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509120"/>
            <a:ext cx="3096344" cy="1571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0" y="1"/>
            <a:ext cx="9144000" cy="836711"/>
          </a:xfrm>
          <a:prstGeom prst="rect">
            <a:avLst/>
          </a:prstGeom>
          <a:solidFill>
            <a:srgbClr val="00B0F0"/>
          </a:solidFill>
          <a:effectLst>
            <a:outerShdw blurRad="965200" dist="20000" dir="5400000" sx="79000" sy="79000" rotWithShape="0">
              <a:srgbClr val="000000">
                <a:alpha val="11000"/>
              </a:srgbClr>
            </a:outerShdw>
            <a:reflection blurRad="6350" stA="52000" endA="300" endPos="35000" dir="5400000" sy="-100000" algn="bl" rotWithShape="0"/>
            <a:softEdge rad="12700"/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2870" tIns="51435" rIns="102870" bIns="51435" rtlCol="0" anchor="ctr"/>
          <a:lstStyle/>
          <a:p>
            <a:pPr lvl="0" algn="ctr"/>
            <a:r>
              <a:rPr lang="en-US" sz="28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en-US" sz="28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Показатели исполнения полномочий</a:t>
            </a: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2699792" y="836712"/>
            <a:ext cx="6444208" cy="5760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None/>
            </a:pPr>
            <a:endParaRPr lang="ru-RU" alt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altLang="ru-RU" sz="2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alt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alt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alt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None/>
            </a:pPr>
            <a:r>
              <a:rPr lang="ru-RU" alt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altLang="ru-RU" sz="2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altLang="ru-RU" sz="2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107504" y="2204864"/>
            <a:ext cx="2736304" cy="648072"/>
          </a:xfrm>
          <a:prstGeom prst="rect">
            <a:avLst/>
          </a:prstGeom>
          <a:solidFill>
            <a:srgbClr val="4F81BD">
              <a:lumMod val="75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257464" tIns="30744" rIns="257464" bIns="30744" numCol="1" spcCol="1270" anchor="ctr" anchorCtr="0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2000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Примеры показателей</a:t>
            </a: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6300193" y="2204864"/>
            <a:ext cx="2736304" cy="648072"/>
          </a:xfrm>
          <a:prstGeom prst="rect">
            <a:avLst/>
          </a:prstGeom>
          <a:solidFill>
            <a:srgbClr val="4F81BD">
              <a:lumMod val="75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257464" tIns="30744" rIns="257464" bIns="30744" numCol="1" spcCol="1270" anchor="ctr" anchorCtr="0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2000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Примеры показателей</a:t>
            </a: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3203848" y="2204864"/>
            <a:ext cx="2799184" cy="648072"/>
          </a:xfrm>
          <a:prstGeom prst="rect">
            <a:avLst/>
          </a:prstGeom>
          <a:solidFill>
            <a:srgbClr val="4F81BD">
              <a:lumMod val="75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257464" tIns="30744" rIns="257464" bIns="30744" numCol="1" spcCol="1270" anchor="ctr" anchorCtr="0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2000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Примеры показателей</a:t>
            </a:r>
          </a:p>
        </p:txBody>
      </p:sp>
      <p:sp>
        <p:nvSpPr>
          <p:cNvPr id="14" name="AutoShape 10"/>
          <p:cNvSpPr>
            <a:spLocks noChangeArrowheads="1"/>
          </p:cNvSpPr>
          <p:nvPr/>
        </p:nvSpPr>
        <p:spPr bwMode="auto">
          <a:xfrm>
            <a:off x="107504" y="1052736"/>
            <a:ext cx="2736304" cy="1080120"/>
          </a:xfrm>
          <a:prstGeom prst="downArrowCallout">
            <a:avLst>
              <a:gd name="adj1" fmla="val 72944"/>
              <a:gd name="adj2" fmla="val 36472"/>
              <a:gd name="adj3" fmla="val 17769"/>
              <a:gd name="adj4" fmla="val 82093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Общие профессиональные качества</a:t>
            </a:r>
          </a:p>
        </p:txBody>
      </p:sp>
      <p:sp>
        <p:nvSpPr>
          <p:cNvPr id="19" name="AutoShape 10"/>
          <p:cNvSpPr>
            <a:spLocks noChangeArrowheads="1"/>
          </p:cNvSpPr>
          <p:nvPr/>
        </p:nvSpPr>
        <p:spPr bwMode="auto">
          <a:xfrm>
            <a:off x="3203848" y="1020763"/>
            <a:ext cx="2799184" cy="1080119"/>
          </a:xfrm>
          <a:prstGeom prst="downArrowCallout">
            <a:avLst>
              <a:gd name="adj1" fmla="val 72944"/>
              <a:gd name="adj2" fmla="val 36472"/>
              <a:gd name="adj3" fmla="val 17769"/>
              <a:gd name="adj4" fmla="val 82093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Прикладные профессиональные качества</a:t>
            </a:r>
          </a:p>
        </p:txBody>
      </p:sp>
      <p:sp>
        <p:nvSpPr>
          <p:cNvPr id="20" name="AutoShape 10"/>
          <p:cNvSpPr>
            <a:spLocks noChangeArrowheads="1"/>
          </p:cNvSpPr>
          <p:nvPr/>
        </p:nvSpPr>
        <p:spPr bwMode="auto">
          <a:xfrm>
            <a:off x="6300192" y="1052736"/>
            <a:ext cx="2736305" cy="1080120"/>
          </a:xfrm>
          <a:prstGeom prst="downArrowCallout">
            <a:avLst>
              <a:gd name="adj1" fmla="val 72944"/>
              <a:gd name="adj2" fmla="val 36472"/>
              <a:gd name="adj3" fmla="val 17769"/>
              <a:gd name="adj4" fmla="val 82093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Управленческие профессиональные качества</a:t>
            </a:r>
          </a:p>
        </p:txBody>
      </p:sp>
      <p:sp>
        <p:nvSpPr>
          <p:cNvPr id="22" name="Rectangle 13"/>
          <p:cNvSpPr>
            <a:spLocks noChangeArrowheads="1"/>
          </p:cNvSpPr>
          <p:nvPr/>
        </p:nvSpPr>
        <p:spPr bwMode="auto">
          <a:xfrm>
            <a:off x="179512" y="2996952"/>
            <a:ext cx="2664296" cy="1296144"/>
          </a:xfrm>
          <a:prstGeom prst="rect">
            <a:avLst/>
          </a:prstGeom>
          <a:solidFill>
            <a:srgbClr val="FFFFFF"/>
          </a:solidFill>
          <a:ln w="38100" algn="ctr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lIns="72000" rIns="0" anchor="ctr"/>
          <a:lstStyle/>
          <a:p>
            <a:pPr marL="342900" indent="-342900">
              <a:buFont typeface="Wingdings" pitchFamily="2" charset="2"/>
              <a:buChar char="ü"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Ориентация на достижение результата</a:t>
            </a:r>
          </a:p>
          <a:p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3203848" y="2924944"/>
            <a:ext cx="2799184" cy="1944215"/>
          </a:xfrm>
          <a:prstGeom prst="rect">
            <a:avLst/>
          </a:prstGeom>
          <a:solidFill>
            <a:srgbClr val="FFFFFF"/>
          </a:solidFill>
          <a:ln w="38100" algn="ctr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lIns="72000" rIns="0" anchor="ctr"/>
          <a:lstStyle/>
          <a:p>
            <a:pPr marL="342900" indent="-342900">
              <a:buFont typeface="Wingdings" pitchFamily="2" charset="2"/>
              <a:buChar char="ü"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Качественная подготовка документов</a:t>
            </a:r>
          </a:p>
          <a:p>
            <a:pPr marL="342900" indent="-342900">
              <a:buFont typeface="Wingdings" pitchFamily="2" charset="2"/>
              <a:buChar char="ü"/>
            </a:pP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 в команде</a:t>
            </a:r>
          </a:p>
          <a:p>
            <a:pPr marL="342900" indent="-342900">
              <a:buFont typeface="Wingdings" pitchFamily="2" charset="2"/>
              <a:buChar char="ü"/>
            </a:pP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Инициативность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6300192" y="2924944"/>
            <a:ext cx="2736304" cy="1944216"/>
          </a:xfrm>
          <a:prstGeom prst="rect">
            <a:avLst/>
          </a:prstGeom>
          <a:solidFill>
            <a:srgbClr val="FFFFFF"/>
          </a:solidFill>
          <a:ln w="38100" algn="ctr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lIns="72000" rIns="0" anchor="ctr"/>
          <a:lstStyle/>
          <a:p>
            <a:pPr marL="342900" indent="-342900">
              <a:buFont typeface="Wingdings" pitchFamily="2" charset="2"/>
              <a:buChar char="ü"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Постановка задач и организация работы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подчиненных</a:t>
            </a:r>
          </a:p>
          <a:p>
            <a:pPr marL="342900" indent="-342900">
              <a:buFont typeface="Wingdings" pitchFamily="2" charset="2"/>
              <a:buChar char="ü"/>
            </a:pP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Принятие управленческих 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решений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Номер слайда 7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5D06342-7D38-4E6F-9168-3A2430C642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6" name="Picture 15" descr="Администрация Воронежской област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27451" y="0"/>
            <a:ext cx="606205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0" name="Прямая со стрелкой 29"/>
          <p:cNvCxnSpPr/>
          <p:nvPr/>
        </p:nvCxnSpPr>
        <p:spPr>
          <a:xfrm flipV="1">
            <a:off x="6084168" y="5517232"/>
            <a:ext cx="432048" cy="31694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13"/>
          <p:cNvSpPr>
            <a:spLocks noChangeArrowheads="1"/>
          </p:cNvSpPr>
          <p:nvPr/>
        </p:nvSpPr>
        <p:spPr bwMode="auto">
          <a:xfrm>
            <a:off x="6516216" y="5301208"/>
            <a:ext cx="720080" cy="432048"/>
          </a:xfrm>
          <a:prstGeom prst="rect">
            <a:avLst/>
          </a:prstGeom>
          <a:solidFill>
            <a:srgbClr val="FFFFFF"/>
          </a:solidFill>
          <a:ln w="3810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lIns="72000" rIns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95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%</a:t>
            </a:r>
          </a:p>
        </p:txBody>
      </p:sp>
      <p:sp>
        <p:nvSpPr>
          <p:cNvPr id="18" name="Овал 17"/>
          <p:cNvSpPr/>
          <p:nvPr/>
        </p:nvSpPr>
        <p:spPr>
          <a:xfrm>
            <a:off x="6516216" y="5301208"/>
            <a:ext cx="792088" cy="43204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5496" y="404664"/>
            <a:ext cx="1080120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ПРИМЕР</a:t>
            </a:r>
            <a:endParaRPr lang="ru-RU" sz="20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5148064" y="5373216"/>
            <a:ext cx="936104" cy="360040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lIns="72000" rIns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КПЭ</a:t>
            </a:r>
            <a:r>
              <a:rPr lang="ru-RU" sz="1600" b="1" baseline="-25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103435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" y="1"/>
            <a:ext cx="9144000" cy="836711"/>
          </a:xfrm>
          <a:prstGeom prst="rect">
            <a:avLst/>
          </a:prstGeom>
          <a:solidFill>
            <a:srgbClr val="00B0F0"/>
          </a:solidFill>
          <a:effectLst>
            <a:outerShdw blurRad="965200" dist="20000" dir="5400000" sx="79000" sy="79000" rotWithShape="0">
              <a:srgbClr val="000000">
                <a:alpha val="11000"/>
              </a:srgbClr>
            </a:outerShdw>
            <a:reflection blurRad="6350" stA="52000" endA="300" endPos="35000" dir="5400000" sy="-100000" algn="bl" rotWithShape="0"/>
            <a:softEdge rad="12700"/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2870" tIns="51435" rIns="102870" bIns="51435" rtlCol="0" anchor="ctr"/>
          <a:lstStyle/>
          <a:p>
            <a:pPr algn="ctr"/>
            <a:r>
              <a:rPr lang="ru-RU" sz="32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Расчет премии за квартал</a:t>
            </a:r>
            <a:endParaRPr lang="ru-RU" sz="32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15" descr="Администрация Воронежской област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7795" y="0"/>
            <a:ext cx="606205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6342-7D38-4E6F-9168-3A2430C642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043608" y="980728"/>
            <a:ext cx="6840760" cy="144016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3131840" y="1484784"/>
            <a:ext cx="432048" cy="432048"/>
          </a:xfrm>
          <a:prstGeom prst="rect">
            <a:avLst/>
          </a:prstGeom>
          <a:solidFill>
            <a:srgbClr val="FFFFFF"/>
          </a:solidFill>
          <a:ln w="38100" algn="ctr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72000" rIns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2" name="Rectangle 13"/>
          <p:cNvSpPr>
            <a:spLocks noChangeArrowheads="1"/>
          </p:cNvSpPr>
          <p:nvPr/>
        </p:nvSpPr>
        <p:spPr bwMode="auto">
          <a:xfrm>
            <a:off x="3779912" y="1340768"/>
            <a:ext cx="576064" cy="576064"/>
          </a:xfrm>
          <a:prstGeom prst="rect">
            <a:avLst/>
          </a:prstGeom>
          <a:solidFill>
            <a:srgbClr val="FFFFFF"/>
          </a:solidFill>
          <a:ln w="3810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lIns="72000" rIns="0" anchor="ctr"/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∑</a:t>
            </a: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4211960" y="1124744"/>
            <a:ext cx="3024336" cy="1080120"/>
          </a:xfrm>
          <a:prstGeom prst="rect">
            <a:avLst/>
          </a:prstGeom>
          <a:solidFill>
            <a:srgbClr val="FFFFFF"/>
          </a:solidFill>
          <a:ln w="38100" algn="ctr">
            <a:noFill/>
            <a:miter lim="800000"/>
            <a:headEnd/>
            <a:tailEnd/>
          </a:ln>
          <a:effectLst/>
        </p:spPr>
        <p:txBody>
          <a:bodyPr lIns="72000" rIns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КПЭ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ВЕС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24" name="Picture 2" descr="C:\Users\datyrygina\Desktop\Greek_uc_sigma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229200"/>
            <a:ext cx="954782" cy="1183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755576" y="4725144"/>
            <a:ext cx="2016224" cy="432048"/>
          </a:xfrm>
          <a:prstGeom prst="rect">
            <a:avLst/>
          </a:prstGeom>
          <a:solidFill>
            <a:srgbClr val="FFFFFF"/>
          </a:solidFill>
          <a:ln w="3810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lIns="72000" rIns="0" anchor="ctr"/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Премия за квартал</a:t>
            </a: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2339752" y="5661248"/>
            <a:ext cx="432048" cy="432048"/>
          </a:xfrm>
          <a:prstGeom prst="rect">
            <a:avLst/>
          </a:prstGeom>
          <a:solidFill>
            <a:srgbClr val="FFFFFF"/>
          </a:solidFill>
          <a:ln w="38100" algn="ctr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lIns="72000" rIns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7" name="Rectangle 13"/>
          <p:cNvSpPr>
            <a:spLocks noChangeArrowheads="1"/>
          </p:cNvSpPr>
          <p:nvPr/>
        </p:nvSpPr>
        <p:spPr bwMode="auto">
          <a:xfrm>
            <a:off x="2915816" y="5517232"/>
            <a:ext cx="1440160" cy="648072"/>
          </a:xfrm>
          <a:prstGeom prst="rect">
            <a:avLst/>
          </a:prstGeom>
          <a:solidFill>
            <a:srgbClr val="FFFFFF"/>
          </a:solidFill>
          <a:ln w="3810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lIns="72000" rIns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Денежное содержание</a:t>
            </a: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4355976" y="5589240"/>
            <a:ext cx="432048" cy="504056"/>
          </a:xfrm>
          <a:prstGeom prst="rect">
            <a:avLst/>
          </a:prstGeom>
          <a:solidFill>
            <a:srgbClr val="FFFFFF"/>
          </a:solidFill>
          <a:ln w="38100" algn="ctr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lIns="72000" rIns="0" anchor="ctr"/>
          <a:lstStyle/>
          <a:p>
            <a:pPr algn="ctr"/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5004048" y="5445224"/>
            <a:ext cx="1656184" cy="792088"/>
          </a:xfrm>
          <a:prstGeom prst="rect">
            <a:avLst/>
          </a:prstGeom>
          <a:solidFill>
            <a:srgbClr val="FFFFFF"/>
          </a:solidFill>
          <a:ln w="3810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lIns="72000" rIns="0"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Процент премии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(до 30%)</a:t>
            </a:r>
          </a:p>
        </p:txBody>
      </p:sp>
      <p:sp>
        <p:nvSpPr>
          <p:cNvPr id="30" name="Rectangle 13"/>
          <p:cNvSpPr>
            <a:spLocks noChangeArrowheads="1"/>
          </p:cNvSpPr>
          <p:nvPr/>
        </p:nvSpPr>
        <p:spPr bwMode="auto">
          <a:xfrm>
            <a:off x="6732240" y="5589240"/>
            <a:ext cx="432048" cy="504056"/>
          </a:xfrm>
          <a:prstGeom prst="rect">
            <a:avLst/>
          </a:prstGeom>
          <a:solidFill>
            <a:srgbClr val="FFFFFF"/>
          </a:solidFill>
          <a:ln w="38100" algn="ctr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lIns="72000" rIns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pic>
        <p:nvPicPr>
          <p:cNvPr id="32" name="Picture 5" descr="C:\Documents and Settings\irpolyakova\Рабочий стол\ПОЛЯКОВА\Презентация\Презентация\фото для презентации\денежк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5" y="4869160"/>
            <a:ext cx="936104" cy="688851"/>
          </a:xfrm>
          <a:prstGeom prst="rect">
            <a:avLst/>
          </a:prstGeom>
          <a:noFill/>
        </p:spPr>
      </p:pic>
      <p:pic>
        <p:nvPicPr>
          <p:cNvPr id="33" name="Picture 2" descr="C:\Documents and Settings\irpolyakova\Рабочий стол\ПОЛЯКОВА\Презентация\Презентация\фото для презентации\%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92081" y="4869160"/>
            <a:ext cx="1008112" cy="688851"/>
          </a:xfrm>
          <a:prstGeom prst="rect">
            <a:avLst/>
          </a:prstGeom>
          <a:noFill/>
        </p:spPr>
      </p:pic>
      <p:pic>
        <p:nvPicPr>
          <p:cNvPr id="34" name="Picture 4" descr="C:\Documents and Settings\irpolyakova\Рабочий стол\ПОЛЯКОВА\Презентация\Презентация\фото для презентации\эффект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80312" y="4797152"/>
            <a:ext cx="1224136" cy="730796"/>
          </a:xfrm>
          <a:prstGeom prst="rect">
            <a:avLst/>
          </a:prstGeom>
          <a:noFill/>
        </p:spPr>
      </p:pic>
      <p:sp>
        <p:nvSpPr>
          <p:cNvPr id="35" name="Rectangle 13"/>
          <p:cNvSpPr>
            <a:spLocks noChangeArrowheads="1"/>
          </p:cNvSpPr>
          <p:nvPr/>
        </p:nvSpPr>
        <p:spPr bwMode="auto">
          <a:xfrm>
            <a:off x="3779912" y="2060848"/>
            <a:ext cx="576064" cy="216024"/>
          </a:xfrm>
          <a:prstGeom prst="rect">
            <a:avLst/>
          </a:prstGeom>
          <a:solidFill>
            <a:srgbClr val="FFFFFF"/>
          </a:solidFill>
          <a:ln w="3810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lIns="72000" rIns="0" anchor="ctr"/>
          <a:lstStyle/>
          <a:p>
            <a:pPr lvl="0" algn="ctr"/>
            <a:r>
              <a:rPr lang="en-US" sz="1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=1</a:t>
            </a: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13"/>
          <p:cNvSpPr>
            <a:spLocks noChangeArrowheads="1"/>
          </p:cNvSpPr>
          <p:nvPr/>
        </p:nvSpPr>
        <p:spPr bwMode="auto">
          <a:xfrm>
            <a:off x="3779912" y="1268760"/>
            <a:ext cx="720080" cy="72008"/>
          </a:xfrm>
          <a:prstGeom prst="rect">
            <a:avLst/>
          </a:prstGeom>
          <a:solidFill>
            <a:srgbClr val="FFFFFF"/>
          </a:solidFill>
          <a:ln w="3810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lIns="72000" rIns="0" anchor="ctr"/>
          <a:lstStyle/>
          <a:p>
            <a:pPr lvl="0" algn="ctr"/>
            <a:r>
              <a:rPr lang="en-US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ru-RU" sz="1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1835696" y="1268760"/>
            <a:ext cx="1368152" cy="792088"/>
          </a:xfrm>
          <a:prstGeom prst="rect">
            <a:avLst/>
          </a:prstGeom>
          <a:solidFill>
            <a:srgbClr val="FFFFFF"/>
          </a:solidFill>
          <a:ln w="3810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lIns="72000" rIns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ОЭД</a:t>
            </a:r>
          </a:p>
        </p:txBody>
      </p:sp>
      <p:sp>
        <p:nvSpPr>
          <p:cNvPr id="38" name="Rectangle 13"/>
          <p:cNvSpPr>
            <a:spLocks noChangeArrowheads="1"/>
          </p:cNvSpPr>
          <p:nvPr/>
        </p:nvSpPr>
        <p:spPr bwMode="auto">
          <a:xfrm>
            <a:off x="7452320" y="5661248"/>
            <a:ext cx="1152128" cy="432048"/>
          </a:xfrm>
          <a:prstGeom prst="rect">
            <a:avLst/>
          </a:prstGeom>
          <a:solidFill>
            <a:srgbClr val="FFFFFF"/>
          </a:solidFill>
          <a:ln w="3810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lIns="72000" rIns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ОЭД</a:t>
            </a:r>
          </a:p>
        </p:txBody>
      </p:sp>
      <p:graphicFrame>
        <p:nvGraphicFramePr>
          <p:cNvPr id="39" name="Диаграмма 3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6284825"/>
              </p:ext>
            </p:extLst>
          </p:nvPr>
        </p:nvGraphicFramePr>
        <p:xfrm>
          <a:off x="1547664" y="2564904"/>
          <a:ext cx="5472608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40" name="Правая фигурная скобка 39"/>
          <p:cNvSpPr/>
          <p:nvPr/>
        </p:nvSpPr>
        <p:spPr>
          <a:xfrm>
            <a:off x="7092280" y="2708920"/>
            <a:ext cx="576064" cy="1440160"/>
          </a:xfrm>
          <a:prstGeom prst="rightBrace">
            <a:avLst/>
          </a:prstGeom>
          <a:ln w="38100">
            <a:solidFill>
              <a:srgbClr val="3760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Rectangle 13"/>
          <p:cNvSpPr>
            <a:spLocks noChangeArrowheads="1"/>
          </p:cNvSpPr>
          <p:nvPr/>
        </p:nvSpPr>
        <p:spPr bwMode="auto">
          <a:xfrm>
            <a:off x="7596336" y="3140968"/>
            <a:ext cx="1296144" cy="576064"/>
          </a:xfrm>
          <a:prstGeom prst="rect">
            <a:avLst/>
          </a:prstGeom>
          <a:solidFill>
            <a:srgbClr val="FFFFFF"/>
          </a:solidFill>
          <a:ln w="3810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lIns="72000" rIns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ОЭД = 97%</a:t>
            </a:r>
          </a:p>
        </p:txBody>
      </p:sp>
      <p:sp>
        <p:nvSpPr>
          <p:cNvPr id="44" name="Rectangle 13"/>
          <p:cNvSpPr>
            <a:spLocks noChangeArrowheads="1"/>
          </p:cNvSpPr>
          <p:nvPr/>
        </p:nvSpPr>
        <p:spPr bwMode="auto">
          <a:xfrm>
            <a:off x="5868144" y="2492896"/>
            <a:ext cx="504056" cy="216024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 algn="ctr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lIns="72000" rIns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95%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251520" y="2924944"/>
            <a:ext cx="1008112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ПРИМЕР</a:t>
            </a:r>
            <a:endParaRPr lang="ru-RU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66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" name="Диаграмма 52"/>
          <p:cNvGraphicFramePr/>
          <p:nvPr>
            <p:extLst>
              <p:ext uri="{D42A27DB-BD31-4B8C-83A1-F6EECF244321}">
                <p14:modId xmlns:p14="http://schemas.microsoft.com/office/powerpoint/2010/main" val="4242284735"/>
              </p:ext>
            </p:extLst>
          </p:nvPr>
        </p:nvGraphicFramePr>
        <p:xfrm>
          <a:off x="4283968" y="1196752"/>
          <a:ext cx="4860032" cy="3140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Номер слайда 10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08E295B-F19C-4018-87C3-9DE00D189E4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" y="1"/>
            <a:ext cx="9144000" cy="908720"/>
          </a:xfrm>
          <a:prstGeom prst="rect">
            <a:avLst/>
          </a:prstGeom>
          <a:solidFill>
            <a:srgbClr val="00B0F0"/>
          </a:solidFill>
          <a:effectLst>
            <a:outerShdw blurRad="965200" dist="20000" dir="5400000" sx="79000" sy="79000" rotWithShape="0">
              <a:srgbClr val="000000">
                <a:alpha val="11000"/>
              </a:srgbClr>
            </a:outerShdw>
            <a:reflection blurRad="6350" stA="52000" endA="300" endPos="35000" dir="5400000" sy="-100000" algn="bl" rotWithShape="0"/>
            <a:softEdge rad="12700"/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2870" tIns="51435" rIns="102870" bIns="51435" rtlCol="0" anchor="ctr"/>
          <a:lstStyle/>
          <a:p>
            <a:pPr algn="ctr"/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Picture 15" descr="Администрация Воронежской област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94579" y="-18628"/>
            <a:ext cx="614694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Заголовок 12"/>
          <p:cNvSpPr>
            <a:spLocks noGrp="1"/>
          </p:cNvSpPr>
          <p:nvPr>
            <p:ph type="ctrTitle"/>
          </p:nvPr>
        </p:nvSpPr>
        <p:spPr>
          <a:xfrm>
            <a:off x="395536" y="1"/>
            <a:ext cx="7772400" cy="90872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Результаты внедрения системы мотивации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67544" y="2636912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prstClr val="black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868144" y="1412776"/>
            <a:ext cx="648072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28 %</a:t>
            </a:r>
            <a:endParaRPr lang="ru-RU" sz="1400" b="1" dirty="0">
              <a:solidFill>
                <a:srgbClr val="1F497D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804248" y="1628800"/>
            <a:ext cx="648072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22 %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4391472" y="908720"/>
            <a:ext cx="47525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Доля численности работников,</a:t>
            </a:r>
          </a:p>
          <a:p>
            <a:pPr algn="ctr"/>
            <a:r>
              <a:rPr lang="ru-RU" sz="16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имеющих оценку эффективности меньше 100%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7452320" y="2204864"/>
            <a:ext cx="648072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17 %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6444208" y="2420888"/>
            <a:ext cx="648072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13 %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5292080" y="2204864"/>
            <a:ext cx="648072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15 %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7812360" y="1844824"/>
            <a:ext cx="648072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20 %</a:t>
            </a:r>
          </a:p>
        </p:txBody>
      </p:sp>
      <p:cxnSp>
        <p:nvCxnSpPr>
          <p:cNvPr id="60" name="Прямая со стрелкой 59"/>
          <p:cNvCxnSpPr/>
          <p:nvPr/>
        </p:nvCxnSpPr>
        <p:spPr>
          <a:xfrm>
            <a:off x="6444208" y="1916832"/>
            <a:ext cx="216024" cy="432048"/>
          </a:xfrm>
          <a:prstGeom prst="straightConnector1">
            <a:avLst/>
          </a:prstGeom>
          <a:ln w="190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7308304" y="1916832"/>
            <a:ext cx="216024" cy="360040"/>
          </a:xfrm>
          <a:prstGeom prst="straightConnector1">
            <a:avLst/>
          </a:prstGeom>
          <a:ln w="190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1619672" y="6021288"/>
            <a:ext cx="61926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Эффективность работы сотрудников повысилась </a:t>
            </a:r>
          </a:p>
        </p:txBody>
      </p:sp>
      <p:pic>
        <p:nvPicPr>
          <p:cNvPr id="63" name="Picture 2" descr="C:\Documents and Settings\irpolyakova\Рабочий стол\ПОЛЯКОВА\Презентация\Презентация\фото для презентации\%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805" y="5661248"/>
            <a:ext cx="1369959" cy="936104"/>
          </a:xfrm>
          <a:prstGeom prst="rect">
            <a:avLst/>
          </a:prstGeom>
          <a:noFill/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944507674"/>
              </p:ext>
            </p:extLst>
          </p:nvPr>
        </p:nvGraphicFramePr>
        <p:xfrm>
          <a:off x="-252536" y="908720"/>
          <a:ext cx="5040560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4" name="Выноска со стрелкой вниз 3"/>
          <p:cNvSpPr/>
          <p:nvPr/>
        </p:nvSpPr>
        <p:spPr>
          <a:xfrm>
            <a:off x="323528" y="4293096"/>
            <a:ext cx="8496944" cy="1728192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01600" prst="rible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Доля численности работников, </a:t>
            </a:r>
          </a:p>
          <a:p>
            <a:pPr lvl="0" algn="ctr"/>
            <a:r>
              <a:rPr lang="ru-RU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имеющих пониженную оценку эффективности, сократилась:</a:t>
            </a:r>
          </a:p>
          <a:p>
            <a:pPr lvl="0" algn="ctr"/>
            <a:endParaRPr lang="ru-RU" b="1" dirty="0">
              <a:solidFill>
                <a:srgbClr val="1F497D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на 15% (2 кв. 2018 / 2 кв. 2017)                         на 5% (3 кв.2018 / 3 кв. 2017)</a:t>
            </a:r>
          </a:p>
        </p:txBody>
      </p:sp>
    </p:spTree>
    <p:extLst>
      <p:ext uri="{BB962C8B-B14F-4D97-AF65-F5344CB8AC3E}">
        <p14:creationId xmlns:p14="http://schemas.microsoft.com/office/powerpoint/2010/main" val="2594295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 txBox="1">
            <a:spLocks noGrp="1"/>
          </p:cNvSpPr>
          <p:nvPr>
            <p:ph type="ctrTitle"/>
          </p:nvPr>
        </p:nvSpPr>
        <p:spPr>
          <a:xfrm>
            <a:off x="761074" y="936030"/>
            <a:ext cx="7772400" cy="5078313"/>
          </a:xfrm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b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br>
              <a:rPr lang="ru-RU" sz="4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en-US" sz="4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i="1" spc="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" y="1"/>
            <a:ext cx="9144000" cy="908720"/>
          </a:xfrm>
          <a:prstGeom prst="rect">
            <a:avLst/>
          </a:prstGeom>
          <a:solidFill>
            <a:srgbClr val="00B0F0"/>
          </a:solidFill>
          <a:effectLst>
            <a:outerShdw blurRad="965200" dist="20000" dir="5400000" sx="79000" sy="79000" rotWithShape="0">
              <a:srgbClr val="000000">
                <a:alpha val="11000"/>
              </a:srgbClr>
            </a:outerShdw>
            <a:reflection blurRad="6350" stA="52000" endA="300" endPos="35000" dir="5400000" sy="-100000" algn="bl" rotWithShape="0"/>
            <a:softEdge rad="12700"/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2870" tIns="51435" rIns="102870" bIns="51435" rtlCol="0" anchor="ctr"/>
          <a:lstStyle/>
          <a:p>
            <a:pPr algn="ctr"/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Picture 15" descr="Администрация Воронежской област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9" y="0"/>
            <a:ext cx="614694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843809" y="4149080"/>
            <a:ext cx="50405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endParaRPr lang="ru-RU" sz="1600" dirty="0" smtClean="0">
              <a:solidFill>
                <a:srgbClr val="FF0000"/>
              </a:solidFill>
            </a:endParaRPr>
          </a:p>
        </p:txBody>
      </p:sp>
      <p:sp>
        <p:nvSpPr>
          <p:cNvPr id="10" name="AutoShape 22"/>
          <p:cNvSpPr>
            <a:spLocks noChangeAspect="1" noChangeArrowheads="1" noTextEdit="1"/>
          </p:cNvSpPr>
          <p:nvPr/>
        </p:nvSpPr>
        <p:spPr bwMode="auto">
          <a:xfrm>
            <a:off x="230188" y="1845394"/>
            <a:ext cx="311785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309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908719"/>
          </a:xfrm>
          <a:prstGeom prst="rect">
            <a:avLst/>
          </a:prstGeom>
          <a:solidFill>
            <a:srgbClr val="00B0F0"/>
          </a:solidFill>
          <a:effectLst>
            <a:outerShdw blurRad="965200" dist="20000" dir="5400000" sx="79000" sy="79000" rotWithShape="0">
              <a:srgbClr val="000000">
                <a:alpha val="11000"/>
              </a:srgbClr>
            </a:outerShdw>
            <a:reflection blurRad="6350" stA="52000" endA="300" endPos="35000" dir="5400000" sy="-100000" algn="bl" rotWithShape="0"/>
            <a:softEdge rad="12700"/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2870" tIns="51435" rIns="102870" bIns="51435" rtlCol="0" anchor="ctr"/>
          <a:lstStyle/>
          <a:p>
            <a:pPr algn="ctr"/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" name="Picture 15" descr="Администрация Воронежской области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388424" y="0"/>
            <a:ext cx="606205" cy="907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омер слайда 7"/>
          <p:cNvSpPr>
            <a:spLocks noGrp="1"/>
          </p:cNvSpPr>
          <p:nvPr>
            <p:ph type="sldNum" sz="quarter" idx="4294967295"/>
          </p:nvPr>
        </p:nvSpPr>
        <p:spPr>
          <a:xfrm>
            <a:off x="6732240" y="6381328"/>
            <a:ext cx="2133600" cy="365125"/>
          </a:xfrm>
        </p:spPr>
        <p:txBody>
          <a:bodyPr/>
          <a:lstStyle/>
          <a:p>
            <a:fld id="{A5D06342-7D38-4E6F-9168-3A2430C64213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188640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Цели разработки системы мотивации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123728" y="1196752"/>
            <a:ext cx="6768752" cy="1842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>
            <a:spAutoFit/>
          </a:bodyPr>
          <a:lstStyle>
            <a:lvl1pPr marL="177800" indent="-177800" defTabSz="8953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8953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8953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8953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8953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74625" lvl="0" indent="-174625" algn="just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Повышение качества работы администрации за счет увеличения эффективности работы </a:t>
            </a:r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сотрудников;</a:t>
            </a:r>
            <a:endParaRPr lang="ru-RU" sz="1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4625" indent="-174625" algn="just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Установление </a:t>
            </a: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зависимости между эффективностью и результативностью  деятельности сотрудников и размером вознаграждения (квартальной премией);</a:t>
            </a:r>
            <a:endParaRPr lang="en-US" sz="1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4625" indent="-174625" algn="just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Разработка прозрачного механизма определения премии за квартал с учетом оценки эффективности и результативности деятельности</a:t>
            </a:r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23728" y="4941168"/>
            <a:ext cx="6768752" cy="138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>
            <a:spAutoFit/>
          </a:bodyPr>
          <a:lstStyle>
            <a:lvl1pPr marL="177800" indent="-177800" defTabSz="8953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8953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8953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8953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8953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74625" indent="-174625" algn="just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Система вознаграждения, зависящая от конкретного результата деятельности;</a:t>
            </a:r>
          </a:p>
          <a:p>
            <a:pPr marL="174625" indent="-174625" algn="just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Прозрачный механизм оценки результативности деятельности;</a:t>
            </a:r>
          </a:p>
          <a:p>
            <a:pPr marL="174625" indent="-174625" algn="just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Повышение заинтересованности в результатах  качества работы сотрудников.</a:t>
            </a:r>
          </a:p>
        </p:txBody>
      </p:sp>
      <p:cxnSp>
        <p:nvCxnSpPr>
          <p:cNvPr id="13" name="Прямая соединительная линия 12"/>
          <p:cNvCxnSpPr/>
          <p:nvPr>
            <p:custDataLst>
              <p:tags r:id="rId2"/>
            </p:custDataLst>
          </p:nvPr>
        </p:nvCxnSpPr>
        <p:spPr bwMode="auto">
          <a:xfrm>
            <a:off x="2195736" y="3212976"/>
            <a:ext cx="6696744" cy="0"/>
          </a:xfrm>
          <a:prstGeom prst="line">
            <a:avLst/>
          </a:prstGeom>
          <a:noFill/>
          <a:ln w="15875" cap="flat" cmpd="sng" algn="ctr">
            <a:solidFill>
              <a:srgbClr val="00B0F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Прямая соединительная линия 13"/>
          <p:cNvCxnSpPr/>
          <p:nvPr>
            <p:custDataLst>
              <p:tags r:id="rId3"/>
            </p:custDataLst>
          </p:nvPr>
        </p:nvCxnSpPr>
        <p:spPr bwMode="auto">
          <a:xfrm>
            <a:off x="2267744" y="4869160"/>
            <a:ext cx="6624736" cy="0"/>
          </a:xfrm>
          <a:prstGeom prst="line">
            <a:avLst/>
          </a:prstGeom>
          <a:noFill/>
          <a:ln w="15875" cap="flat" cmpd="sng" algn="ctr">
            <a:solidFill>
              <a:srgbClr val="00B0F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AutoShape 2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365020" y="1196752"/>
            <a:ext cx="1584176" cy="5271416"/>
          </a:xfrm>
          <a:prstGeom prst="rightArrow">
            <a:avLst>
              <a:gd name="adj1" fmla="val 99852"/>
              <a:gd name="adj2" fmla="val 6898"/>
            </a:avLst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</p:spPr>
        <p:txBody>
          <a:bodyPr wrap="none" lIns="93296" tIns="46648" rIns="93296" bIns="46648" anchor="ctr"/>
          <a:lstStyle/>
          <a:p>
            <a:endParaRPr lang="ru-RU" dirty="0">
              <a:cs typeface="Arial" charset="0"/>
            </a:endParaRPr>
          </a:p>
        </p:txBody>
      </p:sp>
      <p:sp>
        <p:nvSpPr>
          <p:cNvPr id="18" name="Freeform 10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395536" y="1772816"/>
            <a:ext cx="1653304" cy="50698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40" y="0"/>
              </a:cxn>
              <a:cxn ang="0">
                <a:pos x="1244" y="288"/>
              </a:cxn>
              <a:cxn ang="0">
                <a:pos x="1140" y="576"/>
              </a:cxn>
              <a:cxn ang="0">
                <a:pos x="0" y="576"/>
              </a:cxn>
              <a:cxn ang="0">
                <a:pos x="0" y="288"/>
              </a:cxn>
              <a:cxn ang="0">
                <a:pos x="0" y="0"/>
              </a:cxn>
            </a:cxnLst>
            <a:rect l="0" t="0" r="r" b="b"/>
            <a:pathLst>
              <a:path w="1244" h="576">
                <a:moveTo>
                  <a:pt x="0" y="0"/>
                </a:moveTo>
                <a:lnTo>
                  <a:pt x="1140" y="0"/>
                </a:lnTo>
                <a:lnTo>
                  <a:pt x="1244" y="288"/>
                </a:lnTo>
                <a:lnTo>
                  <a:pt x="1140" y="576"/>
                </a:lnTo>
                <a:lnTo>
                  <a:pt x="0" y="576"/>
                </a:lnTo>
                <a:lnTo>
                  <a:pt x="0" y="288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effectLst>
            <a:outerShdw blurRad="965200" dist="20000" dir="5400000" sx="79000" sy="79000" rotWithShape="0">
              <a:srgbClr val="000000">
                <a:alpha val="11000"/>
              </a:srgbClr>
            </a:outerShdw>
            <a:reflection blurRad="6350" stA="52000" endA="300" endPos="35000" dir="5400000" sy="-100000" algn="bl" rotWithShape="0"/>
            <a:softEdge rad="12700"/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2870" tIns="51435" rIns="102870" bIns="51435" rtlCol="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endParaRPr lang="en-US" sz="15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Freeform 13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395536" y="3573016"/>
            <a:ext cx="1653304" cy="50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40" y="0"/>
              </a:cxn>
              <a:cxn ang="0">
                <a:pos x="1244" y="288"/>
              </a:cxn>
              <a:cxn ang="0">
                <a:pos x="1140" y="576"/>
              </a:cxn>
              <a:cxn ang="0">
                <a:pos x="0" y="576"/>
              </a:cxn>
              <a:cxn ang="0">
                <a:pos x="0" y="288"/>
              </a:cxn>
              <a:cxn ang="0">
                <a:pos x="0" y="0"/>
              </a:cxn>
            </a:cxnLst>
            <a:rect l="0" t="0" r="r" b="b"/>
            <a:pathLst>
              <a:path w="1244" h="576">
                <a:moveTo>
                  <a:pt x="0" y="0"/>
                </a:moveTo>
                <a:lnTo>
                  <a:pt x="1140" y="0"/>
                </a:lnTo>
                <a:lnTo>
                  <a:pt x="1244" y="288"/>
                </a:lnTo>
                <a:lnTo>
                  <a:pt x="1140" y="576"/>
                </a:lnTo>
                <a:lnTo>
                  <a:pt x="0" y="576"/>
                </a:lnTo>
                <a:lnTo>
                  <a:pt x="0" y="288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effectLst>
            <a:outerShdw blurRad="965200" dist="20000" dir="5400000" sx="79000" sy="79000" rotWithShape="0">
              <a:srgbClr val="000000">
                <a:alpha val="11000"/>
              </a:srgbClr>
            </a:outerShdw>
            <a:reflection blurRad="6350" stA="52000" endA="300" endPos="35000" dir="5400000" sy="-100000" algn="bl" rotWithShape="0"/>
            <a:softEdge rad="12700"/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2870" tIns="51435" rIns="102870" bIns="51435" rtlCol="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ПРОЦЕСС</a:t>
            </a:r>
            <a:endParaRPr lang="en-US" sz="15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2123728" y="3356992"/>
            <a:ext cx="6768752" cy="138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>
            <a:spAutoFit/>
          </a:bodyPr>
          <a:lstStyle>
            <a:defPPr>
              <a:defRPr lang="ru-RU"/>
            </a:defPPr>
            <a:lvl1pPr marL="174625" indent="-174625" algn="just" defTabSz="895350">
              <a:spcAft>
                <a:spcPts val="600"/>
              </a:spcAft>
              <a:buFont typeface="Wingdings" pitchFamily="2" charset="2"/>
              <a:buChar char="§"/>
              <a:defRPr sz="1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defTabSz="895350" eaLnBrk="0" hangingPunct="0">
              <a:defRPr b="1">
                <a:latin typeface="Arial" pitchFamily="34" charset="0"/>
                <a:cs typeface="Arial" pitchFamily="34" charset="0"/>
              </a:defRPr>
            </a:lvl2pPr>
            <a:lvl3pPr marL="1143000" indent="-228600" defTabSz="895350" eaLnBrk="0" hangingPunct="0">
              <a:defRPr b="1">
                <a:latin typeface="Arial" pitchFamily="34" charset="0"/>
                <a:cs typeface="Arial" pitchFamily="34" charset="0"/>
              </a:defRPr>
            </a:lvl3pPr>
            <a:lvl4pPr marL="1600200" indent="-228600" defTabSz="895350" eaLnBrk="0" hangingPunct="0">
              <a:defRPr b="1">
                <a:latin typeface="Arial" pitchFamily="34" charset="0"/>
                <a:cs typeface="Arial" pitchFamily="34" charset="0"/>
              </a:defRPr>
            </a:lvl4pPr>
            <a:lvl5pPr marL="2057400" indent="-228600" defTabSz="895350" eaLnBrk="0" hangingPunct="0">
              <a:defRPr b="1">
                <a:latin typeface="Arial" pitchFamily="34" charset="0"/>
                <a:cs typeface="Arial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  <a:cs typeface="Arial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  <a:cs typeface="Arial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  <a:cs typeface="Arial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sz="1500" dirty="0"/>
              <a:t>Выработка методологического подхода по определению оценки эффективности и результативности; </a:t>
            </a:r>
          </a:p>
          <a:p>
            <a:r>
              <a:rPr lang="ru-RU" sz="1500" dirty="0"/>
              <a:t>Разработка ключевых показателей эффективности и результативности в разрезе структурных подразделений;</a:t>
            </a:r>
          </a:p>
          <a:p>
            <a:r>
              <a:rPr lang="ru-RU" sz="1500" dirty="0"/>
              <a:t>Определение параметров оценки.</a:t>
            </a:r>
          </a:p>
        </p:txBody>
      </p:sp>
      <p:sp>
        <p:nvSpPr>
          <p:cNvPr id="28" name="Freeform 13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395536" y="5373216"/>
            <a:ext cx="1653304" cy="50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40" y="0"/>
              </a:cxn>
              <a:cxn ang="0">
                <a:pos x="1244" y="288"/>
              </a:cxn>
              <a:cxn ang="0">
                <a:pos x="1140" y="576"/>
              </a:cxn>
              <a:cxn ang="0">
                <a:pos x="0" y="576"/>
              </a:cxn>
              <a:cxn ang="0">
                <a:pos x="0" y="288"/>
              </a:cxn>
              <a:cxn ang="0">
                <a:pos x="0" y="0"/>
              </a:cxn>
            </a:cxnLst>
            <a:rect l="0" t="0" r="r" b="b"/>
            <a:pathLst>
              <a:path w="1244" h="576">
                <a:moveTo>
                  <a:pt x="0" y="0"/>
                </a:moveTo>
                <a:lnTo>
                  <a:pt x="1140" y="0"/>
                </a:lnTo>
                <a:lnTo>
                  <a:pt x="1244" y="288"/>
                </a:lnTo>
                <a:lnTo>
                  <a:pt x="1140" y="576"/>
                </a:lnTo>
                <a:lnTo>
                  <a:pt x="0" y="576"/>
                </a:lnTo>
                <a:lnTo>
                  <a:pt x="0" y="288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effectLst>
            <a:outerShdw blurRad="965200" dist="20000" dir="5400000" sx="79000" sy="79000" rotWithShape="0">
              <a:srgbClr val="000000">
                <a:alpha val="11000"/>
              </a:srgbClr>
            </a:outerShdw>
            <a:reflection blurRad="6350" stA="52000" endA="300" endPos="35000" dir="5400000" sy="-100000" algn="bl" rotWithShape="0"/>
            <a:softEdge rad="12700"/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2870" tIns="51435" rIns="102870" bIns="51435" rtlCol="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РЕЗУЛЬТАТ</a:t>
            </a:r>
            <a:endParaRPr lang="en-US" sz="15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21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836711"/>
          </a:xfrm>
          <a:prstGeom prst="rect">
            <a:avLst/>
          </a:prstGeom>
          <a:solidFill>
            <a:srgbClr val="00B0F0"/>
          </a:solidFill>
          <a:effectLst>
            <a:outerShdw blurRad="965200" dist="20000" dir="5400000" sx="79000" sy="79000" rotWithShape="0">
              <a:srgbClr val="000000">
                <a:alpha val="11000"/>
              </a:srgbClr>
            </a:outerShdw>
            <a:reflection blurRad="6350" stA="52000" endA="300" endPos="35000" dir="5400000" sy="-100000" algn="bl" rotWithShape="0"/>
            <a:softEdge rad="12700"/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2870" tIns="51435" rIns="102870" bIns="51435" rtlCol="0" anchor="ctr"/>
          <a:lstStyle/>
          <a:p>
            <a:pPr algn="ctr"/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1" y="116632"/>
            <a:ext cx="8496944" cy="589458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Нормативная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база по премированию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64704"/>
            <a:ext cx="8856983" cy="5400600"/>
          </a:xfrm>
        </p:spPr>
        <p:txBody>
          <a:bodyPr>
            <a:normAutofit/>
          </a:bodyPr>
          <a:lstStyle/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/>
              <a:pPr/>
              <a:t>3</a:t>
            </a:fld>
            <a:endParaRPr lang="ru-RU" dirty="0"/>
          </a:p>
        </p:txBody>
      </p:sp>
      <p:pic>
        <p:nvPicPr>
          <p:cNvPr id="7" name="Picture 15" descr="Администрация Воронежской облас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7796" y="0"/>
            <a:ext cx="606205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Группа 4"/>
          <p:cNvGrpSpPr/>
          <p:nvPr/>
        </p:nvGrpSpPr>
        <p:grpSpPr>
          <a:xfrm>
            <a:off x="251520" y="1196752"/>
            <a:ext cx="8568952" cy="5544616"/>
            <a:chOff x="323528" y="1278687"/>
            <a:chExt cx="8568952" cy="2988040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9" name="Прямоугольник 8"/>
            <p:cNvSpPr/>
            <p:nvPr/>
          </p:nvSpPr>
          <p:spPr>
            <a:xfrm>
              <a:off x="323528" y="1278687"/>
              <a:ext cx="8568952" cy="1008948"/>
            </a:xfrm>
            <a:prstGeom prst="rect">
              <a:avLst/>
            </a:prstGeom>
            <a:scene3d>
              <a:camera prst="orthographicFront"/>
              <a:lightRig rig="flat" dir="t"/>
            </a:scene3d>
            <a:sp3d z="190500" extrusionH="12700" prstMaterial="plastic">
              <a:bevelT w="50800" h="50800"/>
            </a:sp3d>
          </p:spPr>
          <p:style>
            <a:lnRef idx="1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Прямоугольник 10"/>
            <p:cNvSpPr/>
            <p:nvPr/>
          </p:nvSpPr>
          <p:spPr>
            <a:xfrm>
              <a:off x="323528" y="2481664"/>
              <a:ext cx="8568952" cy="781200"/>
            </a:xfrm>
            <a:prstGeom prst="rect">
              <a:avLst/>
            </a:prstGeom>
            <a:scene3d>
              <a:camera prst="orthographicFront"/>
              <a:lightRig rig="flat" dir="t"/>
            </a:scene3d>
            <a:sp3d z="190500" extrusionH="12700" prstMaterial="plastic">
              <a:bevelT w="50800" h="50800"/>
            </a:sp3d>
          </p:spPr>
          <p:style>
            <a:lnRef idx="1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Прямоугольник 12"/>
            <p:cNvSpPr/>
            <p:nvPr/>
          </p:nvSpPr>
          <p:spPr>
            <a:xfrm>
              <a:off x="323528" y="3485527"/>
              <a:ext cx="8568952" cy="781200"/>
            </a:xfrm>
            <a:prstGeom prst="rect">
              <a:avLst/>
            </a:prstGeom>
            <a:scene3d>
              <a:camera prst="orthographicFront"/>
              <a:lightRig rig="flat" dir="t"/>
            </a:scene3d>
            <a:sp3d z="190500" extrusionH="12700" prstMaterial="plastic">
              <a:bevelT w="50800" h="50800"/>
            </a:sp3d>
          </p:spPr>
          <p:style>
            <a:lnRef idx="1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9" name="Полилиния 18"/>
          <p:cNvSpPr/>
          <p:nvPr/>
        </p:nvSpPr>
        <p:spPr>
          <a:xfrm>
            <a:off x="899592" y="3356992"/>
            <a:ext cx="7488832" cy="1152128"/>
          </a:xfrm>
          <a:custGeom>
            <a:avLst/>
            <a:gdLst>
              <a:gd name="connsiteX0" fmla="*/ 0 w 7283035"/>
              <a:gd name="connsiteY0" fmla="*/ 121526 h 729140"/>
              <a:gd name="connsiteX1" fmla="*/ 121526 w 7283035"/>
              <a:gd name="connsiteY1" fmla="*/ 0 h 729140"/>
              <a:gd name="connsiteX2" fmla="*/ 7161509 w 7283035"/>
              <a:gd name="connsiteY2" fmla="*/ 0 h 729140"/>
              <a:gd name="connsiteX3" fmla="*/ 7283035 w 7283035"/>
              <a:gd name="connsiteY3" fmla="*/ 121526 h 729140"/>
              <a:gd name="connsiteX4" fmla="*/ 7283035 w 7283035"/>
              <a:gd name="connsiteY4" fmla="*/ 607614 h 729140"/>
              <a:gd name="connsiteX5" fmla="*/ 7161509 w 7283035"/>
              <a:gd name="connsiteY5" fmla="*/ 729140 h 729140"/>
              <a:gd name="connsiteX6" fmla="*/ 121526 w 7283035"/>
              <a:gd name="connsiteY6" fmla="*/ 729140 h 729140"/>
              <a:gd name="connsiteX7" fmla="*/ 0 w 7283035"/>
              <a:gd name="connsiteY7" fmla="*/ 607614 h 729140"/>
              <a:gd name="connsiteX8" fmla="*/ 0 w 7283035"/>
              <a:gd name="connsiteY8" fmla="*/ 121526 h 72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83035" h="729140">
                <a:moveTo>
                  <a:pt x="0" y="121526"/>
                </a:moveTo>
                <a:cubicBezTo>
                  <a:pt x="0" y="54409"/>
                  <a:pt x="54409" y="0"/>
                  <a:pt x="121526" y="0"/>
                </a:cubicBezTo>
                <a:lnTo>
                  <a:pt x="7161509" y="0"/>
                </a:lnTo>
                <a:cubicBezTo>
                  <a:pt x="7228626" y="0"/>
                  <a:pt x="7283035" y="54409"/>
                  <a:pt x="7283035" y="121526"/>
                </a:cubicBezTo>
                <a:lnTo>
                  <a:pt x="7283035" y="607614"/>
                </a:lnTo>
                <a:cubicBezTo>
                  <a:pt x="7283035" y="674731"/>
                  <a:pt x="7228626" y="729140"/>
                  <a:pt x="7161509" y="729140"/>
                </a:cubicBezTo>
                <a:lnTo>
                  <a:pt x="121526" y="729140"/>
                </a:lnTo>
                <a:cubicBezTo>
                  <a:pt x="54409" y="729140"/>
                  <a:pt x="0" y="674731"/>
                  <a:pt x="0" y="607614"/>
                </a:cubicBezTo>
                <a:lnTo>
                  <a:pt x="0" y="121526"/>
                </a:lnTo>
                <a:close/>
              </a:path>
            </a:pathLst>
          </a:custGeom>
          <a:solidFill>
            <a:srgbClr val="4F81BD">
              <a:lumMod val="75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257464" tIns="30744" rIns="257464" bIns="30744" numCol="1" spcCol="1270" anchor="ctr" anchorCtr="0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2000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 Воронежской городской Думы от 25.12.2013                   № 1402-</a:t>
            </a:r>
            <a:r>
              <a:rPr lang="en-US" sz="2000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000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«О денежном содержании муниципальных служащих в городском округе город Воронеж»</a:t>
            </a:r>
          </a:p>
        </p:txBody>
      </p:sp>
      <p:sp>
        <p:nvSpPr>
          <p:cNvPr id="21" name="Полилиния 20"/>
          <p:cNvSpPr/>
          <p:nvPr/>
        </p:nvSpPr>
        <p:spPr>
          <a:xfrm>
            <a:off x="827584" y="5157192"/>
            <a:ext cx="7560840" cy="1296144"/>
          </a:xfrm>
          <a:custGeom>
            <a:avLst/>
            <a:gdLst>
              <a:gd name="connsiteX0" fmla="*/ 0 w 7283035"/>
              <a:gd name="connsiteY0" fmla="*/ 121526 h 729140"/>
              <a:gd name="connsiteX1" fmla="*/ 121526 w 7283035"/>
              <a:gd name="connsiteY1" fmla="*/ 0 h 729140"/>
              <a:gd name="connsiteX2" fmla="*/ 7161509 w 7283035"/>
              <a:gd name="connsiteY2" fmla="*/ 0 h 729140"/>
              <a:gd name="connsiteX3" fmla="*/ 7283035 w 7283035"/>
              <a:gd name="connsiteY3" fmla="*/ 121526 h 729140"/>
              <a:gd name="connsiteX4" fmla="*/ 7283035 w 7283035"/>
              <a:gd name="connsiteY4" fmla="*/ 607614 h 729140"/>
              <a:gd name="connsiteX5" fmla="*/ 7161509 w 7283035"/>
              <a:gd name="connsiteY5" fmla="*/ 729140 h 729140"/>
              <a:gd name="connsiteX6" fmla="*/ 121526 w 7283035"/>
              <a:gd name="connsiteY6" fmla="*/ 729140 h 729140"/>
              <a:gd name="connsiteX7" fmla="*/ 0 w 7283035"/>
              <a:gd name="connsiteY7" fmla="*/ 607614 h 729140"/>
              <a:gd name="connsiteX8" fmla="*/ 0 w 7283035"/>
              <a:gd name="connsiteY8" fmla="*/ 121526 h 72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83035" h="729140">
                <a:moveTo>
                  <a:pt x="0" y="121526"/>
                </a:moveTo>
                <a:cubicBezTo>
                  <a:pt x="0" y="54409"/>
                  <a:pt x="54409" y="0"/>
                  <a:pt x="121526" y="0"/>
                </a:cubicBezTo>
                <a:lnTo>
                  <a:pt x="7161509" y="0"/>
                </a:lnTo>
                <a:cubicBezTo>
                  <a:pt x="7228626" y="0"/>
                  <a:pt x="7283035" y="54409"/>
                  <a:pt x="7283035" y="121526"/>
                </a:cubicBezTo>
                <a:lnTo>
                  <a:pt x="7283035" y="607614"/>
                </a:lnTo>
                <a:cubicBezTo>
                  <a:pt x="7283035" y="674731"/>
                  <a:pt x="7228626" y="729140"/>
                  <a:pt x="7161509" y="729140"/>
                </a:cubicBezTo>
                <a:lnTo>
                  <a:pt x="121526" y="729140"/>
                </a:lnTo>
                <a:cubicBezTo>
                  <a:pt x="54409" y="729140"/>
                  <a:pt x="0" y="674731"/>
                  <a:pt x="0" y="607614"/>
                </a:cubicBezTo>
                <a:lnTo>
                  <a:pt x="0" y="121526"/>
                </a:lnTo>
                <a:close/>
              </a:path>
            </a:pathLst>
          </a:custGeom>
          <a:solidFill>
            <a:srgbClr val="4F81BD">
              <a:lumMod val="75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257464" tIns="30744" rIns="257464" bIns="30744" numCol="1" spcCol="1270" anchor="ctr" anchorCtr="0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2000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 Воронежской городской Думы от 05.02.2014                   № 1437-</a:t>
            </a:r>
            <a:r>
              <a:rPr lang="en-US" sz="2000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000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«Об оплате труда работников, замещающих должности, не отнесенные к должностям муниципальной службы в городском округе город Воронеж»</a:t>
            </a:r>
          </a:p>
        </p:txBody>
      </p:sp>
      <p:sp>
        <p:nvSpPr>
          <p:cNvPr id="17" name="Полилиния 16"/>
          <p:cNvSpPr/>
          <p:nvPr/>
        </p:nvSpPr>
        <p:spPr>
          <a:xfrm>
            <a:off x="899592" y="980728"/>
            <a:ext cx="7488832" cy="1728192"/>
          </a:xfrm>
          <a:custGeom>
            <a:avLst/>
            <a:gdLst>
              <a:gd name="connsiteX0" fmla="*/ 0 w 7283035"/>
              <a:gd name="connsiteY0" fmla="*/ 121526 h 729140"/>
              <a:gd name="connsiteX1" fmla="*/ 121526 w 7283035"/>
              <a:gd name="connsiteY1" fmla="*/ 0 h 729140"/>
              <a:gd name="connsiteX2" fmla="*/ 7161509 w 7283035"/>
              <a:gd name="connsiteY2" fmla="*/ 0 h 729140"/>
              <a:gd name="connsiteX3" fmla="*/ 7283035 w 7283035"/>
              <a:gd name="connsiteY3" fmla="*/ 121526 h 729140"/>
              <a:gd name="connsiteX4" fmla="*/ 7283035 w 7283035"/>
              <a:gd name="connsiteY4" fmla="*/ 607614 h 729140"/>
              <a:gd name="connsiteX5" fmla="*/ 7161509 w 7283035"/>
              <a:gd name="connsiteY5" fmla="*/ 729140 h 729140"/>
              <a:gd name="connsiteX6" fmla="*/ 121526 w 7283035"/>
              <a:gd name="connsiteY6" fmla="*/ 729140 h 729140"/>
              <a:gd name="connsiteX7" fmla="*/ 0 w 7283035"/>
              <a:gd name="connsiteY7" fmla="*/ 607614 h 729140"/>
              <a:gd name="connsiteX8" fmla="*/ 0 w 7283035"/>
              <a:gd name="connsiteY8" fmla="*/ 121526 h 72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83035" h="729140">
                <a:moveTo>
                  <a:pt x="0" y="121526"/>
                </a:moveTo>
                <a:cubicBezTo>
                  <a:pt x="0" y="54409"/>
                  <a:pt x="54409" y="0"/>
                  <a:pt x="121526" y="0"/>
                </a:cubicBezTo>
                <a:lnTo>
                  <a:pt x="7161509" y="0"/>
                </a:lnTo>
                <a:cubicBezTo>
                  <a:pt x="7228626" y="0"/>
                  <a:pt x="7283035" y="54409"/>
                  <a:pt x="7283035" y="121526"/>
                </a:cubicBezTo>
                <a:lnTo>
                  <a:pt x="7283035" y="607614"/>
                </a:lnTo>
                <a:cubicBezTo>
                  <a:pt x="7283035" y="674731"/>
                  <a:pt x="7228626" y="729140"/>
                  <a:pt x="7161509" y="729140"/>
                </a:cubicBezTo>
                <a:lnTo>
                  <a:pt x="121526" y="729140"/>
                </a:lnTo>
                <a:cubicBezTo>
                  <a:pt x="54409" y="729140"/>
                  <a:pt x="0" y="674731"/>
                  <a:pt x="0" y="607614"/>
                </a:cubicBezTo>
                <a:lnTo>
                  <a:pt x="0" y="121526"/>
                </a:lnTo>
                <a:close/>
              </a:path>
            </a:pathLst>
          </a:custGeom>
          <a:solidFill>
            <a:srgbClr val="4F81BD">
              <a:lumMod val="75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257464" tIns="30744" rIns="257464" bIns="30744" numCol="1" spcCol="1270" anchor="ctr" anchorCtr="0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2000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Постановление администрации городского округа город Воронеж от 19.01.2017 № 14 «Об утверждении Порядка принятия решения о выплате денежного поощрения по итогам работы за квартал работникам администрации городского округа город Воронеж»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51520" y="6567155"/>
            <a:ext cx="878497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и внедрение системы мотивации на основе показателей KPI, </a:t>
            </a:r>
            <a:r>
              <a:rPr lang="ru-RU" sz="1000" b="1" dirty="0" smtClean="0">
                <a:solidFill>
                  <a:schemeClr val="tx1"/>
                </a:solidFill>
              </a:rPr>
              <a:t>администрация </a:t>
            </a:r>
            <a:r>
              <a:rPr lang="ru-RU" sz="1000" b="1" dirty="0" smtClean="0">
                <a:solidFill>
                  <a:schemeClr val="tx1"/>
                </a:solidFill>
              </a:rPr>
              <a:t>городского округа город Воронеж, </a:t>
            </a:r>
            <a:r>
              <a:rPr lang="ru-RU" sz="1000" b="1" dirty="0" smtClean="0">
                <a:solidFill>
                  <a:schemeClr val="tx1"/>
                </a:solidFill>
              </a:rPr>
              <a:t>14.12.2018 </a:t>
            </a:r>
            <a:r>
              <a:rPr lang="ru-RU" sz="1000" b="1" dirty="0" smtClean="0">
                <a:solidFill>
                  <a:schemeClr val="tx1"/>
                </a:solidFill>
              </a:rPr>
              <a:t>г.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836711"/>
          </a:xfrm>
          <a:prstGeom prst="rect">
            <a:avLst/>
          </a:prstGeom>
          <a:solidFill>
            <a:srgbClr val="00B0F0"/>
          </a:solidFill>
          <a:effectLst>
            <a:outerShdw blurRad="965200" dist="20000" dir="5400000" sx="79000" sy="79000" rotWithShape="0">
              <a:srgbClr val="000000">
                <a:alpha val="11000"/>
              </a:srgbClr>
            </a:outerShdw>
            <a:reflection blurRad="6350" stA="52000" endA="300" endPos="35000" dir="5400000" sy="-100000" algn="bl" rotWithShape="0"/>
            <a:softEdge rad="12700"/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2870" tIns="51435" rIns="102870" bIns="51435" rtlCol="0" anchor="ctr"/>
          <a:lstStyle/>
          <a:p>
            <a:r>
              <a:rPr lang="ru-RU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Этапы внедрения оценки эффективности деятельности</a:t>
            </a:r>
            <a:endParaRPr lang="ru-RU" sz="25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3131840" y="836712"/>
            <a:ext cx="6012160" cy="54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None/>
            </a:pP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alt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alt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alt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107504" y="1844824"/>
            <a:ext cx="2520280" cy="864096"/>
          </a:xfrm>
          <a:prstGeom prst="rect">
            <a:avLst/>
          </a:prstGeom>
          <a:solidFill>
            <a:srgbClr val="4F81BD">
              <a:lumMod val="75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257464" tIns="30744" rIns="257464" bIns="30744" numCol="1" spcCol="1270" anchor="ctr" anchorCtr="0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2000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Социальная сфера</a:t>
            </a: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6660232" y="1844824"/>
            <a:ext cx="2376264" cy="864096"/>
          </a:xfrm>
          <a:prstGeom prst="rect">
            <a:avLst/>
          </a:prstGeom>
          <a:solidFill>
            <a:srgbClr val="4F81BD">
              <a:lumMod val="75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257464" tIns="30744" rIns="257464" bIns="30744" numCol="1" spcCol="1270" anchor="ctr" anchorCtr="0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2000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Администрация города</a:t>
            </a: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2843808" y="1844824"/>
            <a:ext cx="3744416" cy="864096"/>
          </a:xfrm>
          <a:prstGeom prst="rect">
            <a:avLst/>
          </a:prstGeom>
          <a:solidFill>
            <a:srgbClr val="4F81BD">
              <a:lumMod val="75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257464" tIns="30744" rIns="257464" bIns="30744" numCol="1" spcCol="1270" anchor="ctr" anchorCtr="0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2000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Муниципальные</a:t>
            </a:r>
          </a:p>
          <a:p>
            <a:pPr algn="ctr">
              <a:spcBef>
                <a:spcPct val="0"/>
              </a:spcBef>
            </a:pPr>
            <a:r>
              <a:rPr lang="ru-RU" sz="2000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предприятия и учреждения</a:t>
            </a:r>
          </a:p>
        </p:txBody>
      </p:sp>
      <p:sp>
        <p:nvSpPr>
          <p:cNvPr id="14" name="AutoShape 10"/>
          <p:cNvSpPr>
            <a:spLocks noChangeArrowheads="1"/>
          </p:cNvSpPr>
          <p:nvPr/>
        </p:nvSpPr>
        <p:spPr bwMode="auto">
          <a:xfrm>
            <a:off x="107504" y="980728"/>
            <a:ext cx="2520280" cy="720080"/>
          </a:xfrm>
          <a:prstGeom prst="downArrowCallout">
            <a:avLst>
              <a:gd name="adj1" fmla="val 72944"/>
              <a:gd name="adj2" fmla="val 36472"/>
              <a:gd name="adj3" fmla="val 17769"/>
              <a:gd name="adj4" fmla="val 82093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этап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2013-2014 годы</a:t>
            </a:r>
          </a:p>
        </p:txBody>
      </p:sp>
      <p:sp>
        <p:nvSpPr>
          <p:cNvPr id="19" name="AutoShape 10"/>
          <p:cNvSpPr>
            <a:spLocks noChangeArrowheads="1"/>
          </p:cNvSpPr>
          <p:nvPr/>
        </p:nvSpPr>
        <p:spPr bwMode="auto">
          <a:xfrm>
            <a:off x="2771800" y="980728"/>
            <a:ext cx="3744416" cy="720080"/>
          </a:xfrm>
          <a:prstGeom prst="downArrowCallout">
            <a:avLst>
              <a:gd name="adj1" fmla="val 72944"/>
              <a:gd name="adj2" fmla="val 36472"/>
              <a:gd name="adj3" fmla="val 17769"/>
              <a:gd name="adj4" fmla="val 82093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этап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2015 год</a:t>
            </a:r>
          </a:p>
        </p:txBody>
      </p:sp>
      <p:sp>
        <p:nvSpPr>
          <p:cNvPr id="20" name="AutoShape 10"/>
          <p:cNvSpPr>
            <a:spLocks noChangeArrowheads="1"/>
          </p:cNvSpPr>
          <p:nvPr/>
        </p:nvSpPr>
        <p:spPr bwMode="auto">
          <a:xfrm>
            <a:off x="6660232" y="980728"/>
            <a:ext cx="2376264" cy="720080"/>
          </a:xfrm>
          <a:prstGeom prst="downArrowCallout">
            <a:avLst>
              <a:gd name="adj1" fmla="val 72944"/>
              <a:gd name="adj2" fmla="val 36472"/>
              <a:gd name="adj3" fmla="val 17769"/>
              <a:gd name="adj4" fmla="val 82093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этап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2017 год</a:t>
            </a:r>
          </a:p>
        </p:txBody>
      </p:sp>
      <p:sp>
        <p:nvSpPr>
          <p:cNvPr id="22" name="Rectangle 13"/>
          <p:cNvSpPr>
            <a:spLocks noChangeArrowheads="1"/>
          </p:cNvSpPr>
          <p:nvPr/>
        </p:nvSpPr>
        <p:spPr bwMode="auto">
          <a:xfrm>
            <a:off x="179512" y="2996952"/>
            <a:ext cx="2448272" cy="1440160"/>
          </a:xfrm>
          <a:prstGeom prst="rect">
            <a:avLst/>
          </a:prstGeom>
          <a:solidFill>
            <a:srgbClr val="FFFFFF"/>
          </a:solidFill>
          <a:ln w="38100" algn="ctr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lIns="72000" rIns="0" anchor="ctr"/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Руководители </a:t>
            </a: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работники общеобразовательных организаций</a:t>
            </a: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2915816" y="5373216"/>
            <a:ext cx="3672408" cy="792088"/>
          </a:xfrm>
          <a:prstGeom prst="rect">
            <a:avLst/>
          </a:prstGeom>
          <a:solidFill>
            <a:srgbClr val="FFFFFF"/>
          </a:solidFill>
          <a:ln w="38100" algn="ctr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lIns="72000" rIns="0" anchor="ctr"/>
          <a:lstStyle/>
          <a:p>
            <a:pPr lvl="0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Руководители муниципальных предприятий</a:t>
            </a:r>
          </a:p>
          <a:p>
            <a:pPr lvl="0"/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2915816" y="2924944"/>
            <a:ext cx="3672408" cy="648072"/>
          </a:xfrm>
          <a:prstGeom prst="rect">
            <a:avLst/>
          </a:prstGeom>
          <a:solidFill>
            <a:srgbClr val="FFFFFF"/>
          </a:solidFill>
          <a:ln w="38100" algn="ctr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lIns="72000" rIns="0" anchor="ctr"/>
          <a:lstStyle/>
          <a:p>
            <a:pPr lvl="0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Руководители дошкольных учреждений  </a:t>
            </a: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2915816" y="3645024"/>
            <a:ext cx="3672408" cy="792088"/>
          </a:xfrm>
          <a:prstGeom prst="rect">
            <a:avLst/>
          </a:prstGeom>
          <a:solidFill>
            <a:srgbClr val="FFFFFF"/>
          </a:solidFill>
          <a:ln w="38100" algn="ctr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lIns="72000" rIns="0" anchor="ctr"/>
          <a:lstStyle/>
          <a:p>
            <a:pPr lvl="0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Руководители учреждений несоциальной сферы </a:t>
            </a:r>
          </a:p>
        </p:txBody>
      </p:sp>
      <p:sp>
        <p:nvSpPr>
          <p:cNvPr id="27" name="Rectangle 13"/>
          <p:cNvSpPr>
            <a:spLocks noChangeArrowheads="1"/>
          </p:cNvSpPr>
          <p:nvPr/>
        </p:nvSpPr>
        <p:spPr bwMode="auto">
          <a:xfrm>
            <a:off x="2915816" y="4509120"/>
            <a:ext cx="3672408" cy="792088"/>
          </a:xfrm>
          <a:prstGeom prst="rect">
            <a:avLst/>
          </a:prstGeom>
          <a:solidFill>
            <a:srgbClr val="FFFFFF"/>
          </a:solidFill>
          <a:ln w="38100" algn="ctr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lIns="72000" rIns="0" anchor="ctr"/>
          <a:lstStyle/>
          <a:p>
            <a:pPr lvl="0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Руководители комбинатов благоустройств районов </a:t>
            </a:r>
          </a:p>
          <a:p>
            <a:pPr lvl="0"/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31" name="Стрелка вправо 30"/>
          <p:cNvSpPr/>
          <p:nvPr/>
        </p:nvSpPr>
        <p:spPr>
          <a:xfrm>
            <a:off x="251520" y="6021288"/>
            <a:ext cx="8892480" cy="836712"/>
          </a:xfrm>
          <a:prstGeom prst="rightArrow">
            <a:avLst>
              <a:gd name="adj1" fmla="val 50000"/>
              <a:gd name="adj2" fmla="val 110130"/>
            </a:avLst>
          </a:prstGeom>
          <a:solidFill>
            <a:srgbClr val="0070C0">
              <a:alpha val="30000"/>
            </a:srgbClr>
          </a:solidFill>
          <a:effectLst>
            <a:outerShdw blurRad="965200" dist="20000" dir="5400000" sx="79000" sy="79000" rotWithShape="0">
              <a:srgbClr val="000000">
                <a:alpha val="11000"/>
              </a:srgbClr>
            </a:outerShdw>
            <a:reflection blurRad="6350" stA="52000" endA="300" endPos="35000" dir="5400000" sy="-100000" algn="bl" rotWithShape="0"/>
            <a:softEdge rad="12700"/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2870" tIns="51435" rIns="102870" bIns="51435" rtlCol="0" anchor="ctr"/>
          <a:lstStyle/>
          <a:p>
            <a:pPr algn="ctr"/>
            <a:endParaRPr lang="ru-RU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6732240" y="2996953"/>
            <a:ext cx="2304256" cy="1080119"/>
          </a:xfrm>
          <a:prstGeom prst="rect">
            <a:avLst/>
          </a:prstGeom>
          <a:solidFill>
            <a:srgbClr val="FFFFFF"/>
          </a:solidFill>
          <a:ln w="38100" algn="ctr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lIns="72000" rIns="0" anchor="ctr"/>
          <a:lstStyle/>
          <a:p>
            <a:pPr lvl="0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Руководители структурных подразделений</a:t>
            </a:r>
          </a:p>
        </p:txBody>
      </p:sp>
      <p:sp>
        <p:nvSpPr>
          <p:cNvPr id="38" name="Rectangle 13"/>
          <p:cNvSpPr>
            <a:spLocks noChangeArrowheads="1"/>
          </p:cNvSpPr>
          <p:nvPr/>
        </p:nvSpPr>
        <p:spPr bwMode="auto">
          <a:xfrm>
            <a:off x="6732240" y="4437112"/>
            <a:ext cx="2304256" cy="1080120"/>
          </a:xfrm>
          <a:prstGeom prst="rect">
            <a:avLst/>
          </a:prstGeom>
          <a:solidFill>
            <a:srgbClr val="FFFFFF"/>
          </a:solidFill>
          <a:ln w="38100" algn="ctr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lIns="72000" rIns="0" anchor="ctr"/>
          <a:lstStyle/>
          <a:p>
            <a:pPr lvl="0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Сотрудники структурных подразделений</a:t>
            </a:r>
          </a:p>
        </p:txBody>
      </p:sp>
      <p:sp>
        <p:nvSpPr>
          <p:cNvPr id="29" name="Овал 28"/>
          <p:cNvSpPr/>
          <p:nvPr>
            <p:custDataLst>
              <p:tags r:id="rId1"/>
            </p:custDataLst>
          </p:nvPr>
        </p:nvSpPr>
        <p:spPr>
          <a:xfrm>
            <a:off x="395536" y="6237312"/>
            <a:ext cx="396044" cy="404665"/>
          </a:xfrm>
          <a:prstGeom prst="ellipse">
            <a:avLst/>
          </a:prstGeom>
          <a:solidFill>
            <a:srgbClr val="92D050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Calibri"/>
                <a:cs typeface="Calibri"/>
              </a:rPr>
              <a:t>√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32" name="Овал 31"/>
          <p:cNvSpPr/>
          <p:nvPr>
            <p:custDataLst>
              <p:tags r:id="rId2"/>
            </p:custDataLst>
          </p:nvPr>
        </p:nvSpPr>
        <p:spPr>
          <a:xfrm>
            <a:off x="3203848" y="6237312"/>
            <a:ext cx="396044" cy="404665"/>
          </a:xfrm>
          <a:prstGeom prst="ellipse">
            <a:avLst/>
          </a:prstGeom>
          <a:solidFill>
            <a:srgbClr val="92D050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Calibri"/>
                <a:cs typeface="Calibri"/>
              </a:rPr>
              <a:t>√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623731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Выполнено</a:t>
            </a:r>
            <a:endParaRPr lang="ru-RU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3779912" y="623731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Выполнено</a:t>
            </a:r>
            <a:endParaRPr lang="ru-RU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7092280" y="623731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Выполнено</a:t>
            </a:r>
            <a:endParaRPr lang="ru-RU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835696" y="4077072"/>
            <a:ext cx="792088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100%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796136" y="4077072"/>
            <a:ext cx="792088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100%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5796136" y="5805264"/>
            <a:ext cx="792088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100%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796136" y="4941168"/>
            <a:ext cx="792088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100%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796136" y="3212976"/>
            <a:ext cx="792088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100%</a:t>
            </a:r>
          </a:p>
        </p:txBody>
      </p:sp>
      <p:sp>
        <p:nvSpPr>
          <p:cNvPr id="43" name="Номер слайда 7"/>
          <p:cNvSpPr>
            <a:spLocks noGrp="1"/>
          </p:cNvSpPr>
          <p:nvPr>
            <p:ph type="sldNum" sz="quarter" idx="4294967295"/>
          </p:nvPr>
        </p:nvSpPr>
        <p:spPr>
          <a:xfrm>
            <a:off x="8845624" y="6492875"/>
            <a:ext cx="298376" cy="365125"/>
          </a:xfrm>
        </p:spPr>
        <p:txBody>
          <a:bodyPr/>
          <a:lstStyle/>
          <a:p>
            <a:fld id="{A5D06342-7D38-4E6F-9168-3A2430C64213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8244408" y="3717032"/>
            <a:ext cx="792088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100%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8244408" y="5157192"/>
            <a:ext cx="792088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100%</a:t>
            </a:r>
          </a:p>
        </p:txBody>
      </p:sp>
      <p:pic>
        <p:nvPicPr>
          <p:cNvPr id="44" name="Picture 15" descr="Администрация Воронежской области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37795" y="0"/>
            <a:ext cx="606205" cy="907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Овал 33"/>
          <p:cNvSpPr/>
          <p:nvPr>
            <p:custDataLst>
              <p:tags r:id="rId3"/>
            </p:custDataLst>
          </p:nvPr>
        </p:nvSpPr>
        <p:spPr>
          <a:xfrm>
            <a:off x="6732240" y="6237312"/>
            <a:ext cx="396044" cy="404665"/>
          </a:xfrm>
          <a:prstGeom prst="ellipse">
            <a:avLst/>
          </a:prstGeom>
          <a:solidFill>
            <a:srgbClr val="92D050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Calibri"/>
                <a:cs typeface="Calibri"/>
              </a:rPr>
              <a:t>√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51520" y="6567155"/>
            <a:ext cx="878497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и внедрение системы мотивации на основе показателей KPI, </a:t>
            </a:r>
            <a:r>
              <a:rPr lang="ru-RU" sz="1000" b="1" dirty="0" smtClean="0">
                <a:solidFill>
                  <a:schemeClr val="tx1"/>
                </a:solidFill>
              </a:rPr>
              <a:t>администрация </a:t>
            </a:r>
            <a:r>
              <a:rPr lang="ru-RU" sz="1000" b="1" dirty="0" smtClean="0">
                <a:solidFill>
                  <a:schemeClr val="tx1"/>
                </a:solidFill>
              </a:rPr>
              <a:t>городского округа город Воронеж, </a:t>
            </a:r>
            <a:r>
              <a:rPr lang="ru-RU" sz="1000" b="1" dirty="0" smtClean="0">
                <a:solidFill>
                  <a:schemeClr val="tx1"/>
                </a:solidFill>
              </a:rPr>
              <a:t>14.12.2018 </a:t>
            </a:r>
            <a:r>
              <a:rPr lang="ru-RU" sz="1000" b="1" dirty="0" smtClean="0">
                <a:solidFill>
                  <a:schemeClr val="tx1"/>
                </a:solidFill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2093344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28"/>
          <p:cNvGrpSpPr>
            <a:grpSpLocks/>
          </p:cNvGrpSpPr>
          <p:nvPr/>
        </p:nvGrpSpPr>
        <p:grpSpPr bwMode="auto">
          <a:xfrm>
            <a:off x="179512" y="981564"/>
            <a:ext cx="3672408" cy="5399764"/>
            <a:chOff x="457" y="842"/>
            <a:chExt cx="1689" cy="2275"/>
          </a:xfrm>
          <a:solidFill>
            <a:srgbClr val="FF3300"/>
          </a:solidFill>
        </p:grpSpPr>
        <p:sp>
          <p:nvSpPr>
            <p:cNvPr id="52" name="Freeform 24"/>
            <p:cNvSpPr>
              <a:spLocks/>
            </p:cNvSpPr>
            <p:nvPr/>
          </p:nvSpPr>
          <p:spPr bwMode="auto">
            <a:xfrm>
              <a:off x="1047" y="842"/>
              <a:ext cx="512" cy="758"/>
            </a:xfrm>
            <a:custGeom>
              <a:avLst/>
              <a:gdLst>
                <a:gd name="T0" fmla="*/ 256 w 512"/>
                <a:gd name="T1" fmla="*/ 0 h 644"/>
                <a:gd name="T2" fmla="*/ 512 w 512"/>
                <a:gd name="T3" fmla="*/ 644 h 644"/>
                <a:gd name="T4" fmla="*/ 0 w 512"/>
                <a:gd name="T5" fmla="*/ 644 h 644"/>
                <a:gd name="T6" fmla="*/ 256 w 512"/>
                <a:gd name="T7" fmla="*/ 0 h 6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2"/>
                <a:gd name="T13" fmla="*/ 0 h 644"/>
                <a:gd name="T14" fmla="*/ 512 w 512"/>
                <a:gd name="T15" fmla="*/ 644 h 6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2" h="644">
                  <a:moveTo>
                    <a:pt x="256" y="0"/>
                  </a:moveTo>
                  <a:lnTo>
                    <a:pt x="512" y="644"/>
                  </a:lnTo>
                  <a:lnTo>
                    <a:pt x="0" y="644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  <a:alpha val="94000"/>
              </a:schemeClr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54" name="Freeform 25"/>
            <p:cNvSpPr>
              <a:spLocks/>
            </p:cNvSpPr>
            <p:nvPr/>
          </p:nvSpPr>
          <p:spPr bwMode="auto">
            <a:xfrm>
              <a:off x="752" y="1607"/>
              <a:ext cx="1099" cy="802"/>
            </a:xfrm>
            <a:custGeom>
              <a:avLst/>
              <a:gdLst>
                <a:gd name="T0" fmla="*/ 295 w 1099"/>
                <a:gd name="T1" fmla="*/ 0 h 755"/>
                <a:gd name="T2" fmla="*/ 804 w 1099"/>
                <a:gd name="T3" fmla="*/ 0 h 755"/>
                <a:gd name="T4" fmla="*/ 1099 w 1099"/>
                <a:gd name="T5" fmla="*/ 755 h 755"/>
                <a:gd name="T6" fmla="*/ 0 w 1099"/>
                <a:gd name="T7" fmla="*/ 755 h 755"/>
                <a:gd name="T8" fmla="*/ 295 w 1099"/>
                <a:gd name="T9" fmla="*/ 0 h 7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9"/>
                <a:gd name="T16" fmla="*/ 0 h 755"/>
                <a:gd name="T17" fmla="*/ 1099 w 1099"/>
                <a:gd name="T18" fmla="*/ 755 h 7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9" h="755">
                  <a:moveTo>
                    <a:pt x="295" y="0"/>
                  </a:moveTo>
                  <a:lnTo>
                    <a:pt x="804" y="0"/>
                  </a:lnTo>
                  <a:lnTo>
                    <a:pt x="1099" y="755"/>
                  </a:lnTo>
                  <a:lnTo>
                    <a:pt x="0" y="755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35000"/>
              </a:schemeClr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55" name="Freeform 26"/>
            <p:cNvSpPr>
              <a:spLocks/>
            </p:cNvSpPr>
            <p:nvPr/>
          </p:nvSpPr>
          <p:spPr bwMode="auto">
            <a:xfrm>
              <a:off x="457" y="2399"/>
              <a:ext cx="1689" cy="718"/>
            </a:xfrm>
            <a:custGeom>
              <a:avLst/>
              <a:gdLst>
                <a:gd name="T0" fmla="*/ 295 w 1689"/>
                <a:gd name="T1" fmla="*/ 0 h 755"/>
                <a:gd name="T2" fmla="*/ 1394 w 1689"/>
                <a:gd name="T3" fmla="*/ 0 h 755"/>
                <a:gd name="T4" fmla="*/ 1689 w 1689"/>
                <a:gd name="T5" fmla="*/ 755 h 755"/>
                <a:gd name="T6" fmla="*/ 0 w 1689"/>
                <a:gd name="T7" fmla="*/ 755 h 755"/>
                <a:gd name="T8" fmla="*/ 295 w 1689"/>
                <a:gd name="T9" fmla="*/ 0 h 7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89"/>
                <a:gd name="T16" fmla="*/ 0 h 755"/>
                <a:gd name="T17" fmla="*/ 1689 w 1689"/>
                <a:gd name="T18" fmla="*/ 755 h 7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89" h="755">
                  <a:moveTo>
                    <a:pt x="295" y="0"/>
                  </a:moveTo>
                  <a:lnTo>
                    <a:pt x="1394" y="0"/>
                  </a:lnTo>
                  <a:lnTo>
                    <a:pt x="1689" y="755"/>
                  </a:lnTo>
                  <a:lnTo>
                    <a:pt x="0" y="755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482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pitchFamily="34" charset="0"/>
              </a:endParaRPr>
            </a:p>
          </p:txBody>
        </p:sp>
      </p:grpSp>
      <p:sp>
        <p:nvSpPr>
          <p:cNvPr id="53" name="Скругленный прямоугольник 52"/>
          <p:cNvSpPr/>
          <p:nvPr/>
        </p:nvSpPr>
        <p:spPr bwMode="auto">
          <a:xfrm>
            <a:off x="3847356" y="1052736"/>
            <a:ext cx="5292080" cy="5805264"/>
          </a:xfrm>
          <a:prstGeom prst="roundRect">
            <a:avLst/>
          </a:prstGeom>
          <a:solidFill>
            <a:schemeClr val="bg1">
              <a:alpha val="12941"/>
            </a:schemeClr>
          </a:solidFill>
          <a:ln w="9525">
            <a:noFill/>
            <a:prstDash val="dash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0538" tIns="54838" rIns="100538" bIns="54838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spcAft>
                <a:spcPct val="15000"/>
              </a:spcAft>
              <a:buSzPct val="120000"/>
            </a:pPr>
            <a:endParaRPr lang="ru-RU" altLang="ru-RU" sz="2500" b="1" dirty="0" smtClean="0">
              <a:solidFill>
                <a:srgbClr val="BFBFB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ct val="15000"/>
              </a:spcAft>
              <a:buSzPct val="120000"/>
            </a:pPr>
            <a:endParaRPr lang="ru-RU" altLang="ru-RU" sz="2500" b="1" dirty="0" smtClean="0">
              <a:solidFill>
                <a:srgbClr val="BFBFB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ct val="15000"/>
              </a:spcAft>
              <a:buSzPct val="120000"/>
            </a:pPr>
            <a:endParaRPr lang="ru-RU" altLang="ru-RU" sz="2500" b="1" dirty="0" smtClean="0">
              <a:solidFill>
                <a:srgbClr val="BFBFB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ct val="15000"/>
              </a:spcAft>
              <a:buSzPct val="120000"/>
            </a:pPr>
            <a:endParaRPr lang="ru-RU" altLang="ru-RU" sz="2500" b="1" dirty="0" smtClean="0">
              <a:solidFill>
                <a:srgbClr val="BFBFB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ct val="15000"/>
              </a:spcAft>
              <a:buSzPct val="120000"/>
            </a:pPr>
            <a:endParaRPr lang="ru-RU" altLang="ru-RU" sz="2500" b="1" dirty="0" smtClean="0">
              <a:solidFill>
                <a:srgbClr val="BFBFB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ct val="15000"/>
              </a:spcAft>
              <a:buSzPct val="120000"/>
            </a:pPr>
            <a:endParaRPr lang="ru-RU" altLang="ru-RU" sz="2500" b="1" dirty="0" smtClean="0">
              <a:solidFill>
                <a:srgbClr val="BFBFB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ct val="15000"/>
              </a:spcAft>
              <a:buSzPct val="120000"/>
            </a:pPr>
            <a:endParaRPr lang="ru-RU" altLang="ru-RU" sz="2500" b="1" dirty="0" smtClean="0">
              <a:solidFill>
                <a:srgbClr val="BFBFB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ct val="15000"/>
              </a:spcAft>
              <a:buSzPct val="120000"/>
            </a:pPr>
            <a:r>
              <a:rPr lang="ru-RU" altLang="ru-RU" sz="2500" b="1" dirty="0" smtClean="0">
                <a:solidFill>
                  <a:srgbClr val="BFBFB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</a:t>
            </a:r>
          </a:p>
          <a:p>
            <a:pPr>
              <a:lnSpc>
                <a:spcPct val="115000"/>
              </a:lnSpc>
              <a:spcAft>
                <a:spcPct val="15000"/>
              </a:spcAft>
              <a:buSzPct val="120000"/>
            </a:pPr>
            <a:r>
              <a:rPr lang="ru-RU" altLang="ru-RU" sz="2500" b="1" dirty="0" smtClean="0">
                <a:solidFill>
                  <a:srgbClr val="BFBFBF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>
              <a:lnSpc>
                <a:spcPct val="115000"/>
              </a:lnSpc>
              <a:spcAft>
                <a:spcPct val="15000"/>
              </a:spcAft>
              <a:buSzPct val="120000"/>
            </a:pPr>
            <a:r>
              <a:rPr lang="ru-RU" altLang="ru-RU" sz="2500" b="1" dirty="0" smtClean="0">
                <a:solidFill>
                  <a:srgbClr val="BFBFBF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ru-RU" altLang="ru-RU" sz="2500" b="1" dirty="0">
              <a:solidFill>
                <a:srgbClr val="BFBFB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AutoShape 8"/>
          <p:cNvSpPr>
            <a:spLocks noChangeArrowheads="1"/>
          </p:cNvSpPr>
          <p:nvPr/>
        </p:nvSpPr>
        <p:spPr bwMode="auto">
          <a:xfrm>
            <a:off x="3923928" y="980728"/>
            <a:ext cx="3312368" cy="1656184"/>
          </a:xfrm>
          <a:prstGeom prst="roundRect">
            <a:avLst>
              <a:gd name="adj" fmla="val 4606"/>
            </a:avLst>
          </a:prstGeom>
          <a:solidFill>
            <a:schemeClr val="bg2"/>
          </a:solidFill>
          <a:ln w="952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lIns="108000" tIns="72000" rIns="108000" bIns="72000"/>
          <a:lstStyle/>
          <a:p>
            <a:pPr marL="457200" indent="-457200" defTabSz="912813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ПОКАЗАТЕЛИ ОЦЕНКИ:</a:t>
            </a:r>
            <a:endParaRPr lang="ru-RU" altLang="ru-RU" sz="1400" b="1" kern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defTabSz="912813" fontAlgn="base">
              <a:spcBef>
                <a:spcPct val="0"/>
              </a:spcBef>
              <a:spcAft>
                <a:spcPct val="0"/>
              </a:spcAft>
            </a:pPr>
            <a:endParaRPr lang="ru-RU" altLang="ru-RU" sz="1400" b="1" kern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defTabSz="912813" fontAlgn="base">
              <a:spcBef>
                <a:spcPct val="0"/>
              </a:spcBef>
              <a:spcAft>
                <a:spcPct val="0"/>
              </a:spcAft>
            </a:pPr>
            <a:endParaRPr lang="ru-RU" altLang="ru-RU" sz="1400" b="1" kern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1"/>
            <a:ext cx="9144000" cy="908720"/>
          </a:xfrm>
          <a:prstGeom prst="rect">
            <a:avLst/>
          </a:prstGeom>
          <a:solidFill>
            <a:srgbClr val="00B0F0"/>
          </a:solidFill>
          <a:effectLst>
            <a:outerShdw blurRad="965200" dist="20000" dir="5400000" sx="79000" sy="79000" rotWithShape="0">
              <a:srgbClr val="000000">
                <a:alpha val="11000"/>
              </a:srgbClr>
            </a:outerShdw>
            <a:reflection blurRad="6350" stA="52000" endA="300" endPos="35000" dir="5400000" sy="-100000" algn="bl" rotWithShape="0"/>
            <a:softEdge rad="12700"/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2870" tIns="51435" rIns="102870" bIns="51435" rtlCol="0" anchor="ctr"/>
          <a:lstStyle/>
          <a:p>
            <a:pPr algn="ctr"/>
            <a:endParaRPr lang="ru-RU" b="1" dirty="0" smtClean="0">
              <a:solidFill>
                <a:prstClr val="white"/>
              </a:solidFill>
            </a:endParaRPr>
          </a:p>
          <a:p>
            <a:r>
              <a:rPr lang="ru-RU" sz="2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Процедура </a:t>
            </a:r>
            <a:r>
              <a:rPr lang="ru-RU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оценки в зависимости от категории должности</a:t>
            </a:r>
            <a:endParaRPr lang="ru-RU" sz="25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6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2699792" y="1124745"/>
            <a:ext cx="6444208" cy="6336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endParaRPr lang="ru-RU" alt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alt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единительная линия 16"/>
          <p:cNvCxnSpPr>
            <a:cxnSpLocks noChangeShapeType="1"/>
            <a:stCxn id="55" idx="0"/>
          </p:cNvCxnSpPr>
          <p:nvPr/>
        </p:nvCxnSpPr>
        <p:spPr bwMode="auto">
          <a:xfrm flipV="1">
            <a:off x="820933" y="4657899"/>
            <a:ext cx="8174561" cy="1924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3995936" y="1268760"/>
            <a:ext cx="3384376" cy="1372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7" tIns="45705" rIns="91407" bIns="4570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285750" lvl="0" indent="-28575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altLang="ru-RU" sz="13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Оценка исполнения протокольных </a:t>
            </a:r>
            <a:r>
              <a:rPr lang="ru-RU" altLang="ru-RU" sz="13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поручений; </a:t>
            </a:r>
          </a:p>
          <a:p>
            <a:pPr marL="285750" lvl="0" indent="-28575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altLang="ru-RU" sz="13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Средняя </a:t>
            </a:r>
            <a:r>
              <a:rPr lang="ru-RU" altLang="ru-RU" sz="13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оценка эффективности по курируемым структурным </a:t>
            </a:r>
            <a:r>
              <a:rPr lang="ru-RU" altLang="ru-RU" sz="13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подразделениям;</a:t>
            </a:r>
            <a:endParaRPr lang="ru-RU" altLang="ru-RU" sz="13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altLang="ru-RU" sz="13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Оценка профессиональных </a:t>
            </a:r>
            <a:r>
              <a:rPr lang="ru-RU" altLang="ru-RU" sz="13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качеств</a:t>
            </a:r>
            <a:endParaRPr lang="ru-RU" altLang="ru-RU" sz="13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AutoShape 22"/>
          <p:cNvSpPr>
            <a:spLocks noChangeAspect="1" noChangeArrowheads="1" noTextEdit="1"/>
          </p:cNvSpPr>
          <p:nvPr/>
        </p:nvSpPr>
        <p:spPr bwMode="auto">
          <a:xfrm>
            <a:off x="395536" y="1844824"/>
            <a:ext cx="311785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" name="TextBox 7"/>
          <p:cNvSpPr txBox="1">
            <a:spLocks noChangeArrowheads="1"/>
          </p:cNvSpPr>
          <p:nvPr/>
        </p:nvSpPr>
        <p:spPr bwMode="auto">
          <a:xfrm>
            <a:off x="179512" y="3140968"/>
            <a:ext cx="3672408" cy="1323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7" tIns="45705" rIns="91407" bIns="45705">
            <a:spAutoFit/>
          </a:bodyPr>
          <a:lstStyle>
            <a:defPPr>
              <a:defRPr lang="ru-RU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dirty="0"/>
              <a:t>Руководители </a:t>
            </a:r>
          </a:p>
          <a:p>
            <a:r>
              <a:rPr lang="ru-RU" altLang="ru-RU" dirty="0"/>
              <a:t>структурных </a:t>
            </a:r>
            <a:endParaRPr lang="ru-RU" altLang="ru-RU" dirty="0" smtClean="0"/>
          </a:p>
          <a:p>
            <a:r>
              <a:rPr lang="ru-RU" altLang="ru-RU" dirty="0" smtClean="0"/>
              <a:t>подразделений</a:t>
            </a:r>
            <a:r>
              <a:rPr lang="ru-RU" altLang="ru-RU" dirty="0"/>
              <a:t>,</a:t>
            </a:r>
          </a:p>
          <a:p>
            <a:r>
              <a:rPr lang="ru-RU" altLang="ru-RU" dirty="0"/>
              <a:t>заместители </a:t>
            </a:r>
          </a:p>
          <a:p>
            <a:r>
              <a:rPr lang="ru-RU" altLang="ru-RU" dirty="0"/>
              <a:t>управ районов</a:t>
            </a:r>
          </a:p>
        </p:txBody>
      </p:sp>
      <p:sp>
        <p:nvSpPr>
          <p:cNvPr id="43" name="TextBox 9"/>
          <p:cNvSpPr txBox="1">
            <a:spLocks noChangeArrowheads="1"/>
          </p:cNvSpPr>
          <p:nvPr/>
        </p:nvSpPr>
        <p:spPr bwMode="auto">
          <a:xfrm>
            <a:off x="395536" y="4869160"/>
            <a:ext cx="3389141" cy="132340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91407" tIns="45705" rIns="91407" bIns="45705">
            <a:spAutoFit/>
          </a:bodyPr>
          <a:lstStyle>
            <a:defPPr>
              <a:defRPr lang="ru-RU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dirty="0"/>
              <a:t>Муниципальные служащие,</a:t>
            </a:r>
          </a:p>
          <a:p>
            <a:r>
              <a:rPr lang="ru-RU" altLang="ru-RU" dirty="0"/>
              <a:t>работники, </a:t>
            </a:r>
          </a:p>
          <a:p>
            <a:r>
              <a:rPr lang="ru-RU" altLang="ru-RU" dirty="0"/>
              <a:t>замещающие должности,  </a:t>
            </a:r>
          </a:p>
          <a:p>
            <a:r>
              <a:rPr lang="ru-RU" altLang="ru-RU" dirty="0"/>
              <a:t>не отнесенные к должностям муниципальной службы</a:t>
            </a:r>
          </a:p>
        </p:txBody>
      </p:sp>
      <p:sp>
        <p:nvSpPr>
          <p:cNvPr id="45" name="AutoShape 8"/>
          <p:cNvSpPr>
            <a:spLocks noChangeArrowheads="1"/>
          </p:cNvSpPr>
          <p:nvPr/>
        </p:nvSpPr>
        <p:spPr bwMode="auto">
          <a:xfrm>
            <a:off x="3923928" y="4759052"/>
            <a:ext cx="3312368" cy="1440160"/>
          </a:xfrm>
          <a:prstGeom prst="roundRect">
            <a:avLst>
              <a:gd name="adj" fmla="val 4606"/>
            </a:avLst>
          </a:prstGeom>
          <a:solidFill>
            <a:schemeClr val="bg2"/>
          </a:solidFill>
          <a:ln w="952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lIns="108000" tIns="72000" rIns="108000" bIns="72000"/>
          <a:lstStyle/>
          <a:p>
            <a:pPr marL="457200" indent="-457200" defTabSz="912813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ПОКАЗАТЕЛИ ОЦЕНКИ:</a:t>
            </a:r>
          </a:p>
          <a:p>
            <a:pPr marL="457200" indent="-457200" defTabSz="912813" fontAlgn="base">
              <a:spcBef>
                <a:spcPct val="0"/>
              </a:spcBef>
              <a:spcAft>
                <a:spcPct val="0"/>
              </a:spcAft>
            </a:pPr>
            <a:endParaRPr lang="ru-RU" altLang="ru-RU" sz="1400" b="1" kern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defTabSz="912813" fontAlgn="base">
              <a:spcBef>
                <a:spcPct val="0"/>
              </a:spcBef>
              <a:spcAft>
                <a:spcPct val="0"/>
              </a:spcAft>
            </a:pPr>
            <a:endParaRPr lang="ru-RU" altLang="ru-RU" sz="1400" b="1" kern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3995936" y="5119092"/>
            <a:ext cx="2520280" cy="49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7" tIns="45705" rIns="91407" bIns="4570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285750" indent="-28575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altLang="ru-RU" sz="13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Оценка деловых и личностных </a:t>
            </a:r>
            <a:r>
              <a:rPr lang="ru-RU" altLang="ru-RU" sz="13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качеств </a:t>
            </a:r>
            <a:endParaRPr lang="ru-RU" altLang="ru-RU" sz="13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5D06342-7D38-4E6F-9168-3A2430C642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28" name="Прямая соединительная линия 16"/>
          <p:cNvCxnSpPr>
            <a:cxnSpLocks noChangeShapeType="1"/>
          </p:cNvCxnSpPr>
          <p:nvPr/>
        </p:nvCxnSpPr>
        <p:spPr bwMode="auto">
          <a:xfrm>
            <a:off x="1475656" y="2780928"/>
            <a:ext cx="756084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AutoShape 8"/>
          <p:cNvSpPr>
            <a:spLocks noChangeArrowheads="1"/>
          </p:cNvSpPr>
          <p:nvPr/>
        </p:nvSpPr>
        <p:spPr bwMode="auto">
          <a:xfrm>
            <a:off x="3923928" y="2852936"/>
            <a:ext cx="3312368" cy="1656184"/>
          </a:xfrm>
          <a:prstGeom prst="roundRect">
            <a:avLst>
              <a:gd name="adj" fmla="val 4606"/>
            </a:avLst>
          </a:prstGeom>
          <a:solidFill>
            <a:schemeClr val="bg2"/>
          </a:solidFill>
          <a:ln w="952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lIns="108000" tIns="72000" rIns="108000" bIns="72000"/>
          <a:lstStyle/>
          <a:p>
            <a:pPr marL="457200" indent="-457200" defTabSz="912813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ПОКАЗАТЕЛИ ОЦЕНКИ:</a:t>
            </a:r>
          </a:p>
          <a:p>
            <a:pPr marL="457200" indent="-457200" defTabSz="912813" fontAlgn="base">
              <a:spcBef>
                <a:spcPct val="0"/>
              </a:spcBef>
              <a:spcAft>
                <a:spcPct val="0"/>
              </a:spcAft>
            </a:pPr>
            <a:endParaRPr lang="ru-RU" altLang="ru-RU" sz="1400" b="1" kern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3995936" y="3140968"/>
            <a:ext cx="3024336" cy="1612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7" tIns="45705" rIns="91407" bIns="4570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285750" indent="-28575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altLang="ru-RU" sz="13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Оценка показателей исполнительской дисциплины;</a:t>
            </a:r>
          </a:p>
          <a:p>
            <a:pPr marL="285750" indent="-28575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altLang="ru-RU" sz="13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Оценка показателей исполнения полномочий; </a:t>
            </a:r>
          </a:p>
          <a:p>
            <a:pPr marL="285750" indent="-28575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altLang="ru-RU" sz="13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Оценка профессиональных качеств  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endParaRPr lang="ru-RU" altLang="ru-RU" sz="13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AutoShape 8"/>
          <p:cNvSpPr>
            <a:spLocks noChangeArrowheads="1"/>
          </p:cNvSpPr>
          <p:nvPr/>
        </p:nvSpPr>
        <p:spPr bwMode="auto">
          <a:xfrm>
            <a:off x="7308304" y="980728"/>
            <a:ext cx="1728192" cy="1656184"/>
          </a:xfrm>
          <a:prstGeom prst="roundRect">
            <a:avLst>
              <a:gd name="adj" fmla="val 4606"/>
            </a:avLst>
          </a:prstGeom>
          <a:solidFill>
            <a:schemeClr val="bg2"/>
          </a:solidFill>
          <a:ln w="952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lIns="108000" tIns="72000" rIns="108000" bIns="72000"/>
          <a:lstStyle/>
          <a:p>
            <a:pPr marL="457200" indent="-457200" defTabSz="912813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ОЦЕНЩИК:</a:t>
            </a:r>
          </a:p>
          <a:p>
            <a:pPr marL="457200" indent="-457200" defTabSz="912813" fontAlgn="base">
              <a:spcBef>
                <a:spcPct val="0"/>
              </a:spcBef>
              <a:spcAft>
                <a:spcPct val="0"/>
              </a:spcAft>
            </a:pPr>
            <a:endParaRPr lang="ru-RU" altLang="ru-RU" sz="1400" b="1" kern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defTabSz="912813" fontAlgn="base">
              <a:spcBef>
                <a:spcPct val="0"/>
              </a:spcBef>
              <a:spcAft>
                <a:spcPct val="0"/>
              </a:spcAft>
            </a:pPr>
            <a:endParaRPr lang="ru-RU" altLang="ru-RU" sz="1400" b="1" kern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7236296" y="1268760"/>
            <a:ext cx="1800200" cy="113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7" tIns="45705" rIns="91407" bIns="4570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285750" lvl="0" indent="-28575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altLang="ru-RU" sz="13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Независимый оценщик</a:t>
            </a:r>
          </a:p>
          <a:p>
            <a:pPr marL="285750" lvl="0" indent="-28575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altLang="ru-RU" sz="13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Глава городского округа город Воронеж</a:t>
            </a:r>
          </a:p>
        </p:txBody>
      </p:sp>
      <p:sp>
        <p:nvSpPr>
          <p:cNvPr id="31" name="AutoShape 8"/>
          <p:cNvSpPr>
            <a:spLocks noChangeArrowheads="1"/>
          </p:cNvSpPr>
          <p:nvPr/>
        </p:nvSpPr>
        <p:spPr bwMode="auto">
          <a:xfrm>
            <a:off x="7308304" y="2852936"/>
            <a:ext cx="1728192" cy="1656184"/>
          </a:xfrm>
          <a:prstGeom prst="roundRect">
            <a:avLst>
              <a:gd name="adj" fmla="val 4606"/>
            </a:avLst>
          </a:prstGeom>
          <a:solidFill>
            <a:schemeClr val="bg2"/>
          </a:solidFill>
          <a:ln w="952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lIns="108000" tIns="72000" rIns="108000" bIns="72000"/>
          <a:lstStyle/>
          <a:p>
            <a:pPr marL="457200" indent="-457200" defTabSz="912813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ОЦЕНЩИК:</a:t>
            </a:r>
          </a:p>
          <a:p>
            <a:pPr marL="457200" indent="-457200" defTabSz="912813" fontAlgn="base">
              <a:spcBef>
                <a:spcPct val="0"/>
              </a:spcBef>
              <a:spcAft>
                <a:spcPct val="0"/>
              </a:spcAft>
            </a:pPr>
            <a:endParaRPr lang="ru-RU" altLang="ru-RU" sz="1400" b="1" kern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defTabSz="912813" fontAlgn="base">
              <a:spcBef>
                <a:spcPct val="0"/>
              </a:spcBef>
              <a:spcAft>
                <a:spcPct val="0"/>
              </a:spcAft>
            </a:pPr>
            <a:endParaRPr lang="ru-RU" altLang="ru-RU" sz="1400" b="1" kern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7236296" y="3140968"/>
            <a:ext cx="1944216" cy="1272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7" tIns="45705" rIns="91407" bIns="4570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285750" indent="-28575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altLang="ru-RU" sz="13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Независимый оценщик</a:t>
            </a:r>
          </a:p>
          <a:p>
            <a:pPr marL="285750" indent="-28575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altLang="ru-RU" sz="13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Самооценка</a:t>
            </a:r>
          </a:p>
          <a:p>
            <a:pPr marL="285750" indent="-28575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altLang="ru-RU" sz="13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altLang="ru-RU" sz="13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заместители </a:t>
            </a:r>
            <a:r>
              <a:rPr lang="ru-RU" altLang="ru-RU" sz="13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главы</a:t>
            </a:r>
          </a:p>
        </p:txBody>
      </p:sp>
      <p:sp>
        <p:nvSpPr>
          <p:cNvPr id="34" name="AutoShape 8"/>
          <p:cNvSpPr>
            <a:spLocks noChangeArrowheads="1"/>
          </p:cNvSpPr>
          <p:nvPr/>
        </p:nvSpPr>
        <p:spPr bwMode="auto">
          <a:xfrm>
            <a:off x="7308304" y="4759052"/>
            <a:ext cx="1728192" cy="1440160"/>
          </a:xfrm>
          <a:prstGeom prst="roundRect">
            <a:avLst>
              <a:gd name="adj" fmla="val 4606"/>
            </a:avLst>
          </a:prstGeom>
          <a:solidFill>
            <a:schemeClr val="bg2"/>
          </a:solidFill>
          <a:ln w="9525" algn="ctr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lIns="108000" tIns="72000" rIns="108000" bIns="72000"/>
          <a:lstStyle/>
          <a:p>
            <a:pPr marL="457200" indent="-457200" defTabSz="912813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ОЦЕНЩИК:</a:t>
            </a:r>
          </a:p>
          <a:p>
            <a:pPr marL="457200" indent="-457200" defTabSz="912813" fontAlgn="base">
              <a:spcBef>
                <a:spcPct val="0"/>
              </a:spcBef>
              <a:spcAft>
                <a:spcPct val="0"/>
              </a:spcAft>
            </a:pPr>
            <a:endParaRPr lang="ru-RU" altLang="ru-RU" sz="1400" b="1" kern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defTabSz="912813" fontAlgn="base">
              <a:spcBef>
                <a:spcPct val="0"/>
              </a:spcBef>
              <a:spcAft>
                <a:spcPct val="0"/>
              </a:spcAft>
            </a:pPr>
            <a:endParaRPr lang="ru-RU" altLang="ru-RU" sz="1400" b="1" kern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7308304" y="5119092"/>
            <a:ext cx="1656184" cy="932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7" tIns="45705" rIns="91407" bIns="4570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285750" indent="-28575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altLang="ru-RU" sz="13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Руководитель структурного </a:t>
            </a:r>
            <a:r>
              <a:rPr lang="ru-RU" altLang="ru-RU" sz="13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подразделения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endParaRPr lang="ru-RU" altLang="ru-RU" sz="13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" name="Picture 15" descr="Администрация Воронежской област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27451" y="19472"/>
            <a:ext cx="606205" cy="907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TextBox 6"/>
          <p:cNvSpPr txBox="1">
            <a:spLocks noChangeArrowheads="1"/>
          </p:cNvSpPr>
          <p:nvPr/>
        </p:nvSpPr>
        <p:spPr bwMode="auto">
          <a:xfrm>
            <a:off x="539552" y="1844824"/>
            <a:ext cx="3024336" cy="5847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  <a:extLst/>
        </p:spPr>
        <p:txBody>
          <a:bodyPr wrap="square" lIns="91407" tIns="45705" rIns="91407" bIns="4570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Заместители главы, руководители управ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010" y="3284984"/>
            <a:ext cx="576064" cy="36004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endParaRPr lang="ru-RU" sz="16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9869" y="1268760"/>
            <a:ext cx="535310" cy="36004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sz="16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5496" y="4869160"/>
            <a:ext cx="576064" cy="36004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33682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Скругленный прямоугольник 32"/>
          <p:cNvSpPr/>
          <p:nvPr/>
        </p:nvSpPr>
        <p:spPr>
          <a:xfrm>
            <a:off x="107504" y="6309322"/>
            <a:ext cx="8856984" cy="482005"/>
          </a:xfrm>
          <a:prstGeom prst="roundRect">
            <a:avLst/>
          </a:prstGeom>
          <a:solidFill>
            <a:srgbClr val="2BAAB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2314" tIns="35594" rIns="262314" bIns="35594" numCol="1" spcCol="1270" anchor="ctr" anchorCtr="0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2000" b="1" dirty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Интегральный показатель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2"/>
            <a:ext cx="2133600" cy="365125"/>
          </a:xfrm>
        </p:spPr>
        <p:txBody>
          <a:bodyPr/>
          <a:lstStyle/>
          <a:p>
            <a:fld id="{008E295B-F19C-4018-87C3-9DE00D189E4E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3475"/>
            <a:ext cx="9144000" cy="908719"/>
          </a:xfrm>
          <a:prstGeom prst="rect">
            <a:avLst/>
          </a:prstGeom>
          <a:solidFill>
            <a:srgbClr val="00B0F0"/>
          </a:solidFill>
          <a:effectLst>
            <a:outerShdw blurRad="965200" dist="20000" dir="5400000" sx="79000" sy="79000" rotWithShape="0">
              <a:srgbClr val="000000">
                <a:alpha val="11000"/>
              </a:srgbClr>
            </a:outerShdw>
            <a:reflection blurRad="6350" stA="52000" endA="300" endPos="35000" dir="5400000" sy="-100000" algn="bl" rotWithShape="0"/>
            <a:softEdge rad="12700"/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2870" tIns="51435" rIns="102870" bIns="51435"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Разделы оценки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эффективности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результативности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деятельности сотрудников администрации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2060848"/>
            <a:ext cx="2736304" cy="72008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sx="1000" sy="1000" algn="ctr" rotWithShape="0">
              <a:srgbClr val="000000"/>
            </a:outerShdw>
          </a:effectLst>
        </p:spPr>
        <p:txBody>
          <a:bodyPr lIns="72009" tIns="72009" rIns="72009" bIns="72009" anchor="ctr"/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Оценка показателей исполнительской дисциплины (40%)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1916832"/>
            <a:ext cx="2664296" cy="72008"/>
          </a:xfrm>
          <a:prstGeom prst="rect">
            <a:avLst/>
          </a:prstGeom>
          <a:solidFill>
            <a:srgbClr val="2BA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275856" y="1916832"/>
            <a:ext cx="2664296" cy="72008"/>
          </a:xfrm>
          <a:prstGeom prst="rect">
            <a:avLst/>
          </a:prstGeom>
          <a:solidFill>
            <a:srgbClr val="2BA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228184" y="1916832"/>
            <a:ext cx="2664296" cy="72008"/>
          </a:xfrm>
          <a:prstGeom prst="rect">
            <a:avLst/>
          </a:prstGeom>
          <a:solidFill>
            <a:srgbClr val="2BA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31841" y="2060848"/>
            <a:ext cx="2880320" cy="72008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sx="1000" sy="1000" algn="ctr" rotWithShape="0">
              <a:srgbClr val="000000"/>
            </a:outerShdw>
          </a:effectLst>
        </p:spPr>
        <p:txBody>
          <a:bodyPr lIns="72009" tIns="72009" rIns="72009" bIns="72009" anchor="ctr"/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Оценка показателей исполнения полномочий ( 30%)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084168" y="1988840"/>
            <a:ext cx="2880320" cy="79208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sx="1000" sy="1000" algn="ctr" rotWithShape="0">
              <a:srgbClr val="000000"/>
            </a:outerShdw>
          </a:effectLst>
        </p:spPr>
        <p:txBody>
          <a:bodyPr lIns="72009" tIns="72009" rIns="72009" bIns="72009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профессиональных качеств (30%)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3528" y="2852936"/>
            <a:ext cx="2664296" cy="72008"/>
          </a:xfrm>
          <a:prstGeom prst="rect">
            <a:avLst/>
          </a:prstGeom>
          <a:solidFill>
            <a:srgbClr val="2BA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228184" y="2852936"/>
            <a:ext cx="2664296" cy="72008"/>
          </a:xfrm>
          <a:prstGeom prst="rect">
            <a:avLst/>
          </a:prstGeom>
          <a:solidFill>
            <a:srgbClr val="2BA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79512" y="2996952"/>
            <a:ext cx="2808312" cy="309634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Контроль выполнения:</a:t>
            </a: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протокольных поручений;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плана-графика закупок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рассмотрения обращений граждан: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муниципальных программ;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федеральных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 региональных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показателей эффективности деятельности;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качества подготовки нормативных документов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300193" y="2996952"/>
            <a:ext cx="2664296" cy="309634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Профессиональные качества:</a:t>
            </a: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Общие</a:t>
            </a: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Прикладные </a:t>
            </a: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Управленческие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275856" y="2996952"/>
            <a:ext cx="2736304" cy="309634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КПЭ полномочий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Сопоставление значений показателей, отражающих планируемый и достигнутый результат профессиональной деятельности 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(до 7 показателей)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275856" y="2852936"/>
            <a:ext cx="2664296" cy="72008"/>
          </a:xfrm>
          <a:prstGeom prst="rect">
            <a:avLst/>
          </a:prstGeom>
          <a:solidFill>
            <a:srgbClr val="2BA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Picture 15" descr="Администрация Воронежской облас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7795" y="0"/>
            <a:ext cx="606205" cy="907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Выноска со стрелкой вниз 23"/>
          <p:cNvSpPr/>
          <p:nvPr/>
        </p:nvSpPr>
        <p:spPr>
          <a:xfrm>
            <a:off x="179512" y="980728"/>
            <a:ext cx="8784976" cy="950978"/>
          </a:xfrm>
          <a:prstGeom prst="downArrowCallout">
            <a:avLst/>
          </a:prstGeom>
          <a:solidFill>
            <a:srgbClr val="2BAAB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2314" tIns="35594" rIns="262314" bIns="35594" numCol="1" spcCol="1270" anchor="ctr" anchorCtr="0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Оценка эффективности и результативности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  <a:p>
            <a:pPr algn="ctr">
              <a:spcBef>
                <a:spcPct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руководителей структурных подразделений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1403648" y="6093296"/>
            <a:ext cx="396044" cy="360042"/>
          </a:xfrm>
          <a:prstGeom prst="downArrow">
            <a:avLst/>
          </a:prstGeom>
          <a:solidFill>
            <a:srgbClr val="2BAAB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2314" tIns="35594" rIns="262314" bIns="35594" numCol="1" spcCol="1270" anchor="ctr" anchorCtr="0">
            <a:noAutofit/>
          </a:bodyPr>
          <a:lstStyle/>
          <a:p>
            <a:pPr algn="ctr">
              <a:spcBef>
                <a:spcPct val="0"/>
              </a:spcBef>
            </a:pPr>
            <a:endParaRPr lang="ru-RU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трелка вниз 35"/>
          <p:cNvSpPr/>
          <p:nvPr/>
        </p:nvSpPr>
        <p:spPr>
          <a:xfrm>
            <a:off x="4445986" y="6093296"/>
            <a:ext cx="396044" cy="360042"/>
          </a:xfrm>
          <a:prstGeom prst="downArrow">
            <a:avLst/>
          </a:prstGeom>
          <a:solidFill>
            <a:srgbClr val="2BAAB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2314" tIns="35594" rIns="262314" bIns="35594" numCol="1" spcCol="1270" anchor="ctr" anchorCtr="0">
            <a:noAutofit/>
          </a:bodyPr>
          <a:lstStyle/>
          <a:p>
            <a:pPr algn="ctr">
              <a:spcBef>
                <a:spcPct val="0"/>
              </a:spcBef>
            </a:pPr>
            <a:endParaRPr lang="ru-RU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трелка вниз 36"/>
          <p:cNvSpPr/>
          <p:nvPr/>
        </p:nvSpPr>
        <p:spPr>
          <a:xfrm>
            <a:off x="7434319" y="6093296"/>
            <a:ext cx="396044" cy="360042"/>
          </a:xfrm>
          <a:prstGeom prst="downArrow">
            <a:avLst/>
          </a:prstGeom>
          <a:solidFill>
            <a:srgbClr val="2BAAB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2314" tIns="35594" rIns="262314" bIns="35594" numCol="1" spcCol="1270" anchor="ctr" anchorCtr="0">
            <a:noAutofit/>
          </a:bodyPr>
          <a:lstStyle/>
          <a:p>
            <a:pPr algn="ctr">
              <a:spcBef>
                <a:spcPct val="0"/>
              </a:spcBef>
            </a:pPr>
            <a:endParaRPr lang="ru-RU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79512" y="2060848"/>
            <a:ext cx="2808312" cy="4104456"/>
          </a:xfrm>
          <a:prstGeom prst="roundRect">
            <a:avLst/>
          </a:prstGeom>
          <a:noFill/>
          <a:ln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189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" y="1"/>
            <a:ext cx="9144000" cy="908720"/>
          </a:xfrm>
          <a:prstGeom prst="rect">
            <a:avLst/>
          </a:prstGeom>
          <a:solidFill>
            <a:srgbClr val="00B0F0"/>
          </a:solidFill>
          <a:effectLst>
            <a:outerShdw blurRad="965200" dist="20000" dir="5400000" sx="79000" sy="79000" rotWithShape="0">
              <a:srgbClr val="000000">
                <a:alpha val="11000"/>
              </a:srgbClr>
            </a:outerShdw>
            <a:reflection blurRad="6350" stA="52000" endA="300" endPos="35000" dir="5400000" sy="-100000" algn="bl" rotWithShape="0"/>
            <a:softEdge rad="12700"/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2870" tIns="51435" rIns="102870" bIns="51435" rtlCol="0" anchor="ctr"/>
          <a:lstStyle/>
          <a:p>
            <a:pPr algn="ctr"/>
            <a:r>
              <a:rPr lang="ru-RU" sz="28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 I - </a:t>
            </a:r>
            <a:r>
              <a:rPr lang="ru-RU" sz="28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lang="ru-RU" sz="28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исполнительской дисциплины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43808" y="4149080"/>
            <a:ext cx="50405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endParaRPr lang="ru-RU" sz="1600" dirty="0" smtClean="0">
              <a:solidFill>
                <a:srgbClr val="FF0000"/>
              </a:solidFill>
            </a:endParaRPr>
          </a:p>
        </p:txBody>
      </p:sp>
      <p:sp>
        <p:nvSpPr>
          <p:cNvPr id="10" name="AutoShape 22"/>
          <p:cNvSpPr>
            <a:spLocks noChangeAspect="1" noChangeArrowheads="1" noTextEdit="1"/>
          </p:cNvSpPr>
          <p:nvPr/>
        </p:nvSpPr>
        <p:spPr bwMode="auto">
          <a:xfrm>
            <a:off x="230188" y="1845394"/>
            <a:ext cx="311785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244408" y="5805264"/>
            <a:ext cx="792088" cy="3600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6804248" y="5805264"/>
            <a:ext cx="936104" cy="504056"/>
          </a:xfrm>
          <a:prstGeom prst="rect">
            <a:avLst/>
          </a:prstGeom>
          <a:solidFill>
            <a:srgbClr val="FFFFFF"/>
          </a:solidFill>
          <a:ln w="38100" algn="ctr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lIns="72000" rIns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ПЭ</a:t>
            </a:r>
            <a:r>
              <a:rPr lang="ru-RU" sz="16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1600" b="1" baseline="-2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7740352" y="6021288"/>
            <a:ext cx="504056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35496" y="404664"/>
            <a:ext cx="1008112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ПРИМЕР</a:t>
            </a:r>
            <a:endParaRPr lang="ru-RU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16" name="Picture 15" descr="Администрация Воронежской област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24400" y="0"/>
            <a:ext cx="606205" cy="907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935379"/>
              </p:ext>
            </p:extLst>
          </p:nvPr>
        </p:nvGraphicFramePr>
        <p:xfrm>
          <a:off x="-8362" y="980727"/>
          <a:ext cx="9152361" cy="5820383"/>
        </p:xfrm>
        <a:graphic>
          <a:graphicData uri="http://schemas.openxmlformats.org/drawingml/2006/table">
            <a:tbl>
              <a:tblPr firstRow="1" bandRow="1"/>
              <a:tblGrid>
                <a:gridCol w="451951"/>
                <a:gridCol w="1946504"/>
                <a:gridCol w="2488352"/>
                <a:gridCol w="701667"/>
                <a:gridCol w="720080"/>
                <a:gridCol w="870651"/>
                <a:gridCol w="785533"/>
                <a:gridCol w="1187623"/>
              </a:tblGrid>
              <a:tr h="632683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75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Задача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75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Показатели эффективности</a:t>
                      </a:r>
                      <a:endParaRPr lang="ru-RU" sz="1800" b="1" kern="1200" dirty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75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Вес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  <a:endParaRPr lang="ru-RU" sz="1800" b="1" kern="1200" dirty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75000"/>
                      </a:srgb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Значения показателей в квартал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7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75000"/>
                      </a:srgbClr>
                    </a:solidFill>
                  </a:tcPr>
                </a:tc>
              </a:tr>
              <a:tr h="5840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Порог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Цель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выполнения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75000"/>
                      </a:srgbClr>
                    </a:solidFill>
                  </a:tcPr>
                </a:tc>
              </a:tr>
              <a:tr h="7397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Выполнение поручений главы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выполненных протокольных поручений </a:t>
                      </a:r>
                    </a:p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установленный срок,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</a:tr>
              <a:tr h="1356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Рассмотрение обращений граждан в установленные законодательством сроки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Доля обращений граждан, рассмотренных в установленный законом срок,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40000"/>
                      </a:srgbClr>
                    </a:solidFill>
                  </a:tcPr>
                </a:tc>
              </a:tr>
              <a:tr h="16206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Повышение качества подготовки нормативных правовых актов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Доля правовых актов, возвращенных на доработку два и более раз, в общем количестве правовых актов, поступивших на согласование,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</a:tr>
              <a:tr h="6180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6588224" y="6309320"/>
            <a:ext cx="936104" cy="360040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lIns="72000" rIns="0"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ПЭ</a:t>
            </a:r>
            <a:r>
              <a:rPr lang="ru-RU" sz="1600" b="1" baseline="-25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9" name="Овал 18"/>
          <p:cNvSpPr/>
          <p:nvPr/>
        </p:nvSpPr>
        <p:spPr>
          <a:xfrm>
            <a:off x="8028384" y="6237312"/>
            <a:ext cx="864096" cy="50405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7524328" y="6453336"/>
            <a:ext cx="504056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7956376" y="6309320"/>
            <a:ext cx="936104" cy="36004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lIns="72000" rIns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100%</a:t>
            </a:r>
            <a:endParaRPr lang="ru-RU" sz="1600" b="1" baseline="-25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011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Скругленный прямоугольник 32"/>
          <p:cNvSpPr/>
          <p:nvPr/>
        </p:nvSpPr>
        <p:spPr>
          <a:xfrm>
            <a:off x="107504" y="6309322"/>
            <a:ext cx="8856984" cy="482005"/>
          </a:xfrm>
          <a:prstGeom prst="roundRect">
            <a:avLst/>
          </a:prstGeom>
          <a:solidFill>
            <a:srgbClr val="2BAAB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2314" tIns="35594" rIns="262314" bIns="35594" numCol="1" spcCol="1270" anchor="ctr" anchorCtr="0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2000" b="1" dirty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Интегральный показатель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2"/>
            <a:ext cx="2133600" cy="365125"/>
          </a:xfrm>
        </p:spPr>
        <p:txBody>
          <a:bodyPr/>
          <a:lstStyle/>
          <a:p>
            <a:fld id="{008E295B-F19C-4018-87C3-9DE00D189E4E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3475"/>
            <a:ext cx="9144000" cy="908719"/>
          </a:xfrm>
          <a:prstGeom prst="rect">
            <a:avLst/>
          </a:prstGeom>
          <a:solidFill>
            <a:srgbClr val="00B0F0"/>
          </a:solidFill>
          <a:effectLst>
            <a:outerShdw blurRad="965200" dist="20000" dir="5400000" sx="79000" sy="79000" rotWithShape="0">
              <a:srgbClr val="000000">
                <a:alpha val="11000"/>
              </a:srgbClr>
            </a:outerShdw>
            <a:reflection blurRad="6350" stA="52000" endA="300" endPos="35000" dir="5400000" sy="-100000" algn="bl" rotWithShape="0"/>
            <a:softEdge rad="12700"/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2870" tIns="51435" rIns="102870" bIns="51435"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Разделы оценки эффективности и результативности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деятельности сотрудников администрации -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2060848"/>
            <a:ext cx="2736304" cy="72008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sx="1000" sy="1000" algn="ctr" rotWithShape="0">
              <a:srgbClr val="000000"/>
            </a:outerShdw>
          </a:effectLst>
        </p:spPr>
        <p:txBody>
          <a:bodyPr lIns="72009" tIns="72009" rIns="72009" bIns="72009" anchor="ctr"/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Оценка показателей исполнительской дисциплины (40%)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1916832"/>
            <a:ext cx="2664296" cy="72008"/>
          </a:xfrm>
          <a:prstGeom prst="rect">
            <a:avLst/>
          </a:prstGeom>
          <a:solidFill>
            <a:srgbClr val="2BA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275856" y="1916832"/>
            <a:ext cx="2664296" cy="72008"/>
          </a:xfrm>
          <a:prstGeom prst="rect">
            <a:avLst/>
          </a:prstGeom>
          <a:solidFill>
            <a:srgbClr val="2BA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228184" y="1916832"/>
            <a:ext cx="2664296" cy="72008"/>
          </a:xfrm>
          <a:prstGeom prst="rect">
            <a:avLst/>
          </a:prstGeom>
          <a:solidFill>
            <a:srgbClr val="2BA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31841" y="2060848"/>
            <a:ext cx="2880320" cy="72008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sx="1000" sy="1000" algn="ctr" rotWithShape="0">
              <a:srgbClr val="000000"/>
            </a:outerShdw>
          </a:effectLst>
        </p:spPr>
        <p:txBody>
          <a:bodyPr lIns="72009" tIns="72009" rIns="72009" bIns="72009" anchor="ctr"/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Оценка показателей исполнения полномочий ( 30%)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084168" y="1988840"/>
            <a:ext cx="2880320" cy="79208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sx="1000" sy="1000" algn="ctr" rotWithShape="0">
              <a:srgbClr val="000000"/>
            </a:outerShdw>
          </a:effectLst>
        </p:spPr>
        <p:txBody>
          <a:bodyPr lIns="72009" tIns="72009" rIns="72009" bIns="72009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профессиональных качеств (30%)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3528" y="2852936"/>
            <a:ext cx="2664296" cy="72008"/>
          </a:xfrm>
          <a:prstGeom prst="rect">
            <a:avLst/>
          </a:prstGeom>
          <a:solidFill>
            <a:srgbClr val="2BA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228184" y="2852936"/>
            <a:ext cx="2664296" cy="72008"/>
          </a:xfrm>
          <a:prstGeom prst="rect">
            <a:avLst/>
          </a:prstGeom>
          <a:solidFill>
            <a:srgbClr val="2BA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79512" y="2996952"/>
            <a:ext cx="2808312" cy="309634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Контроль выполнения:</a:t>
            </a: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протокольных поручений;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плана-графика закупок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рассмотрения обращений граждан: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муниципальных программ;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федеральных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 региональных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показателей эффективности деятельности;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качества подготовки нормативных документов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300193" y="2996952"/>
            <a:ext cx="2664296" cy="309634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Профессиональные качества:</a:t>
            </a: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Общие</a:t>
            </a: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Прикладные </a:t>
            </a: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Управленческие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275856" y="2996952"/>
            <a:ext cx="2736304" cy="309634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КПЭ полномочий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Сопоставление значений показателей, отражающих планируемый и достигнутый результат профессиональной деятельности 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(до 7 показателей)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275856" y="2852936"/>
            <a:ext cx="2664296" cy="72008"/>
          </a:xfrm>
          <a:prstGeom prst="rect">
            <a:avLst/>
          </a:prstGeom>
          <a:solidFill>
            <a:srgbClr val="2BA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Picture 15" descr="Администрация Воронежской облас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7795" y="5755"/>
            <a:ext cx="606205" cy="907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Выноска со стрелкой вниз 23"/>
          <p:cNvSpPr/>
          <p:nvPr/>
        </p:nvSpPr>
        <p:spPr>
          <a:xfrm>
            <a:off x="179512" y="980728"/>
            <a:ext cx="8784976" cy="950978"/>
          </a:xfrm>
          <a:prstGeom prst="downArrowCallout">
            <a:avLst/>
          </a:prstGeom>
          <a:solidFill>
            <a:srgbClr val="2BAAB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2314" tIns="35594" rIns="262314" bIns="35594" numCol="1" spcCol="1270" anchor="ctr" anchorCtr="0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Оценка эффективности и результативности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  <a:p>
            <a:pPr algn="ctr">
              <a:spcBef>
                <a:spcPct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руководителей структурных подразделений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1403648" y="6093296"/>
            <a:ext cx="396044" cy="360042"/>
          </a:xfrm>
          <a:prstGeom prst="downArrow">
            <a:avLst/>
          </a:prstGeom>
          <a:solidFill>
            <a:srgbClr val="2BAAB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2314" tIns="35594" rIns="262314" bIns="35594" numCol="1" spcCol="1270" anchor="ctr" anchorCtr="0">
            <a:noAutofit/>
          </a:bodyPr>
          <a:lstStyle/>
          <a:p>
            <a:pPr algn="ctr">
              <a:spcBef>
                <a:spcPct val="0"/>
              </a:spcBef>
            </a:pPr>
            <a:endParaRPr lang="ru-RU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трелка вниз 35"/>
          <p:cNvSpPr/>
          <p:nvPr/>
        </p:nvSpPr>
        <p:spPr>
          <a:xfrm>
            <a:off x="4445986" y="6093296"/>
            <a:ext cx="396044" cy="360042"/>
          </a:xfrm>
          <a:prstGeom prst="downArrow">
            <a:avLst/>
          </a:prstGeom>
          <a:solidFill>
            <a:srgbClr val="2BAAB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2314" tIns="35594" rIns="262314" bIns="35594" numCol="1" spcCol="1270" anchor="ctr" anchorCtr="0">
            <a:noAutofit/>
          </a:bodyPr>
          <a:lstStyle/>
          <a:p>
            <a:pPr algn="ctr">
              <a:spcBef>
                <a:spcPct val="0"/>
              </a:spcBef>
            </a:pPr>
            <a:endParaRPr lang="ru-RU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трелка вниз 36"/>
          <p:cNvSpPr/>
          <p:nvPr/>
        </p:nvSpPr>
        <p:spPr>
          <a:xfrm>
            <a:off x="7434319" y="6093296"/>
            <a:ext cx="396044" cy="360042"/>
          </a:xfrm>
          <a:prstGeom prst="downArrow">
            <a:avLst/>
          </a:prstGeom>
          <a:solidFill>
            <a:srgbClr val="2BAAB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2314" tIns="35594" rIns="262314" bIns="35594" numCol="1" spcCol="1270" anchor="ctr" anchorCtr="0">
            <a:noAutofit/>
          </a:bodyPr>
          <a:lstStyle/>
          <a:p>
            <a:pPr algn="ctr">
              <a:spcBef>
                <a:spcPct val="0"/>
              </a:spcBef>
            </a:pPr>
            <a:endParaRPr lang="ru-RU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228231" y="2060848"/>
            <a:ext cx="2808312" cy="4104456"/>
          </a:xfrm>
          <a:prstGeom prst="roundRect">
            <a:avLst/>
          </a:prstGeom>
          <a:noFill/>
          <a:ln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189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295B-F19C-4018-87C3-9DE00D189E4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" y="1"/>
            <a:ext cx="9144000" cy="908720"/>
          </a:xfrm>
          <a:prstGeom prst="rect">
            <a:avLst/>
          </a:prstGeom>
          <a:solidFill>
            <a:srgbClr val="00B0F0"/>
          </a:solidFill>
          <a:effectLst>
            <a:outerShdw blurRad="965200" dist="20000" dir="5400000" sx="79000" sy="79000" rotWithShape="0">
              <a:srgbClr val="000000">
                <a:alpha val="11000"/>
              </a:srgbClr>
            </a:outerShdw>
            <a:reflection blurRad="6350" stA="52000" endA="300" endPos="35000" dir="5400000" sy="-100000" algn="bl" rotWithShape="0"/>
            <a:softEdge rad="12700"/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2870" tIns="51435" rIns="102870" bIns="51435" rtlCol="0" anchor="ctr"/>
          <a:lstStyle/>
          <a:p>
            <a:pPr lvl="0" algn="ctr"/>
            <a:r>
              <a:rPr lang="ru-RU" sz="28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II - </a:t>
            </a:r>
            <a:r>
              <a:rPr lang="ru-RU" sz="28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Показатели исполнения </a:t>
            </a:r>
            <a:r>
              <a:rPr lang="ru-RU" sz="28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полномочий</a:t>
            </a:r>
            <a:endParaRPr lang="ru-RU" sz="28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3808" y="4149080"/>
            <a:ext cx="50405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endParaRPr lang="ru-RU" sz="1600" dirty="0" smtClean="0">
              <a:solidFill>
                <a:srgbClr val="FF0000"/>
              </a:solidFill>
            </a:endParaRPr>
          </a:p>
        </p:txBody>
      </p:sp>
      <p:sp>
        <p:nvSpPr>
          <p:cNvPr id="10" name="AutoShape 22"/>
          <p:cNvSpPr>
            <a:spLocks noChangeAspect="1" noChangeArrowheads="1" noTextEdit="1"/>
          </p:cNvSpPr>
          <p:nvPr/>
        </p:nvSpPr>
        <p:spPr bwMode="auto">
          <a:xfrm>
            <a:off x="230188" y="1845394"/>
            <a:ext cx="311785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244408" y="5805264"/>
            <a:ext cx="792088" cy="3600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6804248" y="5805264"/>
            <a:ext cx="936104" cy="504056"/>
          </a:xfrm>
          <a:prstGeom prst="rect">
            <a:avLst/>
          </a:prstGeom>
          <a:solidFill>
            <a:srgbClr val="FFFFFF"/>
          </a:solidFill>
          <a:ln w="38100" algn="ctr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lIns="72000" rIns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ПЭ</a:t>
            </a:r>
            <a:r>
              <a:rPr lang="ru-RU" sz="16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1600" b="1" baseline="-2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7740352" y="6021288"/>
            <a:ext cx="504056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35496" y="404664"/>
            <a:ext cx="1008112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ПРИМЕР</a:t>
            </a:r>
            <a:endParaRPr lang="ru-RU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16" name="Picture 15" descr="Администрация Воронежской област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7795" y="0"/>
            <a:ext cx="606205" cy="907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207049"/>
              </p:ext>
            </p:extLst>
          </p:nvPr>
        </p:nvGraphicFramePr>
        <p:xfrm>
          <a:off x="-8362" y="980727"/>
          <a:ext cx="9152361" cy="5826834"/>
        </p:xfrm>
        <a:graphic>
          <a:graphicData uri="http://schemas.openxmlformats.org/drawingml/2006/table">
            <a:tbl>
              <a:tblPr firstRow="1" bandRow="1"/>
              <a:tblGrid>
                <a:gridCol w="451951"/>
                <a:gridCol w="2040179"/>
                <a:gridCol w="2394677"/>
                <a:gridCol w="701667"/>
                <a:gridCol w="720080"/>
                <a:gridCol w="870651"/>
                <a:gridCol w="785533"/>
                <a:gridCol w="1187623"/>
              </a:tblGrid>
              <a:tr h="631169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75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Задача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75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Показатели эффективности</a:t>
                      </a:r>
                      <a:endParaRPr lang="ru-RU" sz="1800" b="1" kern="1200" dirty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75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Вес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  <a:endParaRPr lang="ru-RU" sz="1800" b="1" kern="1200" dirty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75000"/>
                      </a:srgb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Значения показателей в квартал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7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75000"/>
                      </a:srgbClr>
                    </a:solidFill>
                  </a:tcPr>
                </a:tc>
              </a:tr>
              <a:tr h="5208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Порог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Цель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выполнения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75000"/>
                      </a:srgbClr>
                    </a:solidFill>
                  </a:tcPr>
                </a:tc>
              </a:tr>
              <a:tr h="135250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Осуществление подготовительных мероприятий для проведения конкурсов на замещение должностей </a:t>
                      </a:r>
                      <a:r>
                        <a:rPr lang="ru-RU" sz="15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мун.службы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 опубликованных информационных сообщений о проведении конкурса в течение 30 дней со дня поступления заявки</a:t>
                      </a:r>
                      <a:r>
                        <a:rPr lang="ru-RU" sz="15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%)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</a:tr>
              <a:tr h="67625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Повышение укомплектованности штатной численности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Укомплектованность штатной численности</a:t>
                      </a:r>
                      <a:r>
                        <a:rPr lang="ru-RU" sz="15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%)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95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92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82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40000"/>
                      </a:srgbClr>
                    </a:solidFill>
                  </a:tcPr>
                </a:tc>
              </a:tr>
              <a:tr h="90167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Проведения конкурсов на замещение вакантных должностей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Доля вакантных должностей муниципальной службы, замещенных на основе конкурсных процедур (%)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tint val="20000"/>
                      </a:srgbClr>
                    </a:solidFill>
                  </a:tcPr>
                </a:tc>
              </a:tr>
              <a:tr h="112708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Соблюдение трудового законодательства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Соблюдение сроков заключения трудовых договоров с руководителями муниципальных организаций (Да - 100%, нет - 0%)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51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6588224" y="6309320"/>
            <a:ext cx="936104" cy="360040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lIns="72000" rIns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КПЭ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b="1" baseline="-25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8028384" y="6237312"/>
            <a:ext cx="864096" cy="50405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7524328" y="6453336"/>
            <a:ext cx="504056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7956376" y="6309320"/>
            <a:ext cx="936104" cy="36004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lIns="72000" rIns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96%</a:t>
            </a:r>
            <a:endParaRPr lang="ru-RU" sz="1600" b="1" baseline="-25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643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tw9QzbkA02.Gw8T9jH0Z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WIqcd.BZ0qMw.Vhf9iqg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tw4eVTy7UOPU2mwS1Llc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ijTGHGgwE.VNPBHJG0.H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E3OFUVZrkWjbXqLOu4Ft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WIqcd.BZ0qMw.Vhf9iqg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WIqcd.BZ0qMw.Vhf9iqgw"/>
</p:tagLst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17812</TotalTime>
  <Words>1125</Words>
  <Application>Microsoft Office PowerPoint</Application>
  <PresentationFormat>Экран (4:3)</PresentationFormat>
  <Paragraphs>389</Paragraphs>
  <Slides>14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Тема Office</vt:lpstr>
      <vt:lpstr>1_Тема Office</vt:lpstr>
      <vt:lpstr>3_Тема Office</vt:lpstr>
      <vt:lpstr>2_Тема Office</vt:lpstr>
      <vt:lpstr>4_Тема Office</vt:lpstr>
      <vt:lpstr> Разработка и внедрение  системы мотивации  на основе показателей KPI</vt:lpstr>
      <vt:lpstr>Презентация PowerPoint</vt:lpstr>
      <vt:lpstr>Нормативная база по премированию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Результаты внедрения системы мотивации</vt:lpstr>
      <vt:lpstr>       СПАСИБО ЗА ВНИМАНИЕ!   </vt:lpstr>
    </vt:vector>
  </TitlesOfParts>
  <Company>Voronezh cityhall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 об итогах проделанной работы по пресечению торговли алкогольной продукцией в НТО и принятых мерах за май 2015 года</dc:title>
  <dc:creator>iisedykh</dc:creator>
  <cp:lastModifiedBy>Шамарин А.В.</cp:lastModifiedBy>
  <cp:revision>1522</cp:revision>
  <cp:lastPrinted>2016-04-08T13:03:01Z</cp:lastPrinted>
  <dcterms:created xsi:type="dcterms:W3CDTF">2015-06-15T06:20:32Z</dcterms:created>
  <dcterms:modified xsi:type="dcterms:W3CDTF">2018-12-12T11:56:38Z</dcterms:modified>
</cp:coreProperties>
</file>