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77" r:id="rId2"/>
    <p:sldId id="279" r:id="rId3"/>
    <p:sldId id="280" r:id="rId4"/>
    <p:sldId id="257" r:id="rId5"/>
    <p:sldId id="262" r:id="rId6"/>
    <p:sldId id="265" r:id="rId7"/>
    <p:sldId id="271" r:id="rId8"/>
    <p:sldId id="267" r:id="rId9"/>
    <p:sldId id="263" r:id="rId10"/>
    <p:sldId id="268" r:id="rId11"/>
    <p:sldId id="269" r:id="rId12"/>
    <p:sldId id="275" r:id="rId13"/>
    <p:sldId id="260" r:id="rId14"/>
    <p:sldId id="278" r:id="rId15"/>
    <p:sldId id="276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7" d="100"/>
          <a:sy n="77" d="100"/>
        </p:scale>
        <p:origin x="-90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F6F1C-E5D5-48BA-9783-CC23CD91812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4D9E6-67F3-4AB2-BB31-31113A100BF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 smtClean="0"/>
            <a:t>Управленческие компетенции</a:t>
          </a:r>
          <a:endParaRPr lang="ru-RU" sz="1600" dirty="0"/>
        </a:p>
      </dgm:t>
    </dgm:pt>
    <dgm:pt modelId="{8AF8EDA1-6D2C-46CD-86F2-13AD10A3CBAA}" type="parTrans" cxnId="{31F80783-D8A5-46E6-9E35-DB4FE1DE6C9F}">
      <dgm:prSet/>
      <dgm:spPr/>
      <dgm:t>
        <a:bodyPr/>
        <a:lstStyle/>
        <a:p>
          <a:endParaRPr lang="ru-RU"/>
        </a:p>
      </dgm:t>
    </dgm:pt>
    <dgm:pt modelId="{1EA502B1-7987-4521-962A-5F1E7DBD123F}" type="sibTrans" cxnId="{31F80783-D8A5-46E6-9E35-DB4FE1DE6C9F}">
      <dgm:prSet/>
      <dgm:spPr/>
      <dgm:t>
        <a:bodyPr/>
        <a:lstStyle/>
        <a:p>
          <a:endParaRPr lang="ru-RU"/>
        </a:p>
      </dgm:t>
    </dgm:pt>
    <dgm:pt modelId="{114C5EF1-3748-4944-B618-2423030F0E8A}">
      <dgm:prSet phldrT="[Текст]"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ru-RU" sz="1600" dirty="0" smtClean="0"/>
            <a:t>Профессиональные компетенции</a:t>
          </a:r>
          <a:endParaRPr lang="ru-RU" sz="1600" dirty="0"/>
        </a:p>
      </dgm:t>
    </dgm:pt>
    <dgm:pt modelId="{334F1B1B-4891-4E31-A416-99688003D549}" type="parTrans" cxnId="{6E0E418D-5469-4804-A95B-DF44D80EB220}">
      <dgm:prSet/>
      <dgm:spPr/>
      <dgm:t>
        <a:bodyPr/>
        <a:lstStyle/>
        <a:p>
          <a:endParaRPr lang="ru-RU"/>
        </a:p>
      </dgm:t>
    </dgm:pt>
    <dgm:pt modelId="{BF787757-59B2-4767-81D1-BD7F810DB289}" type="sibTrans" cxnId="{6E0E418D-5469-4804-A95B-DF44D80EB220}">
      <dgm:prSet/>
      <dgm:spPr/>
      <dgm:t>
        <a:bodyPr/>
        <a:lstStyle/>
        <a:p>
          <a:endParaRPr lang="ru-RU"/>
        </a:p>
      </dgm:t>
    </dgm:pt>
    <dgm:pt modelId="{C1C2CB3B-AEA2-48F5-99BB-8F4E80AFFF18}">
      <dgm:prSet phldrT="[Текст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/>
            <a:t>Личностные качества</a:t>
          </a:r>
          <a:endParaRPr lang="ru-RU" sz="1600" dirty="0"/>
        </a:p>
      </dgm:t>
    </dgm:pt>
    <dgm:pt modelId="{50894E9E-6ACA-4193-B0AA-43AAD8B508B8}" type="parTrans" cxnId="{27439232-0972-44AD-9721-6E66456494A2}">
      <dgm:prSet/>
      <dgm:spPr/>
      <dgm:t>
        <a:bodyPr/>
        <a:lstStyle/>
        <a:p>
          <a:endParaRPr lang="ru-RU"/>
        </a:p>
      </dgm:t>
    </dgm:pt>
    <dgm:pt modelId="{A26BEFA7-8C67-4C82-9B83-47501C0E15CD}" type="sibTrans" cxnId="{27439232-0972-44AD-9721-6E66456494A2}">
      <dgm:prSet/>
      <dgm:spPr/>
      <dgm:t>
        <a:bodyPr/>
        <a:lstStyle/>
        <a:p>
          <a:endParaRPr lang="ru-RU"/>
        </a:p>
      </dgm:t>
    </dgm:pt>
    <dgm:pt modelId="{CC3BBB96-A5D5-4AF3-925C-E7EF036A93BC}" type="pres">
      <dgm:prSet presAssocID="{B74F6F1C-E5D5-48BA-9783-CC23CD9181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7430BD1-B9C9-4018-9ED2-A6D7C2A1544C}" type="pres">
      <dgm:prSet presAssocID="{B74F6F1C-E5D5-48BA-9783-CC23CD918124}" presName="pyramid" presStyleLbl="node1" presStyleIdx="0" presStyleCnt="1" custScaleX="165000" custLinFactNeighborX="-1498"/>
      <dgm:spPr>
        <a:solidFill>
          <a:schemeClr val="bg1">
            <a:lumMod val="75000"/>
          </a:schemeClr>
        </a:solidFill>
      </dgm:spPr>
    </dgm:pt>
    <dgm:pt modelId="{DC76AE18-50C8-44A2-B5F8-46E41988B24F}" type="pres">
      <dgm:prSet presAssocID="{B74F6F1C-E5D5-48BA-9783-CC23CD918124}" presName="theList" presStyleCnt="0"/>
      <dgm:spPr/>
    </dgm:pt>
    <dgm:pt modelId="{84823622-8A23-49D9-A6E3-186DA0F8FAD5}" type="pres">
      <dgm:prSet presAssocID="{2354D9E6-67F3-4AB2-BB31-31113A100BF3}" presName="aNode" presStyleLbl="fgAcc1" presStyleIdx="0" presStyleCnt="3" custScaleX="101363" custScaleY="98574" custLinFactY="26553" custLinFactNeighborX="-512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2F07B-2E2E-4085-AFEC-13AD90D59C85}" type="pres">
      <dgm:prSet presAssocID="{2354D9E6-67F3-4AB2-BB31-31113A100BF3}" presName="aSpace" presStyleCnt="0"/>
      <dgm:spPr/>
    </dgm:pt>
    <dgm:pt modelId="{A239289E-F0B5-47BA-8BF0-B267F65EAB40}" type="pres">
      <dgm:prSet presAssocID="{114C5EF1-3748-4944-B618-2423030F0E8A}" presName="aNode" presStyleLbl="fgAcc1" presStyleIdx="1" presStyleCnt="3" custScaleX="127675" custScaleY="89513" custLinFactY="24336" custLinFactNeighborX="-496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BF39D-7C1D-4DD0-8DB3-C29E7310E95F}" type="pres">
      <dgm:prSet presAssocID="{114C5EF1-3748-4944-B618-2423030F0E8A}" presName="aSpace" presStyleCnt="0"/>
      <dgm:spPr/>
    </dgm:pt>
    <dgm:pt modelId="{57965397-0908-4E55-9BAE-FFC57D993B4D}" type="pres">
      <dgm:prSet presAssocID="{C1C2CB3B-AEA2-48F5-99BB-8F4E80AFFF18}" presName="aNode" presStyleLbl="fgAcc1" presStyleIdx="2" presStyleCnt="3" custScaleX="176865" custScaleY="113776" custLinFactY="25738" custLinFactNeighborX="-519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E81EC-27F7-43F6-8852-ABE68B1ED16B}" type="pres">
      <dgm:prSet presAssocID="{C1C2CB3B-AEA2-48F5-99BB-8F4E80AFFF18}" presName="aSpace" presStyleCnt="0"/>
      <dgm:spPr/>
    </dgm:pt>
  </dgm:ptLst>
  <dgm:cxnLst>
    <dgm:cxn modelId="{6E0E418D-5469-4804-A95B-DF44D80EB220}" srcId="{B74F6F1C-E5D5-48BA-9783-CC23CD918124}" destId="{114C5EF1-3748-4944-B618-2423030F0E8A}" srcOrd="1" destOrd="0" parTransId="{334F1B1B-4891-4E31-A416-99688003D549}" sibTransId="{BF787757-59B2-4767-81D1-BD7F810DB289}"/>
    <dgm:cxn modelId="{27439232-0972-44AD-9721-6E66456494A2}" srcId="{B74F6F1C-E5D5-48BA-9783-CC23CD918124}" destId="{C1C2CB3B-AEA2-48F5-99BB-8F4E80AFFF18}" srcOrd="2" destOrd="0" parTransId="{50894E9E-6ACA-4193-B0AA-43AAD8B508B8}" sibTransId="{A26BEFA7-8C67-4C82-9B83-47501C0E15CD}"/>
    <dgm:cxn modelId="{F561B716-B95C-4382-BAFF-C348FB947F72}" type="presOf" srcId="{B74F6F1C-E5D5-48BA-9783-CC23CD918124}" destId="{CC3BBB96-A5D5-4AF3-925C-E7EF036A93BC}" srcOrd="0" destOrd="0" presId="urn:microsoft.com/office/officeart/2005/8/layout/pyramid2"/>
    <dgm:cxn modelId="{87C7927C-2758-4B49-B4B2-6CC0FB78C72F}" type="presOf" srcId="{2354D9E6-67F3-4AB2-BB31-31113A100BF3}" destId="{84823622-8A23-49D9-A6E3-186DA0F8FAD5}" srcOrd="0" destOrd="0" presId="urn:microsoft.com/office/officeart/2005/8/layout/pyramid2"/>
    <dgm:cxn modelId="{31F80783-D8A5-46E6-9E35-DB4FE1DE6C9F}" srcId="{B74F6F1C-E5D5-48BA-9783-CC23CD918124}" destId="{2354D9E6-67F3-4AB2-BB31-31113A100BF3}" srcOrd="0" destOrd="0" parTransId="{8AF8EDA1-6D2C-46CD-86F2-13AD10A3CBAA}" sibTransId="{1EA502B1-7987-4521-962A-5F1E7DBD123F}"/>
    <dgm:cxn modelId="{BB3EFFC7-07D3-46BB-AEDB-91E51178E0D2}" type="presOf" srcId="{C1C2CB3B-AEA2-48F5-99BB-8F4E80AFFF18}" destId="{57965397-0908-4E55-9BAE-FFC57D993B4D}" srcOrd="0" destOrd="0" presId="urn:microsoft.com/office/officeart/2005/8/layout/pyramid2"/>
    <dgm:cxn modelId="{ED566442-2394-4D0C-923E-5CC5316495D4}" type="presOf" srcId="{114C5EF1-3748-4944-B618-2423030F0E8A}" destId="{A239289E-F0B5-47BA-8BF0-B267F65EAB40}" srcOrd="0" destOrd="0" presId="urn:microsoft.com/office/officeart/2005/8/layout/pyramid2"/>
    <dgm:cxn modelId="{268D5FD6-7355-4C24-9404-F7AF8BAF95B9}" type="presParOf" srcId="{CC3BBB96-A5D5-4AF3-925C-E7EF036A93BC}" destId="{97430BD1-B9C9-4018-9ED2-A6D7C2A1544C}" srcOrd="0" destOrd="0" presId="urn:microsoft.com/office/officeart/2005/8/layout/pyramid2"/>
    <dgm:cxn modelId="{390E303C-7961-47CB-83F8-94CBD60844CA}" type="presParOf" srcId="{CC3BBB96-A5D5-4AF3-925C-E7EF036A93BC}" destId="{DC76AE18-50C8-44A2-B5F8-46E41988B24F}" srcOrd="1" destOrd="0" presId="urn:microsoft.com/office/officeart/2005/8/layout/pyramid2"/>
    <dgm:cxn modelId="{76EEB3BE-20CF-4A7E-B474-FD41E4F53789}" type="presParOf" srcId="{DC76AE18-50C8-44A2-B5F8-46E41988B24F}" destId="{84823622-8A23-49D9-A6E3-186DA0F8FAD5}" srcOrd="0" destOrd="0" presId="urn:microsoft.com/office/officeart/2005/8/layout/pyramid2"/>
    <dgm:cxn modelId="{AE108A50-6A80-4D11-AC0E-5B1FC0157B85}" type="presParOf" srcId="{DC76AE18-50C8-44A2-B5F8-46E41988B24F}" destId="{9562F07B-2E2E-4085-AFEC-13AD90D59C85}" srcOrd="1" destOrd="0" presId="urn:microsoft.com/office/officeart/2005/8/layout/pyramid2"/>
    <dgm:cxn modelId="{DDA97597-B529-46C1-9111-7010A63EB1FA}" type="presParOf" srcId="{DC76AE18-50C8-44A2-B5F8-46E41988B24F}" destId="{A239289E-F0B5-47BA-8BF0-B267F65EAB40}" srcOrd="2" destOrd="0" presId="urn:microsoft.com/office/officeart/2005/8/layout/pyramid2"/>
    <dgm:cxn modelId="{E2354330-3157-46E4-A9D7-810971EF7724}" type="presParOf" srcId="{DC76AE18-50C8-44A2-B5F8-46E41988B24F}" destId="{005BF39D-7C1D-4DD0-8DB3-C29E7310E95F}" srcOrd="3" destOrd="0" presId="urn:microsoft.com/office/officeart/2005/8/layout/pyramid2"/>
    <dgm:cxn modelId="{69693E1D-830E-43D2-9D28-3C7CD9D1B783}" type="presParOf" srcId="{DC76AE18-50C8-44A2-B5F8-46E41988B24F}" destId="{57965397-0908-4E55-9BAE-FFC57D993B4D}" srcOrd="4" destOrd="0" presId="urn:microsoft.com/office/officeart/2005/8/layout/pyramid2"/>
    <dgm:cxn modelId="{FDFA8823-F33A-426E-B046-585E848F760F}" type="presParOf" srcId="{DC76AE18-50C8-44A2-B5F8-46E41988B24F}" destId="{8E7E81EC-27F7-43F6-8852-ABE68B1ED16B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30BD1-B9C9-4018-9ED2-A6D7C2A1544C}">
      <dsp:nvSpPr>
        <dsp:cNvPr id="0" name=""/>
        <dsp:cNvSpPr/>
      </dsp:nvSpPr>
      <dsp:spPr>
        <a:xfrm>
          <a:off x="-107740" y="0"/>
          <a:ext cx="4752528" cy="5616624"/>
        </a:xfrm>
        <a:prstGeom prst="triangle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23622-8A23-49D9-A6E3-186DA0F8FAD5}">
      <dsp:nvSpPr>
        <dsp:cNvPr id="0" name=""/>
        <dsp:cNvSpPr/>
      </dsp:nvSpPr>
      <dsp:spPr>
        <a:xfrm>
          <a:off x="1296145" y="1080125"/>
          <a:ext cx="1897726" cy="1304112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Управленческие компетенции</a:t>
          </a:r>
          <a:endParaRPr lang="ru-RU" sz="1600" kern="1200" dirty="0"/>
        </a:p>
      </dsp:txBody>
      <dsp:txXfrm>
        <a:off x="1359807" y="1143787"/>
        <a:ext cx="1770402" cy="1176788"/>
      </dsp:txXfrm>
    </dsp:sp>
    <dsp:sp modelId="{A239289E-F0B5-47BA-8BF0-B267F65EAB40}">
      <dsp:nvSpPr>
        <dsp:cNvPr id="0" name=""/>
        <dsp:cNvSpPr/>
      </dsp:nvSpPr>
      <dsp:spPr>
        <a:xfrm>
          <a:off x="1080111" y="2520279"/>
          <a:ext cx="2390341" cy="1184237"/>
        </a:xfrm>
        <a:prstGeom prst="roundRect">
          <a:avLst/>
        </a:prstGeom>
        <a:solidFill>
          <a:schemeClr val="accent6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Профессиональные компетенции</a:t>
          </a:r>
          <a:endParaRPr lang="ru-RU" sz="1600" kern="1200" dirty="0"/>
        </a:p>
      </dsp:txBody>
      <dsp:txXfrm>
        <a:off x="1137921" y="2578089"/>
        <a:ext cx="2274721" cy="1068617"/>
      </dsp:txXfrm>
    </dsp:sp>
    <dsp:sp modelId="{57965397-0908-4E55-9BAE-FFC57D993B4D}">
      <dsp:nvSpPr>
        <dsp:cNvPr id="0" name=""/>
        <dsp:cNvSpPr/>
      </dsp:nvSpPr>
      <dsp:spPr>
        <a:xfrm>
          <a:off x="576057" y="3888437"/>
          <a:ext cx="3311280" cy="1505231"/>
        </a:xfrm>
        <a:prstGeom prst="roundRect">
          <a:avLst/>
        </a:prstGeom>
        <a:solidFill>
          <a:schemeClr val="accent1">
            <a:lumMod val="7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Личностные качества</a:t>
          </a:r>
          <a:endParaRPr lang="ru-RU" sz="1600" kern="1200" dirty="0"/>
        </a:p>
      </dsp:txBody>
      <dsp:txXfrm>
        <a:off x="649536" y="3961916"/>
        <a:ext cx="3164322" cy="1358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91260-E56C-4800-B395-CC3BA2A98BF7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E10F1-FF0F-4B91-B998-DAA97247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1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3457" indent="-28209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8396" indent="-2256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9753" indent="-2256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1112" indent="-2256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2471" indent="-22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3828" indent="-22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5186" indent="-22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6545" indent="-2256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709FB77-D6D8-424D-9C58-9190C937F8A7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 eaLnBrk="1" hangingPunct="1">
                <a:defRPr/>
              </a:pPr>
              <a:t>1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4F5E-0162-4A8F-92BF-974B4C18EBF7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4005-D44C-4520-951A-BD2D3FD4032D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275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D877-F6E3-48BB-ABCB-34AA9051FEDF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0C8D-7CE5-40C1-A02C-FEF4D48E870D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89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948B-22A8-438D-8770-36499420B9AD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404B-3E0B-4808-A80B-D28BEC8CA86B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4190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A973-8E11-46CA-B5A5-6334348BA153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8969-21FD-423E-9B13-1ADD72B5ACC3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735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47520-DACF-4F27-B186-1566C7A2AE01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D0B0-DF6F-4D64-8A8B-389ADB22BAB4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2517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281D-6F9A-4994-824F-A9914C57011F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D309-2883-48F5-985E-4407A3150654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5591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DB96-1734-4556-BD3E-87EEB0AD5B17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5911-7689-45F5-AFD0-3215D5B5C8E3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676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63F7-C85F-4BAA-8200-68B873C89455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44D26"/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C364A8FD-D753-4F1F-A1CD-39AEB0F10645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375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D05F-246F-401C-B680-F421A58E986E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1C63-C991-4585-B18F-8010B6123007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9723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5284-F5F4-43C2-B860-16B8516099DD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CB1A-B2AC-4157-9F22-D18F2C81F6E8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4238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9688-4B54-42A3-A672-F6F57F36FBE5}" type="datetime1">
              <a:rPr lang="ru-RU">
                <a:solidFill>
                  <a:srgbClr val="444D26"/>
                </a:solidFill>
              </a:rPr>
              <a:pPr>
                <a:defRPr/>
              </a:pPr>
              <a:t>30.10.2018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7F92-0E84-41D4-A620-06512B4CEB3B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80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93FFDD-5AC1-4D24-84B6-A5CB0450F481}" type="datetime1">
              <a:rPr lang="ru-RU">
                <a:solidFill>
                  <a:srgbClr val="444D26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30.10.2018</a:t>
            </a:fld>
            <a:endParaRPr lang="ru-RU">
              <a:solidFill>
                <a:srgbClr val="444D26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44D2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AAA90-1BAB-4DB9-8733-F2DE451B6590}" type="slidenum">
              <a:rPr lang="ru-RU">
                <a:solidFill>
                  <a:srgbClr val="444D26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444D26"/>
              </a:solidFill>
              <a:latin typeface="Arial" charset="0"/>
              <a:cs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99076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408378"/>
            <a:ext cx="8458200" cy="649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внутренней и кадровой политики </a:t>
            </a: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Белгородской области</a:t>
            </a:r>
          </a:p>
        </p:txBody>
      </p:sp>
      <p:pic>
        <p:nvPicPr>
          <p:cNvPr id="13316" name="Рисунок 5" descr="Герб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1430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368300" y="5280025"/>
            <a:ext cx="6148388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работы с персоналом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государственной службы и кадров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Крысан</a:t>
            </a:r>
            <a:r>
              <a:rPr lang="ru-RU" alt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Светлана Григорьевна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588" y="6357938"/>
            <a:ext cx="67865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charset="0"/>
              </a:rPr>
              <a:t>г. Белгород, 2018 год</a:t>
            </a:r>
          </a:p>
        </p:txBody>
      </p:sp>
      <p:sp>
        <p:nvSpPr>
          <p:cNvPr id="11" name="WordArt 16"/>
          <p:cNvSpPr>
            <a:spLocks noChangeArrowheads="1" noChangeShapeType="1" noTextEdit="1"/>
          </p:cNvSpPr>
          <p:nvPr/>
        </p:nvSpPr>
        <p:spPr bwMode="auto">
          <a:xfrm>
            <a:off x="432491" y="2132856"/>
            <a:ext cx="8208963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1587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200" kern="10" dirty="0" smtClean="0">
                <a:ln w="1587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 И ОТБОРА </a:t>
            </a:r>
            <a:r>
              <a:rPr lang="ru-RU" sz="1200" kern="10" dirty="0">
                <a:ln w="1587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 </a:t>
            </a:r>
          </a:p>
          <a:p>
            <a:pPr algn="ctr"/>
            <a:r>
              <a:rPr lang="ru-RU" sz="1200" kern="10" dirty="0">
                <a:ln w="1587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ГОСУДАРСТВЕННОЙ ГРАЖДАНСКОЙ И</a:t>
            </a:r>
          </a:p>
          <a:p>
            <a:pPr algn="ctr"/>
            <a:r>
              <a:rPr lang="ru-RU" sz="1200" kern="10" dirty="0">
                <a:ln w="1587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СЛУЖБЫ БЕЛГОРОДСКОЙ ОБЛАСТИ</a:t>
            </a:r>
          </a:p>
          <a:p>
            <a:pPr algn="ctr"/>
            <a:r>
              <a:rPr lang="ru-RU" sz="1200" kern="10" dirty="0">
                <a:ln w="1587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КОМПЕТЕНТНОСТНОГО ПОДХОДА И </a:t>
            </a:r>
          </a:p>
          <a:p>
            <a:pPr algn="ctr"/>
            <a:r>
              <a:rPr lang="ru-RU" sz="1200" kern="10" dirty="0">
                <a:ln w="1587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УЧЕТОМ ПСИХОЛОГИЧЕСКИХ АСПЕКТОВ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510489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head_beratung-1024x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59238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0"/>
          <p:cNvSpPr>
            <a:spLocks noChangeArrowheads="1"/>
          </p:cNvSpPr>
          <p:nvPr/>
        </p:nvSpPr>
        <p:spPr bwMode="auto">
          <a:xfrm>
            <a:off x="2124075" y="188913"/>
            <a:ext cx="6769100" cy="647700"/>
          </a:xfrm>
          <a:prstGeom prst="bracketPair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ОЦЕНКА КАНДИДАТОВ ПРОВОДИТСЯ </a:t>
            </a:r>
            <a:r>
              <a: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КОМПЛЕКСНО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764704"/>
          <a:ext cx="47525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 useBgFill="1">
        <p:nvSpPr>
          <p:cNvPr id="4" name="Rectangle 33"/>
          <p:cNvSpPr>
            <a:spLocks noChangeArrowheads="1"/>
          </p:cNvSpPr>
          <p:nvPr/>
        </p:nvSpPr>
        <p:spPr bwMode="auto">
          <a:xfrm>
            <a:off x="4802188" y="981075"/>
            <a:ext cx="4090987" cy="5327650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u="sng" dirty="0">
              <a:solidFill>
                <a:srgbClr val="646B8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u="sng" dirty="0">
              <a:solidFill>
                <a:srgbClr val="646B8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646B86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ru-RU" sz="2400" b="1" dirty="0">
              <a:solidFill>
                <a:srgbClr val="646B86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ru-RU" sz="2400" b="1" dirty="0">
              <a:solidFill>
                <a:srgbClr val="646B86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646B86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ru-RU" sz="2400" b="1" dirty="0">
              <a:solidFill>
                <a:srgbClr val="646B86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0200" y="803377"/>
            <a:ext cx="4824413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srgbClr val="646B8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Инструменты: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b="1" u="sng" dirty="0">
              <a:solidFill>
                <a:srgbClr val="646B8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тестовые задания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(для определение уровня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базовых профессиональных компетенций)</a:t>
            </a:r>
            <a:endParaRPr lang="ru-RU" sz="16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кейс – интервью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(для выявления </a:t>
            </a:r>
            <a:r>
              <a:rPr lang="ru-RU" sz="1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профессиональных и функциональных компетенций) 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помогает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понять, насколько успешно сотрудник способен решать аналитические, стратегические или управленческие задачи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психологическое тестирование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и психофизиологическое исследование</a:t>
            </a:r>
            <a:endParaRPr lang="ru-RU" sz="2000" b="1" dirty="0">
              <a:solidFill>
                <a:srgbClr val="646B86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(для определения личностных особенностей (психологических качеств)</a:t>
            </a:r>
            <a:r>
              <a:rPr lang="ru-RU" sz="16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помогает определить, обладает ли сотрудник нужными качествами для выполнения той или иной 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деятельности,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насколько эффективно он сможет в дальнейшем работать в коллективе и определить уровень его потенциальных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320679698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0"/>
          <p:cNvSpPr>
            <a:spLocks noChangeArrowheads="1"/>
          </p:cNvSpPr>
          <p:nvPr/>
        </p:nvSpPr>
        <p:spPr bwMode="auto">
          <a:xfrm>
            <a:off x="206375" y="188913"/>
            <a:ext cx="8640763" cy="431800"/>
          </a:xfrm>
          <a:prstGeom prst="bracketPair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ИНСТРУМЕНТЫ  ОЦЕНКИ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613" y="692150"/>
            <a:ext cx="5257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психологическая диагностика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осуществляется специалистами-психологами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1989138"/>
            <a:ext cx="8785225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Для оценки личностных (психологических) особенностей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ru-RU" sz="1600" b="1" i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мы </a:t>
            </a:r>
            <a:r>
              <a:rPr lang="ru-RU" sz="16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используем тестовые методики диагностической системы серии «Профессор»: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BIO (биографическая методика «БЭМКОН»)</a:t>
            </a:r>
            <a:r>
              <a:rPr lang="ru-RU" sz="14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, </a:t>
            </a:r>
            <a:r>
              <a:rPr lang="ru-RU" sz="1400" i="1" dirty="0">
                <a:solidFill>
                  <a:srgbClr val="000066"/>
                </a:solidFill>
                <a:latin typeface="Arial" charset="0"/>
                <a:cs typeface="Arial" charset="0"/>
              </a:rPr>
              <a:t>позволяющие определить уровень развития силы личности, способности личности достигать поставленных целей на протяжении жизни в любых условиях, реализовывать свое «Я», показатель силы личности отражает возможности испытуемого в преодолении трудностей, препятствий на пути к цели, его стойкость и твердость его характера;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IN</a:t>
            </a:r>
            <a:r>
              <a:rPr lang="ru-RU" sz="14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1 (методика "Количественные отношения")</a:t>
            </a:r>
            <a:r>
              <a:rPr lang="ru-RU" sz="14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, </a:t>
            </a:r>
            <a:r>
              <a:rPr lang="ru-RU" sz="1400" i="1" dirty="0">
                <a:solidFill>
                  <a:srgbClr val="000066"/>
                </a:solidFill>
                <a:latin typeface="Arial" charset="0"/>
                <a:cs typeface="Arial" charset="0"/>
              </a:rPr>
              <a:t>выявляющая способности испытуемого к формально-логическому мышлению и </a:t>
            </a:r>
            <a:r>
              <a:rPr lang="en-US" sz="14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IN</a:t>
            </a:r>
            <a:r>
              <a:rPr lang="ru-RU" sz="14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2 (методика "Сложные аналогии"), </a:t>
            </a:r>
            <a:r>
              <a:rPr lang="ru-RU" sz="1400" i="1" dirty="0">
                <a:solidFill>
                  <a:srgbClr val="000066"/>
                </a:solidFill>
                <a:latin typeface="Arial" charset="0"/>
                <a:cs typeface="Arial" charset="0"/>
              </a:rPr>
              <a:t>изучающая понятийное мышление (образное), способность к сложным аналогиям;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MP2 (MMPI - методика психодиагностики)</a:t>
            </a:r>
            <a:r>
              <a:rPr lang="ru-RU" sz="14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, </a:t>
            </a:r>
            <a:r>
              <a:rPr lang="ru-RU" sz="1400" i="1" dirty="0">
                <a:solidFill>
                  <a:srgbClr val="000066"/>
                </a:solidFill>
                <a:latin typeface="Arial" charset="0"/>
                <a:cs typeface="Arial" charset="0"/>
              </a:rPr>
              <a:t>нацеленная  на изучение так называемого психологического профиля личности, с целью получения максимально подробной характеристики личности, определяющая структуру, степень выраженности основных тенденций (акцентуаций) личности, существенно влияющих на его поведение</a:t>
            </a:r>
            <a:r>
              <a:rPr lang="ru-RU" sz="1400" b="1" i="1" dirty="0">
                <a:solidFill>
                  <a:srgbClr val="000066"/>
                </a:solidFill>
                <a:latin typeface="Arial" charset="0"/>
                <a:cs typeface="Arial" charset="0"/>
              </a:rPr>
              <a:t>, </a:t>
            </a:r>
            <a:r>
              <a:rPr lang="ru-RU" sz="1400" i="1" dirty="0">
                <a:solidFill>
                  <a:srgbClr val="000066"/>
                </a:solidFill>
                <a:latin typeface="Arial" charset="0"/>
                <a:cs typeface="Arial" charset="0"/>
              </a:rPr>
              <a:t>прогнозируем его успешность на конкретную деятельность либо возможные трудности, которые могут неблагоприятно отразиться на результатах работы, определяем социально-психологическую адаптивность и уровень его потенциальных возможностей.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SD3 (Семантический дифференциал) </a:t>
            </a:r>
            <a:r>
              <a:rPr lang="ru-RU" sz="1400" i="1" dirty="0">
                <a:solidFill>
                  <a:srgbClr val="000066"/>
                </a:solidFill>
                <a:latin typeface="Arial" charset="0"/>
                <a:cs typeface="Arial" charset="0"/>
              </a:rPr>
              <a:t>тест для выявления неосознаваемых направленностей и приоритетов личности.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i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88913"/>
            <a:ext cx="15017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52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/>
          <p:cNvSpPr>
            <a:spLocks noChangeArrowheads="1"/>
          </p:cNvSpPr>
          <p:nvPr/>
        </p:nvSpPr>
        <p:spPr bwMode="auto">
          <a:xfrm>
            <a:off x="1701801" y="188913"/>
            <a:ext cx="7145338" cy="431800"/>
          </a:xfrm>
          <a:prstGeom prst="bracketPair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ИНСТРУМЕНТЫ  ОЦЕНКИ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49275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кейс – интервью, для выявления </a:t>
            </a:r>
            <a:r>
              <a:rPr lang="ru-RU" sz="1200" b="1" dirty="0" smtClean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профессиональных </a:t>
            </a:r>
            <a:r>
              <a:rPr lang="ru-RU" sz="1200" b="1" dirty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качеств (компетенций)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646B8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(в дополнение к пси-диагностике)</a:t>
            </a:r>
            <a:endParaRPr lang="ru-RU" sz="1200" b="1" i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7" r="18182"/>
          <a:stretch>
            <a:fillRect/>
          </a:stretch>
        </p:blipFill>
        <p:spPr bwMode="auto">
          <a:xfrm>
            <a:off x="206375" y="0"/>
            <a:ext cx="1053258" cy="126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010444"/>
            <a:ext cx="845160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Кейс «Во всём должен быть порядок»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Геннадий Геннадьевич, новый руководитель организации. Правила, введённые Геннадием Геннадьевичем, очень просты: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На рабочем столе сотрудника должен быть порядок – ручка, тетрадь и документ, с которым сотрудник работает в настоящий момент (это всё, что может находиться на столе!).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- На рабочем месте не должно быть чашек и тарелок – это придаёт рабочему месту  неаккуратный вид, к тому же, всегда можно выпить чай или кофе вне рабочего времени.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 - Каждый сотрудник должен поддерживать чистоту и порядок в ящиках своего стола: в первом ящике следует хранить канцелярские принадлежности, во втором – бумаги, в третьем достаточно места для личных вещей.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- Каждый сотрудник должен иметь «План» своей работы на день, и, как правило, Геннадий Геннадьевич самолично проверяет наличие такого плана, проверяет документы каждого из сотрудников, а также при отсутствии основного сотрудника их можно было быстро найти на рабочем столе, внимателен к ошибкам в письмах.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 Сотрудники недовольны такими переменами:  </a:t>
            </a:r>
            <a:r>
              <a:rPr lang="ru-RU" sz="1000" dirty="0" smtClean="0">
                <a:effectLst/>
                <a:latin typeface="Times New Roman"/>
                <a:ea typeface="Calibri"/>
              </a:rPr>
              <a:t>организация – динамичная организация, и требует включенности на 100 % в течение всего рабочего дня, и даже после! Тетради, цветные </a:t>
            </a:r>
            <a:r>
              <a:rPr lang="ru-RU" sz="1000" dirty="0" err="1" smtClean="0">
                <a:effectLst/>
                <a:latin typeface="Times New Roman"/>
                <a:ea typeface="Calibri"/>
              </a:rPr>
              <a:t>стикеры</a:t>
            </a:r>
            <a:r>
              <a:rPr lang="ru-RU" sz="1000" dirty="0" smtClean="0">
                <a:effectLst/>
                <a:latin typeface="Times New Roman"/>
                <a:ea typeface="Calibri"/>
              </a:rPr>
              <a:t>, маркеры, чашки с кофе – все эти предметы совершенно необходимы сотрудникам управления! И при такой загрузке от них ещё требуют «План»?!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Геннадий Геннадьевич говорит: «Правильное планирование – вот залог успешного каждого человека.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 Вопросы для работы с кейсом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1. Как вы относитесь к переменам, введённым новым руководителем?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2. Почему данные перемены воспринимаются сотрудниками так негативно?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3. Как вы считаете, в чем загвоздка?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4. Как эффективно выстроить работу? 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99106"/>
              </p:ext>
            </p:extLst>
          </p:nvPr>
        </p:nvGraphicFramePr>
        <p:xfrm>
          <a:off x="107504" y="4635502"/>
          <a:ext cx="8928992" cy="2044802"/>
        </p:xfrm>
        <a:graphic>
          <a:graphicData uri="http://schemas.openxmlformats.org/drawingml/2006/table">
            <a:tbl>
              <a:tblPr firstRow="1" firstCol="1" bandRow="1"/>
              <a:tblGrid>
                <a:gridCol w="1290849"/>
                <a:gridCol w="360040"/>
                <a:gridCol w="2088232"/>
                <a:gridCol w="104165"/>
                <a:gridCol w="2232248"/>
                <a:gridCol w="1296144"/>
                <a:gridCol w="1557314"/>
              </a:tblGrid>
              <a:tr h="84744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компетенции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Уровни выраженности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270510"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Индикаторы проявления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 стратегией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Прогнозирование ситуации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Выявляет более 4-х возможных альтернатив при решении проблемы. Способен использовать сведения из различных источников для успешного исследования и поиска решения в нестандартных практико-ориентированных ситуациях. Создает обстановку, стимулирующую перемены и рождение новых идей. Формирует стратегическое направление улучшений в организации,  личным примером формирует культуру обмена идеями и готовности к изменениям. Предвидит перемены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 предугадывает возникновение внештатных ситуаций и осуществляет действия по их предупреждению, учитывает возможности смены требований и приоритетов при выполнении работы. Видит возможности улучшений не только внутри, но и на стыке выполняемых работ и смежных функций, убеждает в правильности предлагаемых решений, участвует в оценке идей по улучшению. Решает основные задачи, выясняет не только очевидные, но и скрытые, выстраивает свою работу в соответствии с ними.       Выявляет не менее 3-х возможных альтернатив при решении проблемы.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Видит возможности улучшений в рамках своей сферы работ и предлагает не более 2-х альтернатив при решении проблемы, способен анализировать, проводить сравнение и обоснование выбора методов решения 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заданий</a:t>
                      </a: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способен понять и интерпретировать освоенную информацию и предложить альтернативы для решений проблем, слабо применяет умения и навыки для решения задач.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231" marR="482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828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2007"/>
              </p:ext>
            </p:extLst>
          </p:nvPr>
        </p:nvGraphicFramePr>
        <p:xfrm>
          <a:off x="611560" y="260648"/>
          <a:ext cx="7992888" cy="6540980"/>
        </p:xfrm>
        <a:graphic>
          <a:graphicData uri="http://schemas.openxmlformats.org/drawingml/2006/table">
            <a:tbl>
              <a:tblPr/>
              <a:tblGrid>
                <a:gridCol w="432047"/>
                <a:gridCol w="285577"/>
                <a:gridCol w="1082539"/>
                <a:gridCol w="2645468"/>
                <a:gridCol w="577796"/>
                <a:gridCol w="305165"/>
                <a:gridCol w="864096"/>
                <a:gridCol w="936104"/>
                <a:gridCol w="864096"/>
              </a:tblGrid>
              <a:tr h="2191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Карта компетенций</a:t>
                      </a:r>
                    </a:p>
                  </a:txBody>
                  <a:tcPr marL="3616" marR="3616" marT="36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ФИО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5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 власти:</a:t>
                      </a:r>
                    </a:p>
                  </a:txBody>
                  <a:tcPr marL="3616" marR="3616" marT="36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50" b="0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17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5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Занимаемая должность:</a:t>
                      </a:r>
                    </a:p>
                  </a:txBody>
                  <a:tcPr marL="3616" marR="3616" marT="36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 с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РЕЗЕРВ:</a:t>
                      </a:r>
                    </a:p>
                  </a:txBody>
                  <a:tcPr marL="3616" marR="3616" marT="36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174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5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Должность:</a:t>
                      </a:r>
                    </a:p>
                  </a:txBody>
                  <a:tcPr marL="3616" marR="3616" marT="36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 с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950" b="0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7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47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Компетенции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Требуемый уровень 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Имеющийся уровень 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Самооценка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Примечание 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2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9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Базовые</a:t>
                      </a:r>
                    </a:p>
                  </a:txBody>
                  <a:tcPr marL="3616" marR="3616" marT="36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Законодательство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Русский язык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ИКТ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Делопроизводство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2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9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Общие/управленческие</a:t>
                      </a:r>
                    </a:p>
                  </a:txBody>
                  <a:tcPr marL="3616" marR="3616" marT="36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17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стратегией 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Прогнозирование ситуации 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Стратегическое планирование и целеполагание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Инновационность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информацией/         работа с информацией 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Анализ информации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 и обобщение информации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Принятие решений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людьми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Лидерство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Мотивация и развитие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команды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исполнением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Делегирование полномочий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процессами/ выполнение работ процессов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Планирование и организация деятельности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ресурсами и контроль эффективности процессов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Ориентация на результат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Управление коммуникациями/  коммуникация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Эффективная коммуникация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Сотрудничество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2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95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Профессиональные</a:t>
                      </a:r>
                    </a:p>
                  </a:txBody>
                  <a:tcPr marL="3616" marR="3616" marT="36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Знание законодательства по направлению деятельности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Знания и умения по  направлению деятельности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Личностные характеристики 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17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Рекомендации по развитию </a:t>
                      </a:r>
                    </a:p>
                  </a:txBody>
                  <a:tcPr marL="3616" marR="3616" marT="36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16" marR="3616" marT="3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76568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852738"/>
            <a:ext cx="338455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 bwMode="auto">
          <a:xfrm>
            <a:off x="1547664" y="260350"/>
            <a:ext cx="6840686" cy="9366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РАЗРАБОТАННЫЙ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МЕХАНИЗМ (КОМПЕТЕНТНОСТНОГО ПОДХОДА) ВНЕДРЕН В ПЕРСОНАЛ-ТЕХНОЛОГИИ ОРГАНОВ ГОСУДАРСТВЕННОЙ ВЛАСТИ И ОРГАНОВ МЕСТНОГО САМОУПРАВЛЕНИЯ ОБЛАСТИ</a:t>
            </a:r>
          </a:p>
        </p:txBody>
      </p:sp>
      <p:sp useBgFill="1">
        <p:nvSpPr>
          <p:cNvPr id="7" name="Rectangle 33"/>
          <p:cNvSpPr>
            <a:spLocks noChangeArrowheads="1"/>
          </p:cNvSpPr>
          <p:nvPr/>
        </p:nvSpPr>
        <p:spPr bwMode="auto">
          <a:xfrm>
            <a:off x="286139" y="2061146"/>
            <a:ext cx="3875087" cy="374411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конкурсный отбор и назначения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аттестация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квалификационный экзамен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мотивация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развитие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0"/>
            <a:ext cx="9144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6712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47663" y="912813"/>
            <a:ext cx="82550" cy="3332162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/>
          <a:p>
            <a:pPr algn="ctr" defTabSz="801688" fontAlgn="base">
              <a:spcBef>
                <a:spcPct val="0"/>
              </a:spcBef>
              <a:spcAft>
                <a:spcPct val="0"/>
              </a:spcAft>
            </a:pPr>
            <a:endParaRPr lang="ru-RU" altLang="ru-RU" sz="9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30188" y="912813"/>
            <a:ext cx="84137" cy="3332162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/>
          <a:p>
            <a:pPr algn="ctr" defTabSz="801688" fontAlgn="base">
              <a:spcBef>
                <a:spcPct val="0"/>
              </a:spcBef>
              <a:spcAft>
                <a:spcPct val="0"/>
              </a:spcAft>
            </a:pPr>
            <a:endParaRPr lang="ru-RU" altLang="ru-RU" sz="9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61963" y="912813"/>
            <a:ext cx="63500" cy="3332162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/>
          <a:p>
            <a:pPr algn="ctr" defTabSz="801688" fontAlgn="base">
              <a:spcBef>
                <a:spcPct val="0"/>
              </a:spcBef>
              <a:spcAft>
                <a:spcPct val="0"/>
              </a:spcAft>
            </a:pPr>
            <a:endParaRPr lang="ru-RU" altLang="ru-RU" sz="9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38113" y="912813"/>
            <a:ext cx="63500" cy="3332162"/>
          </a:xfrm>
          <a:prstGeom prst="rect">
            <a:avLst/>
          </a:prstGeom>
          <a:gradFill rotWithShape="1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/>
          <a:p>
            <a:pPr algn="ctr" defTabSz="801688" fontAlgn="base">
              <a:spcBef>
                <a:spcPct val="0"/>
              </a:spcBef>
              <a:spcAft>
                <a:spcPct val="0"/>
              </a:spcAft>
            </a:pPr>
            <a:endParaRPr lang="ru-RU" altLang="ru-RU" sz="900" b="1" i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8" name="Rectangle 18"/>
          <p:cNvSpPr>
            <a:spLocks noChangeArrowheads="1"/>
          </p:cNvSpPr>
          <p:nvPr/>
        </p:nvSpPr>
        <p:spPr bwMode="auto">
          <a:xfrm>
            <a:off x="611188" y="188913"/>
            <a:ext cx="83439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/>
          <a:p>
            <a:pPr algn="ctr" defTabSz="80168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>
                <a:solidFill>
                  <a:srgbClr val="000066"/>
                </a:solidFill>
                <a:latin typeface="Constantia" pitchFamily="18" charset="0"/>
                <a:cs typeface="Arial" charset="0"/>
              </a:rPr>
              <a:t>ДЕПАРТАМЕНТ ВНУТРЕННЕЙ И КАДРОВОЙ ПОЛИТИКИ ОБЛАСТИ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611188" y="1268413"/>
            <a:ext cx="8229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i="1" dirty="0">
                <a:solidFill>
                  <a:srgbClr val="DA1F28"/>
                </a:solidFill>
                <a:latin typeface="Georgia" pitchFamily="18" charset="0"/>
                <a:cs typeface="Arial" charset="0"/>
              </a:rPr>
              <a:t/>
            </a:r>
            <a:br>
              <a:rPr lang="ru-RU" altLang="ru-RU" sz="1500" b="1" i="1" dirty="0">
                <a:solidFill>
                  <a:srgbClr val="DA1F28"/>
                </a:solidFill>
                <a:latin typeface="Georgia" pitchFamily="18" charset="0"/>
                <a:cs typeface="Arial" charset="0"/>
              </a:rPr>
            </a:br>
            <a:r>
              <a:rPr lang="ru-RU" altLang="ru-RU" sz="28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Arial" charset="0"/>
              </a:rPr>
              <a:t>«</a:t>
            </a:r>
            <a:r>
              <a:rPr lang="ru-RU" sz="2800" b="1" i="1" u="sng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Отбор и оценка кадров на основе </a:t>
            </a:r>
            <a:r>
              <a:rPr lang="ru-RU" sz="2800" b="1" i="1" u="sng" dirty="0" err="1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компетентностного</a:t>
            </a:r>
            <a:r>
              <a:rPr lang="ru-RU" sz="2800" b="1" i="1" u="sng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 подхода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– это эффективная ступенька в управлении персоналом, позволяющая формировать кадровый состав органов власти и органов местного самоуправления</a:t>
            </a:r>
            <a:r>
              <a:rPr lang="ru-RU" altLang="ru-RU" sz="2800" b="1" i="1" dirty="0">
                <a:solidFill>
                  <a:schemeClr val="bg2">
                    <a:lumMod val="10000"/>
                  </a:schemeClr>
                </a:solidFill>
                <a:latin typeface="Georgia" pitchFamily="18" charset="0"/>
                <a:cs typeface="Arial" charset="0"/>
              </a:rPr>
              <a:t>».</a:t>
            </a:r>
          </a:p>
        </p:txBody>
      </p:sp>
      <p:pic>
        <p:nvPicPr>
          <p:cNvPr id="12" name="Picture 14" descr="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3523"/>
            <a:ext cx="82011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1938"/>
            <a:ext cx="584041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481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/>
          </p:cNvSpPr>
          <p:nvPr>
            <p:ph type="title"/>
          </p:nvPr>
        </p:nvSpPr>
        <p:spPr bwMode="auto">
          <a:xfrm>
            <a:off x="611560" y="3501008"/>
            <a:ext cx="8229600" cy="6334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БЛАГОДАРЮ ЗА ВНИМАНИЕ!</a:t>
            </a:r>
          </a:p>
        </p:txBody>
      </p:sp>
      <p:sp>
        <p:nvSpPr>
          <p:cNvPr id="171015" name="Содержимое 4"/>
          <p:cNvSpPr>
            <a:spLocks/>
          </p:cNvSpPr>
          <p:nvPr/>
        </p:nvSpPr>
        <p:spPr bwMode="auto">
          <a:xfrm>
            <a:off x="107950" y="1700213"/>
            <a:ext cx="17240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09538" algn="ctr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endParaRPr lang="ru-RU" sz="1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2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6" y="71414"/>
            <a:ext cx="888661" cy="11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4581" name="Номер слайда 6"/>
          <p:cNvSpPr txBox="1">
            <a:spLocks noGrp="1"/>
          </p:cNvSpPr>
          <p:nvPr/>
        </p:nvSpPr>
        <p:spPr bwMode="auto">
          <a:xfrm>
            <a:off x="6902450" y="649763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2" name="Номер слайда 6"/>
          <p:cNvSpPr txBox="1">
            <a:spLocks noGrp="1"/>
          </p:cNvSpPr>
          <p:nvPr/>
        </p:nvSpPr>
        <p:spPr bwMode="auto">
          <a:xfrm>
            <a:off x="6877050" y="645318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ABD894A-9A6A-4B67-89C4-8BE069EA3D00}" type="slidenum">
              <a:rPr lang="en-US" altLang="ru-RU" sz="1400">
                <a:solidFill>
                  <a:srgbClr val="C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ru-RU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6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9"/>
          <p:cNvGrpSpPr>
            <a:grpSpLocks/>
          </p:cNvGrpSpPr>
          <p:nvPr/>
        </p:nvGrpSpPr>
        <p:grpSpPr bwMode="auto">
          <a:xfrm rot="-719397">
            <a:off x="5630863" y="3313113"/>
            <a:ext cx="3105150" cy="3213100"/>
            <a:chOff x="4056" y="2251"/>
            <a:chExt cx="1600" cy="1842"/>
          </a:xfrm>
        </p:grpSpPr>
        <p:pic>
          <p:nvPicPr>
            <p:cNvPr id="13327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876">
              <a:off x="4558" y="2523"/>
              <a:ext cx="1098" cy="1553"/>
            </a:xfrm>
            <a:prstGeom prst="rect">
              <a:avLst/>
            </a:prstGeom>
            <a:noFill/>
            <a:ln w="9525" algn="ctr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8" name="Picture 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6558">
              <a:off x="4241" y="2523"/>
              <a:ext cx="1110" cy="1570"/>
            </a:xfrm>
            <a:prstGeom prst="rect">
              <a:avLst/>
            </a:prstGeom>
            <a:noFill/>
            <a:ln w="9525" algn="ctr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9" name="Picture 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13232">
              <a:off x="4056" y="2251"/>
              <a:ext cx="1152" cy="1813"/>
            </a:xfrm>
            <a:prstGeom prst="rect">
              <a:avLst/>
            </a:prstGeom>
            <a:noFill/>
            <a:ln w="9525" algn="ctr">
              <a:solidFill>
                <a:schemeClr val="folHlink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15" name="Содержимое 4"/>
          <p:cNvSpPr>
            <a:spLocks/>
          </p:cNvSpPr>
          <p:nvPr/>
        </p:nvSpPr>
        <p:spPr bwMode="auto">
          <a:xfrm>
            <a:off x="1095375" y="188913"/>
            <a:ext cx="80724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 alt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МЕХАНИЗМА </a:t>
            </a:r>
          </a:p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 alt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КОМПТЕНТНОСТНОГО ПОДХОДА В КАДРОВЫЕ ПРОЦЕДУРЫ ОРГАНОВ ГОСУДАРСТВЕННОЙ ВЛАСТИ И ОРГАНОВ МЕСТНОГО САМОУПРАВЛЕНИЯ</a:t>
            </a:r>
            <a:r>
              <a:rPr lang="en-US" alt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779463" y="1547813"/>
            <a:ext cx="73898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9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ОСУЩЕСТВЛЯЛАСЬ С ЦЕЛЬЮ:</a:t>
            </a:r>
          </a:p>
        </p:txBody>
      </p:sp>
      <p:sp>
        <p:nvSpPr>
          <p:cNvPr id="13317" name="Номер слайда 6"/>
          <p:cNvSpPr txBox="1">
            <a:spLocks noGrp="1"/>
          </p:cNvSpPr>
          <p:nvPr/>
        </p:nvSpPr>
        <p:spPr bwMode="auto">
          <a:xfrm>
            <a:off x="6902450" y="649763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1254762-4838-485C-B6BF-6E26A3226116}" type="slidenum">
              <a:rPr lang="en-US" altLang="ru-RU" sz="1400">
                <a:solidFill>
                  <a:srgbClr val="C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ru-RU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Picture 14" descr="ger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266" y="71414"/>
            <a:ext cx="888661" cy="11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3319" name="Group 43"/>
          <p:cNvGrpSpPr>
            <a:grpSpLocks/>
          </p:cNvGrpSpPr>
          <p:nvPr/>
        </p:nvGrpSpPr>
        <p:grpSpPr bwMode="auto">
          <a:xfrm>
            <a:off x="579438" y="2371725"/>
            <a:ext cx="719137" cy="503238"/>
            <a:chOff x="340" y="981"/>
            <a:chExt cx="582" cy="343"/>
          </a:xfrm>
        </p:grpSpPr>
        <p:sp>
          <p:nvSpPr>
            <p:cNvPr id="13325" name="Rectangle 44"/>
            <p:cNvSpPr>
              <a:spLocks noChangeArrowheads="1"/>
            </p:cNvSpPr>
            <p:nvPr/>
          </p:nvSpPr>
          <p:spPr bwMode="invGray">
            <a:xfrm>
              <a:off x="340" y="1026"/>
              <a:ext cx="419" cy="2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93600" rIns="93600" bIns="93600" anchor="ctr"/>
            <a:lstStyle/>
            <a:p>
              <a:pPr marL="3175" indent="-3175" algn="ctr" defTabSz="912813" fontAlgn="base">
                <a:spcBef>
                  <a:spcPct val="50000"/>
                </a:spcBef>
                <a:spcAft>
                  <a:spcPct val="0"/>
                </a:spcAft>
                <a:buSzPct val="75000"/>
              </a:pPr>
              <a:endParaRPr lang="ru-RU" altLang="ru-RU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521" y="981"/>
              <a:ext cx="401" cy="262"/>
            </a:xfrm>
            <a:custGeom>
              <a:avLst/>
              <a:gdLst/>
              <a:ahLst/>
              <a:cxnLst>
                <a:cxn ang="0">
                  <a:pos x="2481" y="755"/>
                </a:cxn>
                <a:cxn ang="0">
                  <a:pos x="2068" y="1084"/>
                </a:cxn>
                <a:cxn ang="0">
                  <a:pos x="1642" y="1467"/>
                </a:cxn>
                <a:cxn ang="0">
                  <a:pos x="1304" y="1805"/>
                </a:cxn>
                <a:cxn ang="0">
                  <a:pos x="955" y="2198"/>
                </a:cxn>
                <a:cxn ang="0">
                  <a:pos x="718" y="2490"/>
                </a:cxn>
                <a:cxn ang="0">
                  <a:pos x="606" y="2229"/>
                </a:cxn>
                <a:cxn ang="0">
                  <a:pos x="467" y="1984"/>
                </a:cxn>
                <a:cxn ang="0">
                  <a:pos x="303" y="1752"/>
                </a:cxn>
                <a:cxn ang="0">
                  <a:pos x="116" y="1540"/>
                </a:cxn>
                <a:cxn ang="0">
                  <a:pos x="154" y="1421"/>
                </a:cxn>
                <a:cxn ang="0">
                  <a:pos x="106" y="1372"/>
                </a:cxn>
                <a:cxn ang="0">
                  <a:pos x="52" y="1317"/>
                </a:cxn>
                <a:cxn ang="0">
                  <a:pos x="0" y="1267"/>
                </a:cxn>
                <a:cxn ang="0">
                  <a:pos x="212" y="1228"/>
                </a:cxn>
                <a:cxn ang="0">
                  <a:pos x="424" y="1491"/>
                </a:cxn>
                <a:cxn ang="0">
                  <a:pos x="611" y="1769"/>
                </a:cxn>
                <a:cxn ang="0">
                  <a:pos x="770" y="2063"/>
                </a:cxn>
                <a:cxn ang="0">
                  <a:pos x="882" y="1931"/>
                </a:cxn>
                <a:cxn ang="0">
                  <a:pos x="1066" y="1728"/>
                </a:cxn>
                <a:cxn ang="0">
                  <a:pos x="1254" y="1527"/>
                </a:cxn>
                <a:cxn ang="0">
                  <a:pos x="1445" y="1333"/>
                </a:cxn>
                <a:cxn ang="0">
                  <a:pos x="1642" y="1141"/>
                </a:cxn>
                <a:cxn ang="0">
                  <a:pos x="1840" y="952"/>
                </a:cxn>
                <a:cxn ang="0">
                  <a:pos x="2044" y="767"/>
                </a:cxn>
                <a:cxn ang="0">
                  <a:pos x="2250" y="588"/>
                </a:cxn>
                <a:cxn ang="0">
                  <a:pos x="2462" y="412"/>
                </a:cxn>
                <a:cxn ang="0">
                  <a:pos x="2674" y="241"/>
                </a:cxn>
                <a:cxn ang="0">
                  <a:pos x="2892" y="74"/>
                </a:cxn>
                <a:cxn ang="0">
                  <a:pos x="3060" y="131"/>
                </a:cxn>
                <a:cxn ang="0">
                  <a:pos x="2913" y="451"/>
                </a:cxn>
                <a:cxn ang="0">
                  <a:pos x="2692" y="601"/>
                </a:cxn>
              </a:cxnLst>
              <a:rect l="0" t="0" r="r" b="b"/>
              <a:pathLst>
                <a:path w="3060" h="2490">
                  <a:moveTo>
                    <a:pt x="2692" y="601"/>
                  </a:moveTo>
                  <a:lnTo>
                    <a:pt x="2481" y="755"/>
                  </a:lnTo>
                  <a:lnTo>
                    <a:pt x="2272" y="915"/>
                  </a:lnTo>
                  <a:lnTo>
                    <a:pt x="2068" y="1084"/>
                  </a:lnTo>
                  <a:lnTo>
                    <a:pt x="1870" y="1256"/>
                  </a:lnTo>
                  <a:lnTo>
                    <a:pt x="1642" y="1467"/>
                  </a:lnTo>
                  <a:lnTo>
                    <a:pt x="1488" y="1617"/>
                  </a:lnTo>
                  <a:lnTo>
                    <a:pt x="1304" y="1805"/>
                  </a:lnTo>
                  <a:lnTo>
                    <a:pt x="1126" y="2000"/>
                  </a:lnTo>
                  <a:lnTo>
                    <a:pt x="955" y="2198"/>
                  </a:lnTo>
                  <a:lnTo>
                    <a:pt x="788" y="2403"/>
                  </a:lnTo>
                  <a:lnTo>
                    <a:pt x="718" y="2490"/>
                  </a:lnTo>
                  <a:lnTo>
                    <a:pt x="668" y="2358"/>
                  </a:lnTo>
                  <a:lnTo>
                    <a:pt x="606" y="2229"/>
                  </a:lnTo>
                  <a:lnTo>
                    <a:pt x="541" y="2103"/>
                  </a:lnTo>
                  <a:lnTo>
                    <a:pt x="467" y="1984"/>
                  </a:lnTo>
                  <a:lnTo>
                    <a:pt x="389" y="1866"/>
                  </a:lnTo>
                  <a:lnTo>
                    <a:pt x="303" y="1752"/>
                  </a:lnTo>
                  <a:lnTo>
                    <a:pt x="213" y="1644"/>
                  </a:lnTo>
                  <a:lnTo>
                    <a:pt x="116" y="1540"/>
                  </a:lnTo>
                  <a:lnTo>
                    <a:pt x="64" y="1492"/>
                  </a:lnTo>
                  <a:lnTo>
                    <a:pt x="154" y="1421"/>
                  </a:lnTo>
                  <a:lnTo>
                    <a:pt x="133" y="1401"/>
                  </a:lnTo>
                  <a:lnTo>
                    <a:pt x="106" y="1372"/>
                  </a:lnTo>
                  <a:lnTo>
                    <a:pt x="80" y="1343"/>
                  </a:lnTo>
                  <a:lnTo>
                    <a:pt x="52" y="1317"/>
                  </a:lnTo>
                  <a:lnTo>
                    <a:pt x="24" y="1289"/>
                  </a:lnTo>
                  <a:lnTo>
                    <a:pt x="0" y="1267"/>
                  </a:lnTo>
                  <a:lnTo>
                    <a:pt x="143" y="1154"/>
                  </a:lnTo>
                  <a:lnTo>
                    <a:pt x="212" y="1228"/>
                  </a:lnTo>
                  <a:lnTo>
                    <a:pt x="321" y="1356"/>
                  </a:lnTo>
                  <a:lnTo>
                    <a:pt x="424" y="1491"/>
                  </a:lnTo>
                  <a:lnTo>
                    <a:pt x="520" y="1627"/>
                  </a:lnTo>
                  <a:lnTo>
                    <a:pt x="611" y="1769"/>
                  </a:lnTo>
                  <a:lnTo>
                    <a:pt x="695" y="1914"/>
                  </a:lnTo>
                  <a:lnTo>
                    <a:pt x="770" y="2063"/>
                  </a:lnTo>
                  <a:lnTo>
                    <a:pt x="791" y="2034"/>
                  </a:lnTo>
                  <a:lnTo>
                    <a:pt x="882" y="1931"/>
                  </a:lnTo>
                  <a:lnTo>
                    <a:pt x="974" y="1829"/>
                  </a:lnTo>
                  <a:lnTo>
                    <a:pt x="1066" y="1728"/>
                  </a:lnTo>
                  <a:lnTo>
                    <a:pt x="1160" y="1627"/>
                  </a:lnTo>
                  <a:lnTo>
                    <a:pt x="1254" y="1527"/>
                  </a:lnTo>
                  <a:lnTo>
                    <a:pt x="1349" y="1429"/>
                  </a:lnTo>
                  <a:lnTo>
                    <a:pt x="1445" y="1333"/>
                  </a:lnTo>
                  <a:lnTo>
                    <a:pt x="1544" y="1234"/>
                  </a:lnTo>
                  <a:lnTo>
                    <a:pt x="1642" y="1141"/>
                  </a:lnTo>
                  <a:lnTo>
                    <a:pt x="1741" y="1047"/>
                  </a:lnTo>
                  <a:lnTo>
                    <a:pt x="1840" y="952"/>
                  </a:lnTo>
                  <a:lnTo>
                    <a:pt x="1942" y="860"/>
                  </a:lnTo>
                  <a:lnTo>
                    <a:pt x="2044" y="767"/>
                  </a:lnTo>
                  <a:lnTo>
                    <a:pt x="2147" y="677"/>
                  </a:lnTo>
                  <a:lnTo>
                    <a:pt x="2250" y="588"/>
                  </a:lnTo>
                  <a:lnTo>
                    <a:pt x="2355" y="500"/>
                  </a:lnTo>
                  <a:lnTo>
                    <a:pt x="2462" y="412"/>
                  </a:lnTo>
                  <a:lnTo>
                    <a:pt x="2567" y="326"/>
                  </a:lnTo>
                  <a:lnTo>
                    <a:pt x="2674" y="241"/>
                  </a:lnTo>
                  <a:lnTo>
                    <a:pt x="2782" y="157"/>
                  </a:lnTo>
                  <a:lnTo>
                    <a:pt x="2892" y="74"/>
                  </a:lnTo>
                  <a:lnTo>
                    <a:pt x="2991" y="0"/>
                  </a:lnTo>
                  <a:lnTo>
                    <a:pt x="3060" y="131"/>
                  </a:lnTo>
                  <a:lnTo>
                    <a:pt x="2836" y="307"/>
                  </a:lnTo>
                  <a:lnTo>
                    <a:pt x="2913" y="451"/>
                  </a:lnTo>
                  <a:lnTo>
                    <a:pt x="2692" y="601"/>
                  </a:lnTo>
                  <a:lnTo>
                    <a:pt x="2692" y="60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62" name="Rectangle 35"/>
          <p:cNvSpPr>
            <a:spLocks noChangeArrowheads="1"/>
          </p:cNvSpPr>
          <p:nvPr/>
        </p:nvSpPr>
        <p:spPr bwMode="auto">
          <a:xfrm>
            <a:off x="1498600" y="2413000"/>
            <a:ext cx="7267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ПОВЫШЕНИЯ ЭФФЕКТИВНОСТИ СИСТЕМЫ ГОСУДАРСТВЕННОГО И МУНИЦИПАЛЬНОГО УПРАВЛЕНИЯ В БЕЛГОРОДСКОЙ ОБЛАСТИ</a:t>
            </a:r>
            <a:endParaRPr lang="ru-RU" sz="16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321" name="Group 47"/>
          <p:cNvGrpSpPr>
            <a:grpSpLocks/>
          </p:cNvGrpSpPr>
          <p:nvPr/>
        </p:nvGrpSpPr>
        <p:grpSpPr bwMode="auto">
          <a:xfrm>
            <a:off x="579438" y="3449638"/>
            <a:ext cx="719137" cy="433387"/>
            <a:chOff x="340" y="981"/>
            <a:chExt cx="582" cy="343"/>
          </a:xfrm>
        </p:grpSpPr>
        <p:sp>
          <p:nvSpPr>
            <p:cNvPr id="13323" name="Rectangle 48"/>
            <p:cNvSpPr>
              <a:spLocks noChangeArrowheads="1"/>
            </p:cNvSpPr>
            <p:nvPr/>
          </p:nvSpPr>
          <p:spPr bwMode="invGray">
            <a:xfrm>
              <a:off x="340" y="1026"/>
              <a:ext cx="419" cy="2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93600" rIns="93600" bIns="93600" anchor="ctr"/>
            <a:lstStyle/>
            <a:p>
              <a:pPr marL="3175" indent="-3175" algn="ctr" defTabSz="912813" fontAlgn="base">
                <a:spcBef>
                  <a:spcPct val="50000"/>
                </a:spcBef>
                <a:spcAft>
                  <a:spcPct val="0"/>
                </a:spcAft>
                <a:buSzPct val="75000"/>
              </a:pPr>
              <a:endParaRPr lang="ru-RU" altLang="ru-RU" sz="16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521" y="981"/>
              <a:ext cx="401" cy="263"/>
            </a:xfrm>
            <a:custGeom>
              <a:avLst/>
              <a:gdLst/>
              <a:ahLst/>
              <a:cxnLst>
                <a:cxn ang="0">
                  <a:pos x="2481" y="755"/>
                </a:cxn>
                <a:cxn ang="0">
                  <a:pos x="2068" y="1084"/>
                </a:cxn>
                <a:cxn ang="0">
                  <a:pos x="1642" y="1467"/>
                </a:cxn>
                <a:cxn ang="0">
                  <a:pos x="1304" y="1805"/>
                </a:cxn>
                <a:cxn ang="0">
                  <a:pos x="955" y="2198"/>
                </a:cxn>
                <a:cxn ang="0">
                  <a:pos x="718" y="2490"/>
                </a:cxn>
                <a:cxn ang="0">
                  <a:pos x="606" y="2229"/>
                </a:cxn>
                <a:cxn ang="0">
                  <a:pos x="467" y="1984"/>
                </a:cxn>
                <a:cxn ang="0">
                  <a:pos x="303" y="1752"/>
                </a:cxn>
                <a:cxn ang="0">
                  <a:pos x="116" y="1540"/>
                </a:cxn>
                <a:cxn ang="0">
                  <a:pos x="154" y="1421"/>
                </a:cxn>
                <a:cxn ang="0">
                  <a:pos x="106" y="1372"/>
                </a:cxn>
                <a:cxn ang="0">
                  <a:pos x="52" y="1317"/>
                </a:cxn>
                <a:cxn ang="0">
                  <a:pos x="0" y="1267"/>
                </a:cxn>
                <a:cxn ang="0">
                  <a:pos x="212" y="1228"/>
                </a:cxn>
                <a:cxn ang="0">
                  <a:pos x="424" y="1491"/>
                </a:cxn>
                <a:cxn ang="0">
                  <a:pos x="611" y="1769"/>
                </a:cxn>
                <a:cxn ang="0">
                  <a:pos x="770" y="2063"/>
                </a:cxn>
                <a:cxn ang="0">
                  <a:pos x="882" y="1931"/>
                </a:cxn>
                <a:cxn ang="0">
                  <a:pos x="1066" y="1728"/>
                </a:cxn>
                <a:cxn ang="0">
                  <a:pos x="1254" y="1527"/>
                </a:cxn>
                <a:cxn ang="0">
                  <a:pos x="1445" y="1333"/>
                </a:cxn>
                <a:cxn ang="0">
                  <a:pos x="1642" y="1141"/>
                </a:cxn>
                <a:cxn ang="0">
                  <a:pos x="1840" y="952"/>
                </a:cxn>
                <a:cxn ang="0">
                  <a:pos x="2044" y="767"/>
                </a:cxn>
                <a:cxn ang="0">
                  <a:pos x="2250" y="588"/>
                </a:cxn>
                <a:cxn ang="0">
                  <a:pos x="2462" y="412"/>
                </a:cxn>
                <a:cxn ang="0">
                  <a:pos x="2674" y="241"/>
                </a:cxn>
                <a:cxn ang="0">
                  <a:pos x="2892" y="74"/>
                </a:cxn>
                <a:cxn ang="0">
                  <a:pos x="3060" y="131"/>
                </a:cxn>
                <a:cxn ang="0">
                  <a:pos x="2913" y="451"/>
                </a:cxn>
                <a:cxn ang="0">
                  <a:pos x="2692" y="601"/>
                </a:cxn>
              </a:cxnLst>
              <a:rect l="0" t="0" r="r" b="b"/>
              <a:pathLst>
                <a:path w="3060" h="2490">
                  <a:moveTo>
                    <a:pt x="2692" y="601"/>
                  </a:moveTo>
                  <a:lnTo>
                    <a:pt x="2481" y="755"/>
                  </a:lnTo>
                  <a:lnTo>
                    <a:pt x="2272" y="915"/>
                  </a:lnTo>
                  <a:lnTo>
                    <a:pt x="2068" y="1084"/>
                  </a:lnTo>
                  <a:lnTo>
                    <a:pt x="1870" y="1256"/>
                  </a:lnTo>
                  <a:lnTo>
                    <a:pt x="1642" y="1467"/>
                  </a:lnTo>
                  <a:lnTo>
                    <a:pt x="1488" y="1617"/>
                  </a:lnTo>
                  <a:lnTo>
                    <a:pt x="1304" y="1805"/>
                  </a:lnTo>
                  <a:lnTo>
                    <a:pt x="1126" y="2000"/>
                  </a:lnTo>
                  <a:lnTo>
                    <a:pt x="955" y="2198"/>
                  </a:lnTo>
                  <a:lnTo>
                    <a:pt x="788" y="2403"/>
                  </a:lnTo>
                  <a:lnTo>
                    <a:pt x="718" y="2490"/>
                  </a:lnTo>
                  <a:lnTo>
                    <a:pt x="668" y="2358"/>
                  </a:lnTo>
                  <a:lnTo>
                    <a:pt x="606" y="2229"/>
                  </a:lnTo>
                  <a:lnTo>
                    <a:pt x="541" y="2103"/>
                  </a:lnTo>
                  <a:lnTo>
                    <a:pt x="467" y="1984"/>
                  </a:lnTo>
                  <a:lnTo>
                    <a:pt x="389" y="1866"/>
                  </a:lnTo>
                  <a:lnTo>
                    <a:pt x="303" y="1752"/>
                  </a:lnTo>
                  <a:lnTo>
                    <a:pt x="213" y="1644"/>
                  </a:lnTo>
                  <a:lnTo>
                    <a:pt x="116" y="1540"/>
                  </a:lnTo>
                  <a:lnTo>
                    <a:pt x="64" y="1492"/>
                  </a:lnTo>
                  <a:lnTo>
                    <a:pt x="154" y="1421"/>
                  </a:lnTo>
                  <a:lnTo>
                    <a:pt x="133" y="1401"/>
                  </a:lnTo>
                  <a:lnTo>
                    <a:pt x="106" y="1372"/>
                  </a:lnTo>
                  <a:lnTo>
                    <a:pt x="80" y="1343"/>
                  </a:lnTo>
                  <a:lnTo>
                    <a:pt x="52" y="1317"/>
                  </a:lnTo>
                  <a:lnTo>
                    <a:pt x="24" y="1289"/>
                  </a:lnTo>
                  <a:lnTo>
                    <a:pt x="0" y="1267"/>
                  </a:lnTo>
                  <a:lnTo>
                    <a:pt x="143" y="1154"/>
                  </a:lnTo>
                  <a:lnTo>
                    <a:pt x="212" y="1228"/>
                  </a:lnTo>
                  <a:lnTo>
                    <a:pt x="321" y="1356"/>
                  </a:lnTo>
                  <a:lnTo>
                    <a:pt x="424" y="1491"/>
                  </a:lnTo>
                  <a:lnTo>
                    <a:pt x="520" y="1627"/>
                  </a:lnTo>
                  <a:lnTo>
                    <a:pt x="611" y="1769"/>
                  </a:lnTo>
                  <a:lnTo>
                    <a:pt x="695" y="1914"/>
                  </a:lnTo>
                  <a:lnTo>
                    <a:pt x="770" y="2063"/>
                  </a:lnTo>
                  <a:lnTo>
                    <a:pt x="791" y="2034"/>
                  </a:lnTo>
                  <a:lnTo>
                    <a:pt x="882" y="1931"/>
                  </a:lnTo>
                  <a:lnTo>
                    <a:pt x="974" y="1829"/>
                  </a:lnTo>
                  <a:lnTo>
                    <a:pt x="1066" y="1728"/>
                  </a:lnTo>
                  <a:lnTo>
                    <a:pt x="1160" y="1627"/>
                  </a:lnTo>
                  <a:lnTo>
                    <a:pt x="1254" y="1527"/>
                  </a:lnTo>
                  <a:lnTo>
                    <a:pt x="1349" y="1429"/>
                  </a:lnTo>
                  <a:lnTo>
                    <a:pt x="1445" y="1333"/>
                  </a:lnTo>
                  <a:lnTo>
                    <a:pt x="1544" y="1234"/>
                  </a:lnTo>
                  <a:lnTo>
                    <a:pt x="1642" y="1141"/>
                  </a:lnTo>
                  <a:lnTo>
                    <a:pt x="1741" y="1047"/>
                  </a:lnTo>
                  <a:lnTo>
                    <a:pt x="1840" y="952"/>
                  </a:lnTo>
                  <a:lnTo>
                    <a:pt x="1942" y="860"/>
                  </a:lnTo>
                  <a:lnTo>
                    <a:pt x="2044" y="767"/>
                  </a:lnTo>
                  <a:lnTo>
                    <a:pt x="2147" y="677"/>
                  </a:lnTo>
                  <a:lnTo>
                    <a:pt x="2250" y="588"/>
                  </a:lnTo>
                  <a:lnTo>
                    <a:pt x="2355" y="500"/>
                  </a:lnTo>
                  <a:lnTo>
                    <a:pt x="2462" y="412"/>
                  </a:lnTo>
                  <a:lnTo>
                    <a:pt x="2567" y="326"/>
                  </a:lnTo>
                  <a:lnTo>
                    <a:pt x="2674" y="241"/>
                  </a:lnTo>
                  <a:lnTo>
                    <a:pt x="2782" y="157"/>
                  </a:lnTo>
                  <a:lnTo>
                    <a:pt x="2892" y="74"/>
                  </a:lnTo>
                  <a:lnTo>
                    <a:pt x="2991" y="0"/>
                  </a:lnTo>
                  <a:lnTo>
                    <a:pt x="3060" y="131"/>
                  </a:lnTo>
                  <a:lnTo>
                    <a:pt x="2836" y="307"/>
                  </a:lnTo>
                  <a:lnTo>
                    <a:pt x="2913" y="451"/>
                  </a:lnTo>
                  <a:lnTo>
                    <a:pt x="2692" y="601"/>
                  </a:lnTo>
                  <a:lnTo>
                    <a:pt x="2692" y="60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22" name="Rectangle 35"/>
          <p:cNvSpPr>
            <a:spLocks noChangeArrowheads="1"/>
          </p:cNvSpPr>
          <p:nvPr/>
        </p:nvSpPr>
        <p:spPr bwMode="auto">
          <a:xfrm>
            <a:off x="1443038" y="3532188"/>
            <a:ext cx="6732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1">
                <a:solidFill>
                  <a:srgbClr val="000099"/>
                </a:solidFill>
                <a:latin typeface="Arial" charset="0"/>
                <a:cs typeface="Arial" charset="0"/>
              </a:rPr>
              <a:t>ОБЕСПЕЧЕНИЯ ЕДИНЫХ ПОДХОДОВ К ИСПОЛЬЗОВАНИЮ КАДРОВЫХ ТЕХНОЛОГИЙ НА ОСНОВЕ КОМПЕТЕНТНОСТНОГО ПОДХОДА</a:t>
            </a:r>
            <a:endParaRPr lang="ru-RU" altLang="ru-RU" sz="1600" b="1">
              <a:solidFill>
                <a:srgbClr val="000099"/>
              </a:solidFill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8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2875" y="1285875"/>
            <a:ext cx="8858250" cy="5429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22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6" y="71414"/>
            <a:ext cx="888661" cy="11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7" name="Скругленный прямоугольник 16"/>
          <p:cNvSpPr/>
          <p:nvPr/>
        </p:nvSpPr>
        <p:spPr>
          <a:xfrm>
            <a:off x="372047" y="1923103"/>
            <a:ext cx="2111721" cy="78581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ОБЩИЕ</a:t>
            </a:r>
            <a:endParaRPr lang="ru-RU" sz="1100" b="1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6"/>
          <p:cNvSpPr/>
          <p:nvPr/>
        </p:nvSpPr>
        <p:spPr>
          <a:xfrm>
            <a:off x="382856" y="3175542"/>
            <a:ext cx="2102623" cy="78581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 b="1" dirty="0">
              <a:solidFill>
                <a:srgbClr val="FFFFFF"/>
              </a:solidFill>
              <a:latin typeface="Tahoma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УПРАВЛЕНЧЕСКИЕ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16"/>
          <p:cNvSpPr/>
          <p:nvPr/>
        </p:nvSpPr>
        <p:spPr>
          <a:xfrm>
            <a:off x="428596" y="4272566"/>
            <a:ext cx="2071702" cy="15001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 b="1" dirty="0">
              <a:solidFill>
                <a:srgbClr val="FFFFFF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spc="-150" dirty="0">
                <a:solidFill>
                  <a:srgbClr val="FFFFFF"/>
                </a:solidFill>
                <a:latin typeface="Tahoma" pitchFamily="34" charset="0"/>
              </a:rPr>
              <a:t>П Р О Ф Е С С И О Н А Л Ь Н Ы Е</a:t>
            </a:r>
          </a:p>
        </p:txBody>
      </p:sp>
      <p:sp>
        <p:nvSpPr>
          <p:cNvPr id="45126" name="Rectangle 70"/>
          <p:cNvSpPr>
            <a:spLocks/>
          </p:cNvSpPr>
          <p:nvPr/>
        </p:nvSpPr>
        <p:spPr bwMode="auto">
          <a:xfrm>
            <a:off x="142876" y="1928802"/>
            <a:ext cx="285720" cy="3000396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vert="vert27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КЛАСТЕРЫ   КОМПЕТЕНЦИЙ</a:t>
            </a:r>
          </a:p>
        </p:txBody>
      </p:sp>
      <p:sp>
        <p:nvSpPr>
          <p:cNvPr id="14350" name="Rectangle 71"/>
          <p:cNvSpPr>
            <a:spLocks/>
          </p:cNvSpPr>
          <p:nvPr/>
        </p:nvSpPr>
        <p:spPr bwMode="auto">
          <a:xfrm>
            <a:off x="7000875" y="1785938"/>
            <a:ext cx="2000250" cy="3857640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CC0000"/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2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– УРОВЕНЬ </a:t>
            </a:r>
            <a:r>
              <a:rPr lang="ru-RU" altLang="ru-RU" sz="12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МАСТЕРСТВА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2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– УРОВЕНЬ </a:t>
            </a:r>
            <a:r>
              <a:rPr lang="ru-RU" altLang="ru-RU" sz="12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2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2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– УРОВЕНЬ </a:t>
            </a:r>
            <a:r>
              <a:rPr lang="ru-RU" altLang="ru-RU" sz="12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2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– УРОВЕНЬ </a:t>
            </a:r>
            <a:r>
              <a:rPr lang="ru-RU" altLang="ru-RU" sz="12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НЕКОМПЕТЕНТНОСТИ </a:t>
            </a:r>
            <a:endParaRPr lang="ru-RU" altLang="ru-RU" sz="12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464646"/>
              </a:solidFill>
              <a:latin typeface="Garamond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C0000"/>
              </a:solidFill>
              <a:latin typeface="Garamond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C0000"/>
              </a:solidFill>
              <a:latin typeface="Garamond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C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4351" name="Rectangle 71"/>
          <p:cNvSpPr>
            <a:spLocks/>
          </p:cNvSpPr>
          <p:nvPr/>
        </p:nvSpPr>
        <p:spPr bwMode="auto">
          <a:xfrm>
            <a:off x="3286125" y="1285875"/>
            <a:ext cx="2643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CC0000"/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CC0000"/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CC0000"/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ru-RU" altLang="ru-RU" sz="12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464646"/>
              </a:solidFill>
              <a:latin typeface="Garamond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C0000"/>
              </a:solidFill>
              <a:latin typeface="Garamond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C0000"/>
              </a:solidFill>
              <a:latin typeface="Garamond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C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1142" y="1535906"/>
            <a:ext cx="3797615" cy="1461046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 b="1" dirty="0">
              <a:solidFill>
                <a:srgbClr val="FFFFFF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СТРАТЕГИЕЙ / СИСТЕМНОЕ МЫШЛЕНИЕ;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УПРАВЛЕНИЕ ПРОЦЕССАМИ / ВЫПОЛНЕНИЕ РАБОТ (ПРОЦЕССОВ);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КОММУНИКАЦИЯМИ / КОММУНИКАЦИЯ.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1143" y="3212976"/>
            <a:ext cx="3797614" cy="785818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 b="1" dirty="0">
              <a:solidFill>
                <a:srgbClr val="FFFFFF"/>
              </a:solidFill>
              <a:latin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ЛЮДЬМИ;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УПРАВЛЕНИЕ ИНФОРМАЦИЕЙ;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81142" y="4273274"/>
            <a:ext cx="3797615" cy="570074"/>
          </a:xfrm>
          <a:prstGeom prst="roundRect">
            <a:avLst>
              <a:gd name="adj" fmla="val 14385"/>
            </a:avLst>
          </a:prstGeom>
          <a:noFill/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 b="1" dirty="0">
              <a:solidFill>
                <a:srgbClr val="FFFFFF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ЗНАНИЕ ЗАКОНОДАТЕЛЬСТВА ПО НАПРАВЛЕНИЮ ДЕЯТЕЛЬНОСТИ.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81143" y="5142362"/>
            <a:ext cx="3797614" cy="630402"/>
          </a:xfrm>
          <a:prstGeom prst="roundRect">
            <a:avLst>
              <a:gd name="adj" fmla="val 14385"/>
            </a:avLst>
          </a:prstGeom>
          <a:noFill/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 b="1" dirty="0">
              <a:solidFill>
                <a:srgbClr val="FFFFFF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ЗНАНИЯ И УМЕНИЯ ПО  НАПРАВЛЕНИЮ ДЕЯТЕЛЬНОСТИ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2485479" y="2208856"/>
            <a:ext cx="214313" cy="21431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483768" y="3461295"/>
            <a:ext cx="214313" cy="21431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2500313" y="4343999"/>
            <a:ext cx="214312" cy="21431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500313" y="5415561"/>
            <a:ext cx="214312" cy="214313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68" name="Rectangle 71"/>
          <p:cNvSpPr>
            <a:spLocks/>
          </p:cNvSpPr>
          <p:nvPr/>
        </p:nvSpPr>
        <p:spPr bwMode="auto">
          <a:xfrm>
            <a:off x="7000875" y="1285875"/>
            <a:ext cx="20002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CC0000"/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CC0000"/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CC0000"/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УРОВНИ РАЗВИТИЯ </a:t>
            </a:r>
            <a:r>
              <a:rPr lang="ru-RU" altLang="ru-RU" sz="11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(ВЫРАЖЕННОСТИ)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464646"/>
              </a:solidFill>
              <a:latin typeface="Garamond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C0000"/>
              </a:solidFill>
              <a:latin typeface="Garamond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C0000"/>
              </a:solidFill>
              <a:latin typeface="Garamond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C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4369" name="Rectangle 8"/>
          <p:cNvSpPr>
            <a:spLocks/>
          </p:cNvSpPr>
          <p:nvPr/>
        </p:nvSpPr>
        <p:spPr bwMode="auto">
          <a:xfrm>
            <a:off x="1979613" y="260350"/>
            <a:ext cx="5400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65125" indent="-255588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</a:pPr>
            <a:r>
              <a:rPr lang="ru-RU" altLang="ru-RU" sz="16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СТРУКТУРА МОДЕЛИ КОМПЕТЕНЦИЙ</a:t>
            </a:r>
          </a:p>
        </p:txBody>
      </p:sp>
      <p:sp>
        <p:nvSpPr>
          <p:cNvPr id="14370" name="Номер слайда 6"/>
          <p:cNvSpPr txBox="1">
            <a:spLocks noGrp="1"/>
          </p:cNvSpPr>
          <p:nvPr/>
        </p:nvSpPr>
        <p:spPr bwMode="auto">
          <a:xfrm>
            <a:off x="6902450" y="649763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71" name="Номер слайда 6"/>
          <p:cNvSpPr txBox="1">
            <a:spLocks noGrp="1"/>
          </p:cNvSpPr>
          <p:nvPr/>
        </p:nvSpPr>
        <p:spPr bwMode="auto">
          <a:xfrm>
            <a:off x="6877050" y="645318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E9956E4-B1D8-4DCA-890B-F0FFE91911C1}" type="slidenum">
              <a:rPr lang="en-US" altLang="ru-RU" sz="1400">
                <a:solidFill>
                  <a:srgbClr val="C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ru-RU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4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6"/>
          <p:cNvSpPr txBox="1">
            <a:spLocks noGrp="1"/>
          </p:cNvSpPr>
          <p:nvPr/>
        </p:nvSpPr>
        <p:spPr bwMode="auto">
          <a:xfrm>
            <a:off x="6902450" y="649763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006AB9F-A9B3-416A-91AC-64994B252BD7}" type="slidenum">
              <a:rPr lang="en-US" altLang="ru-RU" sz="1400">
                <a:solidFill>
                  <a:srgbClr val="C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ru-RU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Rectangle 14"/>
          <p:cNvSpPr>
            <a:spLocks/>
          </p:cNvSpPr>
          <p:nvPr/>
        </p:nvSpPr>
        <p:spPr bwMode="auto">
          <a:xfrm>
            <a:off x="684213" y="3140075"/>
            <a:ext cx="3959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62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1400" dirty="0">
                <a:solidFill>
                  <a:srgbClr val="003300"/>
                </a:solidFill>
                <a:latin typeface="Arial Rounded MT Bold" pitchFamily="34" charset="0"/>
                <a:cs typeface="Arial" charset="0"/>
              </a:rPr>
              <a:t>дифференцировано в зависимости от категории и группы должностей </a:t>
            </a:r>
            <a:r>
              <a:rPr lang="ru-RU" altLang="ru-RU" sz="1400" dirty="0" smtClean="0">
                <a:solidFill>
                  <a:srgbClr val="003300"/>
                </a:solidFill>
                <a:latin typeface="Arial Rounded MT Bold" pitchFamily="34" charset="0"/>
                <a:cs typeface="Arial" charset="0"/>
              </a:rPr>
              <a:t>гражданской (муниципальной) </a:t>
            </a:r>
            <a:r>
              <a:rPr lang="ru-RU" altLang="ru-RU" sz="1400" dirty="0">
                <a:solidFill>
                  <a:srgbClr val="003300"/>
                </a:solidFill>
                <a:latin typeface="Arial Rounded MT Bold" pitchFamily="34" charset="0"/>
                <a:cs typeface="Arial" charset="0"/>
              </a:rPr>
              <a:t>службы с фиксацией уровня базового развития (выраженности) для  данной модели (для </a:t>
            </a:r>
            <a:r>
              <a:rPr lang="ru-RU" altLang="ru-RU" sz="1400" dirty="0" smtClean="0">
                <a:solidFill>
                  <a:srgbClr val="003300"/>
                </a:solidFill>
                <a:latin typeface="Arial Rounded MT Bold" pitchFamily="34" charset="0"/>
                <a:cs typeface="Arial" charset="0"/>
              </a:rPr>
              <a:t>гражданских (муниципальных) </a:t>
            </a:r>
            <a:r>
              <a:rPr lang="ru-RU" altLang="ru-RU" sz="1400" dirty="0">
                <a:solidFill>
                  <a:srgbClr val="003300"/>
                </a:solidFill>
                <a:latin typeface="Arial Rounded MT Bold" pitchFamily="34" charset="0"/>
                <a:cs typeface="Arial" charset="0"/>
              </a:rPr>
              <a:t>служащих);</a:t>
            </a:r>
            <a:br>
              <a:rPr lang="ru-RU" altLang="ru-RU" sz="1400" dirty="0">
                <a:solidFill>
                  <a:srgbClr val="003300"/>
                </a:solidFill>
                <a:latin typeface="Arial Rounded MT Bold" pitchFamily="34" charset="0"/>
                <a:cs typeface="Arial" charset="0"/>
              </a:rPr>
            </a:br>
            <a:endParaRPr lang="ru-RU" altLang="ru-RU" sz="1400" dirty="0">
              <a:solidFill>
                <a:srgbClr val="0033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02424" name="Rectangle 24"/>
          <p:cNvSpPr>
            <a:spLocks/>
          </p:cNvSpPr>
          <p:nvPr/>
        </p:nvSpPr>
        <p:spPr bwMode="auto">
          <a:xfrm>
            <a:off x="684213" y="620713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МОДЕЛИ КОМПЕТЕНЦИЙ</a:t>
            </a:r>
          </a:p>
        </p:txBody>
      </p:sp>
      <p:grpSp>
        <p:nvGrpSpPr>
          <p:cNvPr id="15365" name="Скругленный прямоугольник 41"/>
          <p:cNvGrpSpPr>
            <a:grpSpLocks/>
          </p:cNvGrpSpPr>
          <p:nvPr/>
        </p:nvGrpSpPr>
        <p:grpSpPr bwMode="auto">
          <a:xfrm>
            <a:off x="827088" y="1628775"/>
            <a:ext cx="3382962" cy="938213"/>
            <a:chOff x="987" y="626"/>
            <a:chExt cx="1444" cy="591"/>
          </a:xfrm>
        </p:grpSpPr>
        <p:pic>
          <p:nvPicPr>
            <p:cNvPr id="15375" name="Скругленный прямоугольник 4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" y="626"/>
              <a:ext cx="1444" cy="591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376" name="Text Box 28"/>
            <p:cNvSpPr txBox="1">
              <a:spLocks noChangeArrowheads="1"/>
            </p:cNvSpPr>
            <p:nvPr/>
          </p:nvSpPr>
          <p:spPr bwMode="auto">
            <a:xfrm>
              <a:off x="1059" y="675"/>
              <a:ext cx="1302" cy="447"/>
            </a:xfrm>
            <a:prstGeom prst="rect">
              <a:avLst/>
            </a:prstGeom>
            <a:solidFill>
              <a:schemeClr val="accent1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000" b="1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5366" name="TextBox 41"/>
          <p:cNvSpPr txBox="1">
            <a:spLocks noChangeArrowheads="1"/>
          </p:cNvSpPr>
          <p:nvPr/>
        </p:nvSpPr>
        <p:spPr bwMode="auto">
          <a:xfrm>
            <a:off x="900113" y="1773238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FFFFFF"/>
                </a:solidFill>
                <a:latin typeface="Arial" charset="0"/>
                <a:cs typeface="Arial" charset="0"/>
              </a:rPr>
              <a:t>МОДЕЛИ КОМПЕТЕНЦИЙ СЛУЖАЩИХ СФОРМИРОВАНЫ:</a:t>
            </a:r>
          </a:p>
        </p:txBody>
      </p:sp>
      <p:grpSp>
        <p:nvGrpSpPr>
          <p:cNvPr id="15367" name="Скругленный прямоугольник 41"/>
          <p:cNvGrpSpPr>
            <a:grpSpLocks/>
          </p:cNvGrpSpPr>
          <p:nvPr/>
        </p:nvGrpSpPr>
        <p:grpSpPr bwMode="auto">
          <a:xfrm>
            <a:off x="5148263" y="1628775"/>
            <a:ext cx="3382962" cy="938213"/>
            <a:chOff x="987" y="626"/>
            <a:chExt cx="1444" cy="591"/>
          </a:xfrm>
        </p:grpSpPr>
        <p:pic>
          <p:nvPicPr>
            <p:cNvPr id="15373" name="Скругленный прямоугольник 4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" y="626"/>
              <a:ext cx="1444" cy="591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374" name="Text Box 37"/>
            <p:cNvSpPr txBox="1">
              <a:spLocks noChangeArrowheads="1"/>
            </p:cNvSpPr>
            <p:nvPr/>
          </p:nvSpPr>
          <p:spPr bwMode="auto">
            <a:xfrm>
              <a:off x="1059" y="675"/>
              <a:ext cx="1302" cy="447"/>
            </a:xfrm>
            <a:prstGeom prst="rect">
              <a:avLst/>
            </a:prstGeom>
            <a:solidFill>
              <a:schemeClr val="accent1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000" b="1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sp>
        <p:nvSpPr>
          <p:cNvPr id="15368" name="TextBox 41"/>
          <p:cNvSpPr txBox="1">
            <a:spLocks noChangeArrowheads="1"/>
          </p:cNvSpPr>
          <p:nvPr/>
        </p:nvSpPr>
        <p:spPr bwMode="auto">
          <a:xfrm>
            <a:off x="5221288" y="1779588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FFFFFF"/>
                </a:solidFill>
                <a:latin typeface="Arial" charset="0"/>
                <a:cs typeface="Arial" charset="0"/>
              </a:rPr>
              <a:t>МОДЕЛЬ КОМПЕТЕНЦИЙ СЛУЖАЩЕГО ВКЛЮЧАЕТ:</a:t>
            </a:r>
          </a:p>
        </p:txBody>
      </p:sp>
      <p:sp>
        <p:nvSpPr>
          <p:cNvPr id="102440" name="AutoShape 40"/>
          <p:cNvSpPr>
            <a:spLocks noChangeArrowheads="1"/>
          </p:cNvSpPr>
          <p:nvPr/>
        </p:nvSpPr>
        <p:spPr bwMode="auto">
          <a:xfrm>
            <a:off x="5867400" y="2997200"/>
            <a:ext cx="2305050" cy="719138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НАИМЕНОВАНИЕ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КОМПЕТЕНЦИИ</a:t>
            </a:r>
            <a:endParaRPr lang="ru-RU" sz="1400" b="1">
              <a:solidFill>
                <a:srgbClr val="CC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41" name="AutoShape 41"/>
          <p:cNvSpPr>
            <a:spLocks noChangeArrowheads="1"/>
          </p:cNvSpPr>
          <p:nvPr/>
        </p:nvSpPr>
        <p:spPr bwMode="auto">
          <a:xfrm>
            <a:off x="5867400" y="4005263"/>
            <a:ext cx="2305050" cy="719137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УРОВНИ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ВЫРАЖЕННОСТИ</a:t>
            </a:r>
            <a:endParaRPr lang="ru-RU" sz="1400" b="1">
              <a:solidFill>
                <a:srgbClr val="CC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42" name="AutoShape 42"/>
          <p:cNvSpPr>
            <a:spLocks noChangeArrowheads="1"/>
          </p:cNvSpPr>
          <p:nvPr/>
        </p:nvSpPr>
        <p:spPr bwMode="auto">
          <a:xfrm>
            <a:off x="5867400" y="5013325"/>
            <a:ext cx="2305050" cy="719138"/>
          </a:xfrm>
          <a:prstGeom prst="bracketPair">
            <a:avLst>
              <a:gd name="adj" fmla="val 16667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ИНСТРУМЕНТАРИЙ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ОЦЕНКИ</a:t>
            </a:r>
            <a:endParaRPr lang="ru-RU" sz="1400" b="1">
              <a:solidFill>
                <a:srgbClr val="CC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2" name="Picture 1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66" y="71414"/>
            <a:ext cx="888661" cy="11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19275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>
          <a:xfrm>
            <a:off x="590872" y="274638"/>
            <a:ext cx="8229600" cy="633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МОДЕЛИРОВАНИЕ</a:t>
            </a:r>
          </a:p>
        </p:txBody>
      </p:sp>
      <p:sp>
        <p:nvSpPr>
          <p:cNvPr id="82982" name="AutoShape 38"/>
          <p:cNvSpPr>
            <a:spLocks noChangeArrowheads="1"/>
          </p:cNvSpPr>
          <p:nvPr/>
        </p:nvSpPr>
        <p:spPr bwMode="auto">
          <a:xfrm>
            <a:off x="2051050" y="1628775"/>
            <a:ext cx="2663825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Модель Компетенций</a:t>
            </a:r>
          </a:p>
        </p:txBody>
      </p:sp>
      <p:sp>
        <p:nvSpPr>
          <p:cNvPr id="82983" name="AutoShape 39"/>
          <p:cNvSpPr>
            <a:spLocks noChangeArrowheads="1"/>
          </p:cNvSpPr>
          <p:nvPr/>
        </p:nvSpPr>
        <p:spPr bwMode="auto">
          <a:xfrm>
            <a:off x="2051050" y="3068638"/>
            <a:ext cx="2663825" cy="10810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Профиль Компетенций</a:t>
            </a:r>
          </a:p>
        </p:txBody>
      </p:sp>
      <p:sp>
        <p:nvSpPr>
          <p:cNvPr id="82984" name="AutoShape 40"/>
          <p:cNvSpPr>
            <a:spLocks noChangeArrowheads="1"/>
          </p:cNvSpPr>
          <p:nvPr/>
        </p:nvSpPr>
        <p:spPr bwMode="auto">
          <a:xfrm>
            <a:off x="2051050" y="4508500"/>
            <a:ext cx="2663825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Карта Компетенций</a:t>
            </a:r>
          </a:p>
        </p:txBody>
      </p:sp>
      <p:sp>
        <p:nvSpPr>
          <p:cNvPr id="82985" name="AutoShape 41"/>
          <p:cNvSpPr>
            <a:spLocks noChangeArrowheads="1"/>
          </p:cNvSpPr>
          <p:nvPr/>
        </p:nvSpPr>
        <p:spPr bwMode="auto">
          <a:xfrm>
            <a:off x="5940425" y="4508500"/>
            <a:ext cx="2663825" cy="1081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Индивидуальный план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развития компетенций</a:t>
            </a:r>
          </a:p>
        </p:txBody>
      </p:sp>
      <p:sp>
        <p:nvSpPr>
          <p:cNvPr id="82986" name="Содержимое 4"/>
          <p:cNvSpPr>
            <a:spLocks/>
          </p:cNvSpPr>
          <p:nvPr/>
        </p:nvSpPr>
        <p:spPr bwMode="auto">
          <a:xfrm>
            <a:off x="107950" y="1700213"/>
            <a:ext cx="17240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r>
              <a:rPr lang="ru-RU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УРОВЕНЬ ОРГАНОВ ВЛАСТИ</a:t>
            </a:r>
          </a:p>
        </p:txBody>
      </p:sp>
      <p:sp>
        <p:nvSpPr>
          <p:cNvPr id="82987" name="Содержимое 4"/>
          <p:cNvSpPr>
            <a:spLocks/>
          </p:cNvSpPr>
          <p:nvPr/>
        </p:nvSpPr>
        <p:spPr bwMode="auto">
          <a:xfrm>
            <a:off x="179388" y="3357563"/>
            <a:ext cx="17256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r>
              <a:rPr lang="ru-RU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УРОВЕНЬ ДОЛЖНОСТИ</a:t>
            </a:r>
          </a:p>
        </p:txBody>
      </p:sp>
      <p:sp>
        <p:nvSpPr>
          <p:cNvPr id="82988" name="Содержимое 4"/>
          <p:cNvSpPr>
            <a:spLocks/>
          </p:cNvSpPr>
          <p:nvPr/>
        </p:nvSpPr>
        <p:spPr bwMode="auto">
          <a:xfrm>
            <a:off x="179388" y="4797425"/>
            <a:ext cx="1725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r>
              <a:rPr lang="ru-RU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УРОВЕНЬ ИНДИВИДУУМА</a:t>
            </a:r>
          </a:p>
        </p:txBody>
      </p:sp>
      <p:sp>
        <p:nvSpPr>
          <p:cNvPr id="82989" name="Line 45"/>
          <p:cNvSpPr>
            <a:spLocks noChangeShapeType="1"/>
          </p:cNvSpPr>
          <p:nvPr/>
        </p:nvSpPr>
        <p:spPr bwMode="auto">
          <a:xfrm>
            <a:off x="3419475" y="2708275"/>
            <a:ext cx="0" cy="360363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90" name="Line 46"/>
          <p:cNvSpPr>
            <a:spLocks noChangeShapeType="1"/>
          </p:cNvSpPr>
          <p:nvPr/>
        </p:nvSpPr>
        <p:spPr bwMode="auto">
          <a:xfrm>
            <a:off x="3419475" y="4149725"/>
            <a:ext cx="0" cy="360363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91" name="Line 47"/>
          <p:cNvSpPr>
            <a:spLocks noChangeShapeType="1"/>
          </p:cNvSpPr>
          <p:nvPr/>
        </p:nvSpPr>
        <p:spPr bwMode="auto">
          <a:xfrm>
            <a:off x="4787900" y="5084763"/>
            <a:ext cx="1152525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Rectangle 50"/>
          <p:cNvSpPr>
            <a:spLocks/>
          </p:cNvSpPr>
          <p:nvPr/>
        </p:nvSpPr>
        <p:spPr bwMode="auto">
          <a:xfrm>
            <a:off x="684213" y="765175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ПРОХОДИТ НА ТРЕХ ЭТАПАХ:</a:t>
            </a:r>
          </a:p>
        </p:txBody>
      </p:sp>
      <p:pic>
        <p:nvPicPr>
          <p:cNvPr id="22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6" y="71414"/>
            <a:ext cx="888661" cy="11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6399" name="Номер слайда 6"/>
          <p:cNvSpPr txBox="1">
            <a:spLocks noGrp="1"/>
          </p:cNvSpPr>
          <p:nvPr/>
        </p:nvSpPr>
        <p:spPr bwMode="auto">
          <a:xfrm>
            <a:off x="6902450" y="649763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ru-RU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00" name="Rectangle 56"/>
          <p:cNvSpPr>
            <a:spLocks/>
          </p:cNvSpPr>
          <p:nvPr/>
        </p:nvSpPr>
        <p:spPr bwMode="auto">
          <a:xfrm>
            <a:off x="4714875" y="4510088"/>
            <a:ext cx="12255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99"/>
                </a:solidFill>
                <a:latin typeface="Garamond" pitchFamily="18" charset="0"/>
                <a:cs typeface="Arial" charset="0"/>
              </a:rPr>
              <a:t>Оценка и развитие</a:t>
            </a:r>
          </a:p>
        </p:txBody>
      </p:sp>
      <p:sp>
        <p:nvSpPr>
          <p:cNvPr id="16401" name="Номер слайда 6"/>
          <p:cNvSpPr txBox="1">
            <a:spLocks noGrp="1"/>
          </p:cNvSpPr>
          <p:nvPr/>
        </p:nvSpPr>
        <p:spPr bwMode="auto">
          <a:xfrm>
            <a:off x="6877050" y="645318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9D67077-5AB3-46EF-B986-654E723CCFC7}" type="slidenum">
              <a:rPr lang="en-US" altLang="ru-RU" sz="1400">
                <a:solidFill>
                  <a:srgbClr val="C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ru-RU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56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6"/>
          <p:cNvSpPr txBox="1">
            <a:spLocks noGrp="1"/>
          </p:cNvSpPr>
          <p:nvPr/>
        </p:nvSpPr>
        <p:spPr bwMode="auto">
          <a:xfrm>
            <a:off x="6902450" y="649763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1EBED18-42F6-4F52-B720-7672A866CEAE}" type="slidenum">
              <a:rPr lang="en-US" altLang="ru-RU" sz="1400">
                <a:solidFill>
                  <a:srgbClr val="C0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ru-RU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82011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 bwMode="auto">
          <a:xfrm>
            <a:off x="873125" y="771525"/>
            <a:ext cx="7993063" cy="792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pitchFamily="34" charset="0"/>
              </a:rPr>
              <a:t>КВАЛИФИКАЦИОННЫЕ ТРЕБОВАНИЯ</a:t>
            </a:r>
          </a:p>
        </p:txBody>
      </p:sp>
      <p:pic>
        <p:nvPicPr>
          <p:cNvPr id="22533" name="Picture 8" descr="C:\Documents and Settings\Крысан Светлана\Рабочий стол\к презентации\5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C:\Documents and Settings\Крысан Светлана\Рабочий стол\к презентации\1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09119"/>
            <a:ext cx="2600325" cy="1775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611560" y="2060848"/>
            <a:ext cx="309634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</a:rPr>
              <a:t>КВАЛИФИКАЦИОННЫЕ ТРЕБОВАНИЯ БАЗОВЫЕ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</a:rPr>
              <a:t>ДЛЯ ЗАМЕЩЕНИЯ ДОЛЖНОСТЕЙ ГОСУДАРСТВЕННОЙ ГРАЖДАНСКОЙ (МУНИЦИПАЛЬНОЙ) СЛУЖБЫ 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8144" y="2060848"/>
            <a:ext cx="309634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КВАЛИФИКАЦИОННЫЕ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ТРЕБОВАНИЯ ФУНКЦИОНАЛЬНЫЕ (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ЗАВИСИМОСТИ ОТ ОБЛАСТИ И  ВИДА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ПРОФЕССИОНАЛЬНОЙ СЛУЖЕБНОЙ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ДЕЯТЕЛЬНОСТИ)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ДЛЯ ЗАМЕЩЕНИЯ ДОЛЖНОСТЕЙ ГОСУДАРСТВЕННОЙ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ГРАЖДАНСКОЙ (МУНИЦИПАЛЬНОЙ) СЛУЖБЫ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8940223">
            <a:off x="1933575" y="4243388"/>
            <a:ext cx="1062038" cy="19478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prstClr val="black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 rot="2228403">
            <a:off x="6599238" y="4352925"/>
            <a:ext cx="1268412" cy="17462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4899" y="4605006"/>
            <a:ext cx="2449513" cy="1584176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РЕГЛАМЕНТЫ (ИНСТРУКЦИИ)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ГОСУДАРСТВЕННЫХ </a:t>
            </a: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ГРАЖДАНСКИХ (МУНИЦИПАЛЬНЫХ) </a:t>
            </a:r>
            <a:r>
              <a:rPr lang="ru-RU" sz="1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СЛУЖАЩИХ </a:t>
            </a:r>
          </a:p>
        </p:txBody>
      </p:sp>
    </p:spTree>
    <p:extLst>
      <p:ext uri="{BB962C8B-B14F-4D97-AF65-F5344CB8AC3E}">
        <p14:creationId xmlns:p14="http://schemas.microsoft.com/office/powerpoint/2010/main" val="352000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88360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127000" y="404813"/>
            <a:ext cx="88852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altLang="ru-RU" sz="26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ОЦЕНКИ И ОТБОРА КАДРОВ</a:t>
            </a:r>
            <a:endParaRPr lang="ru-RU" altLang="ru-RU" sz="2600" b="1" dirty="0">
              <a:solidFill>
                <a:srgbClr val="B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 smtClean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600" b="1" dirty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ОСНОВЕ КОМПЕТЕНТНОСТНОГО ПОДХОДА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dirty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С УЧЕТОМ ПСИХОЛОГИЧЕСКИХ ОСОБЕННОСТЕЙ ЛИЧНОСТИ - </a:t>
            </a:r>
            <a:r>
              <a:rPr lang="ru-RU" altLang="ru-RU" sz="2400" b="1" i="1" dirty="0">
                <a:solidFill>
                  <a:srgbClr val="646B86"/>
                </a:solidFill>
                <a:latin typeface="Calibri" pitchFamily="34" charset="0"/>
                <a:cs typeface="Arial" charset="0"/>
              </a:rPr>
              <a:t>это система, позволяющая измерить уровень профессиональной компетентности, личностных качеств и потенциал сотрудников.</a:t>
            </a:r>
            <a:r>
              <a:rPr lang="ru-RU" altLang="ru-RU" sz="2600" b="1" dirty="0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5932"/>
            <a:ext cx="772592" cy="101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851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0"/>
          <p:cNvSpPr>
            <a:spLocks noChangeArrowheads="1"/>
          </p:cNvSpPr>
          <p:nvPr/>
        </p:nvSpPr>
        <p:spPr bwMode="auto">
          <a:xfrm>
            <a:off x="250825" y="188640"/>
            <a:ext cx="8642350" cy="646113"/>
          </a:xfrm>
          <a:prstGeom prst="bracketPair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ТРЕБОВАНИЯ К КАНДИДАТУ ОПРЕДЕЛЕНЫ ПРОФИЛЕМ ДОЛЖНОСТИ</a:t>
            </a:r>
            <a:endParaRPr lang="ru-RU" sz="1400" b="1" dirty="0">
              <a:solidFill>
                <a:srgbClr val="CC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35074"/>
            <a:ext cx="3572158" cy="200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37738" y="5010125"/>
            <a:ext cx="30968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каждой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группы должностей– 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свой профиль и тип личности</a:t>
            </a:r>
            <a:endParaRPr lang="ru-RU" sz="16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04821"/>
              </p:ext>
            </p:extLst>
          </p:nvPr>
        </p:nvGraphicFramePr>
        <p:xfrm>
          <a:off x="1619672" y="797922"/>
          <a:ext cx="5760392" cy="4010463"/>
        </p:xfrm>
        <a:graphic>
          <a:graphicData uri="http://schemas.openxmlformats.org/drawingml/2006/table">
            <a:tbl>
              <a:tblPr firstRow="1" firstCol="1" bandRow="1"/>
              <a:tblGrid>
                <a:gridCol w="359581"/>
                <a:gridCol w="93530"/>
                <a:gridCol w="1298664"/>
                <a:gridCol w="93530"/>
                <a:gridCol w="2762959"/>
                <a:gridCol w="1152128"/>
              </a:tblGrid>
              <a:tr h="20682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Базовые умения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выраженности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Нормативность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Владение средствами устного и письменного общения на русском языке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Владение информационно-коммуникационными технологиями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Владение делопроизводством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Компетенции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41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Общие умения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Управление стратегией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Прогнозирование ситуации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Системное мышление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Инновационность</a:t>
                      </a: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(гибкость)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8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Управление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процессами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 и организация деятельности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Управление ресурсами и контроль эффективности процессов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Ориентация на результат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Управление коммуникациями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Эффективная коммуникация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Сотрудничество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Управленческие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41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Управление людьми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Мотивация и развитие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команды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8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Управление информацией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и обобщение информации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информации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Принятие решений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Профессиональные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Знание законодательства по направлению области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Знания и умения в области профессионального направления (предметной области)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00" marR="33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44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268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089" name="Rectangle 33"/>
          <p:cNvSpPr>
            <a:spLocks noChangeArrowheads="1"/>
          </p:cNvSpPr>
          <p:nvPr/>
        </p:nvSpPr>
        <p:spPr bwMode="auto">
          <a:xfrm>
            <a:off x="4283075" y="1652588"/>
            <a:ext cx="4592638" cy="3289300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1. Оценка уровня выраженности </a:t>
            </a:r>
            <a:r>
              <a:rPr lang="ru-RU" sz="1600" b="1" dirty="0" smtClean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базовых </a:t>
            </a:r>
            <a:endParaRPr lang="ru-RU" sz="16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профессиональных компетенций;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2. Оценка уровня выраженности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профессиональных компетенций по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областям и видам деятельности;</a:t>
            </a:r>
            <a:endParaRPr lang="ru-RU" sz="16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3. Оценка уровня выраженности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функциональных компетенций;</a:t>
            </a:r>
            <a:endParaRPr lang="ru-RU" sz="16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4. Оценка личностных качеств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B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i="1" dirty="0">
                <a:solidFill>
                  <a:srgbClr val="4D5B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1519238" y="192088"/>
            <a:ext cx="5903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4D5B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i="1">
              <a:solidFill>
                <a:srgbClr val="4D5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1184275" y="192088"/>
            <a:ext cx="61928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>
                <a:solidFill>
                  <a:srgbClr val="BC0000"/>
                </a:solidFill>
                <a:latin typeface="Times New Roman" pitchFamily="18" charset="0"/>
                <a:cs typeface="Times New Roman" pitchFamily="18" charset="0"/>
              </a:rPr>
              <a:t>ОЦЕНКА ПРОФЕССИОНАЛЬНЫХ КОМПЕТЕНЦИЙ И ЛИЧНОСТНЫХ КАЧЕСТВ:</a:t>
            </a: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0" y="0"/>
            <a:ext cx="7556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3087" name="Rectangle 31"/>
          <p:cNvSpPr>
            <a:spLocks noChangeArrowheads="1"/>
          </p:cNvSpPr>
          <p:nvPr/>
        </p:nvSpPr>
        <p:spPr bwMode="auto">
          <a:xfrm>
            <a:off x="971550" y="1484313"/>
            <a:ext cx="2520950" cy="4681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i="1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2" name="Picture 12" descr="http://www.ckrs.ru/raspisanie/malahova_logicheskiy_podho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058">
            <a:off x="1004888" y="2151063"/>
            <a:ext cx="2974975" cy="2349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Номер слайда 6"/>
          <p:cNvSpPr txBox="1">
            <a:spLocks noGrp="1"/>
          </p:cNvSpPr>
          <p:nvPr/>
        </p:nvSpPr>
        <p:spPr bwMode="auto">
          <a:xfrm>
            <a:off x="6902450" y="6497638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FBB90CE-F66D-4C68-AA4B-D70283675AC9}" type="slidenum">
              <a:rPr lang="en-US" altLang="ru-RU" sz="1400" b="1">
                <a:solidFill>
                  <a:srgbClr val="CC0000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ru-RU" sz="1400" b="1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 useBgFill="1">
        <p:nvSpPr>
          <p:cNvPr id="16" name="Rectangle 33"/>
          <p:cNvSpPr>
            <a:spLocks noChangeArrowheads="1"/>
          </p:cNvSpPr>
          <p:nvPr/>
        </p:nvSpPr>
        <p:spPr bwMode="auto">
          <a:xfrm>
            <a:off x="1184275" y="4710113"/>
            <a:ext cx="5718175" cy="1787525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u="sng" dirty="0">
                <a:solidFill>
                  <a:srgbClr val="FFBDAA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Инструменты:</a:t>
            </a:r>
            <a:endParaRPr lang="ru-RU" sz="2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тестовые задания;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кейс – интервью;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психологическое тестирование;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психофизиологическое обследование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*</a:t>
            </a:r>
            <a:r>
              <a:rPr lang="ru-RU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9" name="Rectangle 33"/>
          <p:cNvSpPr>
            <a:spLocks noChangeArrowheads="1"/>
          </p:cNvSpPr>
          <p:nvPr/>
        </p:nvSpPr>
        <p:spPr bwMode="auto">
          <a:xfrm>
            <a:off x="1489075" y="6327775"/>
            <a:ext cx="4789488" cy="390525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*Проводится для отдельных категорий должностей гражданской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i="1" dirty="0">
                <a:solidFill>
                  <a:srgbClr val="CC0000"/>
                </a:solidFill>
                <a:latin typeface="Arial" charset="0"/>
                <a:cs typeface="Arial" charset="0"/>
              </a:rPr>
              <a:t>и муниципальной службы</a:t>
            </a:r>
            <a:r>
              <a:rPr lang="ru-RU" sz="1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srgbClr val="4D5B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6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1227</Words>
  <Application>Microsoft Office PowerPoint</Application>
  <PresentationFormat>Экран (4:3)</PresentationFormat>
  <Paragraphs>435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Перегина Ольга</dc:creator>
  <cp:lastModifiedBy>Крысан Свет2ана</cp:lastModifiedBy>
  <cp:revision>24</cp:revision>
  <dcterms:created xsi:type="dcterms:W3CDTF">2018-10-29T07:26:57Z</dcterms:created>
  <dcterms:modified xsi:type="dcterms:W3CDTF">2018-10-30T07:42:25Z</dcterms:modified>
</cp:coreProperties>
</file>