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75" r:id="rId3"/>
    <p:sldId id="274" r:id="rId4"/>
    <p:sldId id="278" r:id="rId5"/>
    <p:sldId id="279" r:id="rId6"/>
    <p:sldId id="280" r:id="rId7"/>
    <p:sldId id="264" r:id="rId8"/>
    <p:sldId id="265" r:id="rId9"/>
    <p:sldId id="266" r:id="rId10"/>
    <p:sldId id="267" r:id="rId11"/>
    <p:sldId id="260" r:id="rId12"/>
    <p:sldId id="285" r:id="rId13"/>
    <p:sldId id="257" r:id="rId14"/>
    <p:sldId id="281" r:id="rId15"/>
    <p:sldId id="258" r:id="rId16"/>
    <p:sldId id="268" r:id="rId17"/>
    <p:sldId id="269" r:id="rId18"/>
    <p:sldId id="282" r:id="rId19"/>
    <p:sldId id="283" r:id="rId20"/>
    <p:sldId id="284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23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FC1B09-EA35-4B9F-904C-5CE8E63C313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F9E4-F1AF-4F99-B395-DC1FBB6537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69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6C52D-6877-4E3B-A59D-3943C196397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2C094-592C-404B-8E00-EC5EA2EE9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12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EA93A-FDCA-4940-93D6-127AAD9E2F4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73D80-E398-4733-9768-3A0910F4D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16543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D046C-E147-4FD4-8C9C-78A9C49E35B7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B036C-6795-42B5-8F23-D573EE4D10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2309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A7C18-C7D1-40ED-96C7-17E29DBF636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54FFE-5F84-4C91-9B58-25E0C69D8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2349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0AF0A-0F66-4FC7-8875-7771B7FB451F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81E97-EADF-487B-A866-1A1911A15EB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2218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9C0700-3CE8-48DC-8E66-B765444C0B5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7D290-145C-44B3-89A1-7419CCBBB92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63633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5DC40-B67B-40C3-AC22-238877B69ACB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2BCB88-389A-4F74-996E-15BB1BF92F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2951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C6120-74E6-482A-A857-C1B59242409E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B7D49-6F69-49B5-9D9E-628E3B6BF1F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171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3FE364-BBA2-4CC4-AF75-60C5AD8D07BA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48B6D-2484-4D9A-845D-E875581D86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3697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481BA-4F0C-4851-AFCA-57EC13B47D6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CA7D2-45E3-4B80-9447-A23490E3C9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1850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54D8B-4CD3-44AA-ACA1-1BEC488C1ACD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B947D-BDAB-45A6-B284-7BD27D2EF3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6920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379A18-6059-461D-B377-EFF3AAFBE29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C77C5-8A37-4A65-8140-1367784DB0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8571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7E6B-B72F-4635-BDBE-197B0DBFD09B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EECC-3C6D-41F6-B43C-2B5BD3E3DE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12214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94A0B-1B53-4B0F-971E-BCA23ACF29E6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DCA0C-52C6-4114-89D5-3AD20DB2DE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6584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ECDBC-080E-4082-9A7E-CB88909243F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97C5D-2960-4F90-8FC8-F183BEC14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458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63A55-00C5-43DB-9BBB-E4B8550A1387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8D619-3FB5-4A5D-8B7B-9FF17BE81E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0140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ED34F-B226-4FF1-A7E0-6C45AE473422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C3286-79FB-4C67-BA19-ED6A840FBA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664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BA840-C6D7-4F16-9574-AD3BD59F5330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BDCF7-0E15-417D-87EA-6470F3DC25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087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12597-0A4A-417F-AA2A-270AFBCC2861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AE8A6-AC3C-4F4C-A522-87D7E5CDB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36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2C6E4-BAF1-4FB1-BEA2-F25A13BF39BC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EDD62-CA56-4BBA-8FB6-02780CA536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664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09FB8-DD6E-40C7-BA01-B85479EBF1DC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3F23B-4A7D-4B3E-A358-C04F43F7C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882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2E3549-5EDE-427C-B9D5-3FE07D56AAD3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6943C6-021D-4AAE-A185-C083DD5DC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08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0686E-A980-4ADB-80F6-3358BD69D9F5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4CBD2F-A12F-4831-9302-3AB35B0EA7B1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9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4.wdp"/><Relationship Id="rId5" Type="http://schemas.openxmlformats.org/officeDocument/2006/relationships/image" Target="../media/image18.png"/><Relationship Id="rId4" Type="http://schemas.microsoft.com/office/2007/relationships/hdphoto" Target="../media/hdphoto13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15.wdp"/><Relationship Id="rId7" Type="http://schemas.openxmlformats.org/officeDocument/2006/relationships/image" Target="../media/image2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8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0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2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glavkadry@tularegion.ru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microsoft.com/office/2007/relationships/hdphoto" Target="../media/hdphoto6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700808"/>
            <a:ext cx="9144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4000" b="1" dirty="0" smtClean="0">
                <a:solidFill>
                  <a:srgbClr val="000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Организация взаимодействия органа по профилактике коррупционных и иных правонарушений с информационной системой в области противодействия коррупции, эксплуатируемой в Администрации Президента Российской Федерации</a:t>
            </a:r>
            <a:endParaRPr lang="ru-RU" sz="40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7288"/>
            <a:ext cx="91567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057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ergey.Nikolsky\Desktop\Для слайдов\64-ФЗ\СНИЛС 1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52736"/>
            <a:ext cx="7776864" cy="5476857"/>
          </a:xfrm>
          <a:prstGeom prst="rect">
            <a:avLst/>
          </a:prstGeom>
          <a:effectLst>
            <a:glow rad="101600">
              <a:schemeClr val="tx1">
                <a:alpha val="59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5" name="Rectangl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Выверка персональных данных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301" y="2996952"/>
            <a:ext cx="30956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Стрелка вверх 1"/>
          <p:cNvSpPr/>
          <p:nvPr/>
        </p:nvSpPr>
        <p:spPr>
          <a:xfrm rot="8409439" flipV="1">
            <a:off x="5290623" y="2649925"/>
            <a:ext cx="115367" cy="206241"/>
          </a:xfrm>
          <a:prstGeom prst="upArrow">
            <a:avLst>
              <a:gd name="adj1" fmla="val 16196"/>
              <a:gd name="adj2" fmla="val 107139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  <a:scene3d>
            <a:camera prst="orthographicFront">
              <a:rot lat="21299999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96312"/>
            <a:ext cx="504056" cy="11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627784" y="2518990"/>
            <a:ext cx="719138" cy="261938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3746" y="3212976"/>
            <a:ext cx="2524597" cy="830997"/>
          </a:xfrm>
          <a:prstGeom prst="rect">
            <a:avLst/>
          </a:prstGeom>
          <a:solidFill>
            <a:srgbClr val="FF7C8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</a:rPr>
              <a:t>ИНН получить не удается, т.к. в карточке указан «старый» паспорт</a:t>
            </a:r>
          </a:p>
        </p:txBody>
      </p:sp>
      <p:cxnSp>
        <p:nvCxnSpPr>
          <p:cNvPr id="15" name="Прямая со стрелкой 14"/>
          <p:cNvCxnSpPr>
            <a:endCxn id="19" idx="6"/>
          </p:cNvCxnSpPr>
          <p:nvPr/>
        </p:nvCxnSpPr>
        <p:spPr>
          <a:xfrm flipH="1" flipV="1">
            <a:off x="3275856" y="2465343"/>
            <a:ext cx="3056024" cy="728037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2267794" y="2334374"/>
            <a:ext cx="1008062" cy="2619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3346922" y="4055438"/>
            <a:ext cx="1182124" cy="309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 стрелкой 21"/>
          <p:cNvCxnSpPr>
            <a:endCxn id="21" idx="0"/>
          </p:cNvCxnSpPr>
          <p:nvPr/>
        </p:nvCxnSpPr>
        <p:spPr>
          <a:xfrm flipH="1">
            <a:off x="3937984" y="3619306"/>
            <a:ext cx="1205764" cy="43613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09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1.11111E-6 L -0.08247 0.1615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32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13" grpId="0" animBg="1"/>
      <p:bldP spid="13" grpId="1" animBg="1"/>
      <p:bldP spid="14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Отчет по срокам действия документов удостоверяющих личность</a:t>
            </a:r>
            <a:endParaRPr lang="ru-RU" altLang="ru-RU" sz="24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ergey.Nikolsky\Desktop\Для 1С\Конкурс Минтруда\Снимок5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0121"/>
            <a:ext cx="6699472" cy="54432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Sergey.Nikolsky\Desktop\Для 1С\Конкурс Минтруда\Снимок6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052736"/>
            <a:ext cx="4876800" cy="50069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5762907" y="6087632"/>
            <a:ext cx="1182124" cy="309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660232" y="5135559"/>
            <a:ext cx="1182124" cy="309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1800" y="5088086"/>
            <a:ext cx="2592288" cy="1077218"/>
          </a:xfrm>
          <a:prstGeom prst="rect">
            <a:avLst/>
          </a:prstGeom>
          <a:solidFill>
            <a:srgbClr val="FF7C8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Истек срок действия свидетельства о рождении (в 14 лет должен быть получен паспорт)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 стрелкой 11"/>
          <p:cNvCxnSpPr>
            <a:stCxn id="10" idx="3"/>
            <a:endCxn id="9" idx="2"/>
          </p:cNvCxnSpPr>
          <p:nvPr/>
        </p:nvCxnSpPr>
        <p:spPr>
          <a:xfrm flipV="1">
            <a:off x="5364088" y="5290392"/>
            <a:ext cx="1296144" cy="336303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383274" y="5621543"/>
            <a:ext cx="379633" cy="61576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869596" y="6071663"/>
            <a:ext cx="1182124" cy="3096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 стрелкой 16"/>
          <p:cNvCxnSpPr>
            <a:stCxn id="16" idx="0"/>
          </p:cNvCxnSpPr>
          <p:nvPr/>
        </p:nvCxnSpPr>
        <p:spPr>
          <a:xfrm flipV="1">
            <a:off x="1460658" y="2310458"/>
            <a:ext cx="3039334" cy="376120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/>
          <p:cNvSpPr/>
          <p:nvPr/>
        </p:nvSpPr>
        <p:spPr>
          <a:xfrm>
            <a:off x="5868144" y="2996952"/>
            <a:ext cx="894092" cy="2376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2" name="Прямая со стрелкой 21"/>
          <p:cNvCxnSpPr>
            <a:endCxn id="21" idx="4"/>
          </p:cNvCxnSpPr>
          <p:nvPr/>
        </p:nvCxnSpPr>
        <p:spPr>
          <a:xfrm flipV="1">
            <a:off x="5383274" y="3234609"/>
            <a:ext cx="931916" cy="2354631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77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rgey.Nikolsky\Desktop\Для 1С\Конкурс Минтруда\Снимок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28" y="2204864"/>
            <a:ext cx="3882611" cy="208823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1167" y="3464956"/>
            <a:ext cx="2134849" cy="30177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581400" y="260351"/>
            <a:ext cx="5562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/>
          <a:lstStyle>
            <a:defPPr>
              <a:defRPr lang="ru-RU"/>
            </a:defPPr>
            <a:lvl1pPr algn="ctr" fontAlgn="base">
              <a:lnSpc>
                <a:spcPts val="28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 dirty="0" smtClean="0"/>
              <a:t>Прием сведений</a:t>
            </a:r>
            <a:endParaRPr lang="ru-RU" dirty="0"/>
          </a:p>
        </p:txBody>
      </p:sp>
      <p:pic>
        <p:nvPicPr>
          <p:cNvPr id="6" name="Рисунок 5" descr="ms514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04955">
            <a:off x="3100021" y="4652027"/>
            <a:ext cx="2298050" cy="21280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12" descr="C:\Users\User\AppData\Local\Microsoft\Windows\Temporary Internet Files\Content.IE5\LAEULTP3\MC90044153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66250"/>
            <a:ext cx="2032416" cy="2058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Sergey.Nikolsky\Desktop\Для слайдов\64-ФЗ\Принтер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8" y="5144682"/>
            <a:ext cx="1626443" cy="114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 стрелкой 3"/>
          <p:cNvCxnSpPr/>
          <p:nvPr/>
        </p:nvCxnSpPr>
        <p:spPr>
          <a:xfrm flipH="1">
            <a:off x="827583" y="4348727"/>
            <a:ext cx="1" cy="880473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1763690" y="4969081"/>
            <a:ext cx="792086" cy="501798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5508104" y="4725144"/>
            <a:ext cx="0" cy="792088"/>
          </a:xfrm>
          <a:prstGeom prst="straightConnector1">
            <a:avLst/>
          </a:prstGeom>
          <a:ln w="31750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1"/>
          <p:cNvGrpSpPr/>
          <p:nvPr/>
        </p:nvGrpSpPr>
        <p:grpSpPr>
          <a:xfrm>
            <a:off x="3779912" y="1052736"/>
            <a:ext cx="3168496" cy="3672408"/>
            <a:chOff x="3779912" y="1052736"/>
            <a:chExt cx="3168496" cy="3672408"/>
          </a:xfrm>
        </p:grpSpPr>
        <p:sp>
          <p:nvSpPr>
            <p:cNvPr id="10" name="AutoShape 84"/>
            <p:cNvSpPr>
              <a:spLocks noChangeArrowheads="1"/>
            </p:cNvSpPr>
            <p:nvPr/>
          </p:nvSpPr>
          <p:spPr bwMode="auto">
            <a:xfrm>
              <a:off x="4788024" y="1052736"/>
              <a:ext cx="1217970" cy="3672408"/>
            </a:xfrm>
            <a:prstGeom prst="can">
              <a:avLst>
                <a:gd name="adj" fmla="val 38904"/>
              </a:avLst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ru-RU" sz="1000" b="1" dirty="0">
                <a:solidFill>
                  <a:prstClr val="black"/>
                </a:solidFill>
                <a:latin typeface="Times New Roman"/>
                <a:ea typeface="Times New Roman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779912" y="2740278"/>
              <a:ext cx="3168496" cy="646331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ru-RU" dirty="0">
                  <a:solidFill>
                    <a:prstClr val="black"/>
                  </a:solidFill>
                </a:rPr>
                <a:t>Программный комплекс - АИС</a:t>
              </a:r>
            </a:p>
            <a:p>
              <a:pPr algn="ctr"/>
              <a:r>
                <a:rPr lang="ru-RU" dirty="0">
                  <a:solidFill>
                    <a:prstClr val="black"/>
                  </a:solidFill>
                </a:rPr>
                <a:t>«1С: Сведения о доходах»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5796136" y="908720"/>
            <a:ext cx="331236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dirty="0">
                <a:solidFill>
                  <a:prstClr val="black"/>
                </a:solidFill>
              </a:rPr>
              <a:t>   </a:t>
            </a:r>
            <a:r>
              <a:rPr lang="ru-RU" b="1" dirty="0">
                <a:solidFill>
                  <a:prstClr val="black"/>
                </a:solidFill>
              </a:rPr>
              <a:t>Автоматизация процессов: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сбора </a:t>
            </a:r>
            <a:r>
              <a:rPr lang="ru-RU" dirty="0">
                <a:solidFill>
                  <a:prstClr val="black"/>
                </a:solidFill>
              </a:rPr>
              <a:t>сведений 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контроля своевременности представления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ведения базы данных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подготовки к публикации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>
                <a:solidFill>
                  <a:prstClr val="black"/>
                </a:solidFill>
              </a:rPr>
              <a:t>анализа и </a:t>
            </a:r>
            <a:r>
              <a:rPr lang="ru-RU" dirty="0" smtClean="0">
                <a:solidFill>
                  <a:prstClr val="black"/>
                </a:solidFill>
              </a:rPr>
              <a:t>сравнения представленных сведений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формирования </a:t>
            </a:r>
            <a:r>
              <a:rPr lang="en-US" dirty="0" smtClean="0">
                <a:solidFill>
                  <a:prstClr val="black"/>
                </a:solidFill>
              </a:rPr>
              <a:t>xml </a:t>
            </a:r>
            <a:r>
              <a:rPr lang="ru-RU" dirty="0" smtClean="0">
                <a:solidFill>
                  <a:prstClr val="black"/>
                </a:solidFill>
              </a:rPr>
              <a:t>файлов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prstClr val="black"/>
                </a:solidFill>
              </a:rPr>
              <a:t>для взаимодействия с АИС «Противодействие коррупции»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ведения журналов учета запросов/ответов</a:t>
            </a:r>
          </a:p>
          <a:p>
            <a:pPr marL="342900" indent="-1800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/>
                </a:solidFill>
              </a:rPr>
              <a:t>анализа поступившей информации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16" name="Rectangle 2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52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699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Проверка данных при приеме декларации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Sergey.Nikolsky\Desktop\Для 1С\Конкурс Минтруда\Снимок3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24744"/>
            <a:ext cx="8208912" cy="53592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6156176" y="3140968"/>
            <a:ext cx="2304256" cy="136815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>
            <a:stCxn id="10" idx="2"/>
          </p:cNvCxnSpPr>
          <p:nvPr/>
        </p:nvCxnSpPr>
        <p:spPr>
          <a:xfrm>
            <a:off x="6264188" y="2667109"/>
            <a:ext cx="972108" cy="47385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51920" y="1343670"/>
            <a:ext cx="4824536" cy="1323439"/>
          </a:xfrm>
          <a:prstGeom prst="rect">
            <a:avLst/>
          </a:prstGeom>
          <a:solidFill>
            <a:srgbClr val="FF7C8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При внесении деклараций в АИС происходит автоматическая сверка персональных данных, указанных на титульном листе справок, с данными, содержащимися в электронных карточках на предмет выявления расхождений</a:t>
            </a:r>
            <a:endParaRPr lang="ru-RU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97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Загрузка справок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2027" y="1059148"/>
            <a:ext cx="6909965" cy="5404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2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Проверка деклараций (формирование запросов)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003895"/>
            <a:ext cx="7768144" cy="544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Овал 5"/>
          <p:cNvSpPr/>
          <p:nvPr/>
        </p:nvSpPr>
        <p:spPr>
          <a:xfrm>
            <a:off x="4841801" y="5661248"/>
            <a:ext cx="311457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" name="Прямая со стрелкой 7"/>
          <p:cNvCxnSpPr>
            <a:endCxn id="6" idx="0"/>
          </p:cNvCxnSpPr>
          <p:nvPr/>
        </p:nvCxnSpPr>
        <p:spPr>
          <a:xfrm>
            <a:off x="5438235" y="4772799"/>
            <a:ext cx="960854" cy="888449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Загрузка ответов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674" y="1110190"/>
            <a:ext cx="5701630" cy="53431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63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Визуализация ответов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Sergey.Nikolsky\Desktop\Для 1С\Конкурс Минтруда\АКМ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1" y="1700808"/>
            <a:ext cx="8943405" cy="4032448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Учет запросов/ответов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62145"/>
            <a:ext cx="8735557" cy="53911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 стрелкой 7"/>
          <p:cNvCxnSpPr>
            <a:stCxn id="9" idx="2"/>
          </p:cNvCxnSpPr>
          <p:nvPr/>
        </p:nvCxnSpPr>
        <p:spPr>
          <a:xfrm flipH="1">
            <a:off x="3851922" y="3501008"/>
            <a:ext cx="3308560" cy="1008112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436096" y="2916233"/>
            <a:ext cx="3448771" cy="584775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Запросы на проверку направлены, результаты получены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6189" y="4509120"/>
            <a:ext cx="6676891" cy="108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930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Учет запросов/ответов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Sergey.Nikolsky\Desktop\Для 1С\Конкурс Минтруда\АКМ 2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0252"/>
            <a:ext cx="8026405" cy="531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753162" y="3573016"/>
            <a:ext cx="5635262" cy="198000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  <p:cxnSp>
        <p:nvCxnSpPr>
          <p:cNvPr id="8" name="Прямая со стрелкой 7"/>
          <p:cNvCxnSpPr>
            <a:stCxn id="12" idx="0"/>
          </p:cNvCxnSpPr>
          <p:nvPr/>
        </p:nvCxnSpPr>
        <p:spPr>
          <a:xfrm flipV="1">
            <a:off x="1547664" y="2060848"/>
            <a:ext cx="2164046" cy="1872208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711710" y="1556792"/>
            <a:ext cx="3448771" cy="1077218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</a:rPr>
              <a:t>Запросы, квитанции о принятии в обработку, результаты проверки автоматически прикрепляются к карточке декларанта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611560" y="3933056"/>
            <a:ext cx="1872208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H="1">
            <a:off x="5436095" y="2636912"/>
            <a:ext cx="1" cy="900101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26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470" y="1556792"/>
            <a:ext cx="8712968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ru-RU" sz="2800" b="1" dirty="0" smtClean="0">
                <a:solidFill>
                  <a:srgbClr val="000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Построение эффективной модели взаимодействия </a:t>
            </a:r>
          </a:p>
          <a:p>
            <a:pPr lvl="0" algn="ctr" eaLnBrk="0" fontAlgn="base" hangingPunct="0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defRPr/>
            </a:pPr>
            <a:r>
              <a:rPr lang="ru-RU" sz="2800" b="1" dirty="0" smtClean="0">
                <a:solidFill>
                  <a:srgbClr val="000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органа </a:t>
            </a:r>
            <a:r>
              <a:rPr lang="ru-RU" sz="2800" b="1" dirty="0">
                <a:solidFill>
                  <a:srgbClr val="000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субъекта Российской Федерации по профилактике коррупционных и иных правонарушений с информационной системой в области противодействия коррупции, эксплуатируемой в Администрации Президента Российской </a:t>
            </a:r>
            <a:r>
              <a:rPr lang="ru-RU" sz="2800" b="1" dirty="0" smtClean="0">
                <a:solidFill>
                  <a:srgbClr val="000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Федерации (с использованием средств автоматизации процессов) </a:t>
            </a:r>
            <a:endParaRPr lang="ru-RU" sz="2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1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5288" y="2349500"/>
            <a:ext cx="8280400" cy="1352550"/>
          </a:xfrm>
        </p:spPr>
        <p:txBody>
          <a:bodyPr rtlCol="0">
            <a:normAutofit fontScale="92500" lnSpcReduction="20000"/>
          </a:bodyPr>
          <a:lstStyle/>
          <a:p>
            <a:pPr algn="ctr">
              <a:spcBef>
                <a:spcPct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5200" b="1" dirty="0">
                <a:solidFill>
                  <a:srgbClr val="000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>
              <a:spcBef>
                <a:spcPct val="0"/>
              </a:spcBef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5200" b="1" dirty="0">
                <a:solidFill>
                  <a:srgbClr val="0000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2467" name="Прямоугольник 8"/>
          <p:cNvSpPr>
            <a:spLocks noChangeArrowheads="1"/>
          </p:cNvSpPr>
          <p:nvPr/>
        </p:nvSpPr>
        <p:spPr bwMode="auto">
          <a:xfrm>
            <a:off x="142875" y="4365625"/>
            <a:ext cx="8785225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2000" i="1">
                <a:solidFill>
                  <a:srgbClr val="00008F"/>
                </a:solidFill>
                <a:latin typeface="Times New Roman" pitchFamily="18" charset="0"/>
                <a:cs typeface="Times New Roman" pitchFamily="18" charset="0"/>
              </a:rPr>
              <a:t>Главное управление государственной службы</a:t>
            </a:r>
            <a:br>
              <a:rPr lang="ru-RU" altLang="ru-RU" sz="2000" i="1">
                <a:solidFill>
                  <a:srgbClr val="00008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000" i="1">
                <a:solidFill>
                  <a:srgbClr val="00008F"/>
                </a:solidFill>
                <a:latin typeface="Times New Roman" pitchFamily="18" charset="0"/>
                <a:cs typeface="Times New Roman" pitchFamily="18" charset="0"/>
              </a:rPr>
              <a:t>и кадров аппарата правительства Тульской области,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2000" i="1">
                <a:solidFill>
                  <a:srgbClr val="00008F"/>
                </a:solidFill>
                <a:latin typeface="Times New Roman" pitchFamily="18" charset="0"/>
                <a:cs typeface="Times New Roman" pitchFamily="18" charset="0"/>
              </a:rPr>
              <a:t>300041, г. Тула, пр. Ленина, д. 2</a:t>
            </a:r>
          </a:p>
          <a:p>
            <a:pPr algn="ctr" fontAlgn="base">
              <a:spcAft>
                <a:spcPct val="0"/>
              </a:spcAft>
              <a:buFontTx/>
              <a:buNone/>
            </a:pPr>
            <a:r>
              <a:rPr lang="ru-RU" altLang="ru-RU" sz="2000" i="1">
                <a:solidFill>
                  <a:srgbClr val="00008F"/>
                </a:solidFill>
                <a:latin typeface="Times New Roman" pitchFamily="18" charset="0"/>
                <a:cs typeface="Times New Roman" pitchFamily="18" charset="0"/>
              </a:rPr>
              <a:t>(4872) 24-52-73, </a:t>
            </a:r>
            <a:r>
              <a:rPr lang="en-US" altLang="ru-RU" sz="2000" i="1">
                <a:solidFill>
                  <a:srgbClr val="00008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glavkadry@tularegion.ru</a:t>
            </a:r>
            <a:endParaRPr lang="ru-RU" altLang="ru-RU" sz="2000" i="1">
              <a:solidFill>
                <a:srgbClr val="00008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97368"/>
            <a:ext cx="9156700" cy="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3"/>
          <p:cNvSpPr>
            <a:spLocks/>
          </p:cNvSpPr>
          <p:nvPr/>
        </p:nvSpPr>
        <p:spPr bwMode="auto">
          <a:xfrm>
            <a:off x="0" y="1142431"/>
            <a:ext cx="9144000" cy="163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1. Организован </a:t>
            </a:r>
            <a:r>
              <a:rPr lang="ru-RU" sz="23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защищенный канал обмена информацией в рамках пилотного проекта между главным управлением государственной службы и кадров аппарата правительства Тульской области и Управлением Президента Российской Федерации по вопросам противодействия коррупции</a:t>
            </a:r>
            <a:r>
              <a:rPr lang="ru-RU" altLang="ru-RU" sz="23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3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altLang="ru-RU" sz="2300" b="1" kern="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3"/>
          <p:cNvSpPr>
            <a:spLocks/>
          </p:cNvSpPr>
          <p:nvPr/>
        </p:nvSpPr>
        <p:spPr bwMode="auto">
          <a:xfrm>
            <a:off x="0" y="3140968"/>
            <a:ext cx="9144000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r>
              <a:rPr lang="ru-RU" alt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altLang="ru-RU" sz="23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роизведены </a:t>
            </a:r>
            <a:r>
              <a:rPr lang="ru-RU" sz="23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необходимые доработки АИС «1С: Справка о доходах и расходах» (</a:t>
            </a:r>
            <a:r>
              <a:rPr 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программного комплекса, используемого </a:t>
            </a:r>
            <a:r>
              <a:rPr lang="ru-RU" sz="23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правительстве Тульской области для </a:t>
            </a:r>
            <a:r>
              <a:rPr lang="ru-RU" sz="23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приема, учета и анализа </a:t>
            </a:r>
            <a:r>
              <a:rPr 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сведений о доходах, расходах и имуществе)</a:t>
            </a:r>
            <a:endParaRPr lang="ru-RU" altLang="ru-RU" sz="23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>
            <a:spLocks/>
          </p:cNvSpPr>
          <p:nvPr/>
        </p:nvSpPr>
        <p:spPr bwMode="auto">
          <a:xfrm>
            <a:off x="0" y="4797152"/>
            <a:ext cx="9144000" cy="1584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F9F9F9"/>
              </a:buClr>
              <a:buSzPct val="65000"/>
            </a:pPr>
            <a:r>
              <a:rPr lang="ru-RU" alt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3. С</a:t>
            </a:r>
            <a:r>
              <a:rPr 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kern="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учетом полученных в результате пилотного проекта возможностей скорректирована организация процесса подготовки и проведения декларационной кампании, анализа и проверки представляемых </a:t>
            </a:r>
            <a:r>
              <a:rPr lang="ru-RU" sz="2300" b="1" kern="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сведений о доходах, расходах и имуществе</a:t>
            </a:r>
            <a:endParaRPr lang="ru-RU" altLang="ru-RU" sz="2300" b="1" kern="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Решенные задачи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3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800" b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Проверка установочных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данных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(формирование запросов)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60"/>
            <a:ext cx="8542493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02" y="2708920"/>
            <a:ext cx="6762750" cy="3390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>
            <a:off x="2051720" y="2204864"/>
            <a:ext cx="576064" cy="72008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1835696" y="3356993"/>
            <a:ext cx="1620180" cy="86409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0" name="Прямая со стрелкой 9"/>
          <p:cNvCxnSpPr>
            <a:stCxn id="12" idx="1"/>
            <a:endCxn id="9" idx="6"/>
          </p:cNvCxnSpPr>
          <p:nvPr/>
        </p:nvCxnSpPr>
        <p:spPr>
          <a:xfrm flipH="1" flipV="1">
            <a:off x="3455876" y="3789041"/>
            <a:ext cx="972108" cy="1237783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427984" y="4365104"/>
            <a:ext cx="3816424" cy="1323439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Отбор служащих для подготовки в отношении них запросов можно осуществлять по различным задаваемым фильтрам и их сочетаниям</a:t>
            </a:r>
          </a:p>
          <a:p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8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Проверка установочных данных</a:t>
            </a:r>
          </a:p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(формирование запросов)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37" y="1037692"/>
            <a:ext cx="8648451" cy="54156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V="1">
            <a:off x="5353714" y="3068960"/>
            <a:ext cx="1810574" cy="1242980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/>
          <p:cNvSpPr/>
          <p:nvPr/>
        </p:nvSpPr>
        <p:spPr>
          <a:xfrm>
            <a:off x="323528" y="5445224"/>
            <a:ext cx="2160240" cy="57606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9" name="Прямая со стрелкой 8"/>
          <p:cNvCxnSpPr>
            <a:stCxn id="10" idx="1"/>
            <a:endCxn id="8" idx="7"/>
          </p:cNvCxnSpPr>
          <p:nvPr/>
        </p:nvCxnSpPr>
        <p:spPr>
          <a:xfrm flipH="1">
            <a:off x="2167408" y="5122639"/>
            <a:ext cx="532384" cy="406948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699792" y="4584030"/>
            <a:ext cx="2232248" cy="1077218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Служащие по которым требуется направить запросы на проверку установочных данных</a:t>
            </a:r>
          </a:p>
        </p:txBody>
      </p:sp>
      <p:sp>
        <p:nvSpPr>
          <p:cNvPr id="23" name="Овал 22"/>
          <p:cNvSpPr/>
          <p:nvPr/>
        </p:nvSpPr>
        <p:spPr>
          <a:xfrm>
            <a:off x="5724128" y="2636912"/>
            <a:ext cx="3024335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17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8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Формирование запросов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23" y="1124744"/>
            <a:ext cx="8505253" cy="53285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" name="Прямая со стрелкой 5"/>
          <p:cNvCxnSpPr>
            <a:stCxn id="8" idx="2"/>
            <a:endCxn id="9" idx="0"/>
          </p:cNvCxnSpPr>
          <p:nvPr/>
        </p:nvCxnSpPr>
        <p:spPr>
          <a:xfrm flipH="1">
            <a:off x="5904148" y="3819358"/>
            <a:ext cx="468052" cy="761890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95936" y="2988361"/>
            <a:ext cx="4752528" cy="830997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По каждому декларанту и членам его семьи формируются </a:t>
            </a:r>
            <a:r>
              <a:rPr lang="ru-RU" sz="1600" b="1" dirty="0" smtClean="0">
                <a:solidFill>
                  <a:srgbClr val="002060"/>
                </a:solidFill>
              </a:rPr>
              <a:t>отдельные </a:t>
            </a:r>
            <a:r>
              <a:rPr lang="ru-RU" sz="1600" b="1" dirty="0" smtClean="0">
                <a:solidFill>
                  <a:srgbClr val="002060"/>
                </a:solidFill>
              </a:rPr>
              <a:t>файлы-запросы в формате .</a:t>
            </a:r>
            <a:r>
              <a:rPr lang="en-US" sz="1600" b="1" dirty="0" smtClean="0">
                <a:solidFill>
                  <a:srgbClr val="002060"/>
                </a:solidFill>
              </a:rPr>
              <a:t>xml</a:t>
            </a:r>
            <a:r>
              <a:rPr lang="ru-RU" sz="1600" b="1" dirty="0" smtClean="0">
                <a:solidFill>
                  <a:srgbClr val="002060"/>
                </a:solidFill>
              </a:rPr>
              <a:t>, которые направляются на проверку</a:t>
            </a:r>
            <a:endParaRPr lang="ru-RU" sz="1600" b="1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4581248"/>
            <a:ext cx="1800200" cy="1440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endParaRPr lang="ru-RU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09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Загрузка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ответов по результатам проверки установочных данных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5328443" cy="5429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44208" y="3284984"/>
            <a:ext cx="2592288" cy="1077218"/>
          </a:xfrm>
          <a:prstGeom prst="rect">
            <a:avLst/>
          </a:prstGeom>
          <a:solidFill>
            <a:srgbClr val="FF7C8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Выявлены ошибки при проверке установочных данных либо данные требуют уточнения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651971" y="3356992"/>
            <a:ext cx="792237" cy="48698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5651971" y="3717032"/>
            <a:ext cx="792237" cy="101858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5651971" y="3805632"/>
            <a:ext cx="792237" cy="436132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6" idx="1"/>
          </p:cNvCxnSpPr>
          <p:nvPr/>
        </p:nvCxnSpPr>
        <p:spPr>
          <a:xfrm flipH="1">
            <a:off x="5508104" y="3823593"/>
            <a:ext cx="936104" cy="973559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6" idx="1"/>
          </p:cNvCxnSpPr>
          <p:nvPr/>
        </p:nvCxnSpPr>
        <p:spPr>
          <a:xfrm flipH="1">
            <a:off x="5580112" y="3823593"/>
            <a:ext cx="864096" cy="2345795"/>
          </a:xfrm>
          <a:prstGeom prst="straightConnector1">
            <a:avLst/>
          </a:prstGeom>
          <a:ln w="254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ergey.Nikolsky\Desktop\Для 1С\Конкурс Минтруда\Снимок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2118"/>
            <a:ext cx="4680520" cy="53343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Постановка задач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1" name="Picture 7" descr="C:\Users\Sergey.Nikolsky\Desktop\Для 1С\Конкурс Минтруда\Снимок16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052736"/>
            <a:ext cx="5193607" cy="511256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ergey.Nikolsky\Desktop\Для 1С\Конкурс Минтруда\Снимок17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460453"/>
            <a:ext cx="4329113" cy="19208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Прямая со стрелкой 7"/>
          <p:cNvCxnSpPr/>
          <p:nvPr/>
        </p:nvCxnSpPr>
        <p:spPr>
          <a:xfrm flipV="1">
            <a:off x="2123728" y="4077072"/>
            <a:ext cx="1800200" cy="2160241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256076" y="2348880"/>
            <a:ext cx="1120639" cy="2111573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4716016" y="2060848"/>
            <a:ext cx="1080120" cy="2880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6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"/>
                            </p:stCondLst>
                            <p:childTnLst>
                              <p:par>
                                <p:cTn id="2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2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/>
          <p:cNvSpPr>
            <a:spLocks/>
          </p:cNvSpPr>
          <p:nvPr/>
        </p:nvSpPr>
        <p:spPr bwMode="auto">
          <a:xfrm>
            <a:off x="0" y="1844826"/>
            <a:ext cx="9144000" cy="338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ts val="5200"/>
              </a:lnSpc>
              <a:buClr>
                <a:srgbClr val="F9F9F9"/>
              </a:buClr>
              <a:buSzPct val="65000"/>
              <a:buFont typeface="Wingdings 2" pitchFamily="18" charset="2"/>
              <a:buNone/>
              <a:defRPr/>
            </a:pPr>
            <a:endParaRPr lang="ru-RU" sz="4800" b="1" dirty="0">
              <a:solidFill>
                <a:srgbClr val="00008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5" name="Rectangl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344"/>
            <a:ext cx="9156700" cy="143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63938" y="225425"/>
            <a:ext cx="5580062" cy="6826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ts val="28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Проставление статусов документов</a:t>
            </a:r>
            <a:endParaRPr lang="ru-RU" altLang="ru-RU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Sergey.Nikolsky\Desktop\Для 1С\Конкурс Минтруда\Снимок18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33136"/>
            <a:ext cx="5616624" cy="545951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ergey.Nikolsky\Desktop\Для 1С\Конкурс Минтруда\Снимок19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52736"/>
            <a:ext cx="4752529" cy="251475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ergey.Nikolsky\Desktop\Для 1С\Конкурс Минтруда\Снимок20.PN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71417"/>
            <a:ext cx="4752528" cy="26819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вал 7"/>
          <p:cNvSpPr/>
          <p:nvPr/>
        </p:nvSpPr>
        <p:spPr>
          <a:xfrm>
            <a:off x="4860032" y="6093296"/>
            <a:ext cx="792088" cy="10801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4788024" y="6273316"/>
            <a:ext cx="792088" cy="1080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7544" y="4758243"/>
            <a:ext cx="3600400" cy="830997"/>
          </a:xfrm>
          <a:prstGeom prst="rect">
            <a:avLst/>
          </a:prstGeom>
          <a:solidFill>
            <a:srgbClr val="92D050"/>
          </a:solidFill>
          <a:ln w="254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Проставленные статусы сохраняются в истории изменения документов, удостоверяющих личность</a:t>
            </a:r>
            <a:endParaRPr lang="ru-RU" sz="1600" b="1" dirty="0" smtClean="0">
              <a:solidFill>
                <a:srgbClr val="00206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4063429" y="5203102"/>
            <a:ext cx="940619" cy="890194"/>
          </a:xfrm>
          <a:prstGeom prst="straightConnector1">
            <a:avLst/>
          </a:prstGeom>
          <a:ln w="38100">
            <a:solidFill>
              <a:srgbClr val="00B05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67544" y="2420888"/>
            <a:ext cx="3528392" cy="830997"/>
          </a:xfrm>
          <a:prstGeom prst="rect">
            <a:avLst/>
          </a:prstGeom>
          <a:solidFill>
            <a:srgbClr val="FF7C80"/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</a:rPr>
              <a:t>История документов, удостоверяющих личность, до проставления статусов</a:t>
            </a:r>
            <a:endParaRPr lang="ru-RU" sz="1600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 стрелкой 14"/>
          <p:cNvCxnSpPr>
            <a:stCxn id="14" idx="3"/>
          </p:cNvCxnSpPr>
          <p:nvPr/>
        </p:nvCxnSpPr>
        <p:spPr>
          <a:xfrm>
            <a:off x="3995936" y="2836387"/>
            <a:ext cx="1008112" cy="520605"/>
          </a:xfrm>
          <a:prstGeom prst="straightConnector1">
            <a:avLst/>
          </a:prstGeom>
          <a:ln w="38100">
            <a:solidFill>
              <a:srgbClr val="FF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863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7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theme/theme1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431</Words>
  <Application>Microsoft Office PowerPoint</Application>
  <PresentationFormat>Экран (4:3)</PresentationFormat>
  <Paragraphs>53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4_Тема Office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Никольский С.В.</dc:creator>
  <cp:lastModifiedBy>Никольский С.В.</cp:lastModifiedBy>
  <cp:revision>42</cp:revision>
  <dcterms:created xsi:type="dcterms:W3CDTF">2018-10-18T07:36:04Z</dcterms:created>
  <dcterms:modified xsi:type="dcterms:W3CDTF">2018-12-11T11:33:44Z</dcterms:modified>
</cp:coreProperties>
</file>