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2"/>
  </p:notesMasterIdLst>
  <p:sldIdLst>
    <p:sldId id="258" r:id="rId2"/>
    <p:sldId id="324" r:id="rId3"/>
    <p:sldId id="326" r:id="rId4"/>
    <p:sldId id="340" r:id="rId5"/>
    <p:sldId id="338" r:id="rId6"/>
    <p:sldId id="321" r:id="rId7"/>
    <p:sldId id="333" r:id="rId8"/>
    <p:sldId id="337" r:id="rId9"/>
    <p:sldId id="318" r:id="rId10"/>
    <p:sldId id="348" r:id="rId11"/>
    <p:sldId id="346" r:id="rId12"/>
    <p:sldId id="350" r:id="rId13"/>
    <p:sldId id="351" r:id="rId14"/>
    <p:sldId id="355" r:id="rId15"/>
    <p:sldId id="312" r:id="rId16"/>
    <p:sldId id="356" r:id="rId17"/>
    <p:sldId id="357" r:id="rId18"/>
    <p:sldId id="353" r:id="rId19"/>
    <p:sldId id="315" r:id="rId20"/>
    <p:sldId id="358" r:id="rId21"/>
  </p:sldIdLst>
  <p:sldSz cx="9144000" cy="6858000" type="screen4x3"/>
  <p:notesSz cx="67564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58" autoAdjust="0"/>
  </p:normalViewPr>
  <p:slideViewPr>
    <p:cSldViewPr>
      <p:cViewPr>
        <p:scale>
          <a:sx n="70" d="100"/>
          <a:sy n="70" d="100"/>
        </p:scale>
        <p:origin x="-11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6023148148148148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012345679012347"/>
          <c:y val="2.9354923965726757E-2"/>
          <c:w val="0.41876846991348304"/>
          <c:h val="0.41323252634118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>
                <c:manualLayout>
                  <c:x val="0.23779600466608342"/>
                  <c:y val="-0.34576788808759817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лица, замещающие должности, представившие сведения о доходах за 2017 год (</a:t>
                    </a:r>
                    <a:r>
                      <a:rPr lang="en-US" sz="1000" dirty="0" smtClean="0"/>
                      <a:t>4306</a:t>
                    </a:r>
                    <a:r>
                      <a:rPr lang="ru-RU" sz="1000" dirty="0" smtClean="0"/>
                      <a:t>)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86987216875668"/>
                  <c:y val="1.278191417518307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лица, замещающие должности, не представившие сведения</a:t>
                    </a:r>
                    <a:r>
                      <a:rPr lang="ru-RU" sz="1000" baseline="0" dirty="0" smtClean="0"/>
                      <a:t> о доходах за 2017 год (</a:t>
                    </a:r>
                    <a:r>
                      <a:rPr lang="en-US" sz="1000" dirty="0" smtClean="0"/>
                      <a:t>181</a:t>
                    </a:r>
                    <a:r>
                      <a:rPr lang="ru-RU" sz="1000" dirty="0" smtClean="0"/>
                      <a:t>)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4306</c:v>
                </c:pt>
                <c:pt idx="1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полномочия прекращены досрочно (73 депутата)</c:v>
                </c:pt>
                <c:pt idx="1">
                  <c:v>объявлено замечание или указано на недопустимость нарушений законодательства (38 депутатов)</c:v>
                </c:pt>
                <c:pt idx="2">
                  <c:v>факты нарушений рассмотрены на заседаниях представительных органов муниципальных образований (7 депутатов)</c:v>
                </c:pt>
                <c:pt idx="3">
                  <c:v>полномочия депутатов прекращены в связи с принятыми представительными органами решениями о самороспуске (59 депутатов)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</c:v>
                </c:pt>
                <c:pt idx="1">
                  <c:v>38</c:v>
                </c:pt>
                <c:pt idx="2">
                  <c:v>7</c:v>
                </c:pt>
                <c:pt idx="3">
                  <c:v>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полномочия прекращены досрочно (73 депутата)</c:v>
                </c:pt>
                <c:pt idx="1">
                  <c:v>объявлено замечание или указано на недопустимость нарушений законодательства (38 депутатов)</c:v>
                </c:pt>
                <c:pt idx="2">
                  <c:v>факты нарушений рассмотрены на заседаниях представительных органов муниципальных образований (7 депутатов)</c:v>
                </c:pt>
                <c:pt idx="3">
                  <c:v>полномочия депутатов прекращены в связи с принятыми представительными органами решениями о самороспуске (59 депутатов)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полномочия прекращены досрочно (73 депутата)</c:v>
                </c:pt>
                <c:pt idx="1">
                  <c:v>объявлено замечание или указано на недопустимость нарушений законодательства (38 депутатов)</c:v>
                </c:pt>
                <c:pt idx="2">
                  <c:v>факты нарушений рассмотрены на заседаниях представительных органов муниципальных образований (7 депутатов)</c:v>
                </c:pt>
                <c:pt idx="3">
                  <c:v>полномочия депутатов прекращены в связи с принятыми представительными органами решениями о самороспуске (59 депутатов)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71712"/>
        <c:axId val="89620480"/>
      </c:barChart>
      <c:catAx>
        <c:axId val="89571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89620480"/>
        <c:crosses val="autoZero"/>
        <c:auto val="1"/>
        <c:lblAlgn val="ctr"/>
        <c:lblOffset val="100"/>
        <c:noMultiLvlLbl val="0"/>
      </c:catAx>
      <c:valAx>
        <c:axId val="89620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57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55633323612324E-2"/>
          <c:y val="0.10565559278117882"/>
          <c:w val="0.63277228456097467"/>
          <c:h val="0.819727732272171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3227828486893271"/>
                  <c:y val="2.332545832389599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лица, замещающие должности в городских округах и муниципальных районах</a:t>
                    </a:r>
                    <a:r>
                      <a:rPr lang="ru-RU" sz="900" baseline="0" dirty="0" smtClean="0"/>
                      <a:t> (</a:t>
                    </a:r>
                    <a:r>
                      <a:rPr lang="en-US" sz="900" dirty="0" smtClean="0"/>
                      <a:t>285</a:t>
                    </a:r>
                    <a:r>
                      <a:rPr lang="ru-RU" sz="900" dirty="0" smtClean="0"/>
                      <a:t>)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599497905250672"/>
                  <c:y val="-0.67978448154718307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лица, замещающие должности в городских и сельских поселениях (</a:t>
                    </a:r>
                    <a:r>
                      <a:rPr lang="en-US" sz="900" dirty="0" smtClean="0"/>
                      <a:t>4021</a:t>
                    </a:r>
                    <a:r>
                      <a:rPr lang="ru-RU" sz="900" dirty="0" smtClean="0"/>
                      <a:t>)</a:t>
                    </a:r>
                    <a:endParaRPr lang="en-US" sz="9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лица, замещающие должности в городских округах и муниципальных районах</c:v>
                </c:pt>
                <c:pt idx="1">
                  <c:v>лица, замещающие должности в городских и сельских поселениях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285</c:v>
                </c:pt>
                <c:pt idx="1">
                  <c:v>4021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550E8-9BE7-41A4-85A2-024698B1698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990118-57B0-4973-9881-4BA24CA4E132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effectLst/>
              <a:latin typeface="+mn-lt"/>
            </a:rPr>
            <a:t>15 апреля 2017 г. вступил в силу Федеральный закон от 03 апреля 2017 г. № 64-ФЗ "О внесении изменений в отдельные законодательные акты Российской Федерации в целях совершенствования государственной политики в области противодействия коррупции", которым было установлено, что:</a:t>
          </a:r>
          <a:endParaRPr lang="ru-RU" sz="1200" dirty="0">
            <a:solidFill>
              <a:schemeClr val="bg1"/>
            </a:solidFill>
          </a:endParaRPr>
        </a:p>
      </dgm:t>
    </dgm:pt>
    <dgm:pt modelId="{17568146-C9CD-425A-8A39-5958C6D181B1}" type="parTrans" cxnId="{034B45D7-D9C1-4823-9E09-677086877BE1}">
      <dgm:prSet/>
      <dgm:spPr/>
      <dgm:t>
        <a:bodyPr/>
        <a:lstStyle/>
        <a:p>
          <a:endParaRPr lang="ru-RU"/>
        </a:p>
      </dgm:t>
    </dgm:pt>
    <dgm:pt modelId="{F3B1733A-6DC2-4E44-B5F3-E2F2CD9024C5}" type="sibTrans" cxnId="{034B45D7-D9C1-4823-9E09-677086877BE1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B46BB0EB-59B9-45FE-A76A-83C3D7BEA4C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effectLst/>
              <a:latin typeface="+mn-lt"/>
            </a:rPr>
            <a:t>лица, замещающие муниципальные должности, для которых иное не установлено федеральным законом, должности главы местной администрации по контракту, и граждане, претендующие на замещение таких должностей (далее – лица, замещающие должности, и граждане претендующие), сведения о доходах, расходах, об имуществе и обязательствах имущественного характера (далее – сведения о доходах) представляют</a:t>
          </a:r>
        </a:p>
        <a:p>
          <a:endParaRPr lang="ru-RU" sz="800" dirty="0">
            <a:solidFill>
              <a:schemeClr val="bg1"/>
            </a:solidFill>
          </a:endParaRPr>
        </a:p>
      </dgm:t>
    </dgm:pt>
    <dgm:pt modelId="{6F8F97FD-0172-411B-9131-EF2209A9619A}" type="parTrans" cxnId="{6842EBE7-6AF1-424C-BA50-73A54012860D}">
      <dgm:prSet/>
      <dgm:spPr/>
      <dgm:t>
        <a:bodyPr/>
        <a:lstStyle/>
        <a:p>
          <a:endParaRPr lang="ru-RU"/>
        </a:p>
      </dgm:t>
    </dgm:pt>
    <dgm:pt modelId="{6BD894C7-DA1E-4D32-8421-908F301D3A30}" type="sibTrans" cxnId="{6842EBE7-6AF1-424C-BA50-73A54012860D}">
      <dgm:prSet/>
      <dgm:spPr/>
      <dgm:t>
        <a:bodyPr/>
        <a:lstStyle/>
        <a:p>
          <a:endParaRPr lang="ru-RU"/>
        </a:p>
      </dgm:t>
    </dgm:pt>
    <dgm:pt modelId="{7B4FE56E-47FD-4217-A9EA-E66943E6C9F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effectLst/>
              <a:latin typeface="+mn-lt"/>
            </a:rPr>
            <a:t>по решению высшего должностного лица субъекта Российской Федерации (руководителя высшего исполнительного органа государственной власти субъекта Российской Федерации) в порядке, установленном законом субъекта Российской Федерации, осуществляется проверка достоверности и полноты таких сведений</a:t>
          </a:r>
        </a:p>
      </dgm:t>
    </dgm:pt>
    <dgm:pt modelId="{322A1F67-2840-4489-A7B5-2C73FFF8D480}" type="parTrans" cxnId="{690EDE60-ACF9-4E6D-9F31-3C12D0968091}">
      <dgm:prSet/>
      <dgm:spPr/>
      <dgm:t>
        <a:bodyPr/>
        <a:lstStyle/>
        <a:p>
          <a:endParaRPr lang="ru-RU"/>
        </a:p>
      </dgm:t>
    </dgm:pt>
    <dgm:pt modelId="{32812BCF-F967-4992-A533-DA7BB2A23FCB}" type="sibTrans" cxnId="{690EDE60-ACF9-4E6D-9F31-3C12D0968091}">
      <dgm:prSet/>
      <dgm:spPr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</dgm:spPr>
      <dgm:t>
        <a:bodyPr/>
        <a:lstStyle/>
        <a:p>
          <a:endParaRPr lang="ru-RU" baseline="0">
            <a:solidFill>
              <a:schemeClr val="accent1"/>
            </a:solidFill>
          </a:endParaRPr>
        </a:p>
      </dgm:t>
    </dgm:pt>
    <dgm:pt modelId="{88C796A9-21DF-40DF-A78D-EBC53A9E2DC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bg1"/>
              </a:solidFill>
              <a:effectLst/>
              <a:latin typeface="+mn-lt"/>
            </a:rPr>
            <a:t>высшему должностному лицу субъекта Российской Федерации (руководителю высшего исполнительного органа государственной власти субъекта Российской Федерации) в порядке, установленном законом субъекта Российской Федерации</a:t>
          </a:r>
          <a:endParaRPr lang="ru-RU" sz="1200" dirty="0"/>
        </a:p>
      </dgm:t>
    </dgm:pt>
    <dgm:pt modelId="{6641D7B5-A218-4A78-8D22-81B6314BE119}" type="parTrans" cxnId="{5413A052-6459-47D1-BE3A-22C03F0FBADC}">
      <dgm:prSet/>
      <dgm:spPr/>
      <dgm:t>
        <a:bodyPr/>
        <a:lstStyle/>
        <a:p>
          <a:endParaRPr lang="ru-RU"/>
        </a:p>
      </dgm:t>
    </dgm:pt>
    <dgm:pt modelId="{3606E57F-8F00-462C-815C-27B42F270348}" type="sibTrans" cxnId="{5413A052-6459-47D1-BE3A-22C03F0FBADC}">
      <dgm:prSet/>
      <dgm:spPr/>
      <dgm:t>
        <a:bodyPr/>
        <a:lstStyle/>
        <a:p>
          <a:endParaRPr lang="ru-RU"/>
        </a:p>
      </dgm:t>
    </dgm:pt>
    <dgm:pt modelId="{26C55BD7-D8F3-4549-96FC-85360EAFD12F}" type="pres">
      <dgm:prSet presAssocID="{D99550E8-9BE7-41A4-85A2-024698B169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1E7E66-81A5-415C-BE97-581FCE183D8A}" type="pres">
      <dgm:prSet presAssocID="{F4990118-57B0-4973-9881-4BA24CA4E132}" presName="node" presStyleLbl="node1" presStyleIdx="0" presStyleCnt="4" custScaleX="350024" custScaleY="62226" custLinFactNeighborX="-24560" custLinFactNeighborY="-48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30026-5787-4C66-A0B9-9E316BA3C1B6}" type="pres">
      <dgm:prSet presAssocID="{F3B1733A-6DC2-4E44-B5F3-E2F2CD9024C5}" presName="sibTrans" presStyleLbl="sibTrans2D1" presStyleIdx="0" presStyleCnt="3" custAng="15123996" custScaleX="1527450" custScaleY="156173" custLinFactX="1100000" custLinFactNeighborX="1166654" custLinFactNeighborY="77898"/>
      <dgm:spPr>
        <a:prstGeom prst="curvedLeftArrow">
          <a:avLst/>
        </a:prstGeom>
      </dgm:spPr>
      <dgm:t>
        <a:bodyPr/>
        <a:lstStyle/>
        <a:p>
          <a:endParaRPr lang="ru-RU"/>
        </a:p>
      </dgm:t>
    </dgm:pt>
    <dgm:pt modelId="{D245DC19-76B5-4FA3-B5B4-24B8BDCF2B27}" type="pres">
      <dgm:prSet presAssocID="{F3B1733A-6DC2-4E44-B5F3-E2F2CD9024C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D8B7F19-835D-48D8-B800-F9D21DC74245}" type="pres">
      <dgm:prSet presAssocID="{B46BB0EB-59B9-45FE-A76A-83C3D7BEA4C5}" presName="node" presStyleLbl="node1" presStyleIdx="1" presStyleCnt="4" custScaleX="191383" custScaleY="118304" custLinFactX="-20289" custLinFactNeighborX="-100000" custLinFactNeighborY="-97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36BFD-8263-49CA-AEDD-1B167A60AEE3}" type="pres">
      <dgm:prSet presAssocID="{6BD894C7-DA1E-4D32-8421-908F301D3A30}" presName="sibTrans" presStyleLbl="sibTrans2D1" presStyleIdx="1" presStyleCnt="3" custLinFactX="91794" custLinFactNeighborX="100000" custLinFactNeighborY="-7383"/>
      <dgm:spPr/>
      <dgm:t>
        <a:bodyPr/>
        <a:lstStyle/>
        <a:p>
          <a:endParaRPr lang="ru-RU"/>
        </a:p>
      </dgm:t>
    </dgm:pt>
    <dgm:pt modelId="{E8618001-6655-4435-8073-7B3693D8BB48}" type="pres">
      <dgm:prSet presAssocID="{6BD894C7-DA1E-4D32-8421-908F301D3A3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9126287-A3A8-4C04-9693-DD1A13C617ED}" type="pres">
      <dgm:prSet presAssocID="{7B4FE56E-47FD-4217-A9EA-E66943E6C9FB}" presName="node" presStyleLbl="node1" presStyleIdx="2" presStyleCnt="4" custScaleX="177685" custScaleY="113813" custLinFactY="30354" custLinFactNeighborX="-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3EFF8-98A3-4B9F-9F74-EC3C1CC631BB}" type="pres">
      <dgm:prSet presAssocID="{32812BCF-F967-4992-A533-DA7BB2A23FCB}" presName="sibTrans" presStyleLbl="sibTrans2D1" presStyleIdx="2" presStyleCnt="3" custAng="1376227" custFlipHor="1" custScaleX="803333" custScaleY="137144" custLinFactX="222448" custLinFactNeighborX="300000" custLinFactNeighborY="75133"/>
      <dgm:spPr>
        <a:prstGeom prst="curvedRightArrow">
          <a:avLst/>
        </a:prstGeom>
      </dgm:spPr>
      <dgm:t>
        <a:bodyPr/>
        <a:lstStyle/>
        <a:p>
          <a:endParaRPr lang="ru-RU"/>
        </a:p>
      </dgm:t>
    </dgm:pt>
    <dgm:pt modelId="{15066C65-A370-48D2-8C30-EED15D220F3B}" type="pres">
      <dgm:prSet presAssocID="{32812BCF-F967-4992-A533-DA7BB2A23FCB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E0F3747-D731-415F-9F3A-C6DA521ED4F2}" type="pres">
      <dgm:prSet presAssocID="{88C796A9-21DF-40DF-A78D-EBC53A9E2DC5}" presName="node" presStyleLbl="node1" presStyleIdx="3" presStyleCnt="4" custScaleX="131004" custScaleY="90979" custLinFactX="78745" custLinFactY="-50604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1DCB5-4F05-46D4-9FC8-4E29E654D296}" type="presOf" srcId="{32812BCF-F967-4992-A533-DA7BB2A23FCB}" destId="{15066C65-A370-48D2-8C30-EED15D220F3B}" srcOrd="1" destOrd="0" presId="urn:microsoft.com/office/officeart/2005/8/layout/process5"/>
    <dgm:cxn modelId="{320CA62F-5F2E-4B8C-9BEB-97BDD536BA63}" type="presOf" srcId="{F3B1733A-6DC2-4E44-B5F3-E2F2CD9024C5}" destId="{D245DC19-76B5-4FA3-B5B4-24B8BDCF2B27}" srcOrd="1" destOrd="0" presId="urn:microsoft.com/office/officeart/2005/8/layout/process5"/>
    <dgm:cxn modelId="{034B45D7-D9C1-4823-9E09-677086877BE1}" srcId="{D99550E8-9BE7-41A4-85A2-024698B1698B}" destId="{F4990118-57B0-4973-9881-4BA24CA4E132}" srcOrd="0" destOrd="0" parTransId="{17568146-C9CD-425A-8A39-5958C6D181B1}" sibTransId="{F3B1733A-6DC2-4E44-B5F3-E2F2CD9024C5}"/>
    <dgm:cxn modelId="{6842EBE7-6AF1-424C-BA50-73A54012860D}" srcId="{D99550E8-9BE7-41A4-85A2-024698B1698B}" destId="{B46BB0EB-59B9-45FE-A76A-83C3D7BEA4C5}" srcOrd="1" destOrd="0" parTransId="{6F8F97FD-0172-411B-9131-EF2209A9619A}" sibTransId="{6BD894C7-DA1E-4D32-8421-908F301D3A30}"/>
    <dgm:cxn modelId="{6019814D-AA57-4099-AEF9-91BE9D9A5B7C}" type="presOf" srcId="{6BD894C7-DA1E-4D32-8421-908F301D3A30}" destId="{49436BFD-8263-49CA-AEDD-1B167A60AEE3}" srcOrd="0" destOrd="0" presId="urn:microsoft.com/office/officeart/2005/8/layout/process5"/>
    <dgm:cxn modelId="{4F4DC226-CBF3-43B8-8F93-4E2482ACE2E7}" type="presOf" srcId="{D99550E8-9BE7-41A4-85A2-024698B1698B}" destId="{26C55BD7-D8F3-4549-96FC-85360EAFD12F}" srcOrd="0" destOrd="0" presId="urn:microsoft.com/office/officeart/2005/8/layout/process5"/>
    <dgm:cxn modelId="{0BC31EC8-7FA1-458F-AB1B-8FE8BC402773}" type="presOf" srcId="{32812BCF-F967-4992-A533-DA7BB2A23FCB}" destId="{3DB3EFF8-98A3-4B9F-9F74-EC3C1CC631BB}" srcOrd="0" destOrd="0" presId="urn:microsoft.com/office/officeart/2005/8/layout/process5"/>
    <dgm:cxn modelId="{A154F3D1-46D9-49D1-9C72-8D5B6C557D2D}" type="presOf" srcId="{7B4FE56E-47FD-4217-A9EA-E66943E6C9FB}" destId="{59126287-A3A8-4C04-9693-DD1A13C617ED}" srcOrd="0" destOrd="0" presId="urn:microsoft.com/office/officeart/2005/8/layout/process5"/>
    <dgm:cxn modelId="{5413A052-6459-47D1-BE3A-22C03F0FBADC}" srcId="{D99550E8-9BE7-41A4-85A2-024698B1698B}" destId="{88C796A9-21DF-40DF-A78D-EBC53A9E2DC5}" srcOrd="3" destOrd="0" parTransId="{6641D7B5-A218-4A78-8D22-81B6314BE119}" sibTransId="{3606E57F-8F00-462C-815C-27B42F270348}"/>
    <dgm:cxn modelId="{68861846-9EC8-4E80-99EE-750CC4C50E68}" type="presOf" srcId="{88C796A9-21DF-40DF-A78D-EBC53A9E2DC5}" destId="{7E0F3747-D731-415F-9F3A-C6DA521ED4F2}" srcOrd="0" destOrd="0" presId="urn:microsoft.com/office/officeart/2005/8/layout/process5"/>
    <dgm:cxn modelId="{690EDE60-ACF9-4E6D-9F31-3C12D0968091}" srcId="{D99550E8-9BE7-41A4-85A2-024698B1698B}" destId="{7B4FE56E-47FD-4217-A9EA-E66943E6C9FB}" srcOrd="2" destOrd="0" parTransId="{322A1F67-2840-4489-A7B5-2C73FFF8D480}" sibTransId="{32812BCF-F967-4992-A533-DA7BB2A23FCB}"/>
    <dgm:cxn modelId="{80BD995A-2F58-4AF5-B05E-1D85C12F32FE}" type="presOf" srcId="{F3B1733A-6DC2-4E44-B5F3-E2F2CD9024C5}" destId="{89F30026-5787-4C66-A0B9-9E316BA3C1B6}" srcOrd="0" destOrd="0" presId="urn:microsoft.com/office/officeart/2005/8/layout/process5"/>
    <dgm:cxn modelId="{0C309266-4FA0-4211-B4B8-94E2794E4A0F}" type="presOf" srcId="{6BD894C7-DA1E-4D32-8421-908F301D3A30}" destId="{E8618001-6655-4435-8073-7B3693D8BB48}" srcOrd="1" destOrd="0" presId="urn:microsoft.com/office/officeart/2005/8/layout/process5"/>
    <dgm:cxn modelId="{0D669A54-A188-4286-92D5-D6240249BB47}" type="presOf" srcId="{B46BB0EB-59B9-45FE-A76A-83C3D7BEA4C5}" destId="{9D8B7F19-835D-48D8-B800-F9D21DC74245}" srcOrd="0" destOrd="0" presId="urn:microsoft.com/office/officeart/2005/8/layout/process5"/>
    <dgm:cxn modelId="{42F678A7-3600-4BE5-A550-84AFCA7F1235}" type="presOf" srcId="{F4990118-57B0-4973-9881-4BA24CA4E132}" destId="{531E7E66-81A5-415C-BE97-581FCE183D8A}" srcOrd="0" destOrd="0" presId="urn:microsoft.com/office/officeart/2005/8/layout/process5"/>
    <dgm:cxn modelId="{B6617720-F8A7-424C-BE82-26909522AAE3}" type="presParOf" srcId="{26C55BD7-D8F3-4549-96FC-85360EAFD12F}" destId="{531E7E66-81A5-415C-BE97-581FCE183D8A}" srcOrd="0" destOrd="0" presId="urn:microsoft.com/office/officeart/2005/8/layout/process5"/>
    <dgm:cxn modelId="{3A7EC733-4A6F-479B-BD70-28FCCFD58A56}" type="presParOf" srcId="{26C55BD7-D8F3-4549-96FC-85360EAFD12F}" destId="{89F30026-5787-4C66-A0B9-9E316BA3C1B6}" srcOrd="1" destOrd="0" presId="urn:microsoft.com/office/officeart/2005/8/layout/process5"/>
    <dgm:cxn modelId="{C063315F-B5FD-45FB-9276-3AA41506F818}" type="presParOf" srcId="{89F30026-5787-4C66-A0B9-9E316BA3C1B6}" destId="{D245DC19-76B5-4FA3-B5B4-24B8BDCF2B27}" srcOrd="0" destOrd="0" presId="urn:microsoft.com/office/officeart/2005/8/layout/process5"/>
    <dgm:cxn modelId="{6CF1E25A-7BBA-4DD7-9594-6996BCB50338}" type="presParOf" srcId="{26C55BD7-D8F3-4549-96FC-85360EAFD12F}" destId="{9D8B7F19-835D-48D8-B800-F9D21DC74245}" srcOrd="2" destOrd="0" presId="urn:microsoft.com/office/officeart/2005/8/layout/process5"/>
    <dgm:cxn modelId="{849904AA-48CF-4D2F-A915-0C774434B281}" type="presParOf" srcId="{26C55BD7-D8F3-4549-96FC-85360EAFD12F}" destId="{49436BFD-8263-49CA-AEDD-1B167A60AEE3}" srcOrd="3" destOrd="0" presId="urn:microsoft.com/office/officeart/2005/8/layout/process5"/>
    <dgm:cxn modelId="{7A047FD1-4AC2-4287-9B84-94D70D3DC20B}" type="presParOf" srcId="{49436BFD-8263-49CA-AEDD-1B167A60AEE3}" destId="{E8618001-6655-4435-8073-7B3693D8BB48}" srcOrd="0" destOrd="0" presId="urn:microsoft.com/office/officeart/2005/8/layout/process5"/>
    <dgm:cxn modelId="{2B3C3005-3888-4B2F-B102-61851BB5A687}" type="presParOf" srcId="{26C55BD7-D8F3-4549-96FC-85360EAFD12F}" destId="{59126287-A3A8-4C04-9693-DD1A13C617ED}" srcOrd="4" destOrd="0" presId="urn:microsoft.com/office/officeart/2005/8/layout/process5"/>
    <dgm:cxn modelId="{B4348A63-66A4-4EB8-8CD3-E0858C532AED}" type="presParOf" srcId="{26C55BD7-D8F3-4549-96FC-85360EAFD12F}" destId="{3DB3EFF8-98A3-4B9F-9F74-EC3C1CC631BB}" srcOrd="5" destOrd="0" presId="urn:microsoft.com/office/officeart/2005/8/layout/process5"/>
    <dgm:cxn modelId="{D342E251-202C-4E84-8622-F2D2C6EF6218}" type="presParOf" srcId="{3DB3EFF8-98A3-4B9F-9F74-EC3C1CC631BB}" destId="{15066C65-A370-48D2-8C30-EED15D220F3B}" srcOrd="0" destOrd="0" presId="urn:microsoft.com/office/officeart/2005/8/layout/process5"/>
    <dgm:cxn modelId="{7FE9F5E8-0467-4F85-AF1D-C224D4C20AB0}" type="presParOf" srcId="{26C55BD7-D8F3-4549-96FC-85360EAFD12F}" destId="{7E0F3747-D731-415F-9F3A-C6DA521ED4F2}" srcOrd="6" destOrd="0" presId="urn:microsoft.com/office/officeart/2005/8/layout/process5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3231B-245A-4581-9AFD-8571DFCC9E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4CF27D-CE94-47B0-A4C8-2F5977E032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latin typeface="Times New Roman" panose="02020603050405020304" pitchFamily="18" charset="0"/>
            </a:rPr>
            <a:t>Управление является структурным подразделением аппарата Губернатора Волгоградской области, на которое возложены функции</a:t>
          </a:r>
          <a:endParaRPr lang="ru-RU" sz="1600" b="1" dirty="0" smtClean="0"/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DA8F618A-63C5-477B-8A3F-451E5735AD83}" type="parTrans" cxnId="{6DC38356-FAE0-4EE3-9C52-642AFD121047}">
      <dgm:prSet/>
      <dgm:spPr/>
      <dgm:t>
        <a:bodyPr/>
        <a:lstStyle/>
        <a:p>
          <a:endParaRPr lang="ru-RU"/>
        </a:p>
      </dgm:t>
    </dgm:pt>
    <dgm:pt modelId="{BA2ECD93-3DCF-4F8E-BD5E-A4598DB5D87A}" type="sibTrans" cxnId="{6DC38356-FAE0-4EE3-9C52-642AFD121047}">
      <dgm:prSet/>
      <dgm:spPr/>
      <dgm:t>
        <a:bodyPr/>
        <a:lstStyle/>
        <a:p>
          <a:endParaRPr lang="ru-RU"/>
        </a:p>
      </dgm:t>
    </dgm:pt>
    <dgm:pt modelId="{FB33625C-FFA7-4D45-9A8E-463D212C8728}">
      <dgm:prSet phldrT="[Текст]"/>
      <dgm:spPr/>
      <dgm:t>
        <a:bodyPr/>
        <a:lstStyle/>
        <a:p>
          <a:endParaRPr lang="ru-RU" dirty="0"/>
        </a:p>
      </dgm:t>
    </dgm:pt>
    <dgm:pt modelId="{618E63AE-3F88-42EC-9EE4-44BCA0CC4BF0}" type="parTrans" cxnId="{85C47DFD-A115-4E2D-AAF3-5EC091BF2F01}">
      <dgm:prSet/>
      <dgm:spPr/>
      <dgm:t>
        <a:bodyPr/>
        <a:lstStyle/>
        <a:p>
          <a:endParaRPr lang="ru-RU"/>
        </a:p>
      </dgm:t>
    </dgm:pt>
    <dgm:pt modelId="{947EAD53-49CE-41FF-BB08-A103A2AF8B4F}" type="sibTrans" cxnId="{85C47DFD-A115-4E2D-AAF3-5EC091BF2F01}">
      <dgm:prSet/>
      <dgm:spPr/>
      <dgm:t>
        <a:bodyPr/>
        <a:lstStyle/>
        <a:p>
          <a:endParaRPr lang="ru-RU"/>
        </a:p>
      </dgm:t>
    </dgm:pt>
    <dgm:pt modelId="{72E98815-A650-4D43-84ED-2248BC45C348}">
      <dgm:prSet phldrT="[Текст]"/>
      <dgm:spPr/>
      <dgm:t>
        <a:bodyPr/>
        <a:lstStyle/>
        <a:p>
          <a:endParaRPr lang="ru-RU" dirty="0"/>
        </a:p>
      </dgm:t>
    </dgm:pt>
    <dgm:pt modelId="{0435420B-3CD1-41A7-859F-97559E6A9358}" type="parTrans" cxnId="{43F148BA-0FEF-4971-A2ED-F619B97A9089}">
      <dgm:prSet/>
      <dgm:spPr/>
      <dgm:t>
        <a:bodyPr/>
        <a:lstStyle/>
        <a:p>
          <a:endParaRPr lang="ru-RU"/>
        </a:p>
      </dgm:t>
    </dgm:pt>
    <dgm:pt modelId="{4149AC78-65F4-45CA-8DFC-4AAF45CE66D9}" type="sibTrans" cxnId="{43F148BA-0FEF-4971-A2ED-F619B97A9089}">
      <dgm:prSet/>
      <dgm:spPr/>
      <dgm:t>
        <a:bodyPr/>
        <a:lstStyle/>
        <a:p>
          <a:endParaRPr lang="ru-RU"/>
        </a:p>
      </dgm:t>
    </dgm:pt>
    <dgm:pt modelId="{A88F0CED-528F-480A-85A2-42DB5186E6F9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</a:rPr>
            <a:t>органа Волгоградской области по профилактике коррупционных и иных правонарушений. </a:t>
          </a:r>
          <a:endParaRPr lang="ru-RU" sz="1600" b="1" dirty="0"/>
        </a:p>
      </dgm:t>
    </dgm:pt>
    <dgm:pt modelId="{CBBA58EC-266F-490D-96E9-92A16C592D91}" type="parTrans" cxnId="{FA78168E-033F-40F5-85FA-99E96FBC9367}">
      <dgm:prSet/>
      <dgm:spPr/>
      <dgm:t>
        <a:bodyPr/>
        <a:lstStyle/>
        <a:p>
          <a:endParaRPr lang="ru-RU"/>
        </a:p>
      </dgm:t>
    </dgm:pt>
    <dgm:pt modelId="{B9447215-43B6-4AA2-8470-6CE8BA5EF1AA}" type="sibTrans" cxnId="{FA78168E-033F-40F5-85FA-99E96FBC9367}">
      <dgm:prSet/>
      <dgm:spPr/>
      <dgm:t>
        <a:bodyPr/>
        <a:lstStyle/>
        <a:p>
          <a:endParaRPr lang="ru-RU"/>
        </a:p>
      </dgm:t>
    </dgm:pt>
    <dgm:pt modelId="{56C73E24-1006-44F2-ACF3-67336672753F}">
      <dgm:prSet phldrT="[Текст]"/>
      <dgm:spPr/>
      <dgm:t>
        <a:bodyPr/>
        <a:lstStyle/>
        <a:p>
          <a:endParaRPr lang="ru-RU" dirty="0"/>
        </a:p>
      </dgm:t>
    </dgm:pt>
    <dgm:pt modelId="{34B58E2A-23B3-4BCE-B4F2-07E63701D201}" type="parTrans" cxnId="{CD2F669E-2DC2-428A-A150-01F49B0275F9}">
      <dgm:prSet/>
      <dgm:spPr/>
      <dgm:t>
        <a:bodyPr/>
        <a:lstStyle/>
        <a:p>
          <a:endParaRPr lang="ru-RU"/>
        </a:p>
      </dgm:t>
    </dgm:pt>
    <dgm:pt modelId="{C2A3872A-80CE-42E1-80AD-E371600D8D12}" type="sibTrans" cxnId="{CD2F669E-2DC2-428A-A150-01F49B0275F9}">
      <dgm:prSet/>
      <dgm:spPr/>
      <dgm:t>
        <a:bodyPr/>
        <a:lstStyle/>
        <a:p>
          <a:endParaRPr lang="ru-RU"/>
        </a:p>
      </dgm:t>
    </dgm:pt>
    <dgm:pt modelId="{5D35B4D5-B7D7-4604-993E-3ABBF996ED83}">
      <dgm:prSet phldrT="[Текст]"/>
      <dgm:spPr/>
      <dgm:t>
        <a:bodyPr/>
        <a:lstStyle/>
        <a:p>
          <a:endParaRPr lang="ru-RU" dirty="0"/>
        </a:p>
      </dgm:t>
    </dgm:pt>
    <dgm:pt modelId="{3E8F4052-A494-4FDB-BED9-E526B190DC44}" type="parTrans" cxnId="{3AFB37B6-F118-468C-BD2C-83C8D9BE8C54}">
      <dgm:prSet/>
      <dgm:spPr/>
      <dgm:t>
        <a:bodyPr/>
        <a:lstStyle/>
        <a:p>
          <a:endParaRPr lang="ru-RU"/>
        </a:p>
      </dgm:t>
    </dgm:pt>
    <dgm:pt modelId="{B24B9711-0C25-4AD4-A525-C8AFC388CFAB}" type="sibTrans" cxnId="{3AFB37B6-F118-468C-BD2C-83C8D9BE8C54}">
      <dgm:prSet/>
      <dgm:spPr/>
      <dgm:t>
        <a:bodyPr/>
        <a:lstStyle/>
        <a:p>
          <a:endParaRPr lang="ru-RU"/>
        </a:p>
      </dgm:t>
    </dgm:pt>
    <dgm:pt modelId="{7B22BEDC-28D5-47B1-AFF7-4EE892871ED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</a:rPr>
            <a:t>Непосредственную реализацию этих функций осуществляет отдел по профилактике коррупционных и иных правонарушений управления, численность которого 8 человек (начальник отдела, заместитель начальника отдела, старший консультант, 3 консультанта, 2 главных специалиста).</a:t>
          </a:r>
          <a:endParaRPr lang="ru-RU" sz="1600" b="1" dirty="0"/>
        </a:p>
      </dgm:t>
    </dgm:pt>
    <dgm:pt modelId="{4991B7B6-E7A3-4DD2-BCE2-1B2F11D3BDC3}" type="parTrans" cxnId="{FDE44785-53D0-4D58-8989-2312A1209E7A}">
      <dgm:prSet/>
      <dgm:spPr/>
      <dgm:t>
        <a:bodyPr/>
        <a:lstStyle/>
        <a:p>
          <a:endParaRPr lang="ru-RU"/>
        </a:p>
      </dgm:t>
    </dgm:pt>
    <dgm:pt modelId="{78A2C2E6-AF8B-40C8-A983-95DB6432387F}" type="sibTrans" cxnId="{FDE44785-53D0-4D58-8989-2312A1209E7A}">
      <dgm:prSet/>
      <dgm:spPr/>
      <dgm:t>
        <a:bodyPr/>
        <a:lstStyle/>
        <a:p>
          <a:endParaRPr lang="ru-RU"/>
        </a:p>
      </dgm:t>
    </dgm:pt>
    <dgm:pt modelId="{F651FAEF-8C1D-465B-B693-8C2EE4F7DD40}">
      <dgm:prSet phldrT="[Текст]"/>
      <dgm:spPr/>
      <dgm:t>
        <a:bodyPr/>
        <a:lstStyle/>
        <a:p>
          <a:endParaRPr lang="ru-RU" dirty="0"/>
        </a:p>
      </dgm:t>
    </dgm:pt>
    <dgm:pt modelId="{A75988E4-4908-40F9-8B12-5A7147E5213D}" type="parTrans" cxnId="{54F3D62C-202B-44E1-9E87-0AD619290C44}">
      <dgm:prSet/>
      <dgm:spPr/>
      <dgm:t>
        <a:bodyPr/>
        <a:lstStyle/>
        <a:p>
          <a:endParaRPr lang="ru-RU"/>
        </a:p>
      </dgm:t>
    </dgm:pt>
    <dgm:pt modelId="{5E068B35-D49D-471F-8B63-CCEA4CF5A5D2}" type="sibTrans" cxnId="{54F3D62C-202B-44E1-9E87-0AD619290C44}">
      <dgm:prSet/>
      <dgm:spPr/>
      <dgm:t>
        <a:bodyPr/>
        <a:lstStyle/>
        <a:p>
          <a:endParaRPr lang="ru-RU"/>
        </a:p>
      </dgm:t>
    </dgm:pt>
    <dgm:pt modelId="{8C2F6C5E-7FDC-4F06-9649-8EB991A4D1AB}">
      <dgm:prSet phldrT="[Текст]"/>
      <dgm:spPr/>
      <dgm:t>
        <a:bodyPr/>
        <a:lstStyle/>
        <a:p>
          <a:endParaRPr lang="ru-RU" dirty="0"/>
        </a:p>
      </dgm:t>
    </dgm:pt>
    <dgm:pt modelId="{1E01E8D3-F484-4FE1-94C3-D1DEDF4230F5}" type="parTrans" cxnId="{8B09BBB0-2164-4A46-AAFF-9F98D1B1AA30}">
      <dgm:prSet/>
      <dgm:spPr/>
      <dgm:t>
        <a:bodyPr/>
        <a:lstStyle/>
        <a:p>
          <a:endParaRPr lang="ru-RU"/>
        </a:p>
      </dgm:t>
    </dgm:pt>
    <dgm:pt modelId="{6523B59E-3BB7-4503-8988-A7EBC22C4D41}" type="sibTrans" cxnId="{8B09BBB0-2164-4A46-AAFF-9F98D1B1AA30}">
      <dgm:prSet/>
      <dgm:spPr/>
      <dgm:t>
        <a:bodyPr/>
        <a:lstStyle/>
        <a:p>
          <a:endParaRPr lang="ru-RU"/>
        </a:p>
      </dgm:t>
    </dgm:pt>
    <dgm:pt modelId="{5EC4CB47-32D2-4612-9C12-0D84A2522092}" type="pres">
      <dgm:prSet presAssocID="{6873231B-245A-4581-9AFD-8571DFCC9E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6DE5CB-ED29-42E4-A19D-4C4493FD1427}" type="pres">
      <dgm:prSet presAssocID="{7B22BEDC-28D5-47B1-AFF7-4EE892871ED3}" presName="boxAndChildren" presStyleCnt="0"/>
      <dgm:spPr/>
    </dgm:pt>
    <dgm:pt modelId="{5B92CB14-73D3-4693-AAC9-DA43EA2E9FEA}" type="pres">
      <dgm:prSet presAssocID="{7B22BEDC-28D5-47B1-AFF7-4EE892871ED3}" presName="parentTextBox" presStyleLbl="node1" presStyleIdx="0" presStyleCnt="3"/>
      <dgm:spPr/>
      <dgm:t>
        <a:bodyPr/>
        <a:lstStyle/>
        <a:p>
          <a:endParaRPr lang="ru-RU"/>
        </a:p>
      </dgm:t>
    </dgm:pt>
    <dgm:pt modelId="{68A14989-CC24-413D-8132-8C2B048D91C6}" type="pres">
      <dgm:prSet presAssocID="{7B22BEDC-28D5-47B1-AFF7-4EE892871ED3}" presName="entireBox" presStyleLbl="node1" presStyleIdx="0" presStyleCnt="3" custScaleX="99749" custScaleY="158610"/>
      <dgm:spPr/>
      <dgm:t>
        <a:bodyPr/>
        <a:lstStyle/>
        <a:p>
          <a:endParaRPr lang="ru-RU"/>
        </a:p>
      </dgm:t>
    </dgm:pt>
    <dgm:pt modelId="{9395F9F8-E489-4A58-9710-12C95D40E187}" type="pres">
      <dgm:prSet presAssocID="{7B22BEDC-28D5-47B1-AFF7-4EE892871ED3}" presName="descendantBox" presStyleCnt="0"/>
      <dgm:spPr/>
    </dgm:pt>
    <dgm:pt modelId="{77ED389D-5617-4092-BA92-2DF209744782}" type="pres">
      <dgm:prSet presAssocID="{F651FAEF-8C1D-465B-B693-8C2EE4F7DD40}" presName="childTextBox" presStyleLbl="fgAccFollowNode1" presStyleIdx="0" presStyleCnt="6" custFlipVert="1" custScaleX="99997" custScaleY="9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B4A76-5FD6-4C1B-8D16-43ADBEEE1F95}" type="pres">
      <dgm:prSet presAssocID="{8C2F6C5E-7FDC-4F06-9649-8EB991A4D1AB}" presName="childTextBox" presStyleLbl="fgAccFollowNode1" presStyleIdx="1" presStyleCnt="6" custScaleX="93046" custScaleY="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85D06-93C7-4A0F-B047-8C92FB473FBC}" type="pres">
      <dgm:prSet presAssocID="{B9447215-43B6-4AA2-8470-6CE8BA5EF1AA}" presName="sp" presStyleCnt="0"/>
      <dgm:spPr/>
    </dgm:pt>
    <dgm:pt modelId="{3C16EA05-11AC-4C3A-8CDE-D8F72A80ACD8}" type="pres">
      <dgm:prSet presAssocID="{A88F0CED-528F-480A-85A2-42DB5186E6F9}" presName="arrowAndChildren" presStyleCnt="0"/>
      <dgm:spPr/>
    </dgm:pt>
    <dgm:pt modelId="{DD59524B-3202-4A00-9D71-E40CF183F5B5}" type="pres">
      <dgm:prSet presAssocID="{A88F0CED-528F-480A-85A2-42DB5186E6F9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B590F52-DA6D-4A7F-8BB3-0ED58CBC4D61}" type="pres">
      <dgm:prSet presAssocID="{A88F0CED-528F-480A-85A2-42DB5186E6F9}" presName="arrow" presStyleLbl="node1" presStyleIdx="1" presStyleCnt="3"/>
      <dgm:spPr/>
      <dgm:t>
        <a:bodyPr/>
        <a:lstStyle/>
        <a:p>
          <a:endParaRPr lang="ru-RU"/>
        </a:p>
      </dgm:t>
    </dgm:pt>
    <dgm:pt modelId="{AD67281A-7644-4EEA-B3DB-ADCAE0556E0D}" type="pres">
      <dgm:prSet presAssocID="{A88F0CED-528F-480A-85A2-42DB5186E6F9}" presName="descendantArrow" presStyleCnt="0"/>
      <dgm:spPr/>
    </dgm:pt>
    <dgm:pt modelId="{29EC7D0F-7EE1-4810-9955-1D88BA071706}" type="pres">
      <dgm:prSet presAssocID="{56C73E24-1006-44F2-ACF3-67336672753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84432-A05E-4F4C-8016-AFE5605ED0C3}" type="pres">
      <dgm:prSet presAssocID="{5D35B4D5-B7D7-4604-993E-3ABBF996ED8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73CA1-AC77-4E32-B74C-B81EF79E2748}" type="pres">
      <dgm:prSet presAssocID="{BA2ECD93-3DCF-4F8E-BD5E-A4598DB5D87A}" presName="sp" presStyleCnt="0"/>
      <dgm:spPr/>
    </dgm:pt>
    <dgm:pt modelId="{6E5C9F81-0CA7-47CA-B40B-D03D5B43A52D}" type="pres">
      <dgm:prSet presAssocID="{8B4CF27D-CE94-47B0-A4C8-2F5977E032BF}" presName="arrowAndChildren" presStyleCnt="0"/>
      <dgm:spPr/>
    </dgm:pt>
    <dgm:pt modelId="{D19DF57D-CA1E-45C2-A88B-2BBD1F564CF5}" type="pres">
      <dgm:prSet presAssocID="{8B4CF27D-CE94-47B0-A4C8-2F5977E032B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05F22C4E-3204-40F6-9FB6-873657F44C7E}" type="pres">
      <dgm:prSet presAssocID="{8B4CF27D-CE94-47B0-A4C8-2F5977E032BF}" presName="arrow" presStyleLbl="node1" presStyleIdx="2" presStyleCnt="3" custLinFactNeighborX="-749"/>
      <dgm:spPr/>
      <dgm:t>
        <a:bodyPr/>
        <a:lstStyle/>
        <a:p>
          <a:endParaRPr lang="ru-RU"/>
        </a:p>
      </dgm:t>
    </dgm:pt>
    <dgm:pt modelId="{9CD32DB2-D694-4907-9B82-3C98167BB6DE}" type="pres">
      <dgm:prSet presAssocID="{8B4CF27D-CE94-47B0-A4C8-2F5977E032BF}" presName="descendantArrow" presStyleCnt="0"/>
      <dgm:spPr/>
    </dgm:pt>
    <dgm:pt modelId="{8D1D1EBE-BEB0-42D6-B559-F86A3D6746D8}" type="pres">
      <dgm:prSet presAssocID="{FB33625C-FFA7-4D45-9A8E-463D212C8728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D91A4-E8BA-432E-B5DB-6D2F8F749B44}" type="pres">
      <dgm:prSet presAssocID="{72E98815-A650-4D43-84ED-2248BC45C34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4D4534-5710-4E08-A86A-D9FEE4F05137}" type="presOf" srcId="{8C2F6C5E-7FDC-4F06-9649-8EB991A4D1AB}" destId="{301B4A76-5FD6-4C1B-8D16-43ADBEEE1F95}" srcOrd="0" destOrd="0" presId="urn:microsoft.com/office/officeart/2005/8/layout/process4"/>
    <dgm:cxn modelId="{54F3D62C-202B-44E1-9E87-0AD619290C44}" srcId="{7B22BEDC-28D5-47B1-AFF7-4EE892871ED3}" destId="{F651FAEF-8C1D-465B-B693-8C2EE4F7DD40}" srcOrd="0" destOrd="0" parTransId="{A75988E4-4908-40F9-8B12-5A7147E5213D}" sibTransId="{5E068B35-D49D-471F-8B63-CCEA4CF5A5D2}"/>
    <dgm:cxn modelId="{CC41B508-461D-471B-A951-4C8C9D351A69}" type="presOf" srcId="{72E98815-A650-4D43-84ED-2248BC45C348}" destId="{C69D91A4-E8BA-432E-B5DB-6D2F8F749B44}" srcOrd="0" destOrd="0" presId="urn:microsoft.com/office/officeart/2005/8/layout/process4"/>
    <dgm:cxn modelId="{43F148BA-0FEF-4971-A2ED-F619B97A9089}" srcId="{8B4CF27D-CE94-47B0-A4C8-2F5977E032BF}" destId="{72E98815-A650-4D43-84ED-2248BC45C348}" srcOrd="1" destOrd="0" parTransId="{0435420B-3CD1-41A7-859F-97559E6A9358}" sibTransId="{4149AC78-65F4-45CA-8DFC-4AAF45CE66D9}"/>
    <dgm:cxn modelId="{30B53AE1-05B2-4FC3-93DD-C846DF6B971B}" type="presOf" srcId="{7B22BEDC-28D5-47B1-AFF7-4EE892871ED3}" destId="{68A14989-CC24-413D-8132-8C2B048D91C6}" srcOrd="1" destOrd="0" presId="urn:microsoft.com/office/officeart/2005/8/layout/process4"/>
    <dgm:cxn modelId="{FDE44785-53D0-4D58-8989-2312A1209E7A}" srcId="{6873231B-245A-4581-9AFD-8571DFCC9EA4}" destId="{7B22BEDC-28D5-47B1-AFF7-4EE892871ED3}" srcOrd="2" destOrd="0" parTransId="{4991B7B6-E7A3-4DD2-BCE2-1B2F11D3BDC3}" sibTransId="{78A2C2E6-AF8B-40C8-A983-95DB6432387F}"/>
    <dgm:cxn modelId="{85C47DFD-A115-4E2D-AAF3-5EC091BF2F01}" srcId="{8B4CF27D-CE94-47B0-A4C8-2F5977E032BF}" destId="{FB33625C-FFA7-4D45-9A8E-463D212C8728}" srcOrd="0" destOrd="0" parTransId="{618E63AE-3F88-42EC-9EE4-44BCA0CC4BF0}" sibTransId="{947EAD53-49CE-41FF-BB08-A103A2AF8B4F}"/>
    <dgm:cxn modelId="{BD23AB3C-D6B6-4EAA-9801-CA01A9F9E95C}" type="presOf" srcId="{6873231B-245A-4581-9AFD-8571DFCC9EA4}" destId="{5EC4CB47-32D2-4612-9C12-0D84A2522092}" srcOrd="0" destOrd="0" presId="urn:microsoft.com/office/officeart/2005/8/layout/process4"/>
    <dgm:cxn modelId="{77DBA61C-96B4-4588-B65D-13D139F0128A}" type="presOf" srcId="{F651FAEF-8C1D-465B-B693-8C2EE4F7DD40}" destId="{77ED389D-5617-4092-BA92-2DF209744782}" srcOrd="0" destOrd="0" presId="urn:microsoft.com/office/officeart/2005/8/layout/process4"/>
    <dgm:cxn modelId="{D0079925-BC7A-4BDF-80AC-609B2593469A}" type="presOf" srcId="{A88F0CED-528F-480A-85A2-42DB5186E6F9}" destId="{DD59524B-3202-4A00-9D71-E40CF183F5B5}" srcOrd="0" destOrd="0" presId="urn:microsoft.com/office/officeart/2005/8/layout/process4"/>
    <dgm:cxn modelId="{2C95059B-6582-4A52-9AED-66138FC39C69}" type="presOf" srcId="{7B22BEDC-28D5-47B1-AFF7-4EE892871ED3}" destId="{5B92CB14-73D3-4693-AAC9-DA43EA2E9FEA}" srcOrd="0" destOrd="0" presId="urn:microsoft.com/office/officeart/2005/8/layout/process4"/>
    <dgm:cxn modelId="{CD2F669E-2DC2-428A-A150-01F49B0275F9}" srcId="{A88F0CED-528F-480A-85A2-42DB5186E6F9}" destId="{56C73E24-1006-44F2-ACF3-67336672753F}" srcOrd="0" destOrd="0" parTransId="{34B58E2A-23B3-4BCE-B4F2-07E63701D201}" sibTransId="{C2A3872A-80CE-42E1-80AD-E371600D8D12}"/>
    <dgm:cxn modelId="{FA78168E-033F-40F5-85FA-99E96FBC9367}" srcId="{6873231B-245A-4581-9AFD-8571DFCC9EA4}" destId="{A88F0CED-528F-480A-85A2-42DB5186E6F9}" srcOrd="1" destOrd="0" parTransId="{CBBA58EC-266F-490D-96E9-92A16C592D91}" sibTransId="{B9447215-43B6-4AA2-8470-6CE8BA5EF1AA}"/>
    <dgm:cxn modelId="{8B09BBB0-2164-4A46-AAFF-9F98D1B1AA30}" srcId="{7B22BEDC-28D5-47B1-AFF7-4EE892871ED3}" destId="{8C2F6C5E-7FDC-4F06-9649-8EB991A4D1AB}" srcOrd="1" destOrd="0" parTransId="{1E01E8D3-F484-4FE1-94C3-D1DEDF4230F5}" sibTransId="{6523B59E-3BB7-4503-8988-A7EBC22C4D41}"/>
    <dgm:cxn modelId="{1823EDD8-6E7A-47CF-A96E-3F2F106DFCA8}" type="presOf" srcId="{FB33625C-FFA7-4D45-9A8E-463D212C8728}" destId="{8D1D1EBE-BEB0-42D6-B559-F86A3D6746D8}" srcOrd="0" destOrd="0" presId="urn:microsoft.com/office/officeart/2005/8/layout/process4"/>
    <dgm:cxn modelId="{10F2EDD1-1F23-4FD9-BB41-328B4976FC87}" type="presOf" srcId="{5D35B4D5-B7D7-4604-993E-3ABBF996ED83}" destId="{56984432-A05E-4F4C-8016-AFE5605ED0C3}" srcOrd="0" destOrd="0" presId="urn:microsoft.com/office/officeart/2005/8/layout/process4"/>
    <dgm:cxn modelId="{2F7BC808-8F51-4327-9747-5F7BC08D6A6C}" type="presOf" srcId="{8B4CF27D-CE94-47B0-A4C8-2F5977E032BF}" destId="{D19DF57D-CA1E-45C2-A88B-2BBD1F564CF5}" srcOrd="0" destOrd="0" presId="urn:microsoft.com/office/officeart/2005/8/layout/process4"/>
    <dgm:cxn modelId="{6DC38356-FAE0-4EE3-9C52-642AFD121047}" srcId="{6873231B-245A-4581-9AFD-8571DFCC9EA4}" destId="{8B4CF27D-CE94-47B0-A4C8-2F5977E032BF}" srcOrd="0" destOrd="0" parTransId="{DA8F618A-63C5-477B-8A3F-451E5735AD83}" sibTransId="{BA2ECD93-3DCF-4F8E-BD5E-A4598DB5D87A}"/>
    <dgm:cxn modelId="{13B7601F-FCB0-4C09-ACDA-2FB692B5A6B4}" type="presOf" srcId="{56C73E24-1006-44F2-ACF3-67336672753F}" destId="{29EC7D0F-7EE1-4810-9955-1D88BA071706}" srcOrd="0" destOrd="0" presId="urn:microsoft.com/office/officeart/2005/8/layout/process4"/>
    <dgm:cxn modelId="{3AFB37B6-F118-468C-BD2C-83C8D9BE8C54}" srcId="{A88F0CED-528F-480A-85A2-42DB5186E6F9}" destId="{5D35B4D5-B7D7-4604-993E-3ABBF996ED83}" srcOrd="1" destOrd="0" parTransId="{3E8F4052-A494-4FDB-BED9-E526B190DC44}" sibTransId="{B24B9711-0C25-4AD4-A525-C8AFC388CFAB}"/>
    <dgm:cxn modelId="{0FA161DA-1CAA-4419-81BB-3D076F2F6A50}" type="presOf" srcId="{A88F0CED-528F-480A-85A2-42DB5186E6F9}" destId="{2B590F52-DA6D-4A7F-8BB3-0ED58CBC4D61}" srcOrd="1" destOrd="0" presId="urn:microsoft.com/office/officeart/2005/8/layout/process4"/>
    <dgm:cxn modelId="{1C3B60F6-2B60-4AB6-9045-C79AB4D972C1}" type="presOf" srcId="{8B4CF27D-CE94-47B0-A4C8-2F5977E032BF}" destId="{05F22C4E-3204-40F6-9FB6-873657F44C7E}" srcOrd="1" destOrd="0" presId="urn:microsoft.com/office/officeart/2005/8/layout/process4"/>
    <dgm:cxn modelId="{5AE17904-E213-4830-8086-0FED93A352D9}" type="presParOf" srcId="{5EC4CB47-32D2-4612-9C12-0D84A2522092}" destId="{5F6DE5CB-ED29-42E4-A19D-4C4493FD1427}" srcOrd="0" destOrd="0" presId="urn:microsoft.com/office/officeart/2005/8/layout/process4"/>
    <dgm:cxn modelId="{24E85965-1433-4376-A595-371CFDC1F4DE}" type="presParOf" srcId="{5F6DE5CB-ED29-42E4-A19D-4C4493FD1427}" destId="{5B92CB14-73D3-4693-AAC9-DA43EA2E9FEA}" srcOrd="0" destOrd="0" presId="urn:microsoft.com/office/officeart/2005/8/layout/process4"/>
    <dgm:cxn modelId="{20C4C564-9559-4FB2-8073-C3778781A7DC}" type="presParOf" srcId="{5F6DE5CB-ED29-42E4-A19D-4C4493FD1427}" destId="{68A14989-CC24-413D-8132-8C2B048D91C6}" srcOrd="1" destOrd="0" presId="urn:microsoft.com/office/officeart/2005/8/layout/process4"/>
    <dgm:cxn modelId="{4B7B1689-1D6B-4E7D-8ECD-F32F47D9E5D4}" type="presParOf" srcId="{5F6DE5CB-ED29-42E4-A19D-4C4493FD1427}" destId="{9395F9F8-E489-4A58-9710-12C95D40E187}" srcOrd="2" destOrd="0" presId="urn:microsoft.com/office/officeart/2005/8/layout/process4"/>
    <dgm:cxn modelId="{F30F1D79-B1C7-49CF-A6CD-1C8F4F7C5529}" type="presParOf" srcId="{9395F9F8-E489-4A58-9710-12C95D40E187}" destId="{77ED389D-5617-4092-BA92-2DF209744782}" srcOrd="0" destOrd="0" presId="urn:microsoft.com/office/officeart/2005/8/layout/process4"/>
    <dgm:cxn modelId="{E7C21452-0BAD-46BE-A588-80FC8A100A80}" type="presParOf" srcId="{9395F9F8-E489-4A58-9710-12C95D40E187}" destId="{301B4A76-5FD6-4C1B-8D16-43ADBEEE1F95}" srcOrd="1" destOrd="0" presId="urn:microsoft.com/office/officeart/2005/8/layout/process4"/>
    <dgm:cxn modelId="{8C231A87-8B0E-45BD-894D-98E57468E1E8}" type="presParOf" srcId="{5EC4CB47-32D2-4612-9C12-0D84A2522092}" destId="{42485D06-93C7-4A0F-B047-8C92FB473FBC}" srcOrd="1" destOrd="0" presId="urn:microsoft.com/office/officeart/2005/8/layout/process4"/>
    <dgm:cxn modelId="{73ADD896-0211-4072-82C2-3E30B45C87F9}" type="presParOf" srcId="{5EC4CB47-32D2-4612-9C12-0D84A2522092}" destId="{3C16EA05-11AC-4C3A-8CDE-D8F72A80ACD8}" srcOrd="2" destOrd="0" presId="urn:microsoft.com/office/officeart/2005/8/layout/process4"/>
    <dgm:cxn modelId="{C673E792-366D-42F1-9715-9FCB3EB0DA00}" type="presParOf" srcId="{3C16EA05-11AC-4C3A-8CDE-D8F72A80ACD8}" destId="{DD59524B-3202-4A00-9D71-E40CF183F5B5}" srcOrd="0" destOrd="0" presId="urn:microsoft.com/office/officeart/2005/8/layout/process4"/>
    <dgm:cxn modelId="{FDDBD4FD-6A74-41B3-A0C4-2CE583477DFC}" type="presParOf" srcId="{3C16EA05-11AC-4C3A-8CDE-D8F72A80ACD8}" destId="{2B590F52-DA6D-4A7F-8BB3-0ED58CBC4D61}" srcOrd="1" destOrd="0" presId="urn:microsoft.com/office/officeart/2005/8/layout/process4"/>
    <dgm:cxn modelId="{707BCFCF-73B6-4373-AE01-3B2D245E0605}" type="presParOf" srcId="{3C16EA05-11AC-4C3A-8CDE-D8F72A80ACD8}" destId="{AD67281A-7644-4EEA-B3DB-ADCAE0556E0D}" srcOrd="2" destOrd="0" presId="urn:microsoft.com/office/officeart/2005/8/layout/process4"/>
    <dgm:cxn modelId="{CC76D891-FBCD-4A89-85D5-6ECBA7C4D758}" type="presParOf" srcId="{AD67281A-7644-4EEA-B3DB-ADCAE0556E0D}" destId="{29EC7D0F-7EE1-4810-9955-1D88BA071706}" srcOrd="0" destOrd="0" presId="urn:microsoft.com/office/officeart/2005/8/layout/process4"/>
    <dgm:cxn modelId="{C20A82A7-743A-42EF-B544-F23C74B24328}" type="presParOf" srcId="{AD67281A-7644-4EEA-B3DB-ADCAE0556E0D}" destId="{56984432-A05E-4F4C-8016-AFE5605ED0C3}" srcOrd="1" destOrd="0" presId="urn:microsoft.com/office/officeart/2005/8/layout/process4"/>
    <dgm:cxn modelId="{97106AD9-8B17-4513-84FF-35FBECE5325F}" type="presParOf" srcId="{5EC4CB47-32D2-4612-9C12-0D84A2522092}" destId="{94873CA1-AC77-4E32-B74C-B81EF79E2748}" srcOrd="3" destOrd="0" presId="urn:microsoft.com/office/officeart/2005/8/layout/process4"/>
    <dgm:cxn modelId="{31569D28-C03E-43F7-BED9-8F5A0BA99ED1}" type="presParOf" srcId="{5EC4CB47-32D2-4612-9C12-0D84A2522092}" destId="{6E5C9F81-0CA7-47CA-B40B-D03D5B43A52D}" srcOrd="4" destOrd="0" presId="urn:microsoft.com/office/officeart/2005/8/layout/process4"/>
    <dgm:cxn modelId="{90E6D6AA-B7AB-4C0D-928D-0737354D935F}" type="presParOf" srcId="{6E5C9F81-0CA7-47CA-B40B-D03D5B43A52D}" destId="{D19DF57D-CA1E-45C2-A88B-2BBD1F564CF5}" srcOrd="0" destOrd="0" presId="urn:microsoft.com/office/officeart/2005/8/layout/process4"/>
    <dgm:cxn modelId="{100D4E26-7FDE-42E6-B0D3-8EFEE48CE1C3}" type="presParOf" srcId="{6E5C9F81-0CA7-47CA-B40B-D03D5B43A52D}" destId="{05F22C4E-3204-40F6-9FB6-873657F44C7E}" srcOrd="1" destOrd="0" presId="urn:microsoft.com/office/officeart/2005/8/layout/process4"/>
    <dgm:cxn modelId="{E14EDC0C-A659-4A4F-8524-E67316E42A77}" type="presParOf" srcId="{6E5C9F81-0CA7-47CA-B40B-D03D5B43A52D}" destId="{9CD32DB2-D694-4907-9B82-3C98167BB6DE}" srcOrd="2" destOrd="0" presId="urn:microsoft.com/office/officeart/2005/8/layout/process4"/>
    <dgm:cxn modelId="{7E21F0E5-B7A1-4795-B6E4-FEE9034B71B9}" type="presParOf" srcId="{9CD32DB2-D694-4907-9B82-3C98167BB6DE}" destId="{8D1D1EBE-BEB0-42D6-B559-F86A3D6746D8}" srcOrd="0" destOrd="0" presId="urn:microsoft.com/office/officeart/2005/8/layout/process4"/>
    <dgm:cxn modelId="{4BD87898-6DB4-4414-899C-FD13D0EEA5D1}" type="presParOf" srcId="{9CD32DB2-D694-4907-9B82-3C98167BB6DE}" destId="{C69D91A4-E8BA-432E-B5DB-6D2F8F749B4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55419-E4FC-45F2-AAE2-859DED5DC63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386AFD-BB28-440F-8297-E761C3DD3643}">
      <dgm:prSet phldrT="[Текст]" custT="1"/>
      <dgm:spPr/>
      <dgm:t>
        <a:bodyPr/>
        <a:lstStyle/>
        <a:p>
          <a:r>
            <a:rPr lang="ru-RU" sz="1000" b="1" i="1" dirty="0" smtClean="0"/>
            <a:t>председатель комиссии</a:t>
          </a:r>
          <a:r>
            <a:rPr lang="en-US" sz="1000" b="1" i="1" dirty="0" smtClean="0"/>
            <a:t> </a:t>
          </a:r>
          <a:r>
            <a:rPr lang="en-US" sz="1000" dirty="0" smtClean="0"/>
            <a:t>- </a:t>
          </a:r>
          <a:r>
            <a:rPr lang="ru-RU" sz="1000" dirty="0" smtClean="0"/>
            <a:t>представитель администрации муниципального района</a:t>
          </a:r>
          <a:endParaRPr lang="ru-RU" sz="1000" dirty="0"/>
        </a:p>
      </dgm:t>
    </dgm:pt>
    <dgm:pt modelId="{D4BBF2AA-C367-42CA-91E9-801343400FDD}" type="parTrans" cxnId="{3FF8967D-AAEF-4380-BE02-CB83AD51EB61}">
      <dgm:prSet/>
      <dgm:spPr/>
      <dgm:t>
        <a:bodyPr/>
        <a:lstStyle/>
        <a:p>
          <a:endParaRPr lang="ru-RU"/>
        </a:p>
      </dgm:t>
    </dgm:pt>
    <dgm:pt modelId="{E5C82A84-626D-41A6-B3B1-0FD69C2F4196}" type="sibTrans" cxnId="{3FF8967D-AAEF-4380-BE02-CB83AD51EB61}">
      <dgm:prSet/>
      <dgm:spPr/>
      <dgm:t>
        <a:bodyPr/>
        <a:lstStyle/>
        <a:p>
          <a:endParaRPr lang="ru-RU"/>
        </a:p>
      </dgm:t>
    </dgm:pt>
    <dgm:pt modelId="{915BFF96-D56B-405C-A429-87C5A28E1E13}">
      <dgm:prSet phldrT="[Текст]" custT="1"/>
      <dgm:spPr/>
      <dgm:t>
        <a:bodyPr/>
        <a:lstStyle/>
        <a:p>
          <a:r>
            <a:rPr lang="ru-RU" sz="1000" b="1" i="1" dirty="0" smtClean="0"/>
            <a:t>заместитель председателя комиссии </a:t>
          </a:r>
          <a:r>
            <a:rPr lang="ru-RU" sz="1000" dirty="0" smtClean="0"/>
            <a:t>- представитель юридического подразделения администрации муниципального района</a:t>
          </a:r>
          <a:endParaRPr lang="ru-RU" sz="1000" dirty="0"/>
        </a:p>
      </dgm:t>
    </dgm:pt>
    <dgm:pt modelId="{4DD05201-A979-4333-9B42-03E240EF0C91}" type="parTrans" cxnId="{D472EDC3-C6DB-4EF2-905F-AF7CAA975755}">
      <dgm:prSet/>
      <dgm:spPr/>
      <dgm:t>
        <a:bodyPr/>
        <a:lstStyle/>
        <a:p>
          <a:endParaRPr lang="ru-RU"/>
        </a:p>
      </dgm:t>
    </dgm:pt>
    <dgm:pt modelId="{A36A858B-BC83-4A77-95B1-BFD5FA6D743B}" type="sibTrans" cxnId="{D472EDC3-C6DB-4EF2-905F-AF7CAA975755}">
      <dgm:prSet/>
      <dgm:spPr/>
      <dgm:t>
        <a:bodyPr/>
        <a:lstStyle/>
        <a:p>
          <a:endParaRPr lang="ru-RU"/>
        </a:p>
      </dgm:t>
    </dgm:pt>
    <dgm:pt modelId="{8B0E2354-0627-4199-9192-82669172A425}">
      <dgm:prSet phldrT="[Текст]" custT="1"/>
      <dgm:spPr/>
      <dgm:t>
        <a:bodyPr/>
        <a:lstStyle/>
        <a:p>
          <a:r>
            <a:rPr lang="ru-RU" sz="1000" b="1" i="1" dirty="0" smtClean="0"/>
            <a:t>секретарь комиссии </a:t>
          </a:r>
          <a:r>
            <a:rPr lang="ru-RU" sz="1000" dirty="0" smtClean="0"/>
            <a:t>- представитель подразделения кадровой службы администрации муниципального района по профилактике коррупционных и иных правонарушений</a:t>
          </a:r>
          <a:endParaRPr lang="ru-RU" sz="1000" dirty="0"/>
        </a:p>
      </dgm:t>
    </dgm:pt>
    <dgm:pt modelId="{4A56404C-5D26-4C9A-9703-6A56423BC91F}" type="parTrans" cxnId="{E352B8C1-5628-4FDE-B86F-739E24F3F468}">
      <dgm:prSet/>
      <dgm:spPr/>
      <dgm:t>
        <a:bodyPr/>
        <a:lstStyle/>
        <a:p>
          <a:endParaRPr lang="ru-RU"/>
        </a:p>
      </dgm:t>
    </dgm:pt>
    <dgm:pt modelId="{AE8464B5-8904-4E48-AF8F-D3C5791EEAF1}" type="sibTrans" cxnId="{E352B8C1-5628-4FDE-B86F-739E24F3F468}">
      <dgm:prSet/>
      <dgm:spPr/>
      <dgm:t>
        <a:bodyPr/>
        <a:lstStyle/>
        <a:p>
          <a:endParaRPr lang="ru-RU"/>
        </a:p>
      </dgm:t>
    </dgm:pt>
    <dgm:pt modelId="{7473EC6F-5B77-4562-A029-0BA460887610}">
      <dgm:prSet phldrT="[Текст]" custT="1"/>
      <dgm:spPr/>
      <dgm:t>
        <a:bodyPr/>
        <a:lstStyle/>
        <a:p>
          <a:r>
            <a:rPr lang="ru-RU" sz="1000" dirty="0" smtClean="0"/>
            <a:t>представитель представительного органа муниципального района</a:t>
          </a:r>
          <a:endParaRPr lang="ru-RU" sz="1000" dirty="0"/>
        </a:p>
      </dgm:t>
    </dgm:pt>
    <dgm:pt modelId="{FDF01C36-FCAC-49A1-B10B-74C39D353006}" type="parTrans" cxnId="{E8FAE1D6-FDE9-4D0D-9CA1-EE43DD9579CF}">
      <dgm:prSet/>
      <dgm:spPr/>
      <dgm:t>
        <a:bodyPr/>
        <a:lstStyle/>
        <a:p>
          <a:endParaRPr lang="ru-RU"/>
        </a:p>
      </dgm:t>
    </dgm:pt>
    <dgm:pt modelId="{61F94AA0-9520-494A-807E-EC71670F7032}" type="sibTrans" cxnId="{E8FAE1D6-FDE9-4D0D-9CA1-EE43DD9579CF}">
      <dgm:prSet/>
      <dgm:spPr/>
      <dgm:t>
        <a:bodyPr/>
        <a:lstStyle/>
        <a:p>
          <a:endParaRPr lang="ru-RU"/>
        </a:p>
      </dgm:t>
    </dgm:pt>
    <dgm:pt modelId="{3634A75B-991C-4FB0-91BC-DEDF376C4028}">
      <dgm:prSet phldrT="[Текст]" custT="1"/>
      <dgm:spPr/>
      <dgm:t>
        <a:bodyPr/>
        <a:lstStyle/>
        <a:p>
          <a:r>
            <a:rPr lang="ru-RU" sz="1000" dirty="0" smtClean="0"/>
            <a:t>представитель контрольно-счетного органа муниципального района</a:t>
          </a:r>
          <a:endParaRPr lang="ru-RU" sz="1000" dirty="0"/>
        </a:p>
      </dgm:t>
    </dgm:pt>
    <dgm:pt modelId="{8F09AAF0-54E1-40C0-8321-EF68685FA237}" type="parTrans" cxnId="{4E7EE981-6237-4CD7-AF63-C9D8AADE1880}">
      <dgm:prSet/>
      <dgm:spPr/>
      <dgm:t>
        <a:bodyPr/>
        <a:lstStyle/>
        <a:p>
          <a:endParaRPr lang="ru-RU"/>
        </a:p>
      </dgm:t>
    </dgm:pt>
    <dgm:pt modelId="{0F0C2F1B-CBBE-43CB-B23E-5C4680EBCAB9}" type="sibTrans" cxnId="{4E7EE981-6237-4CD7-AF63-C9D8AADE1880}">
      <dgm:prSet/>
      <dgm:spPr/>
      <dgm:t>
        <a:bodyPr/>
        <a:lstStyle/>
        <a:p>
          <a:endParaRPr lang="ru-RU"/>
        </a:p>
      </dgm:t>
    </dgm:pt>
    <dgm:pt modelId="{B7110F5D-A912-4EC2-B756-39E3AF0929FA}">
      <dgm:prSet phldrT="[Текст]" custT="1"/>
      <dgm:spPr/>
      <dgm:t>
        <a:bodyPr/>
        <a:lstStyle/>
        <a:p>
          <a:r>
            <a:rPr lang="ru-RU" sz="1000" dirty="0" smtClean="0"/>
            <a:t>представители научных и образовательных организаций и (или) представители общественных организаций, уставными задачами которых является участие в противодействии коррупции</a:t>
          </a:r>
          <a:endParaRPr lang="ru-RU" sz="1000" dirty="0"/>
        </a:p>
      </dgm:t>
    </dgm:pt>
    <dgm:pt modelId="{9A646006-2242-451A-AFE5-C7C27C3D8B96}" type="parTrans" cxnId="{D17E4558-7438-44D4-9015-6EE778D97D00}">
      <dgm:prSet/>
      <dgm:spPr/>
      <dgm:t>
        <a:bodyPr/>
        <a:lstStyle/>
        <a:p>
          <a:endParaRPr lang="ru-RU"/>
        </a:p>
      </dgm:t>
    </dgm:pt>
    <dgm:pt modelId="{8CA9B169-D974-4971-9569-96B1E521DAA5}" type="sibTrans" cxnId="{D17E4558-7438-44D4-9015-6EE778D97D00}">
      <dgm:prSet/>
      <dgm:spPr/>
      <dgm:t>
        <a:bodyPr/>
        <a:lstStyle/>
        <a:p>
          <a:endParaRPr lang="ru-RU"/>
        </a:p>
      </dgm:t>
    </dgm:pt>
    <dgm:pt modelId="{59559EA5-82F9-41C8-BE12-FD25103C21BA}">
      <dgm:prSet custT="1"/>
      <dgm:spPr/>
      <dgm:t>
        <a:bodyPr/>
        <a:lstStyle/>
        <a:p>
          <a:r>
            <a:rPr lang="ru-RU" sz="1000" dirty="0" smtClean="0"/>
            <a:t>Если в администрации муниципального района отсутствует юридическое подразделение, подразделение кадровой службы по профилактике коррупционных и иных правонарушений, то в состав комиссии включены специалисты соответствующего профиля администрации.</a:t>
          </a:r>
          <a:endParaRPr lang="ru-RU" sz="1000" dirty="0"/>
        </a:p>
      </dgm:t>
    </dgm:pt>
    <dgm:pt modelId="{6CB0FBA1-BD64-4A0B-864A-1E6CDB56778A}" type="parTrans" cxnId="{F6FF1BDF-6547-42C9-B768-4F0B0C80680A}">
      <dgm:prSet/>
      <dgm:spPr/>
      <dgm:t>
        <a:bodyPr/>
        <a:lstStyle/>
        <a:p>
          <a:endParaRPr lang="ru-RU"/>
        </a:p>
      </dgm:t>
    </dgm:pt>
    <dgm:pt modelId="{91EB1739-E2C8-48F8-9E79-B8457E5E21DF}" type="sibTrans" cxnId="{F6FF1BDF-6547-42C9-B768-4F0B0C80680A}">
      <dgm:prSet/>
      <dgm:spPr/>
      <dgm:t>
        <a:bodyPr/>
        <a:lstStyle/>
        <a:p>
          <a:endParaRPr lang="ru-RU"/>
        </a:p>
      </dgm:t>
    </dgm:pt>
    <dgm:pt modelId="{63FDEE25-C1A6-4CC6-88C2-CC60D5CD164C}">
      <dgm:prSet custT="1"/>
      <dgm:spPr/>
      <dgm:t>
        <a:bodyPr/>
        <a:lstStyle/>
        <a:p>
          <a:r>
            <a:rPr lang="ru-RU" sz="1200" dirty="0" smtClean="0">
              <a:latin typeface="+mn-lt"/>
            </a:rPr>
            <a:t>Комиссии по контролю сформированы таким образом, чтобы была исключена возможность возникновения конфликта интересов, который мог бы повлиять на принимаемые ею решения:</a:t>
          </a:r>
          <a:endParaRPr lang="ru-RU" sz="1200" dirty="0">
            <a:latin typeface="+mn-lt"/>
          </a:endParaRPr>
        </a:p>
      </dgm:t>
    </dgm:pt>
    <dgm:pt modelId="{4ECDB56B-9228-4B47-B70A-4065AAA57173}" type="parTrans" cxnId="{CD600F24-C79B-4B2E-AA9C-068567D43717}">
      <dgm:prSet/>
      <dgm:spPr/>
      <dgm:t>
        <a:bodyPr/>
        <a:lstStyle/>
        <a:p>
          <a:endParaRPr lang="ru-RU"/>
        </a:p>
      </dgm:t>
    </dgm:pt>
    <dgm:pt modelId="{D5E942E6-FA64-4B5B-B880-1852DC042B24}" type="sibTrans" cxnId="{CD600F24-C79B-4B2E-AA9C-068567D43717}">
      <dgm:prSet/>
      <dgm:spPr/>
      <dgm:t>
        <a:bodyPr/>
        <a:lstStyle/>
        <a:p>
          <a:endParaRPr lang="ru-RU"/>
        </a:p>
      </dgm:t>
    </dgm:pt>
    <dgm:pt modelId="{84665F1D-308C-46AF-9CC8-64817BC47F31}">
      <dgm:prSet custT="1"/>
      <dgm:spPr/>
      <dgm:t>
        <a:bodyPr/>
        <a:lstStyle/>
        <a:p>
          <a:r>
            <a:rPr lang="ru-RU" sz="1200" b="1" i="1" dirty="0" smtClean="0">
              <a:latin typeface="Times New Roman" panose="02020603050405020304" pitchFamily="18" charset="0"/>
            </a:rPr>
            <a:t>Участие в работе комиссии осуществляется на общественных началах.</a:t>
          </a:r>
          <a:endParaRPr lang="ru-RU" sz="1200" b="1" i="1" dirty="0"/>
        </a:p>
      </dgm:t>
    </dgm:pt>
    <dgm:pt modelId="{1B1AC05B-7DE4-410D-8DC8-7F2C76681D3D}" type="parTrans" cxnId="{0E75C66D-F20A-43AF-A840-C1F35E2AAD7A}">
      <dgm:prSet/>
      <dgm:spPr/>
      <dgm:t>
        <a:bodyPr/>
        <a:lstStyle/>
        <a:p>
          <a:endParaRPr lang="ru-RU"/>
        </a:p>
      </dgm:t>
    </dgm:pt>
    <dgm:pt modelId="{4871C187-2BD0-4E19-8217-59FE7B24C91D}" type="sibTrans" cxnId="{0E75C66D-F20A-43AF-A840-C1F35E2AAD7A}">
      <dgm:prSet/>
      <dgm:spPr/>
      <dgm:t>
        <a:bodyPr/>
        <a:lstStyle/>
        <a:p>
          <a:endParaRPr lang="ru-RU"/>
        </a:p>
      </dgm:t>
    </dgm:pt>
    <dgm:pt modelId="{FAABC0CB-6D3B-4730-B076-ED56D7ACC896}">
      <dgm:prSet custT="1"/>
      <dgm:spPr/>
      <dgm:t>
        <a:bodyPr/>
        <a:lstStyle/>
        <a:p>
          <a:pPr>
            <a:lnSpc>
              <a:spcPts val="2000"/>
            </a:lnSpc>
          </a:pPr>
          <a:r>
            <a:rPr lang="ru-RU" sz="1800" b="0" i="1" dirty="0" smtClean="0">
              <a:latin typeface="Times New Roman" panose="02020603050405020304" pitchFamily="18" charset="0"/>
            </a:rPr>
            <a:t>Комиссии по контролю образованы в каждом муниципальном районе правовым актом Губернатора Волгоградской области. </a:t>
          </a:r>
        </a:p>
        <a:p>
          <a:pPr>
            <a:lnSpc>
              <a:spcPts val="2000"/>
            </a:lnSpc>
          </a:pPr>
          <a:r>
            <a:rPr lang="ru-RU" sz="1800" b="0" i="1" dirty="0" smtClean="0">
              <a:latin typeface="Times New Roman" panose="02020603050405020304" pitchFamily="18" charset="0"/>
            </a:rPr>
            <a:t>Всего таких комиссий сформировано 32.</a:t>
          </a:r>
        </a:p>
      </dgm:t>
    </dgm:pt>
    <dgm:pt modelId="{EE73A73B-A705-43AE-B8C1-70AEE1AC2F21}" type="parTrans" cxnId="{BDBCB02C-A3B4-4EE9-878A-3505B194E9DA}">
      <dgm:prSet/>
      <dgm:spPr/>
      <dgm:t>
        <a:bodyPr/>
        <a:lstStyle/>
        <a:p>
          <a:endParaRPr lang="ru-RU"/>
        </a:p>
      </dgm:t>
    </dgm:pt>
    <dgm:pt modelId="{BD383E88-7607-4D20-9E1D-F4E999EBF1EF}" type="sibTrans" cxnId="{BDBCB02C-A3B4-4EE9-878A-3505B194E9DA}">
      <dgm:prSet/>
      <dgm:spPr/>
      <dgm:t>
        <a:bodyPr/>
        <a:lstStyle/>
        <a:p>
          <a:endParaRPr lang="ru-RU"/>
        </a:p>
      </dgm:t>
    </dgm:pt>
    <dgm:pt modelId="{CD1D9E32-5BA4-4E92-AB00-7DFC0E66A34A}" type="pres">
      <dgm:prSet presAssocID="{C4B55419-E4FC-45F2-AAE2-859DED5DC6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1EF2A34-F72B-4D50-9095-8D1E18858258}" type="pres">
      <dgm:prSet presAssocID="{C4B55419-E4FC-45F2-AAE2-859DED5DC636}" presName="pyramid" presStyleLbl="node1" presStyleIdx="0" presStyleCnt="1" custScaleX="44943" custScaleY="63594" custLinFactNeighborX="40654" custLinFactNeighborY="5703"/>
      <dgm:spPr/>
    </dgm:pt>
    <dgm:pt modelId="{462FB457-4F37-4839-A60F-357AE45FBCF9}" type="pres">
      <dgm:prSet presAssocID="{C4B55419-E4FC-45F2-AAE2-859DED5DC636}" presName="theList" presStyleCnt="0"/>
      <dgm:spPr/>
    </dgm:pt>
    <dgm:pt modelId="{7676DB64-F2BC-435E-9B9E-103D6C4B4FAE}" type="pres">
      <dgm:prSet presAssocID="{AD386AFD-BB28-440F-8297-E761C3DD3643}" presName="aNode" presStyleLbl="fgAcc1" presStyleIdx="0" presStyleCnt="10" custScaleX="83562" custScaleY="297435" custLinFactY="1000000" custLinFactNeighborX="56821" custLinFactNeighborY="1089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75DB7-7BBC-49DB-B2CA-B4613D3962FC}" type="pres">
      <dgm:prSet presAssocID="{AD386AFD-BB28-440F-8297-E761C3DD3643}" presName="aSpace" presStyleCnt="0"/>
      <dgm:spPr/>
    </dgm:pt>
    <dgm:pt modelId="{BA4E65D6-BABE-4F74-A2AE-4A95291BE8A6}" type="pres">
      <dgm:prSet presAssocID="{915BFF96-D56B-405C-A429-87C5A28E1E13}" presName="aNode" presStyleLbl="fgAcc1" presStyleIdx="1" presStyleCnt="10" custScaleX="83562" custScaleY="366124" custLinFactY="1050893" custLinFactNeighborX="56467" custLinFactNeighborY="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7CB56-1457-4DA2-9750-4B8CF6E2410D}" type="pres">
      <dgm:prSet presAssocID="{915BFF96-D56B-405C-A429-87C5A28E1E13}" presName="aSpace" presStyleCnt="0"/>
      <dgm:spPr/>
    </dgm:pt>
    <dgm:pt modelId="{71E556AE-9996-477A-A4EE-9248DCE7EDB1}" type="pres">
      <dgm:prSet presAssocID="{8B0E2354-0627-4199-9192-82669172A425}" presName="aNode" presStyleLbl="fgAcc1" presStyleIdx="2" presStyleCnt="10" custScaleX="83562" custScaleY="410457" custLinFactY="1100000" custLinFactNeighborX="56821" custLinFactNeighborY="1136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19F5F-B14F-43A8-89C2-DDE00635E97B}" type="pres">
      <dgm:prSet presAssocID="{8B0E2354-0627-4199-9192-82669172A425}" presName="aSpace" presStyleCnt="0"/>
      <dgm:spPr/>
    </dgm:pt>
    <dgm:pt modelId="{B11D7DD5-60E6-47C2-9BFF-6A2CF9C97D09}" type="pres">
      <dgm:prSet presAssocID="{7473EC6F-5B77-4562-A029-0BA460887610}" presName="aNode" presStyleLbl="fgAcc1" presStyleIdx="3" presStyleCnt="10" custScaleX="82596" custScaleY="312758" custLinFactY="1132613" custLinFactNeighborX="57304" custLinFactNeighborY="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7875C-4F17-407A-9034-434164C47A16}" type="pres">
      <dgm:prSet presAssocID="{7473EC6F-5B77-4562-A029-0BA460887610}" presName="aSpace" presStyleCnt="0"/>
      <dgm:spPr/>
    </dgm:pt>
    <dgm:pt modelId="{E9496A0B-DC7D-498F-8596-550A67D52088}" type="pres">
      <dgm:prSet presAssocID="{3634A75B-991C-4FB0-91BC-DEDF376C4028}" presName="aNode" presStyleLbl="fgAcc1" presStyleIdx="4" presStyleCnt="10" custScaleX="83568" custScaleY="281973" custLinFactY="1187480" custLinFactNeighborX="56470" custLinFactNeighborY="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E9BD0-1BEC-497A-B2FB-F441D438ED13}" type="pres">
      <dgm:prSet presAssocID="{3634A75B-991C-4FB0-91BC-DEDF376C4028}" presName="aSpace" presStyleCnt="0"/>
      <dgm:spPr/>
    </dgm:pt>
    <dgm:pt modelId="{143551C9-A890-4180-9BAD-9AD8BC30DEFF}" type="pres">
      <dgm:prSet presAssocID="{B7110F5D-A912-4EC2-B756-39E3AF0929FA}" presName="aNode" presStyleLbl="fgAcc1" presStyleIdx="5" presStyleCnt="10" custScaleX="82513" custScaleY="480455" custLinFactY="1228689" custLinFactNeighborX="57346" custLinFactNeighborY="1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3990-697D-40D0-92D0-961BEC3A8C09}" type="pres">
      <dgm:prSet presAssocID="{B7110F5D-A912-4EC2-B756-39E3AF0929FA}" presName="aSpace" presStyleCnt="0"/>
      <dgm:spPr/>
    </dgm:pt>
    <dgm:pt modelId="{34E88A03-EE23-44BB-B3D2-F5CEA412FE32}" type="pres">
      <dgm:prSet presAssocID="{59559EA5-82F9-41C8-BE12-FD25103C21BA}" presName="aNode" presStyleLbl="fgAcc1" presStyleIdx="6" presStyleCnt="10" custScaleX="130542" custScaleY="437621" custLinFactY="1500000" custLinFactNeighborX="17020" custLinFactNeighborY="1542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F002A-3C30-4C02-AF7B-9EE7AA515FC0}" type="pres">
      <dgm:prSet presAssocID="{59559EA5-82F9-41C8-BE12-FD25103C21BA}" presName="aSpace" presStyleCnt="0"/>
      <dgm:spPr/>
    </dgm:pt>
    <dgm:pt modelId="{93431A42-28EE-4244-A52D-BA9DB5B436E1}" type="pres">
      <dgm:prSet presAssocID="{63FDEE25-C1A6-4CC6-88C2-CC60D5CD164C}" presName="aNode" presStyleLbl="fgAcc1" presStyleIdx="7" presStyleCnt="10" custScaleX="91345" custScaleY="818250" custLinFactY="-1699776" custLinFactNeighborX="-49781" custLinFactNeighborY="-1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195FDA-A9C9-494E-BC43-46C197816A86}" type="pres">
      <dgm:prSet presAssocID="{63FDEE25-C1A6-4CC6-88C2-CC60D5CD164C}" presName="aSpace" presStyleCnt="0"/>
      <dgm:spPr/>
    </dgm:pt>
    <dgm:pt modelId="{2D9A1871-5064-4B14-B3FB-C81474195601}" type="pres">
      <dgm:prSet presAssocID="{84665F1D-308C-46AF-9CC8-64817BC47F31}" presName="aNode" presStyleLbl="fgAcc1" presStyleIdx="8" presStyleCnt="10" custScaleX="176534" custScaleY="245556" custLinFactY="1122607" custLinFactNeighborX="3303" custLinFactNeighborY="1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E8715-5B2E-4DE4-BBBD-3B6882A01351}" type="pres">
      <dgm:prSet presAssocID="{84665F1D-308C-46AF-9CC8-64817BC47F31}" presName="aSpace" presStyleCnt="0"/>
      <dgm:spPr/>
    </dgm:pt>
    <dgm:pt modelId="{4A151B26-8006-4E62-A8C1-53BEC162CDBD}" type="pres">
      <dgm:prSet presAssocID="{FAABC0CB-6D3B-4730-B076-ED56D7ACC896}" presName="aNode" presStyleLbl="fgAcc1" presStyleIdx="9" presStyleCnt="10" custScaleX="193707" custScaleY="880208" custLinFactY="-3667189" custLinFactNeighborX="3148" custLinFactNeighborY="-3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49BB2-BD76-446C-B11C-58CC3F4E79FC}" type="pres">
      <dgm:prSet presAssocID="{FAABC0CB-6D3B-4730-B076-ED56D7ACC896}" presName="aSpace" presStyleCnt="0"/>
      <dgm:spPr/>
    </dgm:pt>
  </dgm:ptLst>
  <dgm:cxnLst>
    <dgm:cxn modelId="{A4FB693B-02DD-4A84-A0DF-320FCA4F1CA8}" type="presOf" srcId="{915BFF96-D56B-405C-A429-87C5A28E1E13}" destId="{BA4E65D6-BABE-4F74-A2AE-4A95291BE8A6}" srcOrd="0" destOrd="0" presId="urn:microsoft.com/office/officeart/2005/8/layout/pyramid2"/>
    <dgm:cxn modelId="{4068A44A-0817-4C20-A3AF-BDB643DD6648}" type="presOf" srcId="{FAABC0CB-6D3B-4730-B076-ED56D7ACC896}" destId="{4A151B26-8006-4E62-A8C1-53BEC162CDBD}" srcOrd="0" destOrd="0" presId="urn:microsoft.com/office/officeart/2005/8/layout/pyramid2"/>
    <dgm:cxn modelId="{E352B8C1-5628-4FDE-B86F-739E24F3F468}" srcId="{C4B55419-E4FC-45F2-AAE2-859DED5DC636}" destId="{8B0E2354-0627-4199-9192-82669172A425}" srcOrd="2" destOrd="0" parTransId="{4A56404C-5D26-4C9A-9703-6A56423BC91F}" sibTransId="{AE8464B5-8904-4E48-AF8F-D3C5791EEAF1}"/>
    <dgm:cxn modelId="{D17E4558-7438-44D4-9015-6EE778D97D00}" srcId="{C4B55419-E4FC-45F2-AAE2-859DED5DC636}" destId="{B7110F5D-A912-4EC2-B756-39E3AF0929FA}" srcOrd="5" destOrd="0" parTransId="{9A646006-2242-451A-AFE5-C7C27C3D8B96}" sibTransId="{8CA9B169-D974-4971-9569-96B1E521DAA5}"/>
    <dgm:cxn modelId="{CD600F24-C79B-4B2E-AA9C-068567D43717}" srcId="{C4B55419-E4FC-45F2-AAE2-859DED5DC636}" destId="{63FDEE25-C1A6-4CC6-88C2-CC60D5CD164C}" srcOrd="7" destOrd="0" parTransId="{4ECDB56B-9228-4B47-B70A-4065AAA57173}" sibTransId="{D5E942E6-FA64-4B5B-B880-1852DC042B24}"/>
    <dgm:cxn modelId="{3D8C12B0-32DF-4D6E-BAAA-D8F7EA1A28C4}" type="presOf" srcId="{AD386AFD-BB28-440F-8297-E761C3DD3643}" destId="{7676DB64-F2BC-435E-9B9E-103D6C4B4FAE}" srcOrd="0" destOrd="0" presId="urn:microsoft.com/office/officeart/2005/8/layout/pyramid2"/>
    <dgm:cxn modelId="{F6FF1BDF-6547-42C9-B768-4F0B0C80680A}" srcId="{C4B55419-E4FC-45F2-AAE2-859DED5DC636}" destId="{59559EA5-82F9-41C8-BE12-FD25103C21BA}" srcOrd="6" destOrd="0" parTransId="{6CB0FBA1-BD64-4A0B-864A-1E6CDB56778A}" sibTransId="{91EB1739-E2C8-48F8-9E79-B8457E5E21DF}"/>
    <dgm:cxn modelId="{D472EDC3-C6DB-4EF2-905F-AF7CAA975755}" srcId="{C4B55419-E4FC-45F2-AAE2-859DED5DC636}" destId="{915BFF96-D56B-405C-A429-87C5A28E1E13}" srcOrd="1" destOrd="0" parTransId="{4DD05201-A979-4333-9B42-03E240EF0C91}" sibTransId="{A36A858B-BC83-4A77-95B1-BFD5FA6D743B}"/>
    <dgm:cxn modelId="{E8FAE1D6-FDE9-4D0D-9CA1-EE43DD9579CF}" srcId="{C4B55419-E4FC-45F2-AAE2-859DED5DC636}" destId="{7473EC6F-5B77-4562-A029-0BA460887610}" srcOrd="3" destOrd="0" parTransId="{FDF01C36-FCAC-49A1-B10B-74C39D353006}" sibTransId="{61F94AA0-9520-494A-807E-EC71670F7032}"/>
    <dgm:cxn modelId="{C257A7DC-9069-4BF9-9BED-51E2165B2A73}" type="presOf" srcId="{84665F1D-308C-46AF-9CC8-64817BC47F31}" destId="{2D9A1871-5064-4B14-B3FB-C81474195601}" srcOrd="0" destOrd="0" presId="urn:microsoft.com/office/officeart/2005/8/layout/pyramid2"/>
    <dgm:cxn modelId="{5A1D07F8-57BF-4B4D-8B34-E8F1C8AD9DA2}" type="presOf" srcId="{3634A75B-991C-4FB0-91BC-DEDF376C4028}" destId="{E9496A0B-DC7D-498F-8596-550A67D52088}" srcOrd="0" destOrd="0" presId="urn:microsoft.com/office/officeart/2005/8/layout/pyramid2"/>
    <dgm:cxn modelId="{D9CB1E25-1DD0-43D8-8CBA-4D754753451C}" type="presOf" srcId="{63FDEE25-C1A6-4CC6-88C2-CC60D5CD164C}" destId="{93431A42-28EE-4244-A52D-BA9DB5B436E1}" srcOrd="0" destOrd="0" presId="urn:microsoft.com/office/officeart/2005/8/layout/pyramid2"/>
    <dgm:cxn modelId="{BDBCB02C-A3B4-4EE9-878A-3505B194E9DA}" srcId="{C4B55419-E4FC-45F2-AAE2-859DED5DC636}" destId="{FAABC0CB-6D3B-4730-B076-ED56D7ACC896}" srcOrd="9" destOrd="0" parTransId="{EE73A73B-A705-43AE-B8C1-70AEE1AC2F21}" sibTransId="{BD383E88-7607-4D20-9E1D-F4E999EBF1EF}"/>
    <dgm:cxn modelId="{3FF8967D-AAEF-4380-BE02-CB83AD51EB61}" srcId="{C4B55419-E4FC-45F2-AAE2-859DED5DC636}" destId="{AD386AFD-BB28-440F-8297-E761C3DD3643}" srcOrd="0" destOrd="0" parTransId="{D4BBF2AA-C367-42CA-91E9-801343400FDD}" sibTransId="{E5C82A84-626D-41A6-B3B1-0FD69C2F4196}"/>
    <dgm:cxn modelId="{0E75C66D-F20A-43AF-A840-C1F35E2AAD7A}" srcId="{C4B55419-E4FC-45F2-AAE2-859DED5DC636}" destId="{84665F1D-308C-46AF-9CC8-64817BC47F31}" srcOrd="8" destOrd="0" parTransId="{1B1AC05B-7DE4-410D-8DC8-7F2C76681D3D}" sibTransId="{4871C187-2BD0-4E19-8217-59FE7B24C91D}"/>
    <dgm:cxn modelId="{9FB54E4E-EB27-4B24-AE46-C6669435FA78}" type="presOf" srcId="{7473EC6F-5B77-4562-A029-0BA460887610}" destId="{B11D7DD5-60E6-47C2-9BFF-6A2CF9C97D09}" srcOrd="0" destOrd="0" presId="urn:microsoft.com/office/officeart/2005/8/layout/pyramid2"/>
    <dgm:cxn modelId="{703E69E5-805F-4703-9A41-9AF173CBFCF2}" type="presOf" srcId="{8B0E2354-0627-4199-9192-82669172A425}" destId="{71E556AE-9996-477A-A4EE-9248DCE7EDB1}" srcOrd="0" destOrd="0" presId="urn:microsoft.com/office/officeart/2005/8/layout/pyramid2"/>
    <dgm:cxn modelId="{FDBF5D3D-FF92-4A04-AAEE-745CD099DF22}" type="presOf" srcId="{B7110F5D-A912-4EC2-B756-39E3AF0929FA}" destId="{143551C9-A890-4180-9BAD-9AD8BC30DEFF}" srcOrd="0" destOrd="0" presId="urn:microsoft.com/office/officeart/2005/8/layout/pyramid2"/>
    <dgm:cxn modelId="{711A01D1-1B5A-4318-874A-2B6A5FBEA312}" type="presOf" srcId="{C4B55419-E4FC-45F2-AAE2-859DED5DC636}" destId="{CD1D9E32-5BA4-4E92-AB00-7DFC0E66A34A}" srcOrd="0" destOrd="0" presId="urn:microsoft.com/office/officeart/2005/8/layout/pyramid2"/>
    <dgm:cxn modelId="{68BE3A83-4E4A-4E29-B330-E68B43A41CF6}" type="presOf" srcId="{59559EA5-82F9-41C8-BE12-FD25103C21BA}" destId="{34E88A03-EE23-44BB-B3D2-F5CEA412FE32}" srcOrd="0" destOrd="0" presId="urn:microsoft.com/office/officeart/2005/8/layout/pyramid2"/>
    <dgm:cxn modelId="{4E7EE981-6237-4CD7-AF63-C9D8AADE1880}" srcId="{C4B55419-E4FC-45F2-AAE2-859DED5DC636}" destId="{3634A75B-991C-4FB0-91BC-DEDF376C4028}" srcOrd="4" destOrd="0" parTransId="{8F09AAF0-54E1-40C0-8321-EF68685FA237}" sibTransId="{0F0C2F1B-CBBE-43CB-B23E-5C4680EBCAB9}"/>
    <dgm:cxn modelId="{2D57D9A1-2DA4-42C1-A68D-959B24DB9085}" type="presParOf" srcId="{CD1D9E32-5BA4-4E92-AB00-7DFC0E66A34A}" destId="{71EF2A34-F72B-4D50-9095-8D1E18858258}" srcOrd="0" destOrd="0" presId="urn:microsoft.com/office/officeart/2005/8/layout/pyramid2"/>
    <dgm:cxn modelId="{30A49D09-0BA7-4386-8729-1543315575AB}" type="presParOf" srcId="{CD1D9E32-5BA4-4E92-AB00-7DFC0E66A34A}" destId="{462FB457-4F37-4839-A60F-357AE45FBCF9}" srcOrd="1" destOrd="0" presId="urn:microsoft.com/office/officeart/2005/8/layout/pyramid2"/>
    <dgm:cxn modelId="{B9ED94D8-BD08-47FC-B4D7-58AA27698503}" type="presParOf" srcId="{462FB457-4F37-4839-A60F-357AE45FBCF9}" destId="{7676DB64-F2BC-435E-9B9E-103D6C4B4FAE}" srcOrd="0" destOrd="0" presId="urn:microsoft.com/office/officeart/2005/8/layout/pyramid2"/>
    <dgm:cxn modelId="{F9A165FD-0072-452C-BEE0-F9B160AF3EB4}" type="presParOf" srcId="{462FB457-4F37-4839-A60F-357AE45FBCF9}" destId="{EAF75DB7-7BBC-49DB-B2CA-B4613D3962FC}" srcOrd="1" destOrd="0" presId="urn:microsoft.com/office/officeart/2005/8/layout/pyramid2"/>
    <dgm:cxn modelId="{D91AB59F-FDA3-408E-A672-40183E24840E}" type="presParOf" srcId="{462FB457-4F37-4839-A60F-357AE45FBCF9}" destId="{BA4E65D6-BABE-4F74-A2AE-4A95291BE8A6}" srcOrd="2" destOrd="0" presId="urn:microsoft.com/office/officeart/2005/8/layout/pyramid2"/>
    <dgm:cxn modelId="{11CF6D4D-79C9-4B03-A090-796345C7CA1D}" type="presParOf" srcId="{462FB457-4F37-4839-A60F-357AE45FBCF9}" destId="{27D7CB56-1457-4DA2-9750-4B8CF6E2410D}" srcOrd="3" destOrd="0" presId="urn:microsoft.com/office/officeart/2005/8/layout/pyramid2"/>
    <dgm:cxn modelId="{F56048EE-4677-4D31-BCF3-D26008968484}" type="presParOf" srcId="{462FB457-4F37-4839-A60F-357AE45FBCF9}" destId="{71E556AE-9996-477A-A4EE-9248DCE7EDB1}" srcOrd="4" destOrd="0" presId="urn:microsoft.com/office/officeart/2005/8/layout/pyramid2"/>
    <dgm:cxn modelId="{4418618B-F503-495D-B8BC-702DAFF2E4E5}" type="presParOf" srcId="{462FB457-4F37-4839-A60F-357AE45FBCF9}" destId="{6A719F5F-B14F-43A8-89C2-DDE00635E97B}" srcOrd="5" destOrd="0" presId="urn:microsoft.com/office/officeart/2005/8/layout/pyramid2"/>
    <dgm:cxn modelId="{56637699-439C-4692-86EF-6DFE463B18DF}" type="presParOf" srcId="{462FB457-4F37-4839-A60F-357AE45FBCF9}" destId="{B11D7DD5-60E6-47C2-9BFF-6A2CF9C97D09}" srcOrd="6" destOrd="0" presId="urn:microsoft.com/office/officeart/2005/8/layout/pyramid2"/>
    <dgm:cxn modelId="{CE9D8B1C-A2EF-435B-AC88-03A1A5AC72F2}" type="presParOf" srcId="{462FB457-4F37-4839-A60F-357AE45FBCF9}" destId="{3437875C-4F17-407A-9034-434164C47A16}" srcOrd="7" destOrd="0" presId="urn:microsoft.com/office/officeart/2005/8/layout/pyramid2"/>
    <dgm:cxn modelId="{5A04FE05-A45F-40E4-83DB-6C9FC5304D0D}" type="presParOf" srcId="{462FB457-4F37-4839-A60F-357AE45FBCF9}" destId="{E9496A0B-DC7D-498F-8596-550A67D52088}" srcOrd="8" destOrd="0" presId="urn:microsoft.com/office/officeart/2005/8/layout/pyramid2"/>
    <dgm:cxn modelId="{9CF04D31-C56D-4A05-9E44-E095B0DFDD2F}" type="presParOf" srcId="{462FB457-4F37-4839-A60F-357AE45FBCF9}" destId="{37BE9BD0-1BEC-497A-B2FB-F441D438ED13}" srcOrd="9" destOrd="0" presId="urn:microsoft.com/office/officeart/2005/8/layout/pyramid2"/>
    <dgm:cxn modelId="{EC35E1CD-FBFF-4BE0-8830-92A2354A8EE9}" type="presParOf" srcId="{462FB457-4F37-4839-A60F-357AE45FBCF9}" destId="{143551C9-A890-4180-9BAD-9AD8BC30DEFF}" srcOrd="10" destOrd="0" presId="urn:microsoft.com/office/officeart/2005/8/layout/pyramid2"/>
    <dgm:cxn modelId="{29F9F796-CAD4-4C3B-85DE-CB125114643D}" type="presParOf" srcId="{462FB457-4F37-4839-A60F-357AE45FBCF9}" destId="{C6B23990-697D-40D0-92D0-961BEC3A8C09}" srcOrd="11" destOrd="0" presId="urn:microsoft.com/office/officeart/2005/8/layout/pyramid2"/>
    <dgm:cxn modelId="{86F11040-2BC5-41F0-A311-D3FC05E8FE16}" type="presParOf" srcId="{462FB457-4F37-4839-A60F-357AE45FBCF9}" destId="{34E88A03-EE23-44BB-B3D2-F5CEA412FE32}" srcOrd="12" destOrd="0" presId="urn:microsoft.com/office/officeart/2005/8/layout/pyramid2"/>
    <dgm:cxn modelId="{AEEEE19F-64EA-4D80-B9B5-2264C1F3E0EB}" type="presParOf" srcId="{462FB457-4F37-4839-A60F-357AE45FBCF9}" destId="{5E7F002A-3C30-4C02-AF7B-9EE7AA515FC0}" srcOrd="13" destOrd="0" presId="urn:microsoft.com/office/officeart/2005/8/layout/pyramid2"/>
    <dgm:cxn modelId="{B1024522-19B8-437B-9C33-38D043C4CDA9}" type="presParOf" srcId="{462FB457-4F37-4839-A60F-357AE45FBCF9}" destId="{93431A42-28EE-4244-A52D-BA9DB5B436E1}" srcOrd="14" destOrd="0" presId="urn:microsoft.com/office/officeart/2005/8/layout/pyramid2"/>
    <dgm:cxn modelId="{C4B3B5FE-63AB-4383-852A-BDA307CAC5C1}" type="presParOf" srcId="{462FB457-4F37-4839-A60F-357AE45FBCF9}" destId="{2F195FDA-A9C9-494E-BC43-46C197816A86}" srcOrd="15" destOrd="0" presId="urn:microsoft.com/office/officeart/2005/8/layout/pyramid2"/>
    <dgm:cxn modelId="{3E1460D9-B397-4088-BE15-19608C69D0A9}" type="presParOf" srcId="{462FB457-4F37-4839-A60F-357AE45FBCF9}" destId="{2D9A1871-5064-4B14-B3FB-C81474195601}" srcOrd="16" destOrd="0" presId="urn:microsoft.com/office/officeart/2005/8/layout/pyramid2"/>
    <dgm:cxn modelId="{BB7569EE-E117-4AE1-9802-83960712AA6D}" type="presParOf" srcId="{462FB457-4F37-4839-A60F-357AE45FBCF9}" destId="{962E8715-5B2E-4DE4-BBBD-3B6882A01351}" srcOrd="17" destOrd="0" presId="urn:microsoft.com/office/officeart/2005/8/layout/pyramid2"/>
    <dgm:cxn modelId="{785850E5-30B8-4973-BD0E-1A885295CDBA}" type="presParOf" srcId="{462FB457-4F37-4839-A60F-357AE45FBCF9}" destId="{4A151B26-8006-4E62-A8C1-53BEC162CDBD}" srcOrd="18" destOrd="0" presId="urn:microsoft.com/office/officeart/2005/8/layout/pyramid2"/>
    <dgm:cxn modelId="{D8637A3C-241D-4BD0-A671-BB209D6E9FB5}" type="presParOf" srcId="{462FB457-4F37-4839-A60F-357AE45FBCF9}" destId="{FEA49BB2-BD76-446C-B11C-58CC3F4E79FC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DFAAE6-6814-418A-A6DA-2EE1DC7E2D8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4EE36-1AB5-4093-8FD1-6DDB6AD9C947}">
      <dgm:prSet phldrT="[Текст]" custT="1"/>
      <dgm:spPr/>
      <dgm:t>
        <a:bodyPr/>
        <a:lstStyle/>
        <a:p>
          <a:r>
            <a:rPr lang="ru-RU" sz="1000" b="1" i="1" dirty="0" smtClean="0"/>
            <a:t>заместитель председателя комиссии </a:t>
          </a:r>
          <a:r>
            <a:rPr lang="ru-RU" sz="1000" dirty="0" smtClean="0"/>
            <a:t>- начальник государственно-правового управления аппарата Губернатора Волгоградской области</a:t>
          </a:r>
        </a:p>
      </dgm:t>
    </dgm:pt>
    <dgm:pt modelId="{D8DEC1D8-823C-4B1E-A217-5EA5AD69E477}" type="parTrans" cxnId="{6B305619-9936-4A6B-AAED-1316761A53D3}">
      <dgm:prSet/>
      <dgm:spPr/>
      <dgm:t>
        <a:bodyPr/>
        <a:lstStyle/>
        <a:p>
          <a:endParaRPr lang="ru-RU"/>
        </a:p>
      </dgm:t>
    </dgm:pt>
    <dgm:pt modelId="{B6BB8B27-0B98-45F2-96D3-1B22FB4678FA}" type="sibTrans" cxnId="{6B305619-9936-4A6B-AAED-1316761A53D3}">
      <dgm:prSet/>
      <dgm:spPr/>
      <dgm:t>
        <a:bodyPr/>
        <a:lstStyle/>
        <a:p>
          <a:endParaRPr lang="ru-RU"/>
        </a:p>
      </dgm:t>
    </dgm:pt>
    <dgm:pt modelId="{01D9B0E8-5520-4651-B9D6-E52615928EE1}">
      <dgm:prSet phldrT="[Текст]" custT="1"/>
      <dgm:spPr/>
      <dgm:t>
        <a:bodyPr/>
        <a:lstStyle/>
        <a:p>
          <a:r>
            <a:rPr lang="ru-RU" sz="1000" b="1" i="1" dirty="0" smtClean="0"/>
            <a:t>секретарь комиссии </a:t>
          </a:r>
          <a:r>
            <a:rPr lang="ru-RU" sz="1000" dirty="0" smtClean="0"/>
            <a:t>- заместитель начальника отдела по профилактике коррупционных и иных правонарушений управления</a:t>
          </a:r>
          <a:endParaRPr lang="ru-RU" sz="500" dirty="0"/>
        </a:p>
      </dgm:t>
    </dgm:pt>
    <dgm:pt modelId="{4DB92255-A979-495D-BE61-4B131A563C11}" type="parTrans" cxnId="{C6CB4F84-8764-42D8-99CA-74B6BDABAA7A}">
      <dgm:prSet/>
      <dgm:spPr/>
      <dgm:t>
        <a:bodyPr/>
        <a:lstStyle/>
        <a:p>
          <a:endParaRPr lang="ru-RU"/>
        </a:p>
      </dgm:t>
    </dgm:pt>
    <dgm:pt modelId="{5E99BF83-811D-4577-B425-16FB67B6F012}" type="sibTrans" cxnId="{C6CB4F84-8764-42D8-99CA-74B6BDABAA7A}">
      <dgm:prSet/>
      <dgm:spPr/>
      <dgm:t>
        <a:bodyPr/>
        <a:lstStyle/>
        <a:p>
          <a:endParaRPr lang="ru-RU"/>
        </a:p>
      </dgm:t>
    </dgm:pt>
    <dgm:pt modelId="{C7883588-791B-4FD3-9614-B3E318F19B84}">
      <dgm:prSet phldrT="[Текст]" custT="1"/>
      <dgm:spPr/>
      <dgm:t>
        <a:bodyPr/>
        <a:lstStyle/>
        <a:p>
          <a:r>
            <a:rPr lang="ru-RU" sz="1000" dirty="0" smtClean="0"/>
            <a:t>начальник контрольного управления аппарата Губернатора Волгоградской области</a:t>
          </a:r>
        </a:p>
      </dgm:t>
    </dgm:pt>
    <dgm:pt modelId="{D9CB6925-F7A5-4669-BBB5-2DEA9ADBB019}" type="parTrans" cxnId="{CCDDCA65-7335-43E1-B5CC-4DDA0E6962EC}">
      <dgm:prSet/>
      <dgm:spPr/>
      <dgm:t>
        <a:bodyPr/>
        <a:lstStyle/>
        <a:p>
          <a:endParaRPr lang="ru-RU"/>
        </a:p>
      </dgm:t>
    </dgm:pt>
    <dgm:pt modelId="{31FED71A-AD97-424A-8B9F-57B979F10F4F}" type="sibTrans" cxnId="{CCDDCA65-7335-43E1-B5CC-4DDA0E6962EC}">
      <dgm:prSet/>
      <dgm:spPr/>
      <dgm:t>
        <a:bodyPr/>
        <a:lstStyle/>
        <a:p>
          <a:endParaRPr lang="ru-RU"/>
        </a:p>
      </dgm:t>
    </dgm:pt>
    <dgm:pt modelId="{BDC1B91E-A8B8-4433-95C2-0C17B563612A}">
      <dgm:prSet phldrT="[Текст]" custT="1"/>
      <dgm:spPr/>
      <dgm:t>
        <a:bodyPr/>
        <a:lstStyle/>
        <a:p>
          <a:r>
            <a:rPr lang="ru-RU" sz="1000" dirty="0" smtClean="0"/>
            <a:t>представитель Общественной палаты Волгоградской области</a:t>
          </a:r>
        </a:p>
      </dgm:t>
    </dgm:pt>
    <dgm:pt modelId="{462C7572-65A6-4A4C-8B1B-473680B40ED4}" type="parTrans" cxnId="{2F685247-FCDE-4775-87FF-491738CEC9A0}">
      <dgm:prSet/>
      <dgm:spPr/>
      <dgm:t>
        <a:bodyPr/>
        <a:lstStyle/>
        <a:p>
          <a:endParaRPr lang="ru-RU"/>
        </a:p>
      </dgm:t>
    </dgm:pt>
    <dgm:pt modelId="{8FD01304-8787-40E9-9884-DB60642C509E}" type="sibTrans" cxnId="{2F685247-FCDE-4775-87FF-491738CEC9A0}">
      <dgm:prSet/>
      <dgm:spPr/>
      <dgm:t>
        <a:bodyPr/>
        <a:lstStyle/>
        <a:p>
          <a:endParaRPr lang="ru-RU"/>
        </a:p>
      </dgm:t>
    </dgm:pt>
    <dgm:pt modelId="{C802C996-48F9-4DE7-A8FF-DBBE34A3645B}">
      <dgm:prSet phldrT="[Текст]" custT="1"/>
      <dgm:spPr/>
      <dgm:t>
        <a:bodyPr/>
        <a:lstStyle/>
        <a:p>
          <a:r>
            <a:rPr lang="ru-RU" sz="1000" dirty="0" smtClean="0"/>
            <a:t>представитель Ассоциации "Совет муниципальных образований Волгоградской области"</a:t>
          </a:r>
        </a:p>
      </dgm:t>
    </dgm:pt>
    <dgm:pt modelId="{0B3DC296-6B33-4E50-98EF-D03312A33FEE}" type="parTrans" cxnId="{EA157266-BD1D-4B5F-8C30-4FCAC2A17E1B}">
      <dgm:prSet/>
      <dgm:spPr/>
      <dgm:t>
        <a:bodyPr/>
        <a:lstStyle/>
        <a:p>
          <a:endParaRPr lang="ru-RU"/>
        </a:p>
      </dgm:t>
    </dgm:pt>
    <dgm:pt modelId="{79E9108B-FDC2-452A-83E6-1BBF84AD8FAB}" type="sibTrans" cxnId="{EA157266-BD1D-4B5F-8C30-4FCAC2A17E1B}">
      <dgm:prSet/>
      <dgm:spPr/>
      <dgm:t>
        <a:bodyPr/>
        <a:lstStyle/>
        <a:p>
          <a:endParaRPr lang="ru-RU"/>
        </a:p>
      </dgm:t>
    </dgm:pt>
    <dgm:pt modelId="{C1A56035-C485-49ED-A7CA-765A82C53A9A}">
      <dgm:prSet phldrT="[Текст]" custT="1"/>
      <dgm:spPr/>
      <dgm:t>
        <a:bodyPr/>
        <a:lstStyle/>
        <a:p>
          <a:r>
            <a:rPr lang="ru-RU" sz="1000" dirty="0" smtClean="0"/>
            <a:t>представитель Волгоградского института управления - филиала ФГБОУ ВО "Российская академия народного хозяйства и государственной службы при Президенте Российской Федерации"</a:t>
          </a:r>
        </a:p>
      </dgm:t>
    </dgm:pt>
    <dgm:pt modelId="{C6BACFD6-17A0-41E1-822B-786F2D9185A3}" type="parTrans" cxnId="{FC85224D-50D0-4998-8892-5E0FA73F5EA3}">
      <dgm:prSet/>
      <dgm:spPr/>
      <dgm:t>
        <a:bodyPr/>
        <a:lstStyle/>
        <a:p>
          <a:endParaRPr lang="ru-RU"/>
        </a:p>
      </dgm:t>
    </dgm:pt>
    <dgm:pt modelId="{C5B056FF-34DE-49FD-B06A-69A9427E4D59}" type="sibTrans" cxnId="{FC85224D-50D0-4998-8892-5E0FA73F5EA3}">
      <dgm:prSet/>
      <dgm:spPr/>
      <dgm:t>
        <a:bodyPr/>
        <a:lstStyle/>
        <a:p>
          <a:endParaRPr lang="ru-RU"/>
        </a:p>
      </dgm:t>
    </dgm:pt>
    <dgm:pt modelId="{4510C96F-428D-47D2-9068-E6DB89235BB1}">
      <dgm:prSet phldrT="[Текст]"/>
      <dgm:spPr/>
      <dgm:t>
        <a:bodyPr/>
        <a:lstStyle/>
        <a:p>
          <a:r>
            <a:rPr lang="ru-RU" b="1" i="1" dirty="0" smtClean="0"/>
            <a:t>председатель комиссии </a:t>
          </a:r>
          <a:r>
            <a:rPr lang="ru-RU" dirty="0" smtClean="0"/>
            <a:t>– начальник управления</a:t>
          </a:r>
          <a:endParaRPr lang="ru-RU" dirty="0"/>
        </a:p>
      </dgm:t>
    </dgm:pt>
    <dgm:pt modelId="{83F32ADF-0851-45CB-A74E-563FD0A238AE}" type="parTrans" cxnId="{88B3C616-0571-4557-B705-9D890A653423}">
      <dgm:prSet/>
      <dgm:spPr/>
      <dgm:t>
        <a:bodyPr/>
        <a:lstStyle/>
        <a:p>
          <a:endParaRPr lang="ru-RU"/>
        </a:p>
      </dgm:t>
    </dgm:pt>
    <dgm:pt modelId="{82C9A5E8-09D6-42AE-B559-12C5009A6FEB}" type="sibTrans" cxnId="{88B3C616-0571-4557-B705-9D890A653423}">
      <dgm:prSet/>
      <dgm:spPr/>
      <dgm:t>
        <a:bodyPr/>
        <a:lstStyle/>
        <a:p>
          <a:endParaRPr lang="ru-RU"/>
        </a:p>
      </dgm:t>
    </dgm:pt>
    <dgm:pt modelId="{FFC4EEB2-E685-4A4A-9231-27C4EB457922}" type="pres">
      <dgm:prSet presAssocID="{AEDFAAE6-6814-418A-A6DA-2EE1DC7E2D8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22BC58-C673-450C-AF0D-A82DF656FEE0}" type="pres">
      <dgm:prSet presAssocID="{AEDFAAE6-6814-418A-A6DA-2EE1DC7E2D8D}" presName="Name1" presStyleCnt="0"/>
      <dgm:spPr/>
    </dgm:pt>
    <dgm:pt modelId="{E53D9B9A-1DA9-494C-8B33-C2B4EC29140D}" type="pres">
      <dgm:prSet presAssocID="{AEDFAAE6-6814-418A-A6DA-2EE1DC7E2D8D}" presName="cycle" presStyleCnt="0"/>
      <dgm:spPr/>
    </dgm:pt>
    <dgm:pt modelId="{7ED7FDE7-A6CA-4EA9-AACD-F6CD19990342}" type="pres">
      <dgm:prSet presAssocID="{AEDFAAE6-6814-418A-A6DA-2EE1DC7E2D8D}" presName="srcNode" presStyleLbl="node1" presStyleIdx="0" presStyleCnt="7"/>
      <dgm:spPr/>
    </dgm:pt>
    <dgm:pt modelId="{6ED229AF-7317-499A-88FF-BB8E758FC32D}" type="pres">
      <dgm:prSet presAssocID="{AEDFAAE6-6814-418A-A6DA-2EE1DC7E2D8D}" presName="conn" presStyleLbl="parChTrans1D2" presStyleIdx="0" presStyleCnt="1" custLinFactNeighborX="-294" custLinFactNeighborY="-446"/>
      <dgm:spPr/>
      <dgm:t>
        <a:bodyPr/>
        <a:lstStyle/>
        <a:p>
          <a:endParaRPr lang="ru-RU"/>
        </a:p>
      </dgm:t>
    </dgm:pt>
    <dgm:pt modelId="{DBDAA4F1-E111-4631-8AC7-D8C9A2838FFF}" type="pres">
      <dgm:prSet presAssocID="{AEDFAAE6-6814-418A-A6DA-2EE1DC7E2D8D}" presName="extraNode" presStyleLbl="node1" presStyleIdx="0" presStyleCnt="7"/>
      <dgm:spPr/>
    </dgm:pt>
    <dgm:pt modelId="{354DFE16-8D58-4AFB-9EFE-9E418C327599}" type="pres">
      <dgm:prSet presAssocID="{AEDFAAE6-6814-418A-A6DA-2EE1DC7E2D8D}" presName="dstNode" presStyleLbl="node1" presStyleIdx="0" presStyleCnt="7"/>
      <dgm:spPr/>
    </dgm:pt>
    <dgm:pt modelId="{10DA16CB-2589-426C-8149-F763A2B62750}" type="pres">
      <dgm:prSet presAssocID="{4510C96F-428D-47D2-9068-E6DB89235BB1}" presName="text_1" presStyleLbl="node1" presStyleIdx="0" presStyleCnt="7" custLinFactNeighborX="-82" custLinFactNeighborY="-72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0F76F-D94C-41A9-BEDB-210EDBB81BF0}" type="pres">
      <dgm:prSet presAssocID="{4510C96F-428D-47D2-9068-E6DB89235BB1}" presName="accent_1" presStyleCnt="0"/>
      <dgm:spPr/>
    </dgm:pt>
    <dgm:pt modelId="{18E14DA9-9C84-406B-97A1-B8E40720BA8E}" type="pres">
      <dgm:prSet presAssocID="{4510C96F-428D-47D2-9068-E6DB89235BB1}" presName="accentRepeatNode" presStyleLbl="solidFgAcc1" presStyleIdx="0" presStyleCnt="7"/>
      <dgm:spPr/>
    </dgm:pt>
    <dgm:pt modelId="{6C7202AF-FD38-48CC-881C-5099ED814AA7}" type="pres">
      <dgm:prSet presAssocID="{6F84EE36-1AB5-4093-8FD1-6DDB6AD9C947}" presName="text_2" presStyleLbl="node1" presStyleIdx="1" presStyleCnt="7" custScaleY="161018" custLinFactNeighborY="-69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EFCE9-8BEB-499A-A8E2-14F480099CCC}" type="pres">
      <dgm:prSet presAssocID="{6F84EE36-1AB5-4093-8FD1-6DDB6AD9C947}" presName="accent_2" presStyleCnt="0"/>
      <dgm:spPr/>
    </dgm:pt>
    <dgm:pt modelId="{BF718153-44E9-429B-90D7-391AB3393001}" type="pres">
      <dgm:prSet presAssocID="{6F84EE36-1AB5-4093-8FD1-6DDB6AD9C947}" presName="accentRepeatNode" presStyleLbl="solidFgAcc1" presStyleIdx="1" presStyleCnt="7" custLinFactNeighborY="-62060"/>
      <dgm:spPr/>
    </dgm:pt>
    <dgm:pt modelId="{9FF61D6E-76B2-4DE9-96A9-F5ECCC14582C}" type="pres">
      <dgm:prSet presAssocID="{01D9B0E8-5520-4651-B9D6-E52615928EE1}" presName="text_3" presStyleLbl="node1" presStyleIdx="2" presStyleCnt="7" custScaleY="168705" custLinFactNeighborY="-3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B6DE0-CF60-4E49-86D1-040C017C6160}" type="pres">
      <dgm:prSet presAssocID="{01D9B0E8-5520-4651-B9D6-E52615928EE1}" presName="accent_3" presStyleCnt="0"/>
      <dgm:spPr/>
    </dgm:pt>
    <dgm:pt modelId="{05E675FF-8E8E-4F0B-971D-44977F36FD50}" type="pres">
      <dgm:prSet presAssocID="{01D9B0E8-5520-4651-B9D6-E52615928EE1}" presName="accentRepeatNode" presStyleLbl="solidFgAcc1" presStyleIdx="2" presStyleCnt="7" custLinFactNeighborX="-9570" custLinFactNeighborY="-21785"/>
      <dgm:spPr/>
    </dgm:pt>
    <dgm:pt modelId="{DE2DD365-AC3A-4800-936C-DB913C89F3D5}" type="pres">
      <dgm:prSet presAssocID="{C7883588-791B-4FD3-9614-B3E318F19B84}" presName="text_4" presStyleLbl="node1" presStyleIdx="3" presStyleCnt="7" custScaleY="138274" custLinFactNeighborY="-7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E0926-F909-428C-87A1-F14DF62A78A9}" type="pres">
      <dgm:prSet presAssocID="{C7883588-791B-4FD3-9614-B3E318F19B84}" presName="accent_4" presStyleCnt="0"/>
      <dgm:spPr/>
    </dgm:pt>
    <dgm:pt modelId="{8BEB9E96-A58D-413C-8874-532E4E3DDFED}" type="pres">
      <dgm:prSet presAssocID="{C7883588-791B-4FD3-9614-B3E318F19B84}" presName="accentRepeatNode" presStyleLbl="solidFgAcc1" presStyleIdx="3" presStyleCnt="7"/>
      <dgm:spPr/>
    </dgm:pt>
    <dgm:pt modelId="{157F7A81-4945-4D3B-A665-1BFF3B314003}" type="pres">
      <dgm:prSet presAssocID="{BDC1B91E-A8B8-4433-95C2-0C17B563612A}" presName="text_5" presStyleLbl="node1" presStyleIdx="4" presStyleCnt="7" custLinFactNeighborY="-13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A900F-519C-4291-B6A7-CF20B9CDFC6D}" type="pres">
      <dgm:prSet presAssocID="{BDC1B91E-A8B8-4433-95C2-0C17B563612A}" presName="accent_5" presStyleCnt="0"/>
      <dgm:spPr/>
    </dgm:pt>
    <dgm:pt modelId="{4CF64133-788F-4176-BFA1-3448DEA761C9}" type="pres">
      <dgm:prSet presAssocID="{BDC1B91E-A8B8-4433-95C2-0C17B563612A}" presName="accentRepeatNode" presStyleLbl="solidFgAcc1" presStyleIdx="4" presStyleCnt="7" custLinFactNeighborY="-16503"/>
      <dgm:spPr/>
    </dgm:pt>
    <dgm:pt modelId="{ADBE881F-35FE-4521-879C-11CE8FA097C0}" type="pres">
      <dgm:prSet presAssocID="{C802C996-48F9-4DE7-A8FF-DBBE34A3645B}" presName="text_6" presStyleLbl="node1" presStyleIdx="5" presStyleCnt="7" custScaleY="140854" custLinFactNeighborY="-2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5E0CB-E892-45B2-98AC-AFD89DCB3EF5}" type="pres">
      <dgm:prSet presAssocID="{C802C996-48F9-4DE7-A8FF-DBBE34A3645B}" presName="accent_6" presStyleCnt="0"/>
      <dgm:spPr/>
    </dgm:pt>
    <dgm:pt modelId="{9EBB6EB9-903A-4926-A41D-07F4D5205D21}" type="pres">
      <dgm:prSet presAssocID="{C802C996-48F9-4DE7-A8FF-DBBE34A3645B}" presName="accentRepeatNode" presStyleLbl="solidFgAcc1" presStyleIdx="5" presStyleCnt="7" custLinFactNeighborY="-29320"/>
      <dgm:spPr/>
    </dgm:pt>
    <dgm:pt modelId="{C335FAB2-A950-443A-A29C-DC13A35DF35E}" type="pres">
      <dgm:prSet presAssocID="{C1A56035-C485-49ED-A7CA-765A82C53A9A}" presName="text_7" presStyleLbl="node1" presStyleIdx="6" presStyleCnt="7" custScaleY="193179" custLinFactNeighborY="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5A8C6-E846-4C5D-82F5-9C63BC6B63CA}" type="pres">
      <dgm:prSet presAssocID="{C1A56035-C485-49ED-A7CA-765A82C53A9A}" presName="accent_7" presStyleCnt="0"/>
      <dgm:spPr/>
    </dgm:pt>
    <dgm:pt modelId="{33638074-77F6-4421-9BF6-66A573497C7E}" type="pres">
      <dgm:prSet presAssocID="{C1A56035-C485-49ED-A7CA-765A82C53A9A}" presName="accentRepeatNode" presStyleLbl="solidFgAcc1" presStyleIdx="6" presStyleCnt="7" custLinFactNeighborY="-11608"/>
      <dgm:spPr/>
    </dgm:pt>
  </dgm:ptLst>
  <dgm:cxnLst>
    <dgm:cxn modelId="{F0D46D2B-D05E-4072-A85D-60D4B783E829}" type="presOf" srcId="{BDC1B91E-A8B8-4433-95C2-0C17B563612A}" destId="{157F7A81-4945-4D3B-A665-1BFF3B314003}" srcOrd="0" destOrd="0" presId="urn:microsoft.com/office/officeart/2008/layout/VerticalCurvedList"/>
    <dgm:cxn modelId="{686C183F-776F-4BA8-B9A1-F2FBBFCC7113}" type="presOf" srcId="{C802C996-48F9-4DE7-A8FF-DBBE34A3645B}" destId="{ADBE881F-35FE-4521-879C-11CE8FA097C0}" srcOrd="0" destOrd="0" presId="urn:microsoft.com/office/officeart/2008/layout/VerticalCurvedList"/>
    <dgm:cxn modelId="{6B305619-9936-4A6B-AAED-1316761A53D3}" srcId="{AEDFAAE6-6814-418A-A6DA-2EE1DC7E2D8D}" destId="{6F84EE36-1AB5-4093-8FD1-6DDB6AD9C947}" srcOrd="1" destOrd="0" parTransId="{D8DEC1D8-823C-4B1E-A217-5EA5AD69E477}" sibTransId="{B6BB8B27-0B98-45F2-96D3-1B22FB4678FA}"/>
    <dgm:cxn modelId="{6A58BB3C-5CFA-4796-BB92-BFCBF53F3B3A}" type="presOf" srcId="{4510C96F-428D-47D2-9068-E6DB89235BB1}" destId="{10DA16CB-2589-426C-8149-F763A2B62750}" srcOrd="0" destOrd="0" presId="urn:microsoft.com/office/officeart/2008/layout/VerticalCurvedList"/>
    <dgm:cxn modelId="{A655C2B6-AF51-4A69-88BC-4B95C4A1D9A9}" type="presOf" srcId="{C1A56035-C485-49ED-A7CA-765A82C53A9A}" destId="{C335FAB2-A950-443A-A29C-DC13A35DF35E}" srcOrd="0" destOrd="0" presId="urn:microsoft.com/office/officeart/2008/layout/VerticalCurvedList"/>
    <dgm:cxn modelId="{88236502-D903-459E-AD83-523486CC551C}" type="presOf" srcId="{82C9A5E8-09D6-42AE-B559-12C5009A6FEB}" destId="{6ED229AF-7317-499A-88FF-BB8E758FC32D}" srcOrd="0" destOrd="0" presId="urn:microsoft.com/office/officeart/2008/layout/VerticalCurvedList"/>
    <dgm:cxn modelId="{C6CB4F84-8764-42D8-99CA-74B6BDABAA7A}" srcId="{AEDFAAE6-6814-418A-A6DA-2EE1DC7E2D8D}" destId="{01D9B0E8-5520-4651-B9D6-E52615928EE1}" srcOrd="2" destOrd="0" parTransId="{4DB92255-A979-495D-BE61-4B131A563C11}" sibTransId="{5E99BF83-811D-4577-B425-16FB67B6F012}"/>
    <dgm:cxn modelId="{EA157266-BD1D-4B5F-8C30-4FCAC2A17E1B}" srcId="{AEDFAAE6-6814-418A-A6DA-2EE1DC7E2D8D}" destId="{C802C996-48F9-4DE7-A8FF-DBBE34A3645B}" srcOrd="5" destOrd="0" parTransId="{0B3DC296-6B33-4E50-98EF-D03312A33FEE}" sibTransId="{79E9108B-FDC2-452A-83E6-1BBF84AD8FAB}"/>
    <dgm:cxn modelId="{F3AF6051-81E4-4175-A3F5-083FF561175A}" type="presOf" srcId="{C7883588-791B-4FD3-9614-B3E318F19B84}" destId="{DE2DD365-AC3A-4800-936C-DB913C89F3D5}" srcOrd="0" destOrd="0" presId="urn:microsoft.com/office/officeart/2008/layout/VerticalCurvedList"/>
    <dgm:cxn modelId="{CCDDCA65-7335-43E1-B5CC-4DDA0E6962EC}" srcId="{AEDFAAE6-6814-418A-A6DA-2EE1DC7E2D8D}" destId="{C7883588-791B-4FD3-9614-B3E318F19B84}" srcOrd="3" destOrd="0" parTransId="{D9CB6925-F7A5-4669-BBB5-2DEA9ADBB019}" sibTransId="{31FED71A-AD97-424A-8B9F-57B979F10F4F}"/>
    <dgm:cxn modelId="{78A5C9AA-0652-4713-A32A-B0C522CEF27D}" type="presOf" srcId="{01D9B0E8-5520-4651-B9D6-E52615928EE1}" destId="{9FF61D6E-76B2-4DE9-96A9-F5ECCC14582C}" srcOrd="0" destOrd="0" presId="urn:microsoft.com/office/officeart/2008/layout/VerticalCurvedList"/>
    <dgm:cxn modelId="{D6D74FB2-EA61-452E-8076-440D47C9BEA5}" type="presOf" srcId="{AEDFAAE6-6814-418A-A6DA-2EE1DC7E2D8D}" destId="{FFC4EEB2-E685-4A4A-9231-27C4EB457922}" srcOrd="0" destOrd="0" presId="urn:microsoft.com/office/officeart/2008/layout/VerticalCurvedList"/>
    <dgm:cxn modelId="{88B3C616-0571-4557-B705-9D890A653423}" srcId="{AEDFAAE6-6814-418A-A6DA-2EE1DC7E2D8D}" destId="{4510C96F-428D-47D2-9068-E6DB89235BB1}" srcOrd="0" destOrd="0" parTransId="{83F32ADF-0851-45CB-A74E-563FD0A238AE}" sibTransId="{82C9A5E8-09D6-42AE-B559-12C5009A6FEB}"/>
    <dgm:cxn modelId="{FC85224D-50D0-4998-8892-5E0FA73F5EA3}" srcId="{AEDFAAE6-6814-418A-A6DA-2EE1DC7E2D8D}" destId="{C1A56035-C485-49ED-A7CA-765A82C53A9A}" srcOrd="6" destOrd="0" parTransId="{C6BACFD6-17A0-41E1-822B-786F2D9185A3}" sibTransId="{C5B056FF-34DE-49FD-B06A-69A9427E4D59}"/>
    <dgm:cxn modelId="{2F685247-FCDE-4775-87FF-491738CEC9A0}" srcId="{AEDFAAE6-6814-418A-A6DA-2EE1DC7E2D8D}" destId="{BDC1B91E-A8B8-4433-95C2-0C17B563612A}" srcOrd="4" destOrd="0" parTransId="{462C7572-65A6-4A4C-8B1B-473680B40ED4}" sibTransId="{8FD01304-8787-40E9-9884-DB60642C509E}"/>
    <dgm:cxn modelId="{A2925E51-C106-40C8-9DFC-AFECFBBB376A}" type="presOf" srcId="{6F84EE36-1AB5-4093-8FD1-6DDB6AD9C947}" destId="{6C7202AF-FD38-48CC-881C-5099ED814AA7}" srcOrd="0" destOrd="0" presId="urn:microsoft.com/office/officeart/2008/layout/VerticalCurvedList"/>
    <dgm:cxn modelId="{4F92075C-AAF0-46D6-8407-386E038876BE}" type="presParOf" srcId="{FFC4EEB2-E685-4A4A-9231-27C4EB457922}" destId="{E122BC58-C673-450C-AF0D-A82DF656FEE0}" srcOrd="0" destOrd="0" presId="urn:microsoft.com/office/officeart/2008/layout/VerticalCurvedList"/>
    <dgm:cxn modelId="{0C2856E6-DE77-4204-873A-C08A12B4E45C}" type="presParOf" srcId="{E122BC58-C673-450C-AF0D-A82DF656FEE0}" destId="{E53D9B9A-1DA9-494C-8B33-C2B4EC29140D}" srcOrd="0" destOrd="0" presId="urn:microsoft.com/office/officeart/2008/layout/VerticalCurvedList"/>
    <dgm:cxn modelId="{BB097092-46EA-48AB-82B3-34FC5DC9F8E2}" type="presParOf" srcId="{E53D9B9A-1DA9-494C-8B33-C2B4EC29140D}" destId="{7ED7FDE7-A6CA-4EA9-AACD-F6CD19990342}" srcOrd="0" destOrd="0" presId="urn:microsoft.com/office/officeart/2008/layout/VerticalCurvedList"/>
    <dgm:cxn modelId="{A716FA81-8835-41E2-A57D-9059EBA6E831}" type="presParOf" srcId="{E53D9B9A-1DA9-494C-8B33-C2B4EC29140D}" destId="{6ED229AF-7317-499A-88FF-BB8E758FC32D}" srcOrd="1" destOrd="0" presId="urn:microsoft.com/office/officeart/2008/layout/VerticalCurvedList"/>
    <dgm:cxn modelId="{338D1916-9F70-4EE4-BB57-CA9E8E0F4B22}" type="presParOf" srcId="{E53D9B9A-1DA9-494C-8B33-C2B4EC29140D}" destId="{DBDAA4F1-E111-4631-8AC7-D8C9A2838FFF}" srcOrd="2" destOrd="0" presId="urn:microsoft.com/office/officeart/2008/layout/VerticalCurvedList"/>
    <dgm:cxn modelId="{F2B2766E-0690-4A78-B397-B59F2B51142D}" type="presParOf" srcId="{E53D9B9A-1DA9-494C-8B33-C2B4EC29140D}" destId="{354DFE16-8D58-4AFB-9EFE-9E418C327599}" srcOrd="3" destOrd="0" presId="urn:microsoft.com/office/officeart/2008/layout/VerticalCurvedList"/>
    <dgm:cxn modelId="{88F0CDB6-ABD2-4EFF-A166-D33F7226A8AC}" type="presParOf" srcId="{E122BC58-C673-450C-AF0D-A82DF656FEE0}" destId="{10DA16CB-2589-426C-8149-F763A2B62750}" srcOrd="1" destOrd="0" presId="urn:microsoft.com/office/officeart/2008/layout/VerticalCurvedList"/>
    <dgm:cxn modelId="{8F37F1F4-34FA-472A-B9EE-57E1A7E5AE07}" type="presParOf" srcId="{E122BC58-C673-450C-AF0D-A82DF656FEE0}" destId="{C2A0F76F-D94C-41A9-BEDB-210EDBB81BF0}" srcOrd="2" destOrd="0" presId="urn:microsoft.com/office/officeart/2008/layout/VerticalCurvedList"/>
    <dgm:cxn modelId="{1F9C257F-0A33-4336-A7E1-F9589E3D4191}" type="presParOf" srcId="{C2A0F76F-D94C-41A9-BEDB-210EDBB81BF0}" destId="{18E14DA9-9C84-406B-97A1-B8E40720BA8E}" srcOrd="0" destOrd="0" presId="urn:microsoft.com/office/officeart/2008/layout/VerticalCurvedList"/>
    <dgm:cxn modelId="{0DF3FE5E-1801-4FF6-9D4C-59B92CDC1E31}" type="presParOf" srcId="{E122BC58-C673-450C-AF0D-A82DF656FEE0}" destId="{6C7202AF-FD38-48CC-881C-5099ED814AA7}" srcOrd="3" destOrd="0" presId="urn:microsoft.com/office/officeart/2008/layout/VerticalCurvedList"/>
    <dgm:cxn modelId="{6017650F-6F71-4516-953B-2792D2F42539}" type="presParOf" srcId="{E122BC58-C673-450C-AF0D-A82DF656FEE0}" destId="{F8DEFCE9-8BEB-499A-A8E2-14F480099CCC}" srcOrd="4" destOrd="0" presId="urn:microsoft.com/office/officeart/2008/layout/VerticalCurvedList"/>
    <dgm:cxn modelId="{752C829C-44A9-4C1B-A5B8-03B5C8B26E31}" type="presParOf" srcId="{F8DEFCE9-8BEB-499A-A8E2-14F480099CCC}" destId="{BF718153-44E9-429B-90D7-391AB3393001}" srcOrd="0" destOrd="0" presId="urn:microsoft.com/office/officeart/2008/layout/VerticalCurvedList"/>
    <dgm:cxn modelId="{8E25D849-F100-4714-8835-BF8EA38B516A}" type="presParOf" srcId="{E122BC58-C673-450C-AF0D-A82DF656FEE0}" destId="{9FF61D6E-76B2-4DE9-96A9-F5ECCC14582C}" srcOrd="5" destOrd="0" presId="urn:microsoft.com/office/officeart/2008/layout/VerticalCurvedList"/>
    <dgm:cxn modelId="{30EC795B-C723-4DE2-8F21-1F2ED89F038A}" type="presParOf" srcId="{E122BC58-C673-450C-AF0D-A82DF656FEE0}" destId="{509B6DE0-CF60-4E49-86D1-040C017C6160}" srcOrd="6" destOrd="0" presId="urn:microsoft.com/office/officeart/2008/layout/VerticalCurvedList"/>
    <dgm:cxn modelId="{EC99E674-08FC-4D8B-B546-167B61642B43}" type="presParOf" srcId="{509B6DE0-CF60-4E49-86D1-040C017C6160}" destId="{05E675FF-8E8E-4F0B-971D-44977F36FD50}" srcOrd="0" destOrd="0" presId="urn:microsoft.com/office/officeart/2008/layout/VerticalCurvedList"/>
    <dgm:cxn modelId="{818D19F9-F5D4-4228-B8E3-BDBF5D75A8AB}" type="presParOf" srcId="{E122BC58-C673-450C-AF0D-A82DF656FEE0}" destId="{DE2DD365-AC3A-4800-936C-DB913C89F3D5}" srcOrd="7" destOrd="0" presId="urn:microsoft.com/office/officeart/2008/layout/VerticalCurvedList"/>
    <dgm:cxn modelId="{E2684F49-BBBC-4AA1-A08C-B88F3588827A}" type="presParOf" srcId="{E122BC58-C673-450C-AF0D-A82DF656FEE0}" destId="{207E0926-F909-428C-87A1-F14DF62A78A9}" srcOrd="8" destOrd="0" presId="urn:microsoft.com/office/officeart/2008/layout/VerticalCurvedList"/>
    <dgm:cxn modelId="{35BFD56D-BE92-4134-9749-9023AD99DA90}" type="presParOf" srcId="{207E0926-F909-428C-87A1-F14DF62A78A9}" destId="{8BEB9E96-A58D-413C-8874-532E4E3DDFED}" srcOrd="0" destOrd="0" presId="urn:microsoft.com/office/officeart/2008/layout/VerticalCurvedList"/>
    <dgm:cxn modelId="{EA906686-7D80-42B7-ADA7-C020E2F14731}" type="presParOf" srcId="{E122BC58-C673-450C-AF0D-A82DF656FEE0}" destId="{157F7A81-4945-4D3B-A665-1BFF3B314003}" srcOrd="9" destOrd="0" presId="urn:microsoft.com/office/officeart/2008/layout/VerticalCurvedList"/>
    <dgm:cxn modelId="{E3ED3E22-6B1D-402B-8267-9C3250AA7A11}" type="presParOf" srcId="{E122BC58-C673-450C-AF0D-A82DF656FEE0}" destId="{ABCA900F-519C-4291-B6A7-CF20B9CDFC6D}" srcOrd="10" destOrd="0" presId="urn:microsoft.com/office/officeart/2008/layout/VerticalCurvedList"/>
    <dgm:cxn modelId="{E101281B-537C-4D31-A073-DF4FF605DBC2}" type="presParOf" srcId="{ABCA900F-519C-4291-B6A7-CF20B9CDFC6D}" destId="{4CF64133-788F-4176-BFA1-3448DEA761C9}" srcOrd="0" destOrd="0" presId="urn:microsoft.com/office/officeart/2008/layout/VerticalCurvedList"/>
    <dgm:cxn modelId="{3C86A1DE-4697-4CAA-BED0-6C9FB75375BA}" type="presParOf" srcId="{E122BC58-C673-450C-AF0D-A82DF656FEE0}" destId="{ADBE881F-35FE-4521-879C-11CE8FA097C0}" srcOrd="11" destOrd="0" presId="urn:microsoft.com/office/officeart/2008/layout/VerticalCurvedList"/>
    <dgm:cxn modelId="{5F975BF5-F2A6-4E54-8594-42794A9B5590}" type="presParOf" srcId="{E122BC58-C673-450C-AF0D-A82DF656FEE0}" destId="{7A15E0CB-E892-45B2-98AC-AFD89DCB3EF5}" srcOrd="12" destOrd="0" presId="urn:microsoft.com/office/officeart/2008/layout/VerticalCurvedList"/>
    <dgm:cxn modelId="{7B5837B2-D6D1-45AB-BF8B-45E11151CABE}" type="presParOf" srcId="{7A15E0CB-E892-45B2-98AC-AFD89DCB3EF5}" destId="{9EBB6EB9-903A-4926-A41D-07F4D5205D21}" srcOrd="0" destOrd="0" presId="urn:microsoft.com/office/officeart/2008/layout/VerticalCurvedList"/>
    <dgm:cxn modelId="{6E7BF5F6-9B64-441F-A40D-08A65D7C64B2}" type="presParOf" srcId="{E122BC58-C673-450C-AF0D-A82DF656FEE0}" destId="{C335FAB2-A950-443A-A29C-DC13A35DF35E}" srcOrd="13" destOrd="0" presId="urn:microsoft.com/office/officeart/2008/layout/VerticalCurvedList"/>
    <dgm:cxn modelId="{5641A6CC-9ECB-409B-BF43-09153B7C4CF8}" type="presParOf" srcId="{E122BC58-C673-450C-AF0D-A82DF656FEE0}" destId="{0F55A8C6-E846-4C5D-82F5-9C63BC6B63CA}" srcOrd="14" destOrd="0" presId="urn:microsoft.com/office/officeart/2008/layout/VerticalCurvedList"/>
    <dgm:cxn modelId="{BE94A3B8-1600-4E35-B9D0-08C8A6F4A020}" type="presParOf" srcId="{0F55A8C6-E846-4C5D-82F5-9C63BC6B63CA}" destId="{33638074-77F6-4421-9BF6-66A573497C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A84DB5-09DD-48DA-8A5D-324B3562A9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607248-5DC5-47D7-813B-CE1F79427FA8}">
      <dgm:prSet phldrT="[Текст]" custT="1"/>
      <dgm:spPr/>
      <dgm:t>
        <a:bodyPr/>
        <a:lstStyle/>
        <a:p>
          <a:r>
            <a:rPr lang="ru-RU" sz="1000" dirty="0" smtClean="0"/>
            <a:t>рассматривает материалы проверки сведений о доходах лиц, замещающих должности в муниципальных районах, городских округах, городских и сельских поселениях</a:t>
          </a:r>
          <a:endParaRPr lang="ru-RU" sz="1000" dirty="0"/>
        </a:p>
      </dgm:t>
    </dgm:pt>
    <dgm:pt modelId="{28C641CA-A5D5-4061-8715-0C340042554F}" type="parTrans" cxnId="{2203D528-6F04-4EB9-9805-6478E34FE442}">
      <dgm:prSet/>
      <dgm:spPr/>
      <dgm:t>
        <a:bodyPr/>
        <a:lstStyle/>
        <a:p>
          <a:endParaRPr lang="ru-RU"/>
        </a:p>
      </dgm:t>
    </dgm:pt>
    <dgm:pt modelId="{3FE80AC9-8BAB-49D9-A25E-332CD620F079}" type="sibTrans" cxnId="{2203D528-6F04-4EB9-9805-6478E34FE442}">
      <dgm:prSet/>
      <dgm:spPr/>
      <dgm:t>
        <a:bodyPr/>
        <a:lstStyle/>
        <a:p>
          <a:endParaRPr lang="ru-RU"/>
        </a:p>
      </dgm:t>
    </dgm:pt>
    <dgm:pt modelId="{D1522CE8-5917-4C2F-963F-44092E86AF3D}">
      <dgm:prSet phldrT="[Текст]" custT="1"/>
      <dgm:spPr/>
      <dgm:t>
        <a:bodyPr/>
        <a:lstStyle/>
        <a:p>
          <a:r>
            <a:rPr lang="ru-RU" sz="1000" dirty="0" smtClean="0"/>
            <a:t>рассматривает заявления лиц, замещающих должности в муниципальных районах, городских округах, городских и сельских поселениях, о невозможности по объективным причинам представить сведения о доходах, об имуществе и обязательствах имущественного характера членов семьи</a:t>
          </a:r>
          <a:endParaRPr lang="ru-RU" sz="1000" dirty="0"/>
        </a:p>
      </dgm:t>
    </dgm:pt>
    <dgm:pt modelId="{E3747881-09EC-49A8-B06A-AD5BFCEF8EEC}" type="parTrans" cxnId="{40C72FC0-770F-494E-86E2-BB31D1191917}">
      <dgm:prSet/>
      <dgm:spPr/>
      <dgm:t>
        <a:bodyPr/>
        <a:lstStyle/>
        <a:p>
          <a:endParaRPr lang="ru-RU"/>
        </a:p>
      </dgm:t>
    </dgm:pt>
    <dgm:pt modelId="{84B52C40-11E8-4FCF-ADD5-8833034A1191}" type="sibTrans" cxnId="{40C72FC0-770F-494E-86E2-BB31D1191917}">
      <dgm:prSet/>
      <dgm:spPr/>
      <dgm:t>
        <a:bodyPr/>
        <a:lstStyle/>
        <a:p>
          <a:endParaRPr lang="ru-RU"/>
        </a:p>
      </dgm:t>
    </dgm:pt>
    <dgm:pt modelId="{7C50B523-B605-47E3-B949-797F20DC5C04}">
      <dgm:prSet phldrT="[Текст]" custT="1"/>
      <dgm:spPr/>
      <dgm:t>
        <a:bodyPr/>
        <a:lstStyle/>
        <a:p>
          <a:r>
            <a:rPr lang="ru-RU" sz="1000" dirty="0" smtClean="0"/>
            <a:t>рассматривает материалы управления о нарушении лицами, замещающими должности в муниципальных районах, городских округах, городских и сельских поселениях, требований законодательства о представлении сведений о доходах</a:t>
          </a:r>
          <a:endParaRPr lang="ru-RU" sz="1000" dirty="0"/>
        </a:p>
      </dgm:t>
    </dgm:pt>
    <dgm:pt modelId="{B5EF2DC6-C62C-450E-B8AB-7361FA808F67}" type="parTrans" cxnId="{B37C4952-8718-4797-B1D3-A70DC1C5A5DC}">
      <dgm:prSet/>
      <dgm:spPr/>
      <dgm:t>
        <a:bodyPr/>
        <a:lstStyle/>
        <a:p>
          <a:endParaRPr lang="ru-RU"/>
        </a:p>
      </dgm:t>
    </dgm:pt>
    <dgm:pt modelId="{0B9F462A-968E-48AD-847F-82118D964FA2}" type="sibTrans" cxnId="{B37C4952-8718-4797-B1D3-A70DC1C5A5DC}">
      <dgm:prSet/>
      <dgm:spPr/>
      <dgm:t>
        <a:bodyPr/>
        <a:lstStyle/>
        <a:p>
          <a:endParaRPr lang="ru-RU"/>
        </a:p>
      </dgm:t>
    </dgm:pt>
    <dgm:pt modelId="{6B19F99E-1AB8-4DBC-83F1-90AFD7A95A8E}">
      <dgm:prSet phldrT="[Текст]" custT="1"/>
      <dgm:spPr/>
      <dgm:t>
        <a:bodyPr/>
        <a:lstStyle/>
        <a:p>
          <a:r>
            <a:rPr lang="ru-RU" sz="1200" b="1" i="1" dirty="0" smtClean="0"/>
            <a:t>ПОЛНОМОЧИЯ КОМИССИИ:</a:t>
          </a:r>
          <a:endParaRPr lang="ru-RU" sz="1200" b="1" i="1" dirty="0"/>
        </a:p>
      </dgm:t>
    </dgm:pt>
    <dgm:pt modelId="{B3D60537-416B-40FD-8898-E53EC3532DF3}" type="sibTrans" cxnId="{84FB7E3C-EA57-4C83-8828-C154A3E00387}">
      <dgm:prSet/>
      <dgm:spPr/>
      <dgm:t>
        <a:bodyPr/>
        <a:lstStyle/>
        <a:p>
          <a:endParaRPr lang="ru-RU"/>
        </a:p>
      </dgm:t>
    </dgm:pt>
    <dgm:pt modelId="{A17E216B-BFB2-459C-BE21-9F88BB6EA403}" type="parTrans" cxnId="{84FB7E3C-EA57-4C83-8828-C154A3E00387}">
      <dgm:prSet/>
      <dgm:spPr/>
      <dgm:t>
        <a:bodyPr/>
        <a:lstStyle/>
        <a:p>
          <a:endParaRPr lang="ru-RU"/>
        </a:p>
      </dgm:t>
    </dgm:pt>
    <dgm:pt modelId="{97EF538E-64B7-42A3-8526-1C490FE7A086}" type="pres">
      <dgm:prSet presAssocID="{1DA84DB5-09DD-48DA-8A5D-324B3562A9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FF112-38A8-40CF-B94B-C4776155F579}" type="pres">
      <dgm:prSet presAssocID="{6B19F99E-1AB8-4DBC-83F1-90AFD7A95A8E}" presName="root1" presStyleCnt="0"/>
      <dgm:spPr/>
    </dgm:pt>
    <dgm:pt modelId="{1B385114-DFEA-4844-9CBE-57A70CF0B287}" type="pres">
      <dgm:prSet presAssocID="{6B19F99E-1AB8-4DBC-83F1-90AFD7A95A8E}" presName="LevelOneTextNode" presStyleLbl="node0" presStyleIdx="0" presStyleCnt="1" custAng="5400000" custScaleY="48373" custLinFactNeighborX="-28560" custLinFactNeighborY="-40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D2E532-0187-4964-BBB7-030C64F8B60D}" type="pres">
      <dgm:prSet presAssocID="{6B19F99E-1AB8-4DBC-83F1-90AFD7A95A8E}" presName="level2hierChild" presStyleCnt="0"/>
      <dgm:spPr/>
    </dgm:pt>
    <dgm:pt modelId="{C745FAED-84CD-4D68-B3B4-2542197D818C}" type="pres">
      <dgm:prSet presAssocID="{28C641CA-A5D5-4061-8715-0C340042554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90E1ABE-9073-411D-99EC-12B9E3F6A546}" type="pres">
      <dgm:prSet presAssocID="{28C641CA-A5D5-4061-8715-0C340042554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D74191F-5505-41E2-9393-37E4D2928A79}" type="pres">
      <dgm:prSet presAssocID="{51607248-5DC5-47D7-813B-CE1F79427FA8}" presName="root2" presStyleCnt="0"/>
      <dgm:spPr/>
    </dgm:pt>
    <dgm:pt modelId="{AB7767E7-0159-4FD7-A166-64AFE95A96C1}" type="pres">
      <dgm:prSet presAssocID="{51607248-5DC5-47D7-813B-CE1F79427FA8}" presName="LevelTwoTextNode" presStyleLbl="node2" presStyleIdx="0" presStyleCnt="3" custScaleX="158215" custScaleY="108775" custLinFactNeighborX="4730" custLinFactNeighborY="14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AEC84-6B3E-4544-A532-2211DC5D6127}" type="pres">
      <dgm:prSet presAssocID="{51607248-5DC5-47D7-813B-CE1F79427FA8}" presName="level3hierChild" presStyleCnt="0"/>
      <dgm:spPr/>
    </dgm:pt>
    <dgm:pt modelId="{5A5368C4-A0AB-4B50-8091-AF65C8DD139E}" type="pres">
      <dgm:prSet presAssocID="{E3747881-09EC-49A8-B06A-AD5BFCEF8EE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23DF794-33D4-4C92-AC77-F477BE41ABD6}" type="pres">
      <dgm:prSet presAssocID="{E3747881-09EC-49A8-B06A-AD5BFCEF8EE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4A8CE99-7C63-4701-9EEB-2626408D615E}" type="pres">
      <dgm:prSet presAssocID="{D1522CE8-5917-4C2F-963F-44092E86AF3D}" presName="root2" presStyleCnt="0"/>
      <dgm:spPr/>
    </dgm:pt>
    <dgm:pt modelId="{6D5BC0B4-CAB9-4D59-B9B4-521679515C10}" type="pres">
      <dgm:prSet presAssocID="{D1522CE8-5917-4C2F-963F-44092E86AF3D}" presName="LevelTwoTextNode" presStyleLbl="node2" presStyleIdx="1" presStyleCnt="3" custScaleX="158546" custScaleY="144695" custLinFactNeighborX="-6184" custLinFactNeighborY="2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568758-53C2-45EA-8F45-D878FE5B5AC9}" type="pres">
      <dgm:prSet presAssocID="{D1522CE8-5917-4C2F-963F-44092E86AF3D}" presName="level3hierChild" presStyleCnt="0"/>
      <dgm:spPr/>
    </dgm:pt>
    <dgm:pt modelId="{9F105800-C8BA-4E4F-9DE1-767D651F32D7}" type="pres">
      <dgm:prSet presAssocID="{B5EF2DC6-C62C-450E-B8AB-7361FA808F6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67AF962-69A8-4357-8780-4E771092F61A}" type="pres">
      <dgm:prSet presAssocID="{B5EF2DC6-C62C-450E-B8AB-7361FA808F6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53F3FE5-0EC7-4E00-9BEA-8D2AE88D79BE}" type="pres">
      <dgm:prSet presAssocID="{7C50B523-B605-47E3-B949-797F20DC5C04}" presName="root2" presStyleCnt="0"/>
      <dgm:spPr/>
    </dgm:pt>
    <dgm:pt modelId="{7C6022EF-2351-41AD-86DD-E2C1B6CB1CF8}" type="pres">
      <dgm:prSet presAssocID="{7C50B523-B605-47E3-B949-797F20DC5C04}" presName="LevelTwoTextNode" presStyleLbl="node2" presStyleIdx="2" presStyleCnt="3" custScaleX="160881" custScaleY="144216" custLinFactNeighborX="4056" custLinFactNeighborY="-11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61B06D-1393-4BE6-B4CA-4BAF2060F8E9}" type="pres">
      <dgm:prSet presAssocID="{7C50B523-B605-47E3-B949-797F20DC5C04}" presName="level3hierChild" presStyleCnt="0"/>
      <dgm:spPr/>
    </dgm:pt>
  </dgm:ptLst>
  <dgm:cxnLst>
    <dgm:cxn modelId="{6DEF962D-C00A-4E51-ADED-7A765139F230}" type="presOf" srcId="{D1522CE8-5917-4C2F-963F-44092E86AF3D}" destId="{6D5BC0B4-CAB9-4D59-B9B4-521679515C10}" srcOrd="0" destOrd="0" presId="urn:microsoft.com/office/officeart/2008/layout/HorizontalMultiLevelHierarchy"/>
    <dgm:cxn modelId="{2C1FB374-42E6-41C0-8402-FC52EF2AE869}" type="presOf" srcId="{6B19F99E-1AB8-4DBC-83F1-90AFD7A95A8E}" destId="{1B385114-DFEA-4844-9CBE-57A70CF0B287}" srcOrd="0" destOrd="0" presId="urn:microsoft.com/office/officeart/2008/layout/HorizontalMultiLevelHierarchy"/>
    <dgm:cxn modelId="{CFC80F4E-055B-4242-95CB-94319DE32B17}" type="presOf" srcId="{28C641CA-A5D5-4061-8715-0C340042554F}" destId="{C745FAED-84CD-4D68-B3B4-2542197D818C}" srcOrd="0" destOrd="0" presId="urn:microsoft.com/office/officeart/2008/layout/HorizontalMultiLevelHierarchy"/>
    <dgm:cxn modelId="{84FB7E3C-EA57-4C83-8828-C154A3E00387}" srcId="{1DA84DB5-09DD-48DA-8A5D-324B3562A9CE}" destId="{6B19F99E-1AB8-4DBC-83F1-90AFD7A95A8E}" srcOrd="0" destOrd="0" parTransId="{A17E216B-BFB2-459C-BE21-9F88BB6EA403}" sibTransId="{B3D60537-416B-40FD-8898-E53EC3532DF3}"/>
    <dgm:cxn modelId="{2F20B13E-7607-4681-80F2-02A5C3F3E373}" type="presOf" srcId="{7C50B523-B605-47E3-B949-797F20DC5C04}" destId="{7C6022EF-2351-41AD-86DD-E2C1B6CB1CF8}" srcOrd="0" destOrd="0" presId="urn:microsoft.com/office/officeart/2008/layout/HorizontalMultiLevelHierarchy"/>
    <dgm:cxn modelId="{9219D4DE-1474-4661-8A3B-CB120C83A5C1}" type="presOf" srcId="{B5EF2DC6-C62C-450E-B8AB-7361FA808F67}" destId="{9F105800-C8BA-4E4F-9DE1-767D651F32D7}" srcOrd="0" destOrd="0" presId="urn:microsoft.com/office/officeart/2008/layout/HorizontalMultiLevelHierarchy"/>
    <dgm:cxn modelId="{F06D80D9-A1E9-45FC-8AA7-285405D23C73}" type="presOf" srcId="{1DA84DB5-09DD-48DA-8A5D-324B3562A9CE}" destId="{97EF538E-64B7-42A3-8526-1C490FE7A086}" srcOrd="0" destOrd="0" presId="urn:microsoft.com/office/officeart/2008/layout/HorizontalMultiLevelHierarchy"/>
    <dgm:cxn modelId="{556D24AB-FF5E-4958-B21B-A1F6E0B9CC6E}" type="presOf" srcId="{28C641CA-A5D5-4061-8715-0C340042554F}" destId="{790E1ABE-9073-411D-99EC-12B9E3F6A546}" srcOrd="1" destOrd="0" presId="urn:microsoft.com/office/officeart/2008/layout/HorizontalMultiLevelHierarchy"/>
    <dgm:cxn modelId="{AB135675-CDE6-4F74-B95C-E33C6B07178B}" type="presOf" srcId="{51607248-5DC5-47D7-813B-CE1F79427FA8}" destId="{AB7767E7-0159-4FD7-A166-64AFE95A96C1}" srcOrd="0" destOrd="0" presId="urn:microsoft.com/office/officeart/2008/layout/HorizontalMultiLevelHierarchy"/>
    <dgm:cxn modelId="{FF5C6ECA-9DE8-408D-B247-EB1E5C1AD6B5}" type="presOf" srcId="{E3747881-09EC-49A8-B06A-AD5BFCEF8EEC}" destId="{5A5368C4-A0AB-4B50-8091-AF65C8DD139E}" srcOrd="0" destOrd="0" presId="urn:microsoft.com/office/officeart/2008/layout/HorizontalMultiLevelHierarchy"/>
    <dgm:cxn modelId="{B37C4952-8718-4797-B1D3-A70DC1C5A5DC}" srcId="{6B19F99E-1AB8-4DBC-83F1-90AFD7A95A8E}" destId="{7C50B523-B605-47E3-B949-797F20DC5C04}" srcOrd="2" destOrd="0" parTransId="{B5EF2DC6-C62C-450E-B8AB-7361FA808F67}" sibTransId="{0B9F462A-968E-48AD-847F-82118D964FA2}"/>
    <dgm:cxn modelId="{E87600D7-2368-4508-A913-4E3365A9D2C1}" type="presOf" srcId="{E3747881-09EC-49A8-B06A-AD5BFCEF8EEC}" destId="{323DF794-33D4-4C92-AC77-F477BE41ABD6}" srcOrd="1" destOrd="0" presId="urn:microsoft.com/office/officeart/2008/layout/HorizontalMultiLevelHierarchy"/>
    <dgm:cxn modelId="{40C72FC0-770F-494E-86E2-BB31D1191917}" srcId="{6B19F99E-1AB8-4DBC-83F1-90AFD7A95A8E}" destId="{D1522CE8-5917-4C2F-963F-44092E86AF3D}" srcOrd="1" destOrd="0" parTransId="{E3747881-09EC-49A8-B06A-AD5BFCEF8EEC}" sibTransId="{84B52C40-11E8-4FCF-ADD5-8833034A1191}"/>
    <dgm:cxn modelId="{68800FAD-7C8D-497E-8D68-00BA602A8C52}" type="presOf" srcId="{B5EF2DC6-C62C-450E-B8AB-7361FA808F67}" destId="{167AF962-69A8-4357-8780-4E771092F61A}" srcOrd="1" destOrd="0" presId="urn:microsoft.com/office/officeart/2008/layout/HorizontalMultiLevelHierarchy"/>
    <dgm:cxn modelId="{2203D528-6F04-4EB9-9805-6478E34FE442}" srcId="{6B19F99E-1AB8-4DBC-83F1-90AFD7A95A8E}" destId="{51607248-5DC5-47D7-813B-CE1F79427FA8}" srcOrd="0" destOrd="0" parTransId="{28C641CA-A5D5-4061-8715-0C340042554F}" sibTransId="{3FE80AC9-8BAB-49D9-A25E-332CD620F079}"/>
    <dgm:cxn modelId="{8232D9A1-9B01-4594-AC2B-BA5A230923F5}" type="presParOf" srcId="{97EF538E-64B7-42A3-8526-1C490FE7A086}" destId="{99AFF112-38A8-40CF-B94B-C4776155F579}" srcOrd="0" destOrd="0" presId="urn:microsoft.com/office/officeart/2008/layout/HorizontalMultiLevelHierarchy"/>
    <dgm:cxn modelId="{4EDB35FC-BC5C-4F69-B63C-25A67B51B9AB}" type="presParOf" srcId="{99AFF112-38A8-40CF-B94B-C4776155F579}" destId="{1B385114-DFEA-4844-9CBE-57A70CF0B287}" srcOrd="0" destOrd="0" presId="urn:microsoft.com/office/officeart/2008/layout/HorizontalMultiLevelHierarchy"/>
    <dgm:cxn modelId="{AFCD048A-DB5B-4EDD-A784-DD97A3E3C10F}" type="presParOf" srcId="{99AFF112-38A8-40CF-B94B-C4776155F579}" destId="{16D2E532-0187-4964-BBB7-030C64F8B60D}" srcOrd="1" destOrd="0" presId="urn:microsoft.com/office/officeart/2008/layout/HorizontalMultiLevelHierarchy"/>
    <dgm:cxn modelId="{0716649B-4915-4AD1-BC03-985F9E06219B}" type="presParOf" srcId="{16D2E532-0187-4964-BBB7-030C64F8B60D}" destId="{C745FAED-84CD-4D68-B3B4-2542197D818C}" srcOrd="0" destOrd="0" presId="urn:microsoft.com/office/officeart/2008/layout/HorizontalMultiLevelHierarchy"/>
    <dgm:cxn modelId="{42C8D885-3D77-4D0A-A6AC-D8B38F175464}" type="presParOf" srcId="{C745FAED-84CD-4D68-B3B4-2542197D818C}" destId="{790E1ABE-9073-411D-99EC-12B9E3F6A546}" srcOrd="0" destOrd="0" presId="urn:microsoft.com/office/officeart/2008/layout/HorizontalMultiLevelHierarchy"/>
    <dgm:cxn modelId="{37E9417B-21B3-455A-93A9-B0C6587C4168}" type="presParOf" srcId="{16D2E532-0187-4964-BBB7-030C64F8B60D}" destId="{AD74191F-5505-41E2-9393-37E4D2928A79}" srcOrd="1" destOrd="0" presId="urn:microsoft.com/office/officeart/2008/layout/HorizontalMultiLevelHierarchy"/>
    <dgm:cxn modelId="{D1B8ABAD-9185-474A-8E9A-A17979A3E41D}" type="presParOf" srcId="{AD74191F-5505-41E2-9393-37E4D2928A79}" destId="{AB7767E7-0159-4FD7-A166-64AFE95A96C1}" srcOrd="0" destOrd="0" presId="urn:microsoft.com/office/officeart/2008/layout/HorizontalMultiLevelHierarchy"/>
    <dgm:cxn modelId="{3194D9E6-4679-4282-BB89-6D70626E1751}" type="presParOf" srcId="{AD74191F-5505-41E2-9393-37E4D2928A79}" destId="{D32AEC84-6B3E-4544-A532-2211DC5D6127}" srcOrd="1" destOrd="0" presId="urn:microsoft.com/office/officeart/2008/layout/HorizontalMultiLevelHierarchy"/>
    <dgm:cxn modelId="{E65A67E0-D92F-41B9-8F02-A96191F3575B}" type="presParOf" srcId="{16D2E532-0187-4964-BBB7-030C64F8B60D}" destId="{5A5368C4-A0AB-4B50-8091-AF65C8DD139E}" srcOrd="2" destOrd="0" presId="urn:microsoft.com/office/officeart/2008/layout/HorizontalMultiLevelHierarchy"/>
    <dgm:cxn modelId="{15A5ECF2-8643-4FCF-9E47-087C9F929C86}" type="presParOf" srcId="{5A5368C4-A0AB-4B50-8091-AF65C8DD139E}" destId="{323DF794-33D4-4C92-AC77-F477BE41ABD6}" srcOrd="0" destOrd="0" presId="urn:microsoft.com/office/officeart/2008/layout/HorizontalMultiLevelHierarchy"/>
    <dgm:cxn modelId="{68B77BAC-4327-4042-A583-0E837F928541}" type="presParOf" srcId="{16D2E532-0187-4964-BBB7-030C64F8B60D}" destId="{E4A8CE99-7C63-4701-9EEB-2626408D615E}" srcOrd="3" destOrd="0" presId="urn:microsoft.com/office/officeart/2008/layout/HorizontalMultiLevelHierarchy"/>
    <dgm:cxn modelId="{CBC818BC-8A0B-41B7-BBF9-781E1839DAC8}" type="presParOf" srcId="{E4A8CE99-7C63-4701-9EEB-2626408D615E}" destId="{6D5BC0B4-CAB9-4D59-B9B4-521679515C10}" srcOrd="0" destOrd="0" presId="urn:microsoft.com/office/officeart/2008/layout/HorizontalMultiLevelHierarchy"/>
    <dgm:cxn modelId="{ACEFDE5C-65D8-43AD-B53F-4274525ADEF6}" type="presParOf" srcId="{E4A8CE99-7C63-4701-9EEB-2626408D615E}" destId="{96568758-53C2-45EA-8F45-D878FE5B5AC9}" srcOrd="1" destOrd="0" presId="urn:microsoft.com/office/officeart/2008/layout/HorizontalMultiLevelHierarchy"/>
    <dgm:cxn modelId="{46D39C50-F478-4373-ABD3-CD9D87985F9F}" type="presParOf" srcId="{16D2E532-0187-4964-BBB7-030C64F8B60D}" destId="{9F105800-C8BA-4E4F-9DE1-767D651F32D7}" srcOrd="4" destOrd="0" presId="urn:microsoft.com/office/officeart/2008/layout/HorizontalMultiLevelHierarchy"/>
    <dgm:cxn modelId="{1947CAA1-F4C4-4E82-8008-A9EC30167548}" type="presParOf" srcId="{9F105800-C8BA-4E4F-9DE1-767D651F32D7}" destId="{167AF962-69A8-4357-8780-4E771092F61A}" srcOrd="0" destOrd="0" presId="urn:microsoft.com/office/officeart/2008/layout/HorizontalMultiLevelHierarchy"/>
    <dgm:cxn modelId="{764748D2-A328-46AA-B09F-0ABED6691FDC}" type="presParOf" srcId="{16D2E532-0187-4964-BBB7-030C64F8B60D}" destId="{053F3FE5-0EC7-4E00-9BEA-8D2AE88D79BE}" srcOrd="5" destOrd="0" presId="urn:microsoft.com/office/officeart/2008/layout/HorizontalMultiLevelHierarchy"/>
    <dgm:cxn modelId="{148E50E5-0DC5-461B-9A7B-26602954EBD1}" type="presParOf" srcId="{053F3FE5-0EC7-4E00-9BEA-8D2AE88D79BE}" destId="{7C6022EF-2351-41AD-86DD-E2C1B6CB1CF8}" srcOrd="0" destOrd="0" presId="urn:microsoft.com/office/officeart/2008/layout/HorizontalMultiLevelHierarchy"/>
    <dgm:cxn modelId="{74DF19CF-407C-49D2-B701-738C171F209E}" type="presParOf" srcId="{053F3FE5-0EC7-4E00-9BEA-8D2AE88D79BE}" destId="{2061B06D-1393-4BE6-B4CA-4BAF2060F8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6D0CA-CC46-4092-9E25-99905775170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7D9E7-86FD-4F51-B04E-38AA1D214D1B}" type="pres">
      <dgm:prSet presAssocID="{A1A6D0CA-CC46-4092-9E25-99905775170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AFC30A33-7EFC-46C7-84BE-E8E35813F4D5}" type="presOf" srcId="{A1A6D0CA-CC46-4092-9E25-999057751704}" destId="{85D7D9E7-86FD-4F51-B04E-38AA1D214D1B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7E66-81A5-415C-BE97-581FCE183D8A}">
      <dsp:nvSpPr>
        <dsp:cNvPr id="0" name=""/>
        <dsp:cNvSpPr/>
      </dsp:nvSpPr>
      <dsp:spPr>
        <a:xfrm>
          <a:off x="723422" y="96011"/>
          <a:ext cx="7329927" cy="781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+mn-lt"/>
            </a:rPr>
            <a:t>15 апреля 2017 г. вступил в силу Федеральный закон от 03 апреля 2017 г. № 64-ФЗ "О внесении изменений в отдельные законодательные акты Российской Федерации в целях совершенствования государственной политики в области противодействия коррупции", которым было установлено, что: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746322" y="118911"/>
        <a:ext cx="7284127" cy="736052"/>
      </dsp:txXfrm>
    </dsp:sp>
    <dsp:sp modelId="{89F30026-5787-4C66-A0B9-9E316BA3C1B6}">
      <dsp:nvSpPr>
        <dsp:cNvPr id="0" name=""/>
        <dsp:cNvSpPr/>
      </dsp:nvSpPr>
      <dsp:spPr>
        <a:xfrm rot="21374513">
          <a:off x="6120820" y="986622"/>
          <a:ext cx="1889220" cy="811072"/>
        </a:xfrm>
        <a:prstGeom prst="curvedLef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 rot="-5400000">
        <a:off x="6700709" y="577183"/>
        <a:ext cx="486644" cy="1645898"/>
      </dsp:txXfrm>
    </dsp:sp>
    <dsp:sp modelId="{9D8B7F19-835D-48D8-B800-F9D21DC74245}">
      <dsp:nvSpPr>
        <dsp:cNvPr id="0" name=""/>
        <dsp:cNvSpPr/>
      </dsp:nvSpPr>
      <dsp:spPr>
        <a:xfrm>
          <a:off x="2040876" y="1104125"/>
          <a:ext cx="4007792" cy="14864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+mn-lt"/>
            </a:rPr>
            <a:t>лица, замещающие муниципальные должности, для которых иное не установлено федеральным законом, должности главы местной администрации по контракту, и граждане, претендующие на замещение таких должностей (далее – лица, замещающие должности, и граждане претендующие), сведения о доходах, расходах, об имуществе и обязательствах имущественного характера (далее – сведения о доходах) представляют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bg1"/>
            </a:solidFill>
          </a:endParaRPr>
        </a:p>
      </dsp:txBody>
      <dsp:txXfrm>
        <a:off x="2084413" y="1147662"/>
        <a:ext cx="3920718" cy="1399383"/>
      </dsp:txXfrm>
    </dsp:sp>
    <dsp:sp modelId="{49436BFD-8263-49CA-AEDD-1B167A60AEE3}">
      <dsp:nvSpPr>
        <dsp:cNvPr id="0" name=""/>
        <dsp:cNvSpPr/>
      </dsp:nvSpPr>
      <dsp:spPr>
        <a:xfrm rot="7640930">
          <a:off x="4285184" y="2973504"/>
          <a:ext cx="936043" cy="5193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 rot="-5400000">
        <a:off x="4644663" y="2781127"/>
        <a:ext cx="311606" cy="780240"/>
      </dsp:txXfrm>
    </dsp:sp>
    <dsp:sp modelId="{59126287-A3A8-4C04-9693-DD1A13C617ED}">
      <dsp:nvSpPr>
        <dsp:cNvPr id="0" name=""/>
        <dsp:cNvSpPr/>
      </dsp:nvSpPr>
      <dsp:spPr>
        <a:xfrm>
          <a:off x="8" y="3994572"/>
          <a:ext cx="3720939" cy="1430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+mn-lt"/>
            </a:rPr>
            <a:t>по решению высшего должностного лица субъекта Российской Федерации (руководителя высшего исполнительного органа государственной власти субъекта Российской Федерации) в порядке, установленном законом субъекта Российской Федерации, осуществляется проверка достоверности и полноты таких сведений</a:t>
          </a:r>
        </a:p>
      </dsp:txBody>
      <dsp:txXfrm>
        <a:off x="41892" y="4036456"/>
        <a:ext cx="3637171" cy="1346261"/>
      </dsp:txXfrm>
    </dsp:sp>
    <dsp:sp modelId="{3DB3EFF8-98A3-4B9F-9F74-EC3C1CC631BB}">
      <dsp:nvSpPr>
        <dsp:cNvPr id="0" name=""/>
        <dsp:cNvSpPr/>
      </dsp:nvSpPr>
      <dsp:spPr>
        <a:xfrm flipH="1">
          <a:off x="3804265" y="3984442"/>
          <a:ext cx="995723" cy="712246"/>
        </a:xfrm>
        <a:prstGeom prst="curvedRightArrow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baseline="0">
            <a:solidFill>
              <a:schemeClr val="accent1"/>
            </a:solidFill>
          </a:endParaRPr>
        </a:p>
      </dsp:txBody>
      <dsp:txXfrm>
        <a:off x="4017939" y="4126891"/>
        <a:ext cx="782049" cy="427348"/>
      </dsp:txXfrm>
    </dsp:sp>
    <dsp:sp modelId="{7E0F3747-D731-415F-9F3A-C6DA521ED4F2}">
      <dsp:nvSpPr>
        <dsp:cNvPr id="0" name=""/>
        <dsp:cNvSpPr/>
      </dsp:nvSpPr>
      <dsp:spPr>
        <a:xfrm>
          <a:off x="3744423" y="2760303"/>
          <a:ext cx="2743382" cy="1143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/>
              <a:latin typeface="+mn-lt"/>
            </a:rPr>
            <a:t>высшему должностному лицу субъекта Российской Федерации (руководителю высшего исполнительного органа государственной власти субъекта Российской Федерации) в порядке, установленном законом субъекта Российской Федерации</a:t>
          </a:r>
          <a:endParaRPr lang="ru-RU" sz="1200" kern="1200" dirty="0"/>
        </a:p>
      </dsp:txBody>
      <dsp:txXfrm>
        <a:off x="3777904" y="2793784"/>
        <a:ext cx="2676420" cy="1076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14989-CC24-413D-8132-8C2B048D91C6}">
      <dsp:nvSpPr>
        <dsp:cNvPr id="0" name=""/>
        <dsp:cNvSpPr/>
      </dsp:nvSpPr>
      <dsp:spPr>
        <a:xfrm>
          <a:off x="10328" y="3693144"/>
          <a:ext cx="8208943" cy="19226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</a:rPr>
            <a:t>Непосредственную реализацию этих функций осуществляет отдел по профилактике коррупционных и иных правонарушений управления, численность которого 8 человек (начальник отдела, заместитель начальника отдела, старший консультант, 3 консультанта, 2 главных специалиста).</a:t>
          </a:r>
          <a:endParaRPr lang="ru-RU" sz="1600" b="1" kern="1200" dirty="0"/>
        </a:p>
      </dsp:txBody>
      <dsp:txXfrm>
        <a:off x="10328" y="3693144"/>
        <a:ext cx="8208943" cy="1038226"/>
      </dsp:txXfrm>
    </dsp:sp>
    <dsp:sp modelId="{77ED389D-5617-4092-BA92-2DF209744782}">
      <dsp:nvSpPr>
        <dsp:cNvPr id="0" name=""/>
        <dsp:cNvSpPr/>
      </dsp:nvSpPr>
      <dsp:spPr>
        <a:xfrm flipV="1">
          <a:off x="3504" y="4932014"/>
          <a:ext cx="4259333" cy="509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504" y="4932014"/>
        <a:ext cx="4259333" cy="50992"/>
      </dsp:txXfrm>
    </dsp:sp>
    <dsp:sp modelId="{301B4A76-5FD6-4C1B-8D16-43ADBEEE1F95}">
      <dsp:nvSpPr>
        <dsp:cNvPr id="0" name=""/>
        <dsp:cNvSpPr/>
      </dsp:nvSpPr>
      <dsp:spPr>
        <a:xfrm>
          <a:off x="4262837" y="4932836"/>
          <a:ext cx="3963258" cy="49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262837" y="4932836"/>
        <a:ext cx="3963258" cy="49347"/>
      </dsp:txXfrm>
    </dsp:sp>
    <dsp:sp modelId="{2B590F52-DA6D-4A7F-8BB3-0ED58CBC4D61}">
      <dsp:nvSpPr>
        <dsp:cNvPr id="0" name=""/>
        <dsp:cNvSpPr/>
      </dsp:nvSpPr>
      <dsp:spPr>
        <a:xfrm rot="10800000">
          <a:off x="0" y="1846991"/>
          <a:ext cx="8229600" cy="18643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</a:rPr>
            <a:t>органа Волгоградской области по профилактике коррупционных и иных правонарушений. </a:t>
          </a:r>
          <a:endParaRPr lang="ru-RU" sz="1600" b="1" kern="1200" dirty="0"/>
        </a:p>
      </dsp:txBody>
      <dsp:txXfrm rot="-10800000">
        <a:off x="0" y="1846991"/>
        <a:ext cx="8229600" cy="654381"/>
      </dsp:txXfrm>
    </dsp:sp>
    <dsp:sp modelId="{29EC7D0F-7EE1-4810-9955-1D88BA071706}">
      <dsp:nvSpPr>
        <dsp:cNvPr id="0" name=""/>
        <dsp:cNvSpPr/>
      </dsp:nvSpPr>
      <dsp:spPr>
        <a:xfrm>
          <a:off x="0" y="2501373"/>
          <a:ext cx="4114799" cy="557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0" y="2501373"/>
        <a:ext cx="4114799" cy="557436"/>
      </dsp:txXfrm>
    </dsp:sp>
    <dsp:sp modelId="{56984432-A05E-4F4C-8016-AFE5605ED0C3}">
      <dsp:nvSpPr>
        <dsp:cNvPr id="0" name=""/>
        <dsp:cNvSpPr/>
      </dsp:nvSpPr>
      <dsp:spPr>
        <a:xfrm>
          <a:off x="4114800" y="2501373"/>
          <a:ext cx="4114799" cy="557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114800" y="2501373"/>
        <a:ext cx="4114799" cy="557436"/>
      </dsp:txXfrm>
    </dsp:sp>
    <dsp:sp modelId="{05F22C4E-3204-40F6-9FB6-873657F44C7E}">
      <dsp:nvSpPr>
        <dsp:cNvPr id="0" name=""/>
        <dsp:cNvSpPr/>
      </dsp:nvSpPr>
      <dsp:spPr>
        <a:xfrm rot="10800000">
          <a:off x="0" y="838"/>
          <a:ext cx="8229600" cy="18643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latin typeface="Times New Roman" panose="02020603050405020304" pitchFamily="18" charset="0"/>
            </a:rPr>
            <a:t>Управление является структурным подразделением аппарата Губернатора Волгоградской области, на которое возложены функции</a:t>
          </a: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/>
        </a:p>
      </dsp:txBody>
      <dsp:txXfrm rot="-10800000">
        <a:off x="0" y="838"/>
        <a:ext cx="8229600" cy="654381"/>
      </dsp:txXfrm>
    </dsp:sp>
    <dsp:sp modelId="{8D1D1EBE-BEB0-42D6-B559-F86A3D6746D8}">
      <dsp:nvSpPr>
        <dsp:cNvPr id="0" name=""/>
        <dsp:cNvSpPr/>
      </dsp:nvSpPr>
      <dsp:spPr>
        <a:xfrm>
          <a:off x="0" y="655220"/>
          <a:ext cx="4114799" cy="557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0" y="655220"/>
        <a:ext cx="4114799" cy="557436"/>
      </dsp:txXfrm>
    </dsp:sp>
    <dsp:sp modelId="{C69D91A4-E8BA-432E-B5DB-6D2F8F749B44}">
      <dsp:nvSpPr>
        <dsp:cNvPr id="0" name=""/>
        <dsp:cNvSpPr/>
      </dsp:nvSpPr>
      <dsp:spPr>
        <a:xfrm>
          <a:off x="4114800" y="655220"/>
          <a:ext cx="4114799" cy="5574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44450" rIns="24892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4114800" y="655220"/>
        <a:ext cx="4114799" cy="5574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F2A34-F72B-4D50-9095-8D1E18858258}">
      <dsp:nvSpPr>
        <dsp:cNvPr id="0" name=""/>
        <dsp:cNvSpPr/>
      </dsp:nvSpPr>
      <dsp:spPr>
        <a:xfrm>
          <a:off x="3214724" y="1502861"/>
          <a:ext cx="2825361" cy="399786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6DB64-F2BC-435E-9B9E-103D6C4B4FAE}">
      <dsp:nvSpPr>
        <dsp:cNvPr id="0" name=""/>
        <dsp:cNvSpPr/>
      </dsp:nvSpPr>
      <dsp:spPr>
        <a:xfrm>
          <a:off x="4729372" y="1857388"/>
          <a:ext cx="3414555" cy="3209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председатель комиссии</a:t>
          </a:r>
          <a:r>
            <a:rPr lang="en-US" sz="1000" b="1" i="1" kern="1200" dirty="0" smtClean="0"/>
            <a:t> </a:t>
          </a:r>
          <a:r>
            <a:rPr lang="en-US" sz="1000" kern="1200" dirty="0" smtClean="0"/>
            <a:t>- </a:t>
          </a:r>
          <a:r>
            <a:rPr lang="ru-RU" sz="1000" kern="1200" dirty="0" smtClean="0"/>
            <a:t>представитель администрации муниципального района</a:t>
          </a:r>
          <a:endParaRPr lang="ru-RU" sz="1000" kern="1200" dirty="0"/>
        </a:p>
      </dsp:txBody>
      <dsp:txXfrm>
        <a:off x="4745038" y="1873054"/>
        <a:ext cx="3383223" cy="289589"/>
      </dsp:txXfrm>
    </dsp:sp>
    <dsp:sp modelId="{BA4E65D6-BABE-4F74-A2AE-4A95291BE8A6}">
      <dsp:nvSpPr>
        <dsp:cNvPr id="0" name=""/>
        <dsp:cNvSpPr/>
      </dsp:nvSpPr>
      <dsp:spPr>
        <a:xfrm>
          <a:off x="4714907" y="2248172"/>
          <a:ext cx="3414555" cy="39503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заместитель председателя комиссии </a:t>
          </a:r>
          <a:r>
            <a:rPr lang="ru-RU" sz="1000" kern="1200" dirty="0" smtClean="0"/>
            <a:t>- представитель юридического подразделения администрации муниципального района</a:t>
          </a:r>
          <a:endParaRPr lang="ru-RU" sz="1000" kern="1200" dirty="0"/>
        </a:p>
      </dsp:txBody>
      <dsp:txXfrm>
        <a:off x="4734191" y="2267456"/>
        <a:ext cx="3375987" cy="356466"/>
      </dsp:txXfrm>
    </dsp:sp>
    <dsp:sp modelId="{71E556AE-9996-477A-A4EE-9248DCE7EDB1}">
      <dsp:nvSpPr>
        <dsp:cNvPr id="0" name=""/>
        <dsp:cNvSpPr/>
      </dsp:nvSpPr>
      <dsp:spPr>
        <a:xfrm>
          <a:off x="4729372" y="2714644"/>
          <a:ext cx="3414555" cy="4428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секретарь комиссии </a:t>
          </a:r>
          <a:r>
            <a:rPr lang="ru-RU" sz="1000" kern="1200" dirty="0" smtClean="0"/>
            <a:t>- представитель подразделения кадровой службы администрации муниципального района по профилактике коррупционных и иных правонарушений</a:t>
          </a:r>
          <a:endParaRPr lang="ru-RU" sz="1000" kern="1200" dirty="0"/>
        </a:p>
      </dsp:txBody>
      <dsp:txXfrm>
        <a:off x="4750991" y="2736263"/>
        <a:ext cx="3371317" cy="399630"/>
      </dsp:txXfrm>
    </dsp:sp>
    <dsp:sp modelId="{B11D7DD5-60E6-47C2-9BFF-6A2CF9C97D09}">
      <dsp:nvSpPr>
        <dsp:cNvPr id="0" name=""/>
        <dsp:cNvSpPr/>
      </dsp:nvSpPr>
      <dsp:spPr>
        <a:xfrm>
          <a:off x="4768845" y="3214710"/>
          <a:ext cx="3375082" cy="337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представитель представительного органа муниципального района</a:t>
          </a:r>
          <a:endParaRPr lang="ru-RU" sz="1000" kern="1200" dirty="0"/>
        </a:p>
      </dsp:txBody>
      <dsp:txXfrm>
        <a:off x="4785318" y="3231183"/>
        <a:ext cx="3342136" cy="304508"/>
      </dsp:txXfrm>
    </dsp:sp>
    <dsp:sp modelId="{E9496A0B-DC7D-498F-8596-550A67D52088}">
      <dsp:nvSpPr>
        <dsp:cNvPr id="0" name=""/>
        <dsp:cNvSpPr/>
      </dsp:nvSpPr>
      <dsp:spPr>
        <a:xfrm>
          <a:off x="4714907" y="3624852"/>
          <a:ext cx="3414800" cy="304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представитель контрольно-счетного органа муниципального района</a:t>
          </a:r>
          <a:endParaRPr lang="ru-RU" sz="1000" kern="1200" dirty="0"/>
        </a:p>
      </dsp:txBody>
      <dsp:txXfrm>
        <a:off x="4729759" y="3639704"/>
        <a:ext cx="3385096" cy="274534"/>
      </dsp:txXfrm>
    </dsp:sp>
    <dsp:sp modelId="{143551C9-A890-4180-9BAD-9AD8BC30DEFF}">
      <dsp:nvSpPr>
        <dsp:cNvPr id="0" name=""/>
        <dsp:cNvSpPr/>
      </dsp:nvSpPr>
      <dsp:spPr>
        <a:xfrm>
          <a:off x="4772257" y="4000528"/>
          <a:ext cx="3371690" cy="518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представители научных и образовательных организаций и (или) представители общественных организаций, уставными задачами которых является участие в противодействии коррупции</a:t>
          </a:r>
          <a:endParaRPr lang="ru-RU" sz="1000" kern="1200" dirty="0"/>
        </a:p>
      </dsp:txBody>
      <dsp:txXfrm>
        <a:off x="4797563" y="4025834"/>
        <a:ext cx="3321078" cy="467782"/>
      </dsp:txXfrm>
    </dsp:sp>
    <dsp:sp modelId="{34E88A03-EE23-44BB-B3D2-F5CEA412FE32}">
      <dsp:nvSpPr>
        <dsp:cNvPr id="0" name=""/>
        <dsp:cNvSpPr/>
      </dsp:nvSpPr>
      <dsp:spPr>
        <a:xfrm>
          <a:off x="2143141" y="4857784"/>
          <a:ext cx="5334277" cy="4721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Если в администрации муниципального района отсутствует юридическое подразделение, подразделение кадровой службы по профилактике коррупционных и иных правонарушений, то в состав комиссии включены специалисты соответствующего профиля администрации.</a:t>
          </a:r>
          <a:endParaRPr lang="ru-RU" sz="1000" kern="1200" dirty="0"/>
        </a:p>
      </dsp:txBody>
      <dsp:txXfrm>
        <a:off x="2166191" y="4880834"/>
        <a:ext cx="5288177" cy="426077"/>
      </dsp:txXfrm>
    </dsp:sp>
    <dsp:sp modelId="{93431A42-28EE-4244-A52D-BA9DB5B436E1}">
      <dsp:nvSpPr>
        <dsp:cNvPr id="0" name=""/>
        <dsp:cNvSpPr/>
      </dsp:nvSpPr>
      <dsp:spPr>
        <a:xfrm>
          <a:off x="214327" y="1453751"/>
          <a:ext cx="3732588" cy="882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n-lt"/>
            </a:rPr>
            <a:t>Комиссии по контролю сформированы таким образом, чтобы была исключена возможность возникновения конфликта интересов, который мог бы повлиять на принимаемые ею решения:</a:t>
          </a:r>
          <a:endParaRPr lang="ru-RU" sz="1200" kern="1200" dirty="0">
            <a:latin typeface="+mn-lt"/>
          </a:endParaRPr>
        </a:p>
      </dsp:txBody>
      <dsp:txXfrm>
        <a:off x="257425" y="1496849"/>
        <a:ext cx="3646392" cy="796667"/>
      </dsp:txXfrm>
    </dsp:sp>
    <dsp:sp modelId="{2D9A1871-5064-4B14-B3FB-C81474195601}">
      <dsp:nvSpPr>
        <dsp:cNvPr id="0" name=""/>
        <dsp:cNvSpPr/>
      </dsp:nvSpPr>
      <dsp:spPr>
        <a:xfrm>
          <a:off x="642955" y="5786478"/>
          <a:ext cx="7213626" cy="2649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anose="02020603050405020304" pitchFamily="18" charset="0"/>
            </a:rPr>
            <a:t>Участие в работе комиссии осуществляется на общественных началах.</a:t>
          </a:r>
          <a:endParaRPr lang="ru-RU" sz="1200" b="1" i="1" kern="1200" dirty="0"/>
        </a:p>
      </dsp:txBody>
      <dsp:txXfrm>
        <a:off x="655889" y="5799412"/>
        <a:ext cx="7187758" cy="239078"/>
      </dsp:txXfrm>
    </dsp:sp>
    <dsp:sp modelId="{4A151B26-8006-4E62-A8C1-53BEC162CDBD}">
      <dsp:nvSpPr>
        <dsp:cNvPr id="0" name=""/>
        <dsp:cNvSpPr/>
      </dsp:nvSpPr>
      <dsp:spPr>
        <a:xfrm>
          <a:off x="285755" y="236024"/>
          <a:ext cx="7915359" cy="9497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</a:rPr>
            <a:t>Комиссии по контролю образованы в каждом муниципальном районе правовым актом Губернатора Волгоградской области. </a:t>
          </a:r>
        </a:p>
        <a:p>
          <a:pPr lvl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anose="02020603050405020304" pitchFamily="18" charset="0"/>
            </a:rPr>
            <a:t>Всего таких комиссий сформировано 32.</a:t>
          </a:r>
        </a:p>
      </dsp:txBody>
      <dsp:txXfrm>
        <a:off x="332116" y="282385"/>
        <a:ext cx="7822637" cy="8569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229AF-7317-499A-88FF-BB8E758FC32D}">
      <dsp:nvSpPr>
        <dsp:cNvPr id="0" name=""/>
        <dsp:cNvSpPr/>
      </dsp:nvSpPr>
      <dsp:spPr>
        <a:xfrm>
          <a:off x="-4679722" y="-616342"/>
          <a:ext cx="5575578" cy="5575578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A16CB-2589-426C-8149-F763A2B62750}">
      <dsp:nvSpPr>
        <dsp:cNvPr id="0" name=""/>
        <dsp:cNvSpPr/>
      </dsp:nvSpPr>
      <dsp:spPr>
        <a:xfrm>
          <a:off x="288020" y="42044"/>
          <a:ext cx="2966639" cy="376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председатель комиссии </a:t>
          </a:r>
          <a:r>
            <a:rPr lang="ru-RU" sz="1100" kern="1200" dirty="0" smtClean="0"/>
            <a:t>– начальник управления</a:t>
          </a:r>
          <a:endParaRPr lang="ru-RU" sz="1100" kern="1200" dirty="0"/>
        </a:p>
      </dsp:txBody>
      <dsp:txXfrm>
        <a:off x="288020" y="42044"/>
        <a:ext cx="2966639" cy="376285"/>
      </dsp:txXfrm>
    </dsp:sp>
    <dsp:sp modelId="{18E14DA9-9C84-406B-97A1-B8E40720BA8E}">
      <dsp:nvSpPr>
        <dsp:cNvPr id="0" name=""/>
        <dsp:cNvSpPr/>
      </dsp:nvSpPr>
      <dsp:spPr>
        <a:xfrm>
          <a:off x="55275" y="267273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202AF-FD38-48CC-881C-5099ED814AA7}">
      <dsp:nvSpPr>
        <dsp:cNvPr id="0" name=""/>
        <dsp:cNvSpPr/>
      </dsp:nvSpPr>
      <dsp:spPr>
        <a:xfrm>
          <a:off x="631213" y="504058"/>
          <a:ext cx="2625879" cy="605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заместитель председателя комиссии </a:t>
          </a:r>
          <a:r>
            <a:rPr lang="ru-RU" sz="1000" kern="1200" dirty="0" smtClean="0"/>
            <a:t>- начальник государственно-правового управления аппарата Губернатора Волгоградской области</a:t>
          </a:r>
        </a:p>
      </dsp:txBody>
      <dsp:txXfrm>
        <a:off x="631213" y="504058"/>
        <a:ext cx="2625879" cy="605886"/>
      </dsp:txXfrm>
    </dsp:sp>
    <dsp:sp modelId="{BF718153-44E9-429B-90D7-391AB3393001}">
      <dsp:nvSpPr>
        <dsp:cNvPr id="0" name=""/>
        <dsp:cNvSpPr/>
      </dsp:nvSpPr>
      <dsp:spPr>
        <a:xfrm>
          <a:off x="396034" y="540128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61D6E-76B2-4DE9-96A9-F5ECCC14582C}">
      <dsp:nvSpPr>
        <dsp:cNvPr id="0" name=""/>
        <dsp:cNvSpPr/>
      </dsp:nvSpPr>
      <dsp:spPr>
        <a:xfrm>
          <a:off x="817947" y="1188202"/>
          <a:ext cx="2439144" cy="634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/>
            <a:t>секретарь комиссии </a:t>
          </a:r>
          <a:r>
            <a:rPr lang="ru-RU" sz="1000" kern="1200" dirty="0" smtClean="0"/>
            <a:t>- заместитель начальника отдела по профилактике коррупционных и иных правонарушений управления</a:t>
          </a:r>
          <a:endParaRPr lang="ru-RU" sz="500" kern="1200" dirty="0"/>
        </a:p>
      </dsp:txBody>
      <dsp:txXfrm>
        <a:off x="817947" y="1188202"/>
        <a:ext cx="2439144" cy="634811"/>
      </dsp:txXfrm>
    </dsp:sp>
    <dsp:sp modelId="{05E675FF-8E8E-4F0B-971D-44977F36FD50}">
      <dsp:nvSpPr>
        <dsp:cNvPr id="0" name=""/>
        <dsp:cNvSpPr/>
      </dsp:nvSpPr>
      <dsp:spPr>
        <a:xfrm>
          <a:off x="537756" y="1293909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DD365-AC3A-4800-936C-DB913C89F3D5}">
      <dsp:nvSpPr>
        <dsp:cNvPr id="0" name=""/>
        <dsp:cNvSpPr/>
      </dsp:nvSpPr>
      <dsp:spPr>
        <a:xfrm>
          <a:off x="877570" y="1908282"/>
          <a:ext cx="2379522" cy="520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начальник контрольного управления аппарата Губернатора Волгоградской области</a:t>
          </a:r>
        </a:p>
      </dsp:txBody>
      <dsp:txXfrm>
        <a:off x="877570" y="1908282"/>
        <a:ext cx="2379522" cy="520304"/>
      </dsp:txXfrm>
    </dsp:sp>
    <dsp:sp modelId="{8BEB9E96-A58D-413C-8874-532E4E3DDFED}">
      <dsp:nvSpPr>
        <dsp:cNvPr id="0" name=""/>
        <dsp:cNvSpPr/>
      </dsp:nvSpPr>
      <dsp:spPr>
        <a:xfrm>
          <a:off x="642392" y="1961135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F7A81-4945-4D3B-A665-1BFF3B314003}">
      <dsp:nvSpPr>
        <dsp:cNvPr id="0" name=""/>
        <dsp:cNvSpPr/>
      </dsp:nvSpPr>
      <dsp:spPr>
        <a:xfrm>
          <a:off x="817947" y="2520280"/>
          <a:ext cx="2439144" cy="376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представитель Общественной палаты Волгоградской области</a:t>
          </a:r>
        </a:p>
      </dsp:txBody>
      <dsp:txXfrm>
        <a:off x="817947" y="2520280"/>
        <a:ext cx="2439144" cy="376285"/>
      </dsp:txXfrm>
    </dsp:sp>
    <dsp:sp modelId="{4CF64133-788F-4176-BFA1-3448DEA761C9}">
      <dsp:nvSpPr>
        <dsp:cNvPr id="0" name=""/>
        <dsp:cNvSpPr/>
      </dsp:nvSpPr>
      <dsp:spPr>
        <a:xfrm>
          <a:off x="582769" y="2448271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E881F-35FE-4521-879C-11CE8FA097C0}">
      <dsp:nvSpPr>
        <dsp:cNvPr id="0" name=""/>
        <dsp:cNvSpPr/>
      </dsp:nvSpPr>
      <dsp:spPr>
        <a:xfrm>
          <a:off x="631213" y="2952326"/>
          <a:ext cx="2625879" cy="530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представитель Ассоциации "Совет муниципальных образований Волгоградской области"</a:t>
          </a:r>
        </a:p>
      </dsp:txBody>
      <dsp:txXfrm>
        <a:off x="631213" y="2952326"/>
        <a:ext cx="2625879" cy="530012"/>
      </dsp:txXfrm>
    </dsp:sp>
    <dsp:sp modelId="{9EBB6EB9-903A-4926-A41D-07F4D5205D21}">
      <dsp:nvSpPr>
        <dsp:cNvPr id="0" name=""/>
        <dsp:cNvSpPr/>
      </dsp:nvSpPr>
      <dsp:spPr>
        <a:xfrm>
          <a:off x="396034" y="2952330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5FAB2-A950-443A-A29C-DC13A35DF35E}">
      <dsp:nvSpPr>
        <dsp:cNvPr id="0" name=""/>
        <dsp:cNvSpPr/>
      </dsp:nvSpPr>
      <dsp:spPr>
        <a:xfrm>
          <a:off x="290453" y="3528390"/>
          <a:ext cx="2966639" cy="726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676" tIns="25400" rIns="25400" bIns="254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представитель Волгоградского института управления - филиала ФГБОУ ВО "Российская академия народного хозяйства и государственной службы при Президенте Российской Федерации"</a:t>
          </a:r>
        </a:p>
      </dsp:txBody>
      <dsp:txXfrm>
        <a:off x="290453" y="3528390"/>
        <a:ext cx="2966639" cy="726903"/>
      </dsp:txXfrm>
    </dsp:sp>
    <dsp:sp modelId="{33638074-77F6-4421-9BF6-66A573497C7E}">
      <dsp:nvSpPr>
        <dsp:cNvPr id="0" name=""/>
        <dsp:cNvSpPr/>
      </dsp:nvSpPr>
      <dsp:spPr>
        <a:xfrm>
          <a:off x="55275" y="3600398"/>
          <a:ext cx="470356" cy="4703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05800-C8BA-4E4F-9DE1-767D651F32D7}">
      <dsp:nvSpPr>
        <dsp:cNvPr id="0" name=""/>
        <dsp:cNvSpPr/>
      </dsp:nvSpPr>
      <dsp:spPr>
        <a:xfrm>
          <a:off x="668665" y="295074"/>
          <a:ext cx="465648" cy="208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824" y="0"/>
              </a:lnTo>
              <a:lnTo>
                <a:pt x="232824" y="2087695"/>
              </a:lnTo>
              <a:lnTo>
                <a:pt x="465648" y="20876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848014" y="1285446"/>
        <a:ext cx="106949" cy="106949"/>
      </dsp:txXfrm>
    </dsp:sp>
    <dsp:sp modelId="{5A5368C4-A0AB-4B50-8091-AF65C8DD139E}">
      <dsp:nvSpPr>
        <dsp:cNvPr id="0" name=""/>
        <dsp:cNvSpPr/>
      </dsp:nvSpPr>
      <dsp:spPr>
        <a:xfrm>
          <a:off x="668665" y="295074"/>
          <a:ext cx="267434" cy="1173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717" y="0"/>
              </a:lnTo>
              <a:lnTo>
                <a:pt x="133717" y="1173369"/>
              </a:lnTo>
              <a:lnTo>
                <a:pt x="267434" y="11733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72295" y="851672"/>
        <a:ext cx="60173" cy="60173"/>
      </dsp:txXfrm>
    </dsp:sp>
    <dsp:sp modelId="{C745FAED-84CD-4D68-B3B4-2542197D818C}">
      <dsp:nvSpPr>
        <dsp:cNvPr id="0" name=""/>
        <dsp:cNvSpPr/>
      </dsp:nvSpPr>
      <dsp:spPr>
        <a:xfrm>
          <a:off x="668665" y="295074"/>
          <a:ext cx="478695" cy="34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9347" y="0"/>
              </a:lnTo>
              <a:lnTo>
                <a:pt x="239347" y="347297"/>
              </a:lnTo>
              <a:lnTo>
                <a:pt x="478695" y="3472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93227" y="453937"/>
        <a:ext cx="29570" cy="29570"/>
      </dsp:txXfrm>
    </dsp:sp>
    <dsp:sp modelId="{1B385114-DFEA-4844-9CBE-57A70CF0B287}">
      <dsp:nvSpPr>
        <dsp:cNvPr id="0" name=""/>
        <dsp:cNvSpPr/>
      </dsp:nvSpPr>
      <dsp:spPr>
        <a:xfrm>
          <a:off x="-377652" y="0"/>
          <a:ext cx="1502486" cy="590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ПОЛНОМОЧИЯ КОМИССИИ:</a:t>
          </a:r>
          <a:endParaRPr lang="ru-RU" sz="1200" b="1" i="1" kern="1200" dirty="0"/>
        </a:p>
      </dsp:txBody>
      <dsp:txXfrm>
        <a:off x="-377652" y="0"/>
        <a:ext cx="1502486" cy="590148"/>
      </dsp:txXfrm>
    </dsp:sp>
    <dsp:sp modelId="{AB7767E7-0159-4FD7-A166-64AFE95A96C1}">
      <dsp:nvSpPr>
        <dsp:cNvPr id="0" name=""/>
        <dsp:cNvSpPr/>
      </dsp:nvSpPr>
      <dsp:spPr>
        <a:xfrm>
          <a:off x="1147360" y="321404"/>
          <a:ext cx="3062547" cy="641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рассматривает материалы проверки сведений о доходах лиц, замещающих должности в муниципальных районах, городских округах, городских и сельских поселениях</a:t>
          </a:r>
          <a:endParaRPr lang="ru-RU" sz="1000" kern="1200" dirty="0"/>
        </a:p>
      </dsp:txBody>
      <dsp:txXfrm>
        <a:off x="1147360" y="321404"/>
        <a:ext cx="3062547" cy="641934"/>
      </dsp:txXfrm>
    </dsp:sp>
    <dsp:sp modelId="{6D5BC0B4-CAB9-4D59-B9B4-521679515C10}">
      <dsp:nvSpPr>
        <dsp:cNvPr id="0" name=""/>
        <dsp:cNvSpPr/>
      </dsp:nvSpPr>
      <dsp:spPr>
        <a:xfrm>
          <a:off x="936099" y="1041485"/>
          <a:ext cx="3068954" cy="853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рассматривает заявления лиц, замещающих должности в муниципальных районах, городских округах, городских и сельских поселениях, о невозможности по объективным причинам представить сведения о доходах, об имуществе и обязательствах имущественного характера членов семьи</a:t>
          </a:r>
          <a:endParaRPr lang="ru-RU" sz="1000" kern="1200" dirty="0"/>
        </a:p>
      </dsp:txBody>
      <dsp:txXfrm>
        <a:off x="936099" y="1041485"/>
        <a:ext cx="3068954" cy="853915"/>
      </dsp:txXfrm>
    </dsp:sp>
    <dsp:sp modelId="{7C6022EF-2351-41AD-86DD-E2C1B6CB1CF8}">
      <dsp:nvSpPr>
        <dsp:cNvPr id="0" name=""/>
        <dsp:cNvSpPr/>
      </dsp:nvSpPr>
      <dsp:spPr>
        <a:xfrm>
          <a:off x="1134314" y="1957225"/>
          <a:ext cx="3114152" cy="851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рассматривает материалы управления о нарушении лицами, замещающими должности в муниципальных районах, городских округах, городских и сельских поселениях, требований законодательства о представлении сведений о доходах</a:t>
          </a:r>
          <a:endParaRPr lang="ru-RU" sz="1000" kern="1200" dirty="0"/>
        </a:p>
      </dsp:txBody>
      <dsp:txXfrm>
        <a:off x="1134314" y="1957225"/>
        <a:ext cx="3114152" cy="851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0.61249</cdr:x>
      <cdr:y>0.07722</cdr:y>
    </cdr:from>
    <cdr:to>
      <cdr:x>0.73499</cdr:x>
      <cdr:y>0.15444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5040560" y="288032"/>
          <a:ext cx="1008114" cy="2880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0.13251</cdr:x>
      <cdr:y>0.5363</cdr:y>
    </cdr:from>
    <cdr:to>
      <cdr:x>0.93749</cdr:x>
      <cdr:y>0.71023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0464" y="2664296"/>
          <a:ext cx="662473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0.06125</cdr:x>
      <cdr:y>0.50731</cdr:y>
    </cdr:from>
    <cdr:to>
      <cdr:x>0.97999</cdr:x>
      <cdr:y>0.81169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4056" y="2520280"/>
          <a:ext cx="75608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0.06125</cdr:x>
      <cdr:y>0.50731</cdr:y>
    </cdr:from>
    <cdr:to>
      <cdr:x>0.98874</cdr:x>
      <cdr:y>0.82619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4056" y="2520280"/>
          <a:ext cx="76328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0.04375</cdr:x>
      <cdr:y>0.57978</cdr:y>
    </cdr:from>
    <cdr:to>
      <cdr:x>0.96249</cdr:x>
      <cdr:y>0.91315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0040" y="2880320"/>
          <a:ext cx="7560840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0.17742</cdr:x>
      <cdr:y>0.18757</cdr:y>
    </cdr:from>
    <cdr:to>
      <cdr:x>0.30645</cdr:x>
      <cdr:y>0.31481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92088" y="729372"/>
          <a:ext cx="576064" cy="4947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0.46774</cdr:x>
      <cdr:y>0.18757</cdr:y>
    </cdr:from>
    <cdr:to>
      <cdr:x>0.66129</cdr:x>
      <cdr:y>0.24074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>
          <a:off x="2088232" y="729372"/>
          <a:ext cx="864096" cy="2067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463" y="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9798C-44EC-4CE4-844A-A447E3339017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03850" cy="4440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463" y="9372600"/>
            <a:ext cx="292735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6F937-1F6D-48F4-8EFB-EB0931EDE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5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6F937-1F6D-48F4-8EFB-EB0931EDE4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08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67D075-00AB-4B7A-90B0-310002B911C6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BC6A70-EC5C-416D-AB6E-47E53D2E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3006" y="2780928"/>
            <a:ext cx="8182004" cy="288032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Кадровая </a:t>
            </a:r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практика </a:t>
            </a: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500" dirty="0">
                <a:effectLst/>
              </a:rPr>
              <a:t/>
            </a:r>
            <a:br>
              <a:rPr lang="ru-RU" sz="2500" dirty="0">
                <a:effectLst/>
              </a:rPr>
            </a:br>
            <a: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«ОРГАНИЗАЦИЯ </a:t>
            </a:r>
            <a:r>
              <a:rPr lang="ru-RU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РАБОТЫ СО СВЕДЕНИЯМИ О ДОХОДАХ, РАСХОДАХ, ОБ ИМУЩЕСТВЕ И ОБЯЗАТЕЛЬСТВАХ ИМУЩЕСТВЕННОГО ХАРАКТЕРА ЛИЦ, ЗАМЕЩАЮЩИХ </a:t>
            </a:r>
            <a: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МУНИЦИПАЛЬНЫЕ ДОЛЖНОСТИ, </a:t>
            </a:r>
            <a:r>
              <a:rPr lang="ru-RU" sz="2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ДОЛЖНОСТЬ ГЛАВЫ МЕСТНОЙ АДМИНИСТРАЦИИ ПО </a:t>
            </a:r>
            <a: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КОНТРАКТУ, И ГРАЖДАН, ПРЕТЕНДУЮЩИХ НА ЗАМЕЩЕНИЕ ТАКИХ ДОЛЖНОСТЕЙ, в волгоградской области»</a:t>
            </a:r>
            <a:br>
              <a:rPr lang="ru-RU" sz="2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 descr="778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2339752" y="214290"/>
            <a:ext cx="4657917" cy="1846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мать родин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0"/>
            <a:ext cx="1417743" cy="184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79208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Волгоградская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область, 2018 год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888432" cy="1143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Представление сведений о доходах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22067" cy="3077980"/>
          </a:xfrm>
        </p:spPr>
      </p:pic>
      <p:sp>
        <p:nvSpPr>
          <p:cNvPr id="5" name="Прямоугольник 4"/>
          <p:cNvSpPr/>
          <p:nvPr/>
        </p:nvSpPr>
        <p:spPr>
          <a:xfrm>
            <a:off x="364758" y="1302413"/>
            <a:ext cx="1425690" cy="1805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Сведения о доходах </a:t>
            </a:r>
            <a:r>
              <a:rPr lang="ru-RU" sz="1200" b="1" i="1" dirty="0" smtClean="0"/>
              <a:t>представляются </a:t>
            </a:r>
            <a:r>
              <a:rPr lang="ru-RU" sz="1200" b="1" i="1" u="sng" dirty="0" smtClean="0"/>
              <a:t>Губернатору Волгоградской области </a:t>
            </a:r>
            <a:r>
              <a:rPr lang="ru-RU" sz="1200" b="1" i="1" dirty="0" smtClean="0"/>
              <a:t>посредством представления:*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58634"/>
            <a:ext cx="1656184" cy="199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Если лицо, замещающее должность, по объективным причинам не может представить сведения о доходах, об имуществе и обязательствах имущественного характера членов своей семьи, то </a:t>
            </a:r>
            <a:r>
              <a:rPr lang="ru-RU" sz="900" dirty="0" smtClean="0"/>
              <a:t>оно </a:t>
            </a:r>
            <a:r>
              <a:rPr lang="ru-RU" sz="900" dirty="0"/>
              <a:t>может обратиться с соответствующим заявлением в комиссию по рассмотрению некоторых </a:t>
            </a:r>
            <a:r>
              <a:rPr lang="ru-RU" sz="900" dirty="0" smtClean="0"/>
              <a:t>вопросов**</a:t>
            </a:r>
            <a:endParaRPr lang="ru-RU" sz="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8264" y="3284983"/>
            <a:ext cx="1296144" cy="2165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Управление и комиссии по контролю проводят анализ представленных сведений о доходах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98160" y="3284984"/>
            <a:ext cx="1452791" cy="2165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ru-RU" sz="900" dirty="0" smtClean="0"/>
              <a:t>По окончании декларационной кампании копии </a:t>
            </a:r>
            <a:r>
              <a:rPr lang="ru-RU" sz="900" dirty="0"/>
              <a:t>справок лиц, замещающих должности, управлением и комиссиями по контролю направляются в соответствующий орган местного самоуправления для размещения на сайте в сети "</a:t>
            </a:r>
            <a:r>
              <a:rPr lang="ru-RU" sz="900" dirty="0" smtClean="0"/>
              <a:t>Интернет"***</a:t>
            </a:r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3776" y="2204864"/>
            <a:ext cx="2714288" cy="633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u="sng" dirty="0" smtClean="0"/>
              <a:t>секретарю комиссии по контролю</a:t>
            </a:r>
            <a:r>
              <a:rPr lang="ru-RU" sz="900" u="sng" dirty="0" smtClean="0"/>
              <a:t> </a:t>
            </a:r>
            <a:r>
              <a:rPr lang="ru-RU" sz="900" dirty="0" smtClean="0"/>
              <a:t>– лицами</a:t>
            </a:r>
            <a:r>
              <a:rPr lang="ru-RU" sz="900" dirty="0"/>
              <a:t>, замещающими </a:t>
            </a:r>
            <a:r>
              <a:rPr lang="ru-RU" sz="900" dirty="0" smtClean="0"/>
              <a:t>должности </a:t>
            </a:r>
            <a:r>
              <a:rPr lang="ru-RU" sz="900" dirty="0"/>
              <a:t>в городских и сельских </a:t>
            </a:r>
            <a:r>
              <a:rPr lang="ru-RU" sz="900" dirty="0" smtClean="0"/>
              <a:t>поселениях, и гражданами претендующими на такие должности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53856" y="1556792"/>
            <a:ext cx="27142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u="sng" dirty="0"/>
              <a:t>в</a:t>
            </a:r>
            <a:r>
              <a:rPr lang="ru-RU" sz="1200" b="1" i="1" u="sng" dirty="0" smtClean="0"/>
              <a:t> управление</a:t>
            </a:r>
            <a:r>
              <a:rPr lang="ru-RU" sz="900" u="sng" dirty="0" smtClean="0"/>
              <a:t> </a:t>
            </a:r>
            <a:r>
              <a:rPr lang="ru-RU" sz="900" dirty="0" smtClean="0"/>
              <a:t>-</a:t>
            </a:r>
            <a:r>
              <a:rPr lang="ru-RU" sz="900" dirty="0"/>
              <a:t> лицами, замещающими </a:t>
            </a:r>
            <a:r>
              <a:rPr lang="ru-RU" sz="900" dirty="0" smtClean="0"/>
              <a:t>должности </a:t>
            </a:r>
            <a:r>
              <a:rPr lang="ru-RU" sz="900" dirty="0"/>
              <a:t>в городских округах и муниципальных </a:t>
            </a:r>
            <a:r>
              <a:rPr lang="ru-RU" sz="900" dirty="0" smtClean="0"/>
              <a:t>районах, и гражданами претендующими на такие должности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1" y="3458634"/>
            <a:ext cx="2016225" cy="1992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Комиссия </a:t>
            </a:r>
            <a:r>
              <a:rPr lang="ru-RU" sz="900" dirty="0" smtClean="0"/>
              <a:t>по рассмотрению некоторых вопросов заявление </a:t>
            </a:r>
            <a:r>
              <a:rPr lang="ru-RU" sz="900" dirty="0"/>
              <a:t>рассматривает и признает причину объективной и уважительной, либо не объективной и не уважительной и дает соответствующие рекомендации лицу, представившему заявление, и Губернатору, и уведомляет </a:t>
            </a:r>
            <a:r>
              <a:rPr lang="ru-RU" sz="900" dirty="0" smtClean="0"/>
              <a:t>лицо, представившее заявление, </a:t>
            </a:r>
            <a:r>
              <a:rPr lang="ru-RU" sz="900" dirty="0"/>
              <a:t>о принятом </a:t>
            </a:r>
            <a:r>
              <a:rPr lang="ru-RU" sz="900" dirty="0" smtClean="0"/>
              <a:t>решении. Протокол заседания комиссии направляется Губернатору Волгоградской области</a:t>
            </a:r>
            <a:endParaRPr lang="ru-RU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364758" y="5661248"/>
            <a:ext cx="8671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* - </a:t>
            </a:r>
            <a:r>
              <a:rPr lang="ru-RU" sz="900" dirty="0"/>
              <a:t>сведения о доходах представляются </a:t>
            </a:r>
            <a:r>
              <a:rPr lang="ru-RU" sz="900" dirty="0" smtClean="0"/>
              <a:t>гражданами, </a:t>
            </a:r>
            <a:r>
              <a:rPr lang="ru-RU" sz="900" dirty="0"/>
              <a:t>претендующими на замещение муниципальной </a:t>
            </a:r>
            <a:r>
              <a:rPr lang="ru-RU" sz="900" dirty="0" smtClean="0"/>
              <a:t>должности, </a:t>
            </a:r>
            <a:r>
              <a:rPr lang="ru-RU" sz="900" dirty="0"/>
              <a:t>– при назначении на должность, </a:t>
            </a:r>
            <a:r>
              <a:rPr lang="ru-RU" sz="900" dirty="0" smtClean="0"/>
              <a:t>на замещение должности </a:t>
            </a:r>
            <a:r>
              <a:rPr lang="ru-RU" sz="900" dirty="0"/>
              <a:t>главы местной администрации по контракту – в течение 3 рабочих дней со дня получения </a:t>
            </a:r>
            <a:r>
              <a:rPr lang="ru-RU" sz="900" dirty="0" smtClean="0"/>
              <a:t>кандидатами, </a:t>
            </a:r>
            <a:r>
              <a:rPr lang="ru-RU" sz="900" dirty="0"/>
              <a:t>представляемыми конкурсной комиссией </a:t>
            </a:r>
            <a:r>
              <a:rPr lang="ru-RU" sz="900" dirty="0" smtClean="0"/>
              <a:t>по </a:t>
            </a:r>
            <a:r>
              <a:rPr lang="ru-RU" sz="900" dirty="0"/>
              <a:t>результатам конкурса представительному органу муниципального образования для назначения на должность, информации о таком представлении (уточненные – в течение 1 месяца со дня представления сведений о доходах); лицами, замещающими </a:t>
            </a:r>
            <a:r>
              <a:rPr lang="ru-RU" sz="900" dirty="0" smtClean="0"/>
              <a:t>должности, </a:t>
            </a:r>
            <a:r>
              <a:rPr lang="ru-RU" sz="900" dirty="0"/>
              <a:t>- до 30 апреля (уточненные – до 30 мая</a:t>
            </a:r>
            <a:r>
              <a:rPr lang="ru-RU" sz="900" dirty="0" smtClean="0"/>
              <a:t>).</a:t>
            </a:r>
          </a:p>
          <a:p>
            <a:r>
              <a:rPr lang="ru-RU" sz="900" dirty="0" smtClean="0"/>
              <a:t>** - заявление подается в комиссию по рассмотрению некоторых вопросов до 30 апреля.</a:t>
            </a:r>
            <a:endParaRPr lang="ru-RU" sz="900" dirty="0"/>
          </a:p>
          <a:p>
            <a:r>
              <a:rPr lang="ru-RU" sz="900" dirty="0" smtClean="0"/>
              <a:t>*** </a:t>
            </a:r>
            <a:r>
              <a:rPr lang="ru-RU" sz="900" dirty="0"/>
              <a:t>- копии справок направляются в течение 5 рабочих дней по истечении сроков, установленных для представления сведений о доходах</a:t>
            </a:r>
            <a:r>
              <a:rPr lang="ru-RU" sz="900" dirty="0" smtClean="0"/>
              <a:t>.</a:t>
            </a:r>
            <a:endParaRPr lang="ru-RU" sz="9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907704" y="1429602"/>
            <a:ext cx="1608" cy="140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>
            <a:off x="1979712" y="1700808"/>
            <a:ext cx="1008112" cy="343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979713" y="2365706"/>
            <a:ext cx="360039" cy="3432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827584" y="3180257"/>
            <a:ext cx="398053" cy="176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79713" y="4653136"/>
            <a:ext cx="28803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1999879" y="3575321"/>
            <a:ext cx="28803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300192" y="414908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92080" y="2205331"/>
            <a:ext cx="281717" cy="974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004048" y="2924944"/>
            <a:ext cx="216024" cy="287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вверх 2"/>
          <p:cNvSpPr/>
          <p:nvPr/>
        </p:nvSpPr>
        <p:spPr>
          <a:xfrm rot="16200000">
            <a:off x="1880354" y="2835037"/>
            <a:ext cx="475455" cy="65526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07917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042792" cy="1143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Анализ сведений о доходах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9396"/>
            <a:ext cx="3878917" cy="2339885"/>
          </a:xfrm>
        </p:spPr>
      </p:pic>
      <p:sp>
        <p:nvSpPr>
          <p:cNvPr id="7" name="Прямоугольник 6"/>
          <p:cNvSpPr/>
          <p:nvPr/>
        </p:nvSpPr>
        <p:spPr>
          <a:xfrm>
            <a:off x="251520" y="1196753"/>
            <a:ext cx="1152128" cy="41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Анализ сведений о доходах проводится </a:t>
            </a:r>
            <a:r>
              <a:rPr lang="ru-RU" sz="1000" b="1" i="1" u="sng" dirty="0" smtClean="0"/>
              <a:t>управлением </a:t>
            </a:r>
          </a:p>
          <a:p>
            <a:pPr algn="ctr"/>
            <a:r>
              <a:rPr lang="ru-RU" sz="900" dirty="0" smtClean="0"/>
              <a:t>(в отношении лиц</a:t>
            </a:r>
            <a:r>
              <a:rPr lang="ru-RU" sz="900" dirty="0"/>
              <a:t>, замещающих </a:t>
            </a:r>
            <a:r>
              <a:rPr lang="ru-RU" sz="900" dirty="0" smtClean="0"/>
              <a:t>должности </a:t>
            </a:r>
            <a:r>
              <a:rPr lang="ru-RU" sz="900" dirty="0"/>
              <a:t>в городских округах и муниципальных </a:t>
            </a:r>
            <a:r>
              <a:rPr lang="ru-RU" sz="900" dirty="0" smtClean="0"/>
              <a:t>районах, и </a:t>
            </a:r>
            <a:r>
              <a:rPr lang="ru-RU" sz="900" dirty="0"/>
              <a:t>граждан претендующих </a:t>
            </a:r>
            <a:r>
              <a:rPr lang="ru-RU" sz="900" dirty="0" smtClean="0"/>
              <a:t>на такие должности) </a:t>
            </a:r>
            <a:r>
              <a:rPr lang="ru-RU" sz="900" dirty="0"/>
              <a:t>и</a:t>
            </a:r>
          </a:p>
          <a:p>
            <a:pPr algn="ctr"/>
            <a:r>
              <a:rPr lang="ru-RU" sz="1000" b="1" i="1" u="sng" dirty="0" smtClean="0"/>
              <a:t> комиссиями по контролю</a:t>
            </a:r>
            <a:r>
              <a:rPr lang="ru-RU" sz="900" dirty="0" smtClean="0"/>
              <a:t> </a:t>
            </a:r>
          </a:p>
          <a:p>
            <a:pPr algn="ctr"/>
            <a:r>
              <a:rPr lang="ru-RU" sz="900" dirty="0" smtClean="0"/>
              <a:t>(в </a:t>
            </a:r>
            <a:r>
              <a:rPr lang="ru-RU" sz="900" dirty="0"/>
              <a:t>отношении лиц, замещающих </a:t>
            </a:r>
            <a:r>
              <a:rPr lang="ru-RU" sz="900" dirty="0" smtClean="0"/>
              <a:t>должности </a:t>
            </a:r>
            <a:r>
              <a:rPr lang="ru-RU" sz="900" dirty="0"/>
              <a:t>в городских и сельских </a:t>
            </a:r>
            <a:r>
              <a:rPr lang="ru-RU" sz="900" dirty="0" smtClean="0"/>
              <a:t>поселениях, и граждан </a:t>
            </a:r>
            <a:r>
              <a:rPr lang="ru-RU" sz="900" dirty="0"/>
              <a:t>претендующих </a:t>
            </a:r>
            <a:r>
              <a:rPr lang="ru-RU" sz="900" dirty="0" smtClean="0"/>
              <a:t>на такие должности), в ходе которого осуществляются следующие мероприятия*: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369662"/>
            <a:ext cx="1224136" cy="2228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Комиссии по контролю на первом в текущем году заседании по анализу сведений о доходах формируют списки лиц, замещающих должности в городских и сельских поселениях, не представивших сведения о доходах, и представляют в управление**</a:t>
            </a:r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196752"/>
            <a:ext cx="2859437" cy="51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анализируются сведения о доходах на предмет правильности заполнения в соответствии с </a:t>
            </a:r>
            <a:r>
              <a:rPr lang="ru-RU" sz="900" dirty="0" err="1" smtClean="0"/>
              <a:t>методрекомендациями</a:t>
            </a:r>
            <a:r>
              <a:rPr lang="ru-RU" sz="900" dirty="0" smtClean="0"/>
              <a:t> Минтруда России</a:t>
            </a:r>
            <a:endParaRPr lang="ru-RU" sz="9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420888"/>
            <a:ext cx="2844316" cy="30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</a:t>
            </a:r>
            <a:r>
              <a:rPr lang="ru-RU" sz="900" dirty="0" smtClean="0"/>
              <a:t>аправляются запросы в органы и организации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2852936"/>
            <a:ext cx="2844316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изучается любая доступная и имеющаяся информация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46381" y="3501008"/>
            <a:ext cx="1285859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Представление доклада о результатах анализа Губернатору Волгоградской области***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3501008"/>
            <a:ext cx="12990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Осуществляется подготовка доклада о результатах анализа с предложениями о проведении проверок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2237554"/>
            <a:ext cx="1368152" cy="111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По выявленным расхождениям и нарушениям с лицами, представившими сведения о доходах, проводятся беседы, берутся пояснения</a:t>
            </a:r>
            <a:endParaRPr lang="ru-RU" sz="9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8064" y="2224691"/>
            <a:ext cx="1368152" cy="113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Полученная информация обобщается, выявляются расхождения и нарушения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1844824"/>
            <a:ext cx="2844316" cy="425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сверяются сведения о доходах со сведениями о доходах прошлых лет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98402" y="4509120"/>
            <a:ext cx="2952328" cy="18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/>
              <a:t>Губернатор Волгоградской области</a:t>
            </a:r>
            <a:endParaRPr lang="ru-RU" sz="1000" b="1" i="1" u="sng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93407" y="3369662"/>
            <a:ext cx="1375191" cy="2230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Управление формирует список лиц, замещающих должности в городских округах и муниципальных районах, не представивших сведения о доходах, обобщает </a:t>
            </a:r>
            <a:r>
              <a:rPr lang="ru-RU" sz="900" dirty="0"/>
              <a:t>поступившие </a:t>
            </a:r>
            <a:r>
              <a:rPr lang="ru-RU" sz="900" dirty="0" smtClean="0"/>
              <a:t>списки от комиссий  и </a:t>
            </a:r>
            <a:r>
              <a:rPr lang="ru-RU" sz="900" dirty="0"/>
              <a:t>сводный список представляет Губернатору </a:t>
            </a:r>
            <a:r>
              <a:rPr lang="ru-RU" sz="900" dirty="0" smtClean="0"/>
              <a:t>Волгоградской области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5602596"/>
            <a:ext cx="856895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i="1" dirty="0">
                <a:solidFill>
                  <a:schemeClr val="accent1"/>
                </a:solidFill>
              </a:rPr>
              <a:t>По поручению Губернатора </a:t>
            </a:r>
            <a:r>
              <a:rPr lang="ru-RU" sz="1200" b="1" i="1" dirty="0" smtClean="0">
                <a:solidFill>
                  <a:schemeClr val="accent1"/>
                </a:solidFill>
              </a:rPr>
              <a:t>Волгоградской области управление </a:t>
            </a:r>
            <a:r>
              <a:rPr lang="ru-RU" sz="1200" b="1" i="1" dirty="0">
                <a:solidFill>
                  <a:schemeClr val="accent1"/>
                </a:solidFill>
              </a:rPr>
              <a:t>может осуществлять анализ сведений о доходах, представленных лицами, замещающими должности в городских и сельских </a:t>
            </a:r>
            <a:r>
              <a:rPr lang="ru-RU" sz="1200" b="1" i="1" dirty="0" smtClean="0">
                <a:solidFill>
                  <a:schemeClr val="accent1"/>
                </a:solidFill>
              </a:rPr>
              <a:t>поселениях, и гражданами претендующими на такие должности, </a:t>
            </a:r>
            <a:r>
              <a:rPr lang="ru-RU" sz="1200" b="1" i="1" dirty="0">
                <a:solidFill>
                  <a:schemeClr val="accent1"/>
                </a:solidFill>
              </a:rPr>
              <a:t>независимо от анализа, осуществляемого комиссиями по контролю</a:t>
            </a:r>
            <a:r>
              <a:rPr lang="ru-RU" sz="1200" b="1" i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900" dirty="0" smtClean="0"/>
              <a:t>* - анализ </a:t>
            </a:r>
            <a:r>
              <a:rPr lang="ru-RU" sz="900" dirty="0"/>
              <a:t>сведений о доходах лиц, замещающих должности, </a:t>
            </a:r>
            <a:r>
              <a:rPr lang="ru-RU" sz="900" dirty="0" smtClean="0"/>
              <a:t>осуществляется в </a:t>
            </a:r>
            <a:r>
              <a:rPr lang="ru-RU" sz="900" dirty="0"/>
              <a:t>течение 30 рабочих дней со дня истечения срока, установленного для представления уточненных сведений о </a:t>
            </a:r>
            <a:r>
              <a:rPr lang="ru-RU" sz="900" dirty="0" smtClean="0"/>
              <a:t>доходах; граждан </a:t>
            </a:r>
            <a:r>
              <a:rPr lang="ru-RU" sz="900" dirty="0"/>
              <a:t>претендующих </a:t>
            </a:r>
            <a:r>
              <a:rPr lang="ru-RU" sz="900" dirty="0" smtClean="0"/>
              <a:t>- </a:t>
            </a:r>
            <a:r>
              <a:rPr lang="ru-RU" sz="900" dirty="0"/>
              <a:t>в течение 15 рабочих дней со дня представления сведений о доходах, в том числе </a:t>
            </a:r>
            <a:r>
              <a:rPr lang="ru-RU" sz="900" dirty="0" smtClean="0"/>
              <a:t>уточненных.</a:t>
            </a:r>
          </a:p>
          <a:p>
            <a:r>
              <a:rPr lang="ru-RU" sz="900" dirty="0" smtClean="0"/>
              <a:t>** - список лиц, не представивших сведения о доходах, представляется в управление в течение 3 рабочих дней со дня заседания комиссии по контролю.</a:t>
            </a:r>
          </a:p>
          <a:p>
            <a:r>
              <a:rPr lang="ru-RU" sz="900" dirty="0" smtClean="0"/>
              <a:t>*** </a:t>
            </a:r>
            <a:r>
              <a:rPr lang="ru-RU" sz="900" dirty="0"/>
              <a:t>- </a:t>
            </a:r>
            <a:r>
              <a:rPr lang="ru-RU" sz="900" dirty="0" smtClean="0"/>
              <a:t>доклад </a:t>
            </a:r>
            <a:r>
              <a:rPr lang="ru-RU" sz="900" dirty="0"/>
              <a:t>о результатах анализа представляется </a:t>
            </a:r>
            <a:r>
              <a:rPr lang="ru-RU" sz="900" dirty="0" smtClean="0"/>
              <a:t>Губернатору </a:t>
            </a:r>
            <a:r>
              <a:rPr lang="ru-RU" sz="900" dirty="0"/>
              <a:t>Волгоградской области </a:t>
            </a:r>
            <a:r>
              <a:rPr lang="ru-RU" sz="900" dirty="0" smtClean="0"/>
              <a:t>в </a:t>
            </a:r>
            <a:r>
              <a:rPr lang="ru-RU" sz="900" dirty="0"/>
              <a:t>течение 5 рабочих дней </a:t>
            </a:r>
            <a:r>
              <a:rPr lang="ru-RU" sz="900" dirty="0" smtClean="0"/>
              <a:t>со дня завершения анализа.</a:t>
            </a:r>
            <a:endParaRPr lang="ru-RU" sz="9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6588224" y="2742211"/>
            <a:ext cx="288032" cy="25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475656" y="1196752"/>
            <a:ext cx="0" cy="202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1475656" y="1340768"/>
            <a:ext cx="308915" cy="25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475656" y="2450556"/>
            <a:ext cx="308915" cy="25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475656" y="1916832"/>
            <a:ext cx="308915" cy="25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475656" y="2924944"/>
            <a:ext cx="308915" cy="258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788024" y="1340768"/>
            <a:ext cx="0" cy="202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право 36"/>
          <p:cNvSpPr/>
          <p:nvPr/>
        </p:nvSpPr>
        <p:spPr>
          <a:xfrm>
            <a:off x="4788024" y="2742211"/>
            <a:ext cx="288032" cy="254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Выгнутая вправо стрелка 38"/>
          <p:cNvSpPr/>
          <p:nvPr/>
        </p:nvSpPr>
        <p:spPr>
          <a:xfrm>
            <a:off x="8414130" y="2708920"/>
            <a:ext cx="622366" cy="14401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>
            <a:off x="6736587" y="3933056"/>
            <a:ext cx="279337" cy="252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2915816" y="4365104"/>
            <a:ext cx="27759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4644008" y="4483964"/>
            <a:ext cx="720080" cy="25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5868144" y="4293096"/>
            <a:ext cx="432048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1403648" y="4365104"/>
            <a:ext cx="27759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876256" y="4897595"/>
            <a:ext cx="2160240" cy="702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Губернатор  рассматривает доклад о результатах анализа и при наличии оснований принимает решение о проведении проверки </a:t>
            </a:r>
            <a:endParaRPr lang="ru-RU" sz="1000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7308304" y="4725144"/>
            <a:ext cx="432048" cy="100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644008" y="4897595"/>
            <a:ext cx="2158550" cy="702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Губернатор рассматривает сводный список и принимает решение о мерах ответственности к лицам, не представившим сведения о доходах</a:t>
            </a:r>
            <a:endParaRPr lang="ru-RU" sz="1000" dirty="0"/>
          </a:p>
        </p:txBody>
      </p:sp>
      <p:sp>
        <p:nvSpPr>
          <p:cNvPr id="41" name="Стрелка вниз 40"/>
          <p:cNvSpPr/>
          <p:nvPr/>
        </p:nvSpPr>
        <p:spPr>
          <a:xfrm>
            <a:off x="5868144" y="4725144"/>
            <a:ext cx="432048" cy="100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81814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Проверка достоверности и полноты сведений о доходах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72" y="66626"/>
            <a:ext cx="3796923" cy="257028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541984"/>
            <a:ext cx="10801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/>
              <a:t>Губернатор Волгоградской области</a:t>
            </a:r>
            <a:endParaRPr lang="ru-RU" sz="1000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005064"/>
            <a:ext cx="2550503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По выявленным расхождениям и нарушениям с лицами, представившими сведения о доходах, проводятся беседы, берутся </a:t>
            </a:r>
            <a:r>
              <a:rPr lang="ru-RU" sz="900" dirty="0" smtClean="0"/>
              <a:t>пояснения. </a:t>
            </a:r>
          </a:p>
          <a:p>
            <a:pPr algn="ctr"/>
            <a:r>
              <a:rPr lang="ru-RU" sz="900" dirty="0" smtClean="0"/>
              <a:t>По </a:t>
            </a:r>
            <a:r>
              <a:rPr lang="ru-RU" sz="900" dirty="0"/>
              <a:t>решению председателя комиссии </a:t>
            </a:r>
            <a:r>
              <a:rPr lang="ru-RU" sz="900" dirty="0" smtClean="0"/>
              <a:t>по контролю лицо</a:t>
            </a:r>
            <a:r>
              <a:rPr lang="ru-RU" sz="900" dirty="0"/>
              <a:t>, в отношении которого проводится </a:t>
            </a:r>
            <a:r>
              <a:rPr lang="ru-RU" sz="900" dirty="0" smtClean="0"/>
              <a:t>проверка, может </a:t>
            </a:r>
            <a:r>
              <a:rPr lang="ru-RU" sz="900" dirty="0"/>
              <a:t>быть </a:t>
            </a:r>
            <a:r>
              <a:rPr lang="ru-RU" sz="900" dirty="0" smtClean="0"/>
              <a:t>приглашено на заседание комиссии.</a:t>
            </a:r>
            <a:endParaRPr lang="ru-RU" sz="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95375" y="1497697"/>
            <a:ext cx="2340276" cy="218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Проверку проводят </a:t>
            </a:r>
            <a:r>
              <a:rPr lang="ru-RU" sz="1000" b="1" i="1" u="sng" dirty="0" smtClean="0"/>
              <a:t>управление </a:t>
            </a:r>
            <a:r>
              <a:rPr lang="ru-RU" sz="1000" dirty="0"/>
              <a:t>(в </a:t>
            </a:r>
            <a:r>
              <a:rPr lang="ru-RU" sz="900" dirty="0"/>
              <a:t>отношении лиц, замещающих </a:t>
            </a:r>
            <a:r>
              <a:rPr lang="ru-RU" sz="900" dirty="0" smtClean="0"/>
              <a:t>должности </a:t>
            </a:r>
            <a:r>
              <a:rPr lang="ru-RU" sz="900" dirty="0"/>
              <a:t>в городских округах и муниципальных </a:t>
            </a:r>
            <a:r>
              <a:rPr lang="ru-RU" sz="900" dirty="0" smtClean="0"/>
              <a:t>районах, и граждан </a:t>
            </a:r>
            <a:r>
              <a:rPr lang="ru-RU" sz="900" dirty="0"/>
              <a:t>претендующих </a:t>
            </a:r>
            <a:r>
              <a:rPr lang="ru-RU" sz="900" dirty="0" smtClean="0"/>
              <a:t>на такие должности) и </a:t>
            </a:r>
            <a:r>
              <a:rPr lang="ru-RU" sz="1000" b="1" i="1" u="sng" dirty="0" smtClean="0"/>
              <a:t>комиссии </a:t>
            </a:r>
            <a:r>
              <a:rPr lang="ru-RU" sz="1000" b="1" i="1" u="sng" dirty="0"/>
              <a:t>по контролю</a:t>
            </a:r>
            <a:r>
              <a:rPr lang="ru-RU" sz="900" dirty="0"/>
              <a:t> (в отношении лиц, замещающих </a:t>
            </a:r>
            <a:r>
              <a:rPr lang="ru-RU" sz="900" dirty="0" smtClean="0"/>
              <a:t>должности </a:t>
            </a:r>
            <a:r>
              <a:rPr lang="ru-RU" sz="900" dirty="0"/>
              <a:t>в городских и сельских </a:t>
            </a:r>
            <a:r>
              <a:rPr lang="ru-RU" sz="900" dirty="0" smtClean="0"/>
              <a:t>поселениях, и граждан </a:t>
            </a:r>
            <a:r>
              <a:rPr lang="ru-RU" sz="900" dirty="0"/>
              <a:t>претендующих </a:t>
            </a:r>
            <a:r>
              <a:rPr lang="ru-RU" sz="900" dirty="0" smtClean="0"/>
              <a:t>на такие должности)*. </a:t>
            </a:r>
          </a:p>
          <a:p>
            <a:pPr algn="ctr"/>
            <a:r>
              <a:rPr lang="ru-RU" sz="900" dirty="0" smtClean="0"/>
              <a:t>Поступившее в комиссию по контролю распоряжение Губернатора о проведении проверки является основанием для ее заседания, на котором определяются процедурные вопросы проверки.</a:t>
            </a:r>
            <a:endParaRPr lang="ru-RU" sz="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2530" y="1526110"/>
            <a:ext cx="8232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Принимает решение о проведении проверки</a:t>
            </a:r>
            <a:endParaRPr lang="ru-RU" sz="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3" y="4005064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Полученная информация обобщается, выявляются расхождения и нарушения. </a:t>
            </a:r>
          </a:p>
          <a:p>
            <a:pPr algn="ctr"/>
            <a:r>
              <a:rPr lang="ru-RU" sz="900" dirty="0" smtClean="0"/>
              <a:t>Секретарь </a:t>
            </a:r>
            <a:r>
              <a:rPr lang="ru-RU" sz="900" dirty="0"/>
              <a:t>комиссии по контролю поступающую информацию обобщает и направляет в комиссию, которая </a:t>
            </a:r>
            <a:r>
              <a:rPr lang="ru-RU" sz="900" dirty="0" smtClean="0"/>
              <a:t>ее анализирует.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005065"/>
            <a:ext cx="1283669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Осуществляется подготовка доклада о результатах </a:t>
            </a:r>
            <a:r>
              <a:rPr lang="ru-RU" sz="900" dirty="0" smtClean="0"/>
              <a:t>проверки с конкретными предложениями</a:t>
            </a:r>
            <a:endParaRPr lang="ru-RU" sz="9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2772619"/>
            <a:ext cx="8640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В ходе проверки проводятся следующие мероприятия:</a:t>
            </a:r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3259735"/>
            <a:ext cx="2016224" cy="38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изучается любая доступная и имеющаяся информация</a:t>
            </a:r>
            <a:endParaRPr lang="ru-RU" sz="9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2827666"/>
            <a:ext cx="2016224" cy="363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</a:t>
            </a:r>
            <a:r>
              <a:rPr lang="ru-RU" sz="900" dirty="0" smtClean="0"/>
              <a:t>аправляются запросы в органы и организации (при необходимости)</a:t>
            </a:r>
            <a:endParaRPr lang="ru-RU" sz="9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4005064"/>
            <a:ext cx="1296144" cy="108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Представление доклада о результатах </a:t>
            </a:r>
            <a:r>
              <a:rPr lang="ru-RU" sz="900" dirty="0" smtClean="0"/>
              <a:t>проверки Губернатору </a:t>
            </a:r>
            <a:r>
              <a:rPr lang="ru-RU" sz="900" dirty="0"/>
              <a:t>Волгоградской области**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5229200"/>
            <a:ext cx="8424937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i="1" dirty="0">
                <a:solidFill>
                  <a:schemeClr val="accent1"/>
                </a:solidFill>
              </a:rPr>
              <a:t>Управление по решению Губернатора </a:t>
            </a:r>
            <a:r>
              <a:rPr lang="ru-RU" sz="1200" b="1" i="1" dirty="0" smtClean="0">
                <a:solidFill>
                  <a:schemeClr val="accent1"/>
                </a:solidFill>
              </a:rPr>
              <a:t>Волгоградской области может </a:t>
            </a:r>
            <a:r>
              <a:rPr lang="ru-RU" sz="1200" b="1" i="1" dirty="0">
                <a:solidFill>
                  <a:schemeClr val="accent1"/>
                </a:solidFill>
              </a:rPr>
              <a:t>осуществлять проверку достоверности и полноты сведений о доходах, представленных лицами, замещающими </a:t>
            </a:r>
            <a:r>
              <a:rPr lang="ru-RU" sz="1200" b="1" i="1" dirty="0" smtClean="0">
                <a:solidFill>
                  <a:schemeClr val="accent1"/>
                </a:solidFill>
              </a:rPr>
              <a:t>должности </a:t>
            </a:r>
            <a:r>
              <a:rPr lang="ru-RU" sz="1200" b="1" i="1" dirty="0">
                <a:solidFill>
                  <a:schemeClr val="accent1"/>
                </a:solidFill>
              </a:rPr>
              <a:t>в городских и сельских </a:t>
            </a:r>
            <a:r>
              <a:rPr lang="ru-RU" sz="1200" b="1" i="1" dirty="0" smtClean="0">
                <a:solidFill>
                  <a:schemeClr val="accent1"/>
                </a:solidFill>
              </a:rPr>
              <a:t>поселениях, и гражданами </a:t>
            </a:r>
            <a:r>
              <a:rPr lang="ru-RU" sz="1200" b="1" i="1" dirty="0">
                <a:solidFill>
                  <a:schemeClr val="accent1"/>
                </a:solidFill>
              </a:rPr>
              <a:t>претендующими </a:t>
            </a:r>
            <a:r>
              <a:rPr lang="ru-RU" sz="1200" b="1" i="1" dirty="0" smtClean="0">
                <a:solidFill>
                  <a:schemeClr val="accent1"/>
                </a:solidFill>
              </a:rPr>
              <a:t>на такие должности, </a:t>
            </a:r>
            <a:r>
              <a:rPr lang="ru-RU" sz="1200" b="1" i="1" dirty="0">
                <a:solidFill>
                  <a:schemeClr val="accent1"/>
                </a:solidFill>
              </a:rPr>
              <a:t>независимо от проверок, осуществляемых комиссиями по контролю</a:t>
            </a:r>
            <a:r>
              <a:rPr lang="ru-RU" sz="1200" b="1" i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900" dirty="0"/>
          </a:p>
          <a:p>
            <a:r>
              <a:rPr lang="ru-RU" sz="900" dirty="0"/>
              <a:t>* - проверка осуществляется в срок, не превышающий 60 дней со дня принятия решения о ее проведении, </a:t>
            </a:r>
            <a:r>
              <a:rPr lang="ru-RU" sz="900" dirty="0" smtClean="0"/>
              <a:t>и может </a:t>
            </a:r>
            <a:r>
              <a:rPr lang="ru-RU" sz="900" dirty="0"/>
              <a:t>быть продлена до 90 дней </a:t>
            </a:r>
            <a:r>
              <a:rPr lang="ru-RU" sz="900" dirty="0" smtClean="0"/>
              <a:t>Губернатором Волгоградской области. </a:t>
            </a:r>
            <a:r>
              <a:rPr lang="ru-RU" sz="900" dirty="0"/>
              <a:t>В ходе проверки может быть проведено несколько заседаний комиссии по контролю, при этом такие заседания должны быть проведены в пределах сроков проверки.</a:t>
            </a:r>
          </a:p>
          <a:p>
            <a:r>
              <a:rPr lang="ru-RU" sz="900" dirty="0"/>
              <a:t>** - доклад о результатах проверки представляется Губернатору </a:t>
            </a:r>
            <a:r>
              <a:rPr lang="ru-RU" sz="900" dirty="0" smtClean="0"/>
              <a:t>Волгоградской области в </a:t>
            </a:r>
            <a:r>
              <a:rPr lang="ru-RU" sz="900" dirty="0"/>
              <a:t>течение 5 рабочих дней после завершения проверки</a:t>
            </a: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1475656" y="1916832"/>
            <a:ext cx="256874" cy="20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586934" y="1916832"/>
            <a:ext cx="256874" cy="20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292080" y="3151312"/>
            <a:ext cx="200445" cy="205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444208" y="2827666"/>
            <a:ext cx="0" cy="81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право 20"/>
          <p:cNvSpPr/>
          <p:nvPr/>
        </p:nvSpPr>
        <p:spPr>
          <a:xfrm>
            <a:off x="6444208" y="3009439"/>
            <a:ext cx="432048" cy="141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444207" y="3356992"/>
            <a:ext cx="19513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748464" y="3236345"/>
            <a:ext cx="144016" cy="768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8460432" y="3687020"/>
            <a:ext cx="144016" cy="318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6372200" y="4541513"/>
            <a:ext cx="236916" cy="183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1890223" y="4581128"/>
            <a:ext cx="236916" cy="183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>
            <a:off x="3491880" y="4541513"/>
            <a:ext cx="236916" cy="1836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683568" y="2571361"/>
            <a:ext cx="288032" cy="13616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16686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62872" cy="1143000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Меры по результатам проверки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1" name="Объект 3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472"/>
            <a:ext cx="2880320" cy="1944666"/>
          </a:xfrm>
        </p:spPr>
      </p:pic>
      <p:sp>
        <p:nvSpPr>
          <p:cNvPr id="4" name="Прямоугольник 3"/>
          <p:cNvSpPr/>
          <p:nvPr/>
        </p:nvSpPr>
        <p:spPr>
          <a:xfrm>
            <a:off x="853462" y="1795421"/>
            <a:ext cx="7606970" cy="337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u="sng" dirty="0" smtClean="0"/>
              <a:t>Губернатор Волгоградской области </a:t>
            </a:r>
            <a:r>
              <a:rPr lang="ru-RU" sz="900" dirty="0" smtClean="0"/>
              <a:t>по итогам рассмотрения докладов о результатах проверки принимает одно из следующих решений:</a:t>
            </a:r>
            <a:endParaRPr lang="ru-RU" sz="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3462" y="2504240"/>
            <a:ext cx="2723632" cy="32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в</a:t>
            </a:r>
            <a:r>
              <a:rPr lang="ru-RU" sz="900" dirty="0" smtClean="0"/>
              <a:t> отношении граждан претендующих: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501767"/>
            <a:ext cx="2795106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в отношении лиц, замещающих должности:</a:t>
            </a:r>
            <a:endParaRPr lang="ru-RU" sz="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68960"/>
            <a:ext cx="229105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обратиться с заявлением о досрочном прекращении полномочий лица, замещающего должность, или применении в отношении его иного дисциплинарного взыскания в орган местного самоуправления, уполномоченный принимать соответствующее решение, или в суд при выявлении фактов несоблюдения им ограничений, запретов, неисполнения обязанностей, установленных в целях противодействия коррупции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117658"/>
            <a:ext cx="2291050" cy="615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представить материалы проверки в комиссию по рассмотрению некоторых вопросов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3068960"/>
            <a:ext cx="220790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направить в орган или должностному лицу, уполномоченным назначать (представлять к назначению) гражданина на </a:t>
            </a:r>
            <a:r>
              <a:rPr lang="ru-RU" sz="900" dirty="0" smtClean="0"/>
              <a:t>должность, </a:t>
            </a:r>
            <a:r>
              <a:rPr lang="ru-RU" sz="900" dirty="0"/>
              <a:t>доклад с предложением о назначении (представлении к назначению) гражданина на должность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575464"/>
            <a:ext cx="2245454" cy="115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направить в орган или должностному лицу, уполномоченным назначать (представлять к назначению) гражданина на </a:t>
            </a:r>
            <a:r>
              <a:rPr lang="ru-RU" sz="900" dirty="0" smtClean="0"/>
              <a:t>должность, </a:t>
            </a:r>
            <a:r>
              <a:rPr lang="ru-RU" sz="900" dirty="0"/>
              <a:t>доклад с предложением об отказе гражданину в назначении (представлении к назначению) на должность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63501" y="3068960"/>
            <a:ext cx="1440160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комиссия </a:t>
            </a:r>
            <a:r>
              <a:rPr lang="ru-RU" sz="900" dirty="0"/>
              <a:t>по рассмотрению некоторых вопросов рассматривает </a:t>
            </a:r>
            <a:r>
              <a:rPr lang="ru-RU" sz="900" dirty="0" smtClean="0"/>
              <a:t>поступившие материалы и направляет </a:t>
            </a:r>
            <a:r>
              <a:rPr lang="ru-RU" sz="900" dirty="0"/>
              <a:t>Губернатору Волгоградской области протокол </a:t>
            </a:r>
            <a:r>
              <a:rPr lang="ru-RU" sz="900" dirty="0" smtClean="0"/>
              <a:t>заседания комиссии. </a:t>
            </a:r>
          </a:p>
          <a:p>
            <a:pPr algn="ctr"/>
            <a:r>
              <a:rPr lang="ru-RU" sz="900" dirty="0" smtClean="0"/>
              <a:t>Решение </a:t>
            </a:r>
            <a:r>
              <a:rPr lang="ru-RU" sz="900" dirty="0"/>
              <a:t>комиссии </a:t>
            </a:r>
            <a:r>
              <a:rPr lang="ru-RU" sz="900" dirty="0" smtClean="0"/>
              <a:t>по рассмотрению некоторых вопросов для </a:t>
            </a:r>
            <a:r>
              <a:rPr lang="ru-RU" sz="900" dirty="0"/>
              <a:t>Губернатора Волгоградской области </a:t>
            </a:r>
            <a:r>
              <a:rPr lang="ru-RU" sz="900" dirty="0" smtClean="0"/>
              <a:t>носит </a:t>
            </a:r>
            <a:r>
              <a:rPr lang="ru-RU" sz="900" dirty="0"/>
              <a:t>рекомендательный характер.</a:t>
            </a:r>
          </a:p>
        </p:txBody>
      </p:sp>
      <p:cxnSp>
        <p:nvCxnSpPr>
          <p:cNvPr id="13" name="Прямая соединительная линия 12"/>
          <p:cNvCxnSpPr>
            <a:endCxn id="19" idx="1"/>
          </p:cNvCxnSpPr>
          <p:nvPr/>
        </p:nvCxnSpPr>
        <p:spPr>
          <a:xfrm>
            <a:off x="971600" y="2825803"/>
            <a:ext cx="0" cy="2367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11960" y="2852936"/>
            <a:ext cx="0" cy="2475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>
            <a:off x="971600" y="350100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11960" y="350100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211960" y="5229200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971600" y="5013176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6876256" y="5237584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7596336" y="2204864"/>
            <a:ext cx="504056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79712" y="2204864"/>
            <a:ext cx="36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трелка вниз 27"/>
          <p:cNvSpPr/>
          <p:nvPr/>
        </p:nvSpPr>
        <p:spPr>
          <a:xfrm>
            <a:off x="1835696" y="2276872"/>
            <a:ext cx="55652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148064" y="2276872"/>
            <a:ext cx="556522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59871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4000" i="1" dirty="0" smtClean="0">
                <a:solidFill>
                  <a:schemeClr val="tx1"/>
                </a:solidFill>
                <a:effectLst/>
                <a:latin typeface="+mn-lt"/>
              </a:rPr>
              <a:t>Итоги работы</a:t>
            </a:r>
            <a:endParaRPr lang="ru-RU" sz="4000" i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68952" cy="5432603"/>
          </a:xfrm>
        </p:spPr>
      </p:pic>
    </p:spTree>
    <p:extLst>
      <p:ext uri="{BB962C8B-B14F-4D97-AF65-F5344CB8AC3E}">
        <p14:creationId xmlns:p14="http://schemas.microsoft.com/office/powerpoint/2010/main" val="1481607552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Из 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4487 лиц, замещающих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должности, сведения 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</a:rPr>
              <a:t>о доходах за 2017 год не представил 181 депутат представительных органов местного самоуправления Волгоградской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</a:rPr>
              <a:t>области.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66128"/>
              </p:ext>
            </p:extLst>
          </p:nvPr>
        </p:nvGraphicFramePr>
        <p:xfrm>
          <a:off x="467544" y="1268760"/>
          <a:ext cx="8229600" cy="372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299695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 </a:t>
            </a:r>
            <a:r>
              <a:rPr lang="ru-RU" sz="1000" dirty="0"/>
              <a:t>отношении </a:t>
            </a:r>
            <a:r>
              <a:rPr lang="ru-RU" sz="1000" dirty="0" smtClean="0"/>
              <a:t>депутатов, </a:t>
            </a:r>
            <a:r>
              <a:rPr lang="ru-RU" sz="1000" dirty="0"/>
              <a:t>не представивших сведения о доходах за 2017 </a:t>
            </a:r>
            <a:r>
              <a:rPr lang="ru-RU" sz="1000" dirty="0" smtClean="0"/>
              <a:t>год, работа проводилась управлением </a:t>
            </a:r>
            <a:r>
              <a:rPr lang="ru-RU" sz="1000" dirty="0"/>
              <a:t>и комиссиями по контролю </a:t>
            </a:r>
            <a:r>
              <a:rPr lang="ru-RU" sz="1000" dirty="0" smtClean="0"/>
              <a:t>совместно </a:t>
            </a:r>
            <a:r>
              <a:rPr lang="ru-RU" sz="1000" dirty="0"/>
              <a:t>с органами </a:t>
            </a:r>
            <a:r>
              <a:rPr lang="ru-RU" sz="1000" dirty="0" smtClean="0"/>
              <a:t>прокуратуры. По </a:t>
            </a:r>
            <a:r>
              <a:rPr lang="ru-RU" sz="1000" dirty="0"/>
              <a:t>окончании декларационной кампании после внесения органами прокуратуры в представительные органы муниципальных образований </a:t>
            </a:r>
            <a:r>
              <a:rPr lang="ru-RU" sz="1000" dirty="0" smtClean="0"/>
              <a:t>представлений </a:t>
            </a:r>
            <a:r>
              <a:rPr lang="ru-RU" sz="1000" dirty="0"/>
              <a:t>о прекращении полномочий </a:t>
            </a:r>
            <a:r>
              <a:rPr lang="ru-RU" sz="1000" dirty="0" smtClean="0"/>
              <a:t>депутатов, </a:t>
            </a:r>
            <a:r>
              <a:rPr lang="ru-RU" sz="1000" dirty="0"/>
              <a:t>не представивших сведения о доходах, в отношении </a:t>
            </a:r>
            <a:r>
              <a:rPr lang="ru-RU" sz="1000" dirty="0" smtClean="0"/>
              <a:t>тех депутатов, по которым полномочия прекращены </a:t>
            </a:r>
            <a:r>
              <a:rPr lang="ru-RU" sz="1000" dirty="0"/>
              <a:t>не были, </a:t>
            </a:r>
            <a:r>
              <a:rPr lang="ru-RU" sz="1000" dirty="0" smtClean="0"/>
              <a:t>по поручению Губернатора </a:t>
            </a:r>
            <a:r>
              <a:rPr lang="ru-RU" sz="1000" dirty="0"/>
              <a:t>Волгоградской области </a:t>
            </a:r>
            <a:r>
              <a:rPr lang="ru-RU" sz="1000" dirty="0" smtClean="0"/>
              <a:t>главам муниципальных образований были направлены </a:t>
            </a:r>
            <a:r>
              <a:rPr lang="ru-RU" sz="1000" dirty="0"/>
              <a:t>соответствующие письма </a:t>
            </a:r>
            <a:r>
              <a:rPr lang="ru-RU" sz="1000" dirty="0" smtClean="0"/>
              <a:t>с указанием о </a:t>
            </a:r>
            <a:r>
              <a:rPr lang="ru-RU" sz="1000" dirty="0"/>
              <a:t>недопустимости </a:t>
            </a:r>
            <a:r>
              <a:rPr lang="ru-RU" sz="1000" dirty="0" smtClean="0"/>
              <a:t>таких нарушений впредь и конкретных мерах </a:t>
            </a:r>
            <a:r>
              <a:rPr lang="ru-RU" sz="1000" dirty="0"/>
              <a:t>по их </a:t>
            </a:r>
            <a:r>
              <a:rPr lang="ru-RU" sz="1000" dirty="0" smtClean="0"/>
              <a:t>устранению.</a:t>
            </a:r>
          </a:p>
          <a:p>
            <a:pPr algn="ctr"/>
            <a:r>
              <a:rPr lang="ru-RU" sz="1000" dirty="0" smtClean="0"/>
              <a:t>Результаты совместно проведенной </a:t>
            </a:r>
            <a:r>
              <a:rPr lang="ru-RU" sz="1000" dirty="0"/>
              <a:t>работы</a:t>
            </a:r>
            <a:r>
              <a:rPr lang="ru-RU" sz="1000" dirty="0" smtClean="0"/>
              <a:t>:</a:t>
            </a:r>
            <a:endParaRPr lang="ru-RU" sz="1000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2602098"/>
              </p:ext>
            </p:extLst>
          </p:nvPr>
        </p:nvGraphicFramePr>
        <p:xfrm>
          <a:off x="467544" y="3868599"/>
          <a:ext cx="8136904" cy="260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0664867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21014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Губернатору Волгоградской области сведения о доходах за 2017 год всего представили 4306 лиц, замещающих должности, из них: 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285 – лица, замещающие должности в городских округах и муниципальных районах (представили в управление), 4021 – лицо, замещающее должность в городских и сельских поселениях ( представили в комиссии по контролю).</a:t>
            </a: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90852"/>
              </p:ext>
            </p:extLst>
          </p:nvPr>
        </p:nvGraphicFramePr>
        <p:xfrm>
          <a:off x="251520" y="1484784"/>
          <a:ext cx="446449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18448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1556792"/>
            <a:ext cx="460851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i="1" dirty="0" smtClean="0"/>
              <a:t>Управлением и комиссиями по контролю при анализе </a:t>
            </a:r>
            <a:r>
              <a:rPr lang="ru-RU" b="1" i="1" dirty="0"/>
              <a:t>сведений о доходах </a:t>
            </a:r>
            <a:r>
              <a:rPr lang="ru-RU" b="1" i="1" dirty="0" smtClean="0"/>
              <a:t>за 2017 год проведена следующая работа:</a:t>
            </a:r>
          </a:p>
          <a:p>
            <a:pPr algn="ctr"/>
            <a:r>
              <a:rPr lang="ru-RU" sz="1400" dirty="0" smtClean="0"/>
              <a:t> </a:t>
            </a:r>
          </a:p>
          <a:p>
            <a:pPr algn="ctr">
              <a:lnSpc>
                <a:spcPts val="1500"/>
              </a:lnSpc>
            </a:pPr>
            <a:r>
              <a:rPr lang="ru-RU" sz="1400" dirty="0" smtClean="0"/>
              <a:t>сведения о доходах проанализированы на предмет правильности заполнения в соответствии с </a:t>
            </a:r>
            <a:r>
              <a:rPr lang="ru-RU" sz="1400" dirty="0" err="1" smtClean="0"/>
              <a:t>методрекомендациями</a:t>
            </a:r>
            <a:r>
              <a:rPr lang="ru-RU" sz="1400" dirty="0" smtClean="0"/>
              <a:t> Минтруда России;</a:t>
            </a:r>
          </a:p>
          <a:p>
            <a:pPr algn="ctr">
              <a:lnSpc>
                <a:spcPts val="1500"/>
              </a:lnSpc>
            </a:pPr>
            <a:endParaRPr lang="ru-RU" sz="1400" dirty="0" smtClean="0"/>
          </a:p>
          <a:p>
            <a:pPr algn="ctr">
              <a:lnSpc>
                <a:spcPts val="1500"/>
              </a:lnSpc>
            </a:pPr>
            <a:r>
              <a:rPr lang="ru-RU" sz="1400" dirty="0" smtClean="0"/>
              <a:t>сведения о доходах сверены со сведениями о доходах прошлых лет (такие сведения либо запрашивались в органах местного самоуправления, либо брались с их официальных сайтов);</a:t>
            </a:r>
          </a:p>
          <a:p>
            <a:pPr algn="ctr">
              <a:lnSpc>
                <a:spcPts val="1500"/>
              </a:lnSpc>
            </a:pPr>
            <a:endParaRPr lang="ru-RU" sz="1400" dirty="0" smtClean="0"/>
          </a:p>
          <a:p>
            <a:pPr algn="ctr">
              <a:lnSpc>
                <a:spcPts val="1500"/>
              </a:lnSpc>
            </a:pPr>
            <a:r>
              <a:rPr lang="ru-RU" sz="1400" dirty="0" smtClean="0"/>
              <a:t>направлены </a:t>
            </a:r>
            <a:r>
              <a:rPr lang="ru-RU" sz="1400" dirty="0"/>
              <a:t>запросы в налоговые органы, кадастровую палату, органы, осуществляющие регистрацию транспортных </a:t>
            </a:r>
            <a:r>
              <a:rPr lang="ru-RU" sz="1400" dirty="0" smtClean="0"/>
              <a:t>средств;</a:t>
            </a:r>
          </a:p>
          <a:p>
            <a:pPr algn="ctr">
              <a:lnSpc>
                <a:spcPts val="1500"/>
              </a:lnSpc>
            </a:pPr>
            <a:endParaRPr lang="ru-RU" sz="1400" dirty="0" smtClean="0"/>
          </a:p>
          <a:p>
            <a:pPr algn="ctr">
              <a:lnSpc>
                <a:spcPts val="1500"/>
              </a:lnSpc>
            </a:pPr>
            <a:r>
              <a:rPr lang="ru-RU" sz="1400" dirty="0" smtClean="0"/>
              <a:t>лица</a:t>
            </a:r>
            <a:r>
              <a:rPr lang="ru-RU" sz="1400" dirty="0"/>
              <a:t>, представившие сведения о доходах, и члены их семей проверены через </a:t>
            </a:r>
            <a:r>
              <a:rPr lang="ru-RU" sz="1400" dirty="0" smtClean="0"/>
              <a:t>ЕГРЮЛ</a:t>
            </a:r>
            <a:r>
              <a:rPr lang="ru-RU" sz="1400" dirty="0"/>
              <a:t>, </a:t>
            </a:r>
            <a:r>
              <a:rPr lang="ru-RU" sz="1400" dirty="0" smtClean="0"/>
              <a:t>ЕГРИП;</a:t>
            </a:r>
          </a:p>
          <a:p>
            <a:pPr algn="ctr">
              <a:lnSpc>
                <a:spcPts val="1500"/>
              </a:lnSpc>
            </a:pPr>
            <a:endParaRPr lang="ru-RU" sz="1400" dirty="0" smtClean="0"/>
          </a:p>
          <a:p>
            <a:pPr algn="ctr">
              <a:lnSpc>
                <a:spcPts val="1500"/>
              </a:lnSpc>
            </a:pPr>
            <a:r>
              <a:rPr lang="ru-RU" sz="1400" dirty="0" smtClean="0"/>
              <a:t> по </a:t>
            </a:r>
            <a:r>
              <a:rPr lang="ru-RU" sz="1400" dirty="0"/>
              <a:t>выявленным </a:t>
            </a:r>
            <a:r>
              <a:rPr lang="ru-RU" sz="1400" dirty="0" smtClean="0"/>
              <a:t>расхождениям и нарушениям с лицами, представившими сведения о доходах, </a:t>
            </a:r>
            <a:r>
              <a:rPr lang="ru-RU" sz="1400" dirty="0"/>
              <a:t>проведены беседы, взяты пояснения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355976" y="2420888"/>
            <a:ext cx="14401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355976" y="3183279"/>
            <a:ext cx="14401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355976" y="5476582"/>
            <a:ext cx="14401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355976" y="4139788"/>
            <a:ext cx="14401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355976" y="4900518"/>
            <a:ext cx="14401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28872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31" y="332656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dirty="0" smtClean="0"/>
              <a:t>Помимо этого, </a:t>
            </a:r>
            <a:r>
              <a:rPr lang="ru-RU" sz="1500" dirty="0"/>
              <a:t>в рамках межведомственного </a:t>
            </a:r>
            <a:r>
              <a:rPr lang="ru-RU" sz="1500" dirty="0" smtClean="0"/>
              <a:t>взаимодействия в ходе анализа </a:t>
            </a:r>
            <a:r>
              <a:rPr lang="ru-RU" sz="1500" dirty="0"/>
              <a:t>из </a:t>
            </a:r>
            <a:r>
              <a:rPr lang="ru-RU" sz="1500" dirty="0" smtClean="0"/>
              <a:t>прокуратуры Волгоградской области поступила информация о выявленных органами прокуратуры фактах представления недостоверных и неполных сведений о доходах лицами, замещающими должности.</a:t>
            </a:r>
          </a:p>
          <a:p>
            <a:pPr algn="ctr">
              <a:lnSpc>
                <a:spcPts val="1500"/>
              </a:lnSpc>
            </a:pPr>
            <a:endParaRPr lang="ru-RU" sz="1500" dirty="0" smtClean="0"/>
          </a:p>
          <a:p>
            <a:pPr algn="ctr">
              <a:lnSpc>
                <a:spcPts val="1500"/>
              </a:lnSpc>
            </a:pPr>
            <a:endParaRPr lang="ru-RU" sz="1500" dirty="0" smtClean="0"/>
          </a:p>
          <a:p>
            <a:pPr algn="ctr">
              <a:lnSpc>
                <a:spcPts val="1500"/>
              </a:lnSpc>
            </a:pPr>
            <a:r>
              <a:rPr lang="ru-RU" sz="1500" dirty="0"/>
              <a:t>По </a:t>
            </a:r>
            <a:r>
              <a:rPr lang="ru-RU" sz="1500" dirty="0" smtClean="0"/>
              <a:t>итогам обобщения результатов анализа, проведенного управлением и комиссиями по контролю, а также поступившей из прокуратуры Волгоградской области информации, расхождения и нарушения по заполнению сведений </a:t>
            </a:r>
            <a:r>
              <a:rPr lang="ru-RU" sz="1500" dirty="0"/>
              <a:t>о доходах </a:t>
            </a:r>
            <a:r>
              <a:rPr lang="ru-RU" sz="1500" dirty="0" smtClean="0"/>
              <a:t>выявлены в отношении </a:t>
            </a:r>
            <a:r>
              <a:rPr lang="ru-RU" sz="2000" b="1" i="1" u="sng" dirty="0" smtClean="0"/>
              <a:t>823</a:t>
            </a:r>
            <a:r>
              <a:rPr lang="ru-RU" sz="1500" b="1" i="1" dirty="0" smtClean="0"/>
              <a:t> </a:t>
            </a:r>
            <a:r>
              <a:rPr lang="ru-RU" sz="1500" dirty="0"/>
              <a:t>лиц, замещающих должности.</a:t>
            </a:r>
          </a:p>
          <a:p>
            <a:pPr algn="ctr">
              <a:lnSpc>
                <a:spcPts val="1500"/>
              </a:lnSpc>
            </a:pPr>
            <a:endParaRPr lang="ru-RU" sz="1500" dirty="0" smtClean="0"/>
          </a:p>
          <a:p>
            <a:pPr algn="ctr">
              <a:lnSpc>
                <a:spcPts val="1500"/>
              </a:lnSpc>
            </a:pPr>
            <a:endParaRPr lang="ru-RU" sz="1500" dirty="0" smtClean="0"/>
          </a:p>
          <a:p>
            <a:pPr marL="137160" indent="0" algn="ctr">
              <a:lnSpc>
                <a:spcPts val="1500"/>
              </a:lnSpc>
              <a:buNone/>
            </a:pPr>
            <a:r>
              <a:rPr lang="ru-RU" sz="1500" dirty="0"/>
              <a:t>С учетом предоставленных законодательством высшему должностному лицу субъекта Российской Федерации полномочий в части привлечения лиц, замещающих муниципальные должности, к ответственности за предоставление недостоверных и </a:t>
            </a:r>
            <a:r>
              <a:rPr lang="ru-RU" sz="1500" dirty="0" smtClean="0"/>
              <a:t>неполных </a:t>
            </a:r>
            <a:r>
              <a:rPr lang="ru-RU" sz="1500" dirty="0"/>
              <a:t>сведений о </a:t>
            </a:r>
            <a:r>
              <a:rPr lang="ru-RU" sz="1500" dirty="0" smtClean="0"/>
              <a:t>доходах (только досрочное прекращение полномочий), Губернатором </a:t>
            </a:r>
            <a:r>
              <a:rPr lang="ru-RU" sz="1500" dirty="0"/>
              <a:t>Волгоградской области </a:t>
            </a:r>
            <a:r>
              <a:rPr lang="ru-RU" sz="1500" dirty="0" smtClean="0"/>
              <a:t>приняты </a:t>
            </a:r>
            <a:r>
              <a:rPr lang="ru-RU" sz="1500" dirty="0"/>
              <a:t>решения</a:t>
            </a:r>
            <a:r>
              <a:rPr lang="ru-RU" sz="1500" dirty="0" smtClean="0"/>
              <a:t>:</a:t>
            </a:r>
          </a:p>
          <a:p>
            <a:pPr marL="137160" indent="0" algn="ctr">
              <a:lnSpc>
                <a:spcPts val="1500"/>
              </a:lnSpc>
              <a:buNone/>
            </a:pPr>
            <a:r>
              <a:rPr lang="ru-RU" sz="1500" dirty="0" smtClean="0"/>
              <a:t>в </a:t>
            </a:r>
            <a:r>
              <a:rPr lang="ru-RU" sz="1500" dirty="0"/>
              <a:t>отношении </a:t>
            </a:r>
            <a:r>
              <a:rPr lang="ru-RU" sz="2000" b="1" i="1" u="sng" dirty="0" smtClean="0"/>
              <a:t>32</a:t>
            </a:r>
            <a:r>
              <a:rPr lang="ru-RU" sz="1500" dirty="0" smtClean="0"/>
              <a:t> </a:t>
            </a:r>
            <a:r>
              <a:rPr lang="ru-RU" sz="1500" dirty="0"/>
              <a:t>депутатов провести проверки достоверности и полноты представленных сведений о доходах за 2017 год;</a:t>
            </a:r>
          </a:p>
          <a:p>
            <a:pPr marL="137160" indent="0" algn="ctr">
              <a:lnSpc>
                <a:spcPts val="1500"/>
              </a:lnSpc>
              <a:buNone/>
            </a:pPr>
            <a:r>
              <a:rPr lang="ru-RU" sz="1500" dirty="0"/>
              <a:t>в отношении </a:t>
            </a:r>
            <a:r>
              <a:rPr lang="ru-RU" sz="2000" b="1" i="1" u="sng" dirty="0"/>
              <a:t>2</a:t>
            </a:r>
            <a:r>
              <a:rPr lang="ru-RU" sz="1500" dirty="0"/>
              <a:t> депутатов осуществить контроль за расходами;</a:t>
            </a:r>
          </a:p>
          <a:p>
            <a:pPr marL="137160" indent="0" algn="ctr">
              <a:lnSpc>
                <a:spcPts val="1500"/>
              </a:lnSpc>
              <a:buNone/>
            </a:pPr>
            <a:r>
              <a:rPr lang="ru-RU" sz="2000" b="1" i="1" u="sng" dirty="0"/>
              <a:t>остальным</a:t>
            </a:r>
            <a:r>
              <a:rPr lang="ru-RU" sz="1500" dirty="0"/>
              <a:t> лицам, допустившим расхождения </a:t>
            </a:r>
            <a:r>
              <a:rPr lang="ru-RU" sz="1500" dirty="0" smtClean="0"/>
              <a:t>и нарушения по заполнению в </a:t>
            </a:r>
            <a:r>
              <a:rPr lang="ru-RU" sz="1500" dirty="0"/>
              <a:t>представленных сведениях о доходах, направить письма с указанием фактов выявленных расхождений </a:t>
            </a:r>
            <a:r>
              <a:rPr lang="ru-RU" sz="1500" dirty="0" smtClean="0"/>
              <a:t>и нарушений и </a:t>
            </a:r>
            <a:r>
              <a:rPr lang="ru-RU" sz="1500" dirty="0"/>
              <a:t>необходимых мер по недопущению их впредь.</a:t>
            </a:r>
          </a:p>
          <a:p>
            <a:pPr marL="137160" indent="0" algn="ctr">
              <a:lnSpc>
                <a:spcPts val="1500"/>
              </a:lnSpc>
              <a:buNone/>
            </a:pPr>
            <a:endParaRPr lang="ru-RU" sz="1500" dirty="0" smtClean="0"/>
          </a:p>
          <a:p>
            <a:pPr marL="137160" indent="0" algn="ctr">
              <a:lnSpc>
                <a:spcPts val="1500"/>
              </a:lnSpc>
              <a:buNone/>
            </a:pPr>
            <a:r>
              <a:rPr lang="ru-RU" sz="1500" dirty="0" smtClean="0"/>
              <a:t>В отношении </a:t>
            </a:r>
            <a:r>
              <a:rPr lang="ru-RU" sz="1500" dirty="0"/>
              <a:t>одного депутата контроль за расходами завершен, обстоятельств, свидетельствующих о несоответствии расходов доходам, не установлено, в отношении другого депутата в связи с прекращением его полномочий материалы направлены в прокуратуру Волгоградской области. Проверки достоверности и полноты представленных сведений о доходах в настоящее время не завершены</a:t>
            </a:r>
            <a:r>
              <a:rPr lang="ru-RU" sz="1500" dirty="0" smtClean="0"/>
              <a:t>.</a:t>
            </a:r>
          </a:p>
          <a:p>
            <a:pPr marL="137160" indent="0" algn="ctr">
              <a:lnSpc>
                <a:spcPts val="1500"/>
              </a:lnSpc>
              <a:buNone/>
            </a:pPr>
            <a:endParaRPr lang="ru-RU" sz="1500" dirty="0" smtClean="0"/>
          </a:p>
          <a:p>
            <a:pPr marL="137160" indent="0" algn="ctr">
              <a:lnSpc>
                <a:spcPts val="1500"/>
              </a:lnSpc>
              <a:buNone/>
            </a:pPr>
            <a:endParaRPr lang="ru-RU" sz="1500" dirty="0"/>
          </a:p>
          <a:p>
            <a:pPr marL="137160" indent="0" algn="ctr">
              <a:lnSpc>
                <a:spcPts val="1500"/>
              </a:lnSpc>
              <a:buNone/>
            </a:pPr>
            <a:r>
              <a:rPr lang="ru-RU" sz="1500" dirty="0"/>
              <a:t>В комиссию по рассмотрению некоторых вопросов в 2018 году с заявлениями о невозможности по объективным причинам представить сведения о доходах, об имуществе и обязательствах имущественного характера членов своей семьи обратились </a:t>
            </a:r>
            <a:r>
              <a:rPr lang="ru-RU" sz="2000" b="1" i="1" u="sng" dirty="0"/>
              <a:t>4</a:t>
            </a:r>
            <a:r>
              <a:rPr lang="ru-RU" sz="1500" dirty="0"/>
              <a:t> лица, их заявления </a:t>
            </a:r>
            <a:r>
              <a:rPr lang="ru-RU" sz="1500" dirty="0" smtClean="0"/>
              <a:t>рассмотрены</a:t>
            </a:r>
            <a:r>
              <a:rPr lang="ru-RU" sz="1500" dirty="0"/>
              <a:t>, причины признаны уважительными и объективными</a:t>
            </a:r>
            <a:r>
              <a:rPr lang="ru-RU" sz="1500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1048690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ru-RU" sz="1800" dirty="0">
                <a:solidFill>
                  <a:schemeClr val="accent1"/>
                </a:solidFill>
                <a:effectLst/>
              </a:rPr>
              <a:t>За период существования двухуровневой системы управлением на постоянной основе осуществляется методическое обеспечение работы комиссий по контролю. </a:t>
            </a:r>
            <a:endParaRPr lang="ru-RU" sz="1800" dirty="0"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26876"/>
            <a:ext cx="6048672" cy="2502124"/>
          </a:xfrm>
        </p:spPr>
      </p:pic>
      <p:sp>
        <p:nvSpPr>
          <p:cNvPr id="28" name="TextBox 27"/>
          <p:cNvSpPr txBox="1"/>
          <p:nvPr/>
        </p:nvSpPr>
        <p:spPr>
          <a:xfrm>
            <a:off x="179512" y="3429000"/>
            <a:ext cx="878497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ctr">
              <a:buNone/>
            </a:pPr>
            <a:endParaRPr lang="ru-RU" sz="900" dirty="0"/>
          </a:p>
          <a:p>
            <a:pPr marL="137160" indent="0" algn="ctr">
              <a:lnSpc>
                <a:spcPts val="1000"/>
              </a:lnSpc>
              <a:buNone/>
            </a:pPr>
            <a:r>
              <a:rPr lang="ru-RU" sz="1400" dirty="0">
                <a:solidFill>
                  <a:schemeClr val="accent1"/>
                </a:solidFill>
              </a:rPr>
              <a:t>В октябре 2017 года на семинаре-совещании с руководителями и работниками кадровых служб администраций городских округов и муниципальных районов области, посвященным вопросам кадровой политики региона, выступала заместитель начальника отдела по профилактике коррупционных и иных правонарушений управления с докладом о механизме работы двухуровневой системы.</a:t>
            </a: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r>
              <a:rPr lang="ru-RU" sz="1400" dirty="0">
                <a:solidFill>
                  <a:schemeClr val="accent1"/>
                </a:solidFill>
              </a:rPr>
              <a:t>Подготовлена брошюра примерных образцов документов, используемых в работе комиссий по контролю, и направлена в органы местного самоуправления.</a:t>
            </a: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r>
              <a:rPr lang="ru-RU" sz="1400" dirty="0">
                <a:solidFill>
                  <a:schemeClr val="accent1"/>
                </a:solidFill>
              </a:rPr>
              <a:t>Обобщены итоги анализа сведений о доходах, представленных лицами, замещающими должности, за 2017 год, определен механизм действий в случае невозможности лицами, замещающими должности, по объективным причинам представить сведения о доходах, об имуществе и обязательствах имущественного характера членов своей </a:t>
            </a:r>
            <a:r>
              <a:rPr lang="ru-RU" sz="1400" dirty="0" smtClean="0">
                <a:solidFill>
                  <a:schemeClr val="accent1"/>
                </a:solidFill>
              </a:rPr>
              <a:t>семьи </a:t>
            </a:r>
            <a:r>
              <a:rPr lang="ru-RU" sz="1400" dirty="0">
                <a:solidFill>
                  <a:schemeClr val="accent1"/>
                </a:solidFill>
              </a:rPr>
              <a:t>и направлены в органы местного самоуправления для использования в работе.</a:t>
            </a: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r>
              <a:rPr lang="ru-RU" sz="1400" dirty="0">
                <a:solidFill>
                  <a:schemeClr val="accent1"/>
                </a:solidFill>
              </a:rPr>
              <a:t>В сентябре 2018 </a:t>
            </a:r>
            <a:r>
              <a:rPr lang="ru-RU" sz="1400" dirty="0" smtClean="0">
                <a:solidFill>
                  <a:schemeClr val="accent1"/>
                </a:solidFill>
              </a:rPr>
              <a:t>года </a:t>
            </a:r>
            <a:r>
              <a:rPr lang="ru-RU" sz="1400" dirty="0">
                <a:solidFill>
                  <a:schemeClr val="accent1"/>
                </a:solidFill>
              </a:rPr>
              <a:t>на семинаре-совещании с руководителями юридических служб и представителями кадровых служб по профилактике коррупционных и иных правонарушений представительных органов, администраций городских округов и муниципальных районов области заместитель начальника отдела по профилактике коррупционных и иных правонарушений управления выступала с докладом о </a:t>
            </a:r>
            <a:r>
              <a:rPr lang="ru-RU" sz="1400" dirty="0" smtClean="0">
                <a:solidFill>
                  <a:schemeClr val="accent1"/>
                </a:solidFill>
              </a:rPr>
              <a:t>реализации </a:t>
            </a:r>
            <a:r>
              <a:rPr lang="ru-RU" sz="1400" dirty="0">
                <a:solidFill>
                  <a:schemeClr val="accent1"/>
                </a:solidFill>
              </a:rPr>
              <a:t>Закона Волгоградской области от 28 июня 2017 г. № </a:t>
            </a:r>
            <a:r>
              <a:rPr lang="ru-RU" sz="1400" dirty="0" smtClean="0">
                <a:solidFill>
                  <a:schemeClr val="accent1"/>
                </a:solidFill>
              </a:rPr>
              <a:t>55-ОД по итогам декларационной кампании 2018 года.</a:t>
            </a:r>
            <a:endParaRPr lang="ru-RU" sz="1400" dirty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 smtClean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endParaRPr lang="ru-RU" sz="1400" dirty="0">
              <a:solidFill>
                <a:schemeClr val="accent1"/>
              </a:solidFill>
            </a:endParaRPr>
          </a:p>
          <a:p>
            <a:pPr marL="137160" indent="0" algn="ctr">
              <a:lnSpc>
                <a:spcPts val="1000"/>
              </a:lnSpc>
              <a:buNone/>
            </a:pPr>
            <a:r>
              <a:rPr lang="ru-RU" sz="1400" dirty="0">
                <a:solidFill>
                  <a:schemeClr val="accent1"/>
                </a:solidFill>
              </a:rPr>
              <a:t>В актуальном состоянии поддерживаются составы комиссий по контролю</a:t>
            </a:r>
            <a:r>
              <a:rPr lang="ru-RU" sz="1400" dirty="0" smtClean="0">
                <a:solidFill>
                  <a:schemeClr val="accent1"/>
                </a:solidFill>
              </a:rPr>
              <a:t>.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4499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Autofit/>
          </a:bodyPr>
          <a:lstStyle/>
          <a:p>
            <a:pPr algn="r">
              <a:lnSpc>
                <a:spcPts val="1900"/>
              </a:lnSpc>
            </a:pPr>
            <a:r>
              <a:rPr lang="ru-RU" sz="2000" dirty="0">
                <a:solidFill>
                  <a:schemeClr val="accent1"/>
                </a:solidFill>
                <a:effectLst/>
                <a:latin typeface="+mn-lt"/>
              </a:rPr>
              <a:t>Опыт создания и функционирования в Волгоградской области двухуровневой системы работы со сведениями о доходах лиц, замещающих муниципальные должности, 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+mn-lt"/>
              </a:rPr>
              <a:t>должность </a:t>
            </a:r>
            <a:r>
              <a:rPr lang="ru-RU" sz="2000" dirty="0">
                <a:solidFill>
                  <a:schemeClr val="accent1"/>
                </a:solidFill>
                <a:effectLst/>
                <a:latin typeface="+mn-lt"/>
              </a:rPr>
              <a:t>главы местной администрации по контракту, и граждан, претендующих на замещение таких должностей, показал действенную и эффективную модель реализации Губернатором Волгоградской области возложенных на него полномочий</a:t>
            </a:r>
            <a:r>
              <a:rPr lang="ru-RU" sz="2000" dirty="0" smtClean="0">
                <a:solidFill>
                  <a:schemeClr val="accent1"/>
                </a:solidFill>
                <a:effectLst/>
                <a:latin typeface="+mn-lt"/>
              </a:rPr>
              <a:t>.</a:t>
            </a:r>
            <a:endParaRPr lang="ru-RU" sz="20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5847048" cy="4176463"/>
          </a:xfrm>
        </p:spPr>
      </p:pic>
      <p:sp>
        <p:nvSpPr>
          <p:cNvPr id="3" name="TextBox 2"/>
          <p:cNvSpPr txBox="1"/>
          <p:nvPr/>
        </p:nvSpPr>
        <p:spPr>
          <a:xfrm>
            <a:off x="3779912" y="63813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/>
                </a:solidFill>
              </a:rPr>
              <a:t>Аппарат Губернатора Волгоградской области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69769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374924"/>
              </p:ext>
            </p:extLst>
          </p:nvPr>
        </p:nvGraphicFramePr>
        <p:xfrm>
          <a:off x="323528" y="236644"/>
          <a:ext cx="8568952" cy="650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7407"/>
            <a:ext cx="2003702" cy="1440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73216"/>
            <a:ext cx="2232248" cy="1224136"/>
          </a:xfrm>
          <a:prstGeom prst="rect">
            <a:avLst/>
          </a:prstGeom>
        </p:spPr>
      </p:pic>
      <p:sp>
        <p:nvSpPr>
          <p:cNvPr id="9" name="Выгнутая влево стрелка 8"/>
          <p:cNvSpPr/>
          <p:nvPr/>
        </p:nvSpPr>
        <p:spPr>
          <a:xfrm>
            <a:off x="3131840" y="2924944"/>
            <a:ext cx="792088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992"/>
            <a:ext cx="2160240" cy="17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75893"/>
      </p:ext>
    </p:extLst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937" y="2348880"/>
            <a:ext cx="78861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1277447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ru-RU" sz="2400" dirty="0" smtClean="0">
                <a:solidFill>
                  <a:schemeClr val="accent1"/>
                </a:solidFill>
                <a:effectLst/>
                <a:latin typeface="+mn-lt"/>
              </a:rPr>
              <a:t>При реализации Федерального закона № 64-ФЗ </a:t>
            </a:r>
            <a:br>
              <a:rPr lang="ru-RU" sz="24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1"/>
                </a:solidFill>
                <a:effectLst/>
                <a:latin typeface="+mn-lt"/>
              </a:rPr>
              <a:t>встал вопрос: </a:t>
            </a:r>
            <a:br>
              <a:rPr lang="ru-RU" sz="2400" dirty="0" smtClean="0">
                <a:solidFill>
                  <a:schemeClr val="accent1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chemeClr val="accent1"/>
                </a:solidFill>
                <a:effectLst/>
                <a:latin typeface="+mn-lt"/>
              </a:rPr>
              <a:t>каким образом организовать работу со сведениями о доходах лиц, замещающих должности, и граждан претендующих, чтобы она не повлекла за собой:</a:t>
            </a:r>
            <a:endParaRPr lang="ru-RU" sz="2400" dirty="0"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032448" cy="5256584"/>
          </a:xfrm>
        </p:spPr>
      </p:pic>
      <p:sp>
        <p:nvSpPr>
          <p:cNvPr id="6" name="Овал 5"/>
          <p:cNvSpPr/>
          <p:nvPr/>
        </p:nvSpPr>
        <p:spPr>
          <a:xfrm>
            <a:off x="395536" y="1844824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b="1" dirty="0" smtClean="0"/>
              <a:t>увеличения штатной численности органа по профилактике коррупционных и иных правонарушений</a:t>
            </a:r>
            <a:endParaRPr lang="ru-RU" sz="1200" b="1" dirty="0"/>
          </a:p>
        </p:txBody>
      </p:sp>
      <p:sp>
        <p:nvSpPr>
          <p:cNvPr id="7" name="Овал 6"/>
          <p:cNvSpPr/>
          <p:nvPr/>
        </p:nvSpPr>
        <p:spPr>
          <a:xfrm>
            <a:off x="6372446" y="2528900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b="1" dirty="0"/>
              <a:t>в</a:t>
            </a:r>
            <a:r>
              <a:rPr lang="ru-RU" sz="1200" b="1" dirty="0" smtClean="0"/>
              <a:t>ременных и транспортных издержек лиц, замещающих должности, связанных с территориальной удаленностью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676277" y="4869160"/>
            <a:ext cx="264752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100" b="1" dirty="0"/>
              <a:t>снижения качества проводимых </a:t>
            </a:r>
            <a:r>
              <a:rPr lang="ru-RU" sz="1100" b="1" dirty="0" smtClean="0"/>
              <a:t>органом по профилактике коррупционных и иных правонарушений анализа </a:t>
            </a:r>
            <a:r>
              <a:rPr lang="ru-RU" sz="1100" b="1" dirty="0"/>
              <a:t>и проверок сведений о </a:t>
            </a:r>
            <a:r>
              <a:rPr lang="ru-RU" sz="1100" b="1" dirty="0" smtClean="0"/>
              <a:t>доходах</a:t>
            </a:r>
            <a:endParaRPr lang="ru-RU" sz="1100" b="1" dirty="0"/>
          </a:p>
        </p:txBody>
      </p:sp>
      <p:sp>
        <p:nvSpPr>
          <p:cNvPr id="9" name="Овал 8"/>
          <p:cNvSpPr/>
          <p:nvPr/>
        </p:nvSpPr>
        <p:spPr>
          <a:xfrm>
            <a:off x="251520" y="3365376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b="1" dirty="0" smtClean="0"/>
              <a:t>чрезмерной загруженности </a:t>
            </a:r>
            <a:r>
              <a:rPr lang="ru-RU" sz="1200" b="1" dirty="0"/>
              <a:t>сотрудников органа по профилактике коррупционных и иных правонарушений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6372446" y="4002720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200" b="1" dirty="0"/>
              <a:t>дополнительного финансирования из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2896418399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490066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В результате </a:t>
            </a:r>
            <a:r>
              <a:rPr lang="ru-RU" sz="2400" i="1" dirty="0">
                <a:solidFill>
                  <a:schemeClr val="tx1"/>
                </a:solidFill>
                <a:effectLst/>
                <a:latin typeface="+mn-lt"/>
              </a:rPr>
              <a:t>была разработана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+mn-lt"/>
              </a:rPr>
              <a:t>двухуровневая </a:t>
            </a:r>
            <a:r>
              <a:rPr lang="ru-RU" sz="2400" i="1" dirty="0">
                <a:solidFill>
                  <a:schemeClr val="tx1"/>
                </a:solidFill>
                <a:effectLst/>
                <a:latin typeface="+mn-lt"/>
              </a:rPr>
              <a:t>система работы:</a:t>
            </a:r>
            <a:endParaRPr lang="ru-RU" sz="2400" i="1" dirty="0"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764704"/>
            <a:ext cx="8517632" cy="59046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6229" y="927995"/>
            <a:ext cx="334901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i="1" dirty="0"/>
              <a:t>Губернатор Волгоградской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836713"/>
            <a:ext cx="4464496" cy="144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000"/>
              </a:lnSpc>
            </a:pPr>
            <a:r>
              <a:rPr lang="ru-RU" sz="1300" b="1" i="1" dirty="0"/>
              <a:t>комиссия по рассмотрению некоторых вопросов, связанных со сведениями о доходах, расходах, об имуществе и обязательствах имущественного характера, представленных лицами, замещающими отдельные муниципальные должности, должность главы местной администрации по контракту </a:t>
            </a:r>
            <a:r>
              <a:rPr lang="ru-RU" sz="1300" b="1" i="1" dirty="0" smtClean="0"/>
              <a:t>(</a:t>
            </a:r>
            <a:r>
              <a:rPr lang="ru-RU" sz="1300" b="1" i="1" dirty="0"/>
              <a:t>далее – комиссия по рассмотрению некоторых вопросов</a:t>
            </a:r>
            <a:r>
              <a:rPr lang="ru-RU" sz="1300" b="1" i="1" dirty="0" smtClean="0"/>
              <a:t>):</a:t>
            </a:r>
          </a:p>
          <a:p>
            <a:pPr lvl="0" algn="ctr">
              <a:lnSpc>
                <a:spcPts val="1000"/>
              </a:lnSpc>
            </a:pPr>
            <a:endParaRPr lang="ru-RU" sz="1200" b="1" i="1" dirty="0"/>
          </a:p>
          <a:p>
            <a:pPr lvl="0" algn="ctr">
              <a:lnSpc>
                <a:spcPts val="1000"/>
              </a:lnSpc>
            </a:pPr>
            <a:r>
              <a:rPr lang="ru-RU" sz="1200" dirty="0"/>
              <a:t>обеспечивает реализацию возложенных на Губернатора области полномочий в части рассмотрения некоторых вопросов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92896"/>
            <a:ext cx="266429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вопросам государственной службы и кадров аппарата Губернатора Волгоградской области </a:t>
            </a:r>
            <a:endPara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управление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0" algn="ctr"/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принимает, анализирует и  проверяет сведения о доходах: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замещающих должности в муниципальных районах и городских округах области, и граждан претендующих на такие должности;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председателей представительных органов муниципальных районов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(далее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замещающие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городских округах и муниципальных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районах, и граждане претендующие на такие должности)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492896"/>
            <a:ext cx="55446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контролю за достоверностью сведений о доходах, расходах, об имуществе и обязательствах имущественного характера, представляемых гражданами, претендующими на замещение отдельных муниципальных должностей, должности главы местной администрации по контракту, и лицами, замещающими такие должности, в 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районах 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области </a:t>
            </a:r>
            <a:endPara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комиссии по контролю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0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принимают, анализируют и проверяют сведения о доходах: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замещающих должности в городских и сельских поселениях области, и граждан, претендующих на такие должности;</a:t>
            </a:r>
          </a:p>
          <a:p>
            <a:pPr lvl="0"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представительных органов муниципальных районов области, сформированных из депутатов представительных органов городских и сельских поселений и глав городских и сельских поселений, входящих в состав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(далее – лица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замещающие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городских и сельских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поселениях, и граждане претендующие на такие должности).</a:t>
            </a:r>
          </a:p>
          <a:p>
            <a:pPr lvl="0"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комиссии образованы во всех муниципальных районах области: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Алексеевском, Быковском,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Городищенском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Даниловском, Дубовском, Еланском, Жирновском,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Иловлинском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Калачевском,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Камышинском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Киквидзенском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Котельниковском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Котовском,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Кумылженском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Ленинском, Нехаевском, Николаевском, Новоаннинском, Новониколаевском, Октябрьском, Ольховском,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Палласовском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Руднянском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Светлоярском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Серафимовичском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Среднеахтубинском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Старополтавском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Суровикинском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Урюпинском, Фроловском, Чернышковском районах.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39752" y="1504059"/>
            <a:ext cx="1" cy="6287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331640" y="2132856"/>
            <a:ext cx="25202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31640" y="2132856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1920" y="2132856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5243" y="1216027"/>
            <a:ext cx="43073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401938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00297"/>
              </p:ext>
            </p:extLst>
          </p:nvPr>
        </p:nvGraphicFramePr>
        <p:xfrm>
          <a:off x="457200" y="620688"/>
          <a:ext cx="8229600" cy="56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59832" y="18864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24816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626044"/>
              </p:ext>
            </p:extLst>
          </p:nvPr>
        </p:nvGraphicFramePr>
        <p:xfrm>
          <a:off x="500034" y="285728"/>
          <a:ext cx="82296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трелка углом вверх 14"/>
          <p:cNvSpPr/>
          <p:nvPr/>
        </p:nvSpPr>
        <p:spPr>
          <a:xfrm rot="5400000">
            <a:off x="3357554" y="2500306"/>
            <a:ext cx="928694" cy="135732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929190" y="5786454"/>
            <a:ext cx="42862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59832" y="75581"/>
            <a:ext cx="265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Комиссия по рассмотрению некоторых вопросов создана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в аппарате Губернатора Волгоградской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области.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54456"/>
              </p:ext>
            </p:extLst>
          </p:nvPr>
        </p:nvGraphicFramePr>
        <p:xfrm>
          <a:off x="5580112" y="1484784"/>
          <a:ext cx="3312368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1115616" y="1556792"/>
            <a:ext cx="39604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Комиссия сформирована постановлением Губернатора Волгоградской области:</a:t>
            </a:r>
            <a:endParaRPr lang="ru-RU" sz="14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3771726"/>
              </p:ext>
            </p:extLst>
          </p:nvPr>
        </p:nvGraphicFramePr>
        <p:xfrm>
          <a:off x="755576" y="2996952"/>
          <a:ext cx="4248472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44208" y="1063449"/>
            <a:ext cx="20882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/>
              <a:t>СОСТАВ КОМИССИИ:</a:t>
            </a:r>
            <a:endParaRPr lang="ru-RU" sz="12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5949280"/>
            <a:ext cx="8352928" cy="62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Участие в работе комиссии осуществляется на общественных началах. </a:t>
            </a:r>
          </a:p>
          <a:p>
            <a:pPr algn="ctr"/>
            <a:r>
              <a:rPr lang="ru-RU" sz="1400" dirty="0" smtClean="0"/>
              <a:t>Организационно-техническое, документационное и информационное обеспечение деятельности комиссии осуществляет управление.</a:t>
            </a:r>
            <a:endParaRPr lang="ru-RU" sz="1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907704" y="2636912"/>
            <a:ext cx="1188132" cy="469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7"/>
            <a:endCxn id="13" idx="1"/>
          </p:cNvCxnSpPr>
          <p:nvPr/>
        </p:nvCxnSpPr>
        <p:spPr>
          <a:xfrm flipV="1">
            <a:off x="4496063" y="1243469"/>
            <a:ext cx="1948145" cy="471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16292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двухуровневой системы: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845743"/>
              </p:ext>
            </p:extLst>
          </p:nvPr>
        </p:nvGraphicFramePr>
        <p:xfrm>
          <a:off x="285720" y="1285860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7072330" y="471488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23528" y="1412776"/>
            <a:ext cx="5050832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/>
              <a:t>Закон Волгоградской области от 28 июня 2017 г. № 55-ОД "О порядке представления сведений о доходах, расходах, об имуществе и обязательствах имущественного характера гражданами, претендующими на замещение отдельных муниципальных должностей, должности главы местной администрации по контракту, и лицами, замещающими такие должности, и порядке проверки достоверности и полноты таких сведений"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54698"/>
            <a:ext cx="1728192" cy="48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</a:pPr>
            <a:r>
              <a:rPr lang="ru-RU" sz="1000" b="1" dirty="0"/>
              <a:t>УПРАВЛЕНИЕ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1098" y="2954698"/>
            <a:ext cx="202098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1500"/>
              </a:lnSpc>
            </a:pPr>
            <a:r>
              <a:rPr lang="ru-RU" sz="1000" b="1" dirty="0"/>
              <a:t>КОМИССИИ ПО КОНТРОЛЮ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64442" y="1412776"/>
            <a:ext cx="2160240" cy="627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ru-RU" sz="1000" b="1" dirty="0" smtClean="0"/>
              <a:t>КОМИССИЯ ПО РАССМОТРЕНИЮ НЕКОТОРЫХ ВОПРОСОВ</a:t>
            </a:r>
            <a:endParaRPr lang="ru-RU" sz="1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858422"/>
            <a:ext cx="1728192" cy="266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/>
              <a:t>постановление Губернатора Волгоградской области от 12 октября 2015 г. № 911 "О некоторых мерах по реализации Указа Президента Российской Федерации от 15 июля 2015 г. № 364 "О мерах по совершенствованию организации деятельности в области противодействия коррупции"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3381" y="3863770"/>
            <a:ext cx="1728192" cy="2661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/>
              <a:t>постановление Губернатора Волгоградской области от 31 июля 2017 г. № 470 "Об утверждении Положения об управлении по вопросам государственной службы и кадров аппарата Губернатора Волгоградской области"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9795" y="3858422"/>
            <a:ext cx="2160240" cy="266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/>
              <a:t>постановление Губернатора Волгоградской области от 13 июля 2017 г. № 425 "Об утверждении Положения о комиссии по контролю за достоверностью сведений о доходах, расходах, об имуществе и обязательствах имущественного характера, представляемых гражданами, претендующими на замещение отдельных муниципальных должностей, должности главы местной администрации по контракту, и лицами, замещающими такие должности, в муниципальном районе Волгоградской </a:t>
            </a:r>
            <a:r>
              <a:rPr lang="ru-RU" sz="1000" dirty="0" smtClean="0"/>
              <a:t>области"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60232" y="3858422"/>
            <a:ext cx="2188443" cy="2666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dirty="0"/>
              <a:t>распоряжение Губернатора Волгоградской области от 19 июля 2017 г. № 191-р "Об образовании комиссий по контролю за достоверностью сведений о доходах, расходах, об имуществе и обязательствах имущественного характера, представляемых гражданами, претендующими на замещение отдельных муниципальных должностей, должности главы местной администрации по контракту, и лицами, замещающими такие должности, в муниципальных районах Волгоградской области"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46379" y="2204864"/>
            <a:ext cx="3094894" cy="1288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постановление Губернатора Волгоградской области от 13 июля 2017 г. № 424 "О комиссии по рассмотрению некоторых вопросов, связанных со сведениями о доходах, расходах, об имуществе и обязательствах имущественного характера, представленных лицами, замещающими отдельные муниципальные должности, должность главы местной администрации по контракту"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7784" y="2420887"/>
            <a:ext cx="0" cy="2880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619672" y="2708920"/>
            <a:ext cx="26619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19672" y="2708920"/>
            <a:ext cx="0" cy="2457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83968" y="2708920"/>
            <a:ext cx="0" cy="2457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374360" y="1772816"/>
            <a:ext cx="69008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2"/>
          </p:cNvCxnSpPr>
          <p:nvPr/>
        </p:nvCxnSpPr>
        <p:spPr>
          <a:xfrm>
            <a:off x="1619672" y="3439374"/>
            <a:ext cx="0" cy="2056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99592" y="3645024"/>
            <a:ext cx="20882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899592" y="3645024"/>
            <a:ext cx="0" cy="2133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87824" y="3645024"/>
            <a:ext cx="0" cy="2133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860032" y="3458754"/>
            <a:ext cx="0" cy="1862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572000" y="3645024"/>
            <a:ext cx="29523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572000" y="3645024"/>
            <a:ext cx="0" cy="2133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24328" y="3645024"/>
            <a:ext cx="0" cy="2133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1" idx="2"/>
          </p:cNvCxnSpPr>
          <p:nvPr/>
        </p:nvCxnSpPr>
        <p:spPr>
          <a:xfrm>
            <a:off x="7144562" y="2039885"/>
            <a:ext cx="0" cy="16497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567474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ru-RU" sz="3000" i="1" dirty="0" smtClean="0">
                <a:solidFill>
                  <a:schemeClr val="tx1"/>
                </a:solidFill>
                <a:effectLst/>
                <a:latin typeface="+mn-lt"/>
              </a:rPr>
              <a:t>Организация работы </a:t>
            </a:r>
            <a:br>
              <a:rPr lang="ru-RU" sz="3000" i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3000" i="1" dirty="0" smtClean="0">
                <a:solidFill>
                  <a:schemeClr val="tx1"/>
                </a:solidFill>
                <a:effectLst/>
                <a:latin typeface="+mn-lt"/>
              </a:rPr>
              <a:t>Губернатора Волгоградской области со сведениями о доходах лиц, замещающих должности, и граждан претендующих</a:t>
            </a:r>
            <a:endParaRPr lang="ru-RU" sz="3000" i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92888" cy="4942729"/>
          </a:xfrm>
        </p:spPr>
      </p:pic>
    </p:spTree>
    <p:extLst>
      <p:ext uri="{BB962C8B-B14F-4D97-AF65-F5344CB8AC3E}">
        <p14:creationId xmlns:p14="http://schemas.microsoft.com/office/powerpoint/2010/main" val="2596638351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4326</TotalTime>
  <Words>3343</Words>
  <Application>Microsoft Office PowerPoint</Application>
  <PresentationFormat>Экран (4:3)</PresentationFormat>
  <Paragraphs>192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    Кадровая практика   «ОРГАНИЗАЦИЯ РАБОТЫ СО СВЕДЕНИЯМИ О ДОХОДАХ, РАСХОДАХ, ОБ ИМУЩЕСТВЕ И ОБЯЗАТЕЛЬСТВАХ ИМУЩЕСТВЕННОГО ХАРАКТЕРА ЛИЦ, ЗАМЕЩАЮЩИХ МУНИЦИПАЛЬНЫЕ ДОЛЖНОСТИ, ДОЛЖНОСТЬ ГЛАВЫ МЕСТНОЙ АДМИНИСТРАЦИИ ПО КОНТРАКТУ, И ГРАЖДАН, ПРЕТЕНДУЮЩИХ НА ЗАМЕЩЕНИЕ ТАКИХ ДОЛЖНОСТЕЙ, в волгоградской области» </vt:lpstr>
      <vt:lpstr>Презентация PowerPoint</vt:lpstr>
      <vt:lpstr>При реализации Федерального закона № 64-ФЗ  встал вопрос:  каким образом организовать работу со сведениями о доходах лиц, замещающих должности, и граждан претендующих, чтобы она не повлекла за собой:</vt:lpstr>
      <vt:lpstr>В результате была разработана двухуровневая система работы:</vt:lpstr>
      <vt:lpstr>Презентация PowerPoint</vt:lpstr>
      <vt:lpstr>Презентация PowerPoint</vt:lpstr>
      <vt:lpstr>Комиссия по рассмотрению некоторых вопросов создана в аппарате Губернатора Волгоградской области.</vt:lpstr>
      <vt:lpstr>Нормативно-правовая база  работы двухуровневой системы:</vt:lpstr>
      <vt:lpstr>Организация работы  Губернатора Волгоградской области со сведениями о доходах лиц, замещающих должности, и граждан претендующих</vt:lpstr>
      <vt:lpstr>Представление сведений о доходах</vt:lpstr>
      <vt:lpstr>Анализ сведений о доходах</vt:lpstr>
      <vt:lpstr>Проверка достоверности и полноты сведений о доходах</vt:lpstr>
      <vt:lpstr>Меры по результатам проверки</vt:lpstr>
      <vt:lpstr>Итоги работы</vt:lpstr>
      <vt:lpstr>Из 4487 лиц, замещающих должности, сведения о доходах за 2017 год не представил 181 депутат представительных органов местного самоуправления Волгоградской области.</vt:lpstr>
      <vt:lpstr>Губернатору Волгоградской области сведения о доходах за 2017 год всего представили 4306 лиц, замещающих должности, из них:  285 – лица, замещающие должности в городских округах и муниципальных районах (представили в управление), 4021 – лицо, замещающее должность в городских и сельских поселениях ( представили в комиссии по контролю).</vt:lpstr>
      <vt:lpstr>Презентация PowerPoint</vt:lpstr>
      <vt:lpstr>За период существования двухуровневой системы управлением на постоянной основе осуществляется методическое обеспечение работы комиссий по контролю. </vt:lpstr>
      <vt:lpstr>Опыт создания и функционирования в Волгоградской области двухуровневой системы работы со сведениями о доходах лиц, замещающих муниципальные должности, должность главы местной администрации по контракту, и граждан, претендующих на замещение таких должностей, показал действенную и эффективную модель реализации Губернатором Волгоградской области возложенных на него полномочий.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Бурденко Жанна Юрьевна</dc:creator>
  <cp:lastModifiedBy>Бурденко Жанна Юрьевна</cp:lastModifiedBy>
  <cp:revision>395</cp:revision>
  <cp:lastPrinted>2018-10-25T08:07:53Z</cp:lastPrinted>
  <dcterms:created xsi:type="dcterms:W3CDTF">2015-12-10T07:26:47Z</dcterms:created>
  <dcterms:modified xsi:type="dcterms:W3CDTF">2018-10-29T06:44:56Z</dcterms:modified>
</cp:coreProperties>
</file>