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sldIdLst>
    <p:sldId id="337" r:id="rId2"/>
    <p:sldId id="356" r:id="rId3"/>
    <p:sldId id="357" r:id="rId4"/>
    <p:sldId id="364" r:id="rId5"/>
    <p:sldId id="349" r:id="rId6"/>
    <p:sldId id="350" r:id="rId7"/>
    <p:sldId id="321" r:id="rId8"/>
    <p:sldId id="358" r:id="rId9"/>
    <p:sldId id="351" r:id="rId10"/>
    <p:sldId id="369" r:id="rId11"/>
    <p:sldId id="354" r:id="rId12"/>
    <p:sldId id="366" r:id="rId13"/>
    <p:sldId id="361" r:id="rId14"/>
    <p:sldId id="360" r:id="rId15"/>
    <p:sldId id="359" r:id="rId16"/>
    <p:sldId id="363" r:id="rId17"/>
    <p:sldId id="367" r:id="rId18"/>
    <p:sldId id="353" r:id="rId19"/>
    <p:sldId id="342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лубев Данила Игоревич" initials="ГДИ" lastIdx="3" clrIdx="0">
    <p:extLst/>
  </p:cmAuthor>
  <p:cmAuthor id="2" name="Букаринов Михаил Владимирович" initials="БМВ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B"/>
    <a:srgbClr val="FFFFFF"/>
    <a:srgbClr val="CCCCFF"/>
    <a:srgbClr val="FFFF99"/>
    <a:srgbClr val="F1C6B5"/>
    <a:srgbClr val="FFF7DD"/>
    <a:srgbClr val="FFFFCC"/>
    <a:srgbClr val="FFF7E7"/>
    <a:srgbClr val="FEF9D2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0570" autoAdjust="0"/>
  </p:normalViewPr>
  <p:slideViewPr>
    <p:cSldViewPr>
      <p:cViewPr>
        <p:scale>
          <a:sx n="160" d="100"/>
          <a:sy n="160" d="100"/>
        </p:scale>
        <p:origin x="294" y="-2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73768-4820-4D28-A1F0-E73EBDAC3467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528C6B-35FA-4FD0-B191-1DEC3AD23AC2}">
      <dgm:prSet phldrT="[Текст]" custT="1"/>
      <dgm:spPr/>
      <dgm:t>
        <a:bodyPr/>
        <a:lstStyle/>
        <a:p>
          <a:r>
            <a:rPr lang="ru-RU" sz="1200" b="1"/>
            <a:t>Департамент физической культуры и спорта Ханты-Мансийского автономного округа – Югры </a:t>
          </a:r>
          <a:endParaRPr lang="ru-RU" sz="1200" b="1" dirty="0"/>
        </a:p>
      </dgm:t>
    </dgm:pt>
    <dgm:pt modelId="{2746D7EB-0D7C-43F3-A8B6-DC6A6561803A}" type="parTrans" cxnId="{A4B22CBF-9DE6-4DBE-BA56-31AA1DA9C0A0}">
      <dgm:prSet/>
      <dgm:spPr/>
      <dgm:t>
        <a:bodyPr/>
        <a:lstStyle/>
        <a:p>
          <a:endParaRPr lang="ru-RU"/>
        </a:p>
      </dgm:t>
    </dgm:pt>
    <dgm:pt modelId="{863DD3F5-7C1D-4487-A084-6D3DFC3FBAED}" type="sibTrans" cxnId="{A4B22CBF-9DE6-4DBE-BA56-31AA1DA9C0A0}">
      <dgm:prSet/>
      <dgm:spPr/>
      <dgm:t>
        <a:bodyPr/>
        <a:lstStyle/>
        <a:p>
          <a:endParaRPr lang="ru-RU"/>
        </a:p>
      </dgm:t>
    </dgm:pt>
    <dgm:pt modelId="{ED6C162A-3D4E-472F-A882-2C429305873D}">
      <dgm:prSet phldrT="[Текст]" custT="1"/>
      <dgm:spPr/>
      <dgm:t>
        <a:bodyPr/>
        <a:lstStyle/>
        <a:p>
          <a:r>
            <a:rPr lang="ru-RU" sz="1200" b="1"/>
            <a:t>Департамент  культуры Ханты-Мансийского автономного округа – Югры </a:t>
          </a:r>
          <a:endParaRPr lang="ru-RU" sz="1200" dirty="0"/>
        </a:p>
      </dgm:t>
    </dgm:pt>
    <dgm:pt modelId="{A95284A5-708D-4C02-9D4F-A619AAC5C361}" type="parTrans" cxnId="{3CCB4B02-A1CB-4065-9703-7080749CFDBF}">
      <dgm:prSet/>
      <dgm:spPr/>
      <dgm:t>
        <a:bodyPr/>
        <a:lstStyle/>
        <a:p>
          <a:endParaRPr lang="ru-RU"/>
        </a:p>
      </dgm:t>
    </dgm:pt>
    <dgm:pt modelId="{737CBC8A-F88C-4E20-903E-8E65E6787DB3}" type="sibTrans" cxnId="{3CCB4B02-A1CB-4065-9703-7080749CFDBF}">
      <dgm:prSet/>
      <dgm:spPr/>
      <dgm:t>
        <a:bodyPr/>
        <a:lstStyle/>
        <a:p>
          <a:endParaRPr lang="ru-RU"/>
        </a:p>
      </dgm:t>
    </dgm:pt>
    <dgm:pt modelId="{21E11695-58FF-48DB-B07A-FDB64B23FC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/>
            <a:t>Департамент  образования и молодежной политики Ханты-Мансийского автономного округа – Югры;</a:t>
          </a:r>
        </a:p>
        <a:p>
          <a:pPr>
            <a:spcAft>
              <a:spcPts val="0"/>
            </a:spcAft>
          </a:pPr>
          <a:endParaRPr lang="ru-RU" sz="1200" b="1"/>
        </a:p>
        <a:p>
          <a:pPr>
            <a:spcAft>
              <a:spcPts val="0"/>
            </a:spcAft>
          </a:pPr>
          <a:r>
            <a:rPr lang="ru-RU" sz="1200" b="1"/>
            <a:t>Департамент  физической культуры и спорта Ханты-Мансийского автономного округа – Югры </a:t>
          </a:r>
          <a:endParaRPr lang="ru-RU" sz="1200" b="1" dirty="0"/>
        </a:p>
      </dgm:t>
    </dgm:pt>
    <dgm:pt modelId="{C868F75B-4BCE-42E3-9DB8-83126CE3A75B}" type="parTrans" cxnId="{2300D128-A76A-4ABD-BFB6-90F4A4BDF507}">
      <dgm:prSet/>
      <dgm:spPr/>
      <dgm:t>
        <a:bodyPr/>
        <a:lstStyle/>
        <a:p>
          <a:endParaRPr lang="ru-RU"/>
        </a:p>
      </dgm:t>
    </dgm:pt>
    <dgm:pt modelId="{4281B2F2-1E79-4554-9F31-69892FCA3F7D}" type="sibTrans" cxnId="{2300D128-A76A-4ABD-BFB6-90F4A4BDF507}">
      <dgm:prSet/>
      <dgm:spPr/>
      <dgm:t>
        <a:bodyPr/>
        <a:lstStyle/>
        <a:p>
          <a:endParaRPr lang="ru-RU"/>
        </a:p>
      </dgm:t>
    </dgm:pt>
    <dgm:pt modelId="{DE72F5D1-2598-4786-9A5E-387FA6CC268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/>
            <a:t>Департамент образования и молодежной политики Ханты-Мансийского автономного округа – Югры;</a:t>
          </a:r>
        </a:p>
        <a:p>
          <a:pPr>
            <a:spcAft>
              <a:spcPts val="0"/>
            </a:spcAft>
          </a:pPr>
          <a:endParaRPr lang="ru-RU" sz="1200" b="1"/>
        </a:p>
        <a:p>
          <a:pPr>
            <a:spcAft>
              <a:spcPts val="0"/>
            </a:spcAft>
          </a:pPr>
          <a:r>
            <a:rPr lang="ru-RU" sz="1200" b="1"/>
            <a:t>Департамент физической культуры и спорта Ханты-Мансийского автономного округа – Югры </a:t>
          </a:r>
          <a:endParaRPr lang="ru-RU" sz="1200" b="1" dirty="0"/>
        </a:p>
      </dgm:t>
    </dgm:pt>
    <dgm:pt modelId="{555B27C6-3551-4261-B207-EA93450136A1}" type="parTrans" cxnId="{92C1CE8A-5749-4625-B5D7-49272AF51F1B}">
      <dgm:prSet/>
      <dgm:spPr/>
      <dgm:t>
        <a:bodyPr/>
        <a:lstStyle/>
        <a:p>
          <a:endParaRPr lang="ru-RU"/>
        </a:p>
      </dgm:t>
    </dgm:pt>
    <dgm:pt modelId="{1C94EA8A-8745-4903-929C-1672FA36E270}" type="sibTrans" cxnId="{92C1CE8A-5749-4625-B5D7-49272AF51F1B}">
      <dgm:prSet/>
      <dgm:spPr/>
      <dgm:t>
        <a:bodyPr/>
        <a:lstStyle/>
        <a:p>
          <a:endParaRPr lang="ru-RU"/>
        </a:p>
      </dgm:t>
    </dgm:pt>
    <dgm:pt modelId="{2B24FF37-7BBB-4496-975F-9F79638A519F}">
      <dgm:prSet/>
      <dgm:spPr/>
      <dgm:t>
        <a:bodyPr/>
        <a:lstStyle/>
        <a:p>
          <a:endParaRPr lang="ru-RU"/>
        </a:p>
      </dgm:t>
    </dgm:pt>
    <dgm:pt modelId="{AEA7AAD2-5066-4701-A401-D8F53D6A0BA7}" type="parTrans" cxnId="{29349A24-740F-4A15-9012-08A2559C4DEE}">
      <dgm:prSet/>
      <dgm:spPr/>
      <dgm:t>
        <a:bodyPr/>
        <a:lstStyle/>
        <a:p>
          <a:endParaRPr lang="ru-RU"/>
        </a:p>
      </dgm:t>
    </dgm:pt>
    <dgm:pt modelId="{6387E5F5-18A6-47C2-9938-F836C6383238}" type="sibTrans" cxnId="{29349A24-740F-4A15-9012-08A2559C4DEE}">
      <dgm:prSet/>
      <dgm:spPr/>
      <dgm:t>
        <a:bodyPr/>
        <a:lstStyle/>
        <a:p>
          <a:endParaRPr lang="ru-RU"/>
        </a:p>
      </dgm:t>
    </dgm:pt>
    <dgm:pt modelId="{1823E0B0-9223-48D8-A48E-4A4C03532572}" type="pres">
      <dgm:prSet presAssocID="{63673768-4820-4D28-A1F0-E73EBDAC3467}" presName="Name0" presStyleCnt="0">
        <dgm:presLayoutVars>
          <dgm:chMax val="7"/>
          <dgm:chPref val="7"/>
          <dgm:dir/>
        </dgm:presLayoutVars>
      </dgm:prSet>
      <dgm:spPr/>
    </dgm:pt>
    <dgm:pt modelId="{089E9FF0-0536-41C1-97C4-13334180AB76}" type="pres">
      <dgm:prSet presAssocID="{63673768-4820-4D28-A1F0-E73EBDAC3467}" presName="Name1" presStyleCnt="0"/>
      <dgm:spPr/>
    </dgm:pt>
    <dgm:pt modelId="{3771DAD3-E9A9-4D07-B8DA-1F773559D6E9}" type="pres">
      <dgm:prSet presAssocID="{63673768-4820-4D28-A1F0-E73EBDAC3467}" presName="cycle" presStyleCnt="0"/>
      <dgm:spPr/>
    </dgm:pt>
    <dgm:pt modelId="{B24176D3-F349-4B61-BC3A-55E6E2E9D77D}" type="pres">
      <dgm:prSet presAssocID="{63673768-4820-4D28-A1F0-E73EBDAC3467}" presName="srcNode" presStyleLbl="node1" presStyleIdx="0" presStyleCnt="5"/>
      <dgm:spPr/>
    </dgm:pt>
    <dgm:pt modelId="{8F634786-C918-4277-B8C6-5BF33C7A6CA9}" type="pres">
      <dgm:prSet presAssocID="{63673768-4820-4D28-A1F0-E73EBDAC3467}" presName="conn" presStyleLbl="parChTrans1D2" presStyleIdx="0" presStyleCnt="1"/>
      <dgm:spPr/>
    </dgm:pt>
    <dgm:pt modelId="{9332653C-57CA-4ADD-8C58-126C1E32993C}" type="pres">
      <dgm:prSet presAssocID="{63673768-4820-4D28-A1F0-E73EBDAC3467}" presName="extraNode" presStyleLbl="node1" presStyleIdx="0" presStyleCnt="5"/>
      <dgm:spPr/>
    </dgm:pt>
    <dgm:pt modelId="{3406D713-DB2E-4090-BA2E-393D4B46A797}" type="pres">
      <dgm:prSet presAssocID="{63673768-4820-4D28-A1F0-E73EBDAC3467}" presName="dstNode" presStyleLbl="node1" presStyleIdx="0" presStyleCnt="5"/>
      <dgm:spPr/>
    </dgm:pt>
    <dgm:pt modelId="{4C81C952-DD56-4D0B-A970-E19F1B325020}" type="pres">
      <dgm:prSet presAssocID="{12528C6B-35FA-4FD0-B191-1DEC3AD23AC2}" presName="text_1" presStyleLbl="node1" presStyleIdx="0" presStyleCnt="5">
        <dgm:presLayoutVars>
          <dgm:bulletEnabled val="1"/>
        </dgm:presLayoutVars>
      </dgm:prSet>
      <dgm:spPr/>
    </dgm:pt>
    <dgm:pt modelId="{32F20ADD-0A42-4CCD-BB6D-185BF0DDCE5B}" type="pres">
      <dgm:prSet presAssocID="{12528C6B-35FA-4FD0-B191-1DEC3AD23AC2}" presName="accent_1" presStyleCnt="0"/>
      <dgm:spPr/>
    </dgm:pt>
    <dgm:pt modelId="{A754ECBA-442C-49E1-978B-08C25D558EDA}" type="pres">
      <dgm:prSet presAssocID="{12528C6B-35FA-4FD0-B191-1DEC3AD23AC2}" presName="accentRepeatNode" presStyleLbl="solidFgAcc1" presStyleIdx="0" presStyleCnt="5" custLinFactNeighborX="-894" custLinFactNeighborY="-402"/>
      <dgm:spPr/>
    </dgm:pt>
    <dgm:pt modelId="{A11016F7-98D2-4F6D-A6E9-71A9339AB70C}" type="pres">
      <dgm:prSet presAssocID="{DE72F5D1-2598-4786-9A5E-387FA6CC2688}" presName="text_2" presStyleLbl="node1" presStyleIdx="1" presStyleCnt="5">
        <dgm:presLayoutVars>
          <dgm:bulletEnabled val="1"/>
        </dgm:presLayoutVars>
      </dgm:prSet>
      <dgm:spPr/>
    </dgm:pt>
    <dgm:pt modelId="{955BD332-FD48-4D15-A1F7-4C226783E841}" type="pres">
      <dgm:prSet presAssocID="{DE72F5D1-2598-4786-9A5E-387FA6CC2688}" presName="accent_2" presStyleCnt="0"/>
      <dgm:spPr/>
    </dgm:pt>
    <dgm:pt modelId="{DC4B4D34-0919-4A4B-B8A5-7BE2733E2F6B}" type="pres">
      <dgm:prSet presAssocID="{DE72F5D1-2598-4786-9A5E-387FA6CC2688}" presName="accentRepeatNode" presStyleLbl="solidFgAcc1" presStyleIdx="1" presStyleCnt="5"/>
      <dgm:spPr/>
    </dgm:pt>
    <dgm:pt modelId="{5D07750E-71F1-4220-9569-7F1E93C52660}" type="pres">
      <dgm:prSet presAssocID="{2B24FF37-7BBB-4496-975F-9F79638A519F}" presName="text_3" presStyleLbl="node1" presStyleIdx="2" presStyleCnt="5">
        <dgm:presLayoutVars>
          <dgm:bulletEnabled val="1"/>
        </dgm:presLayoutVars>
      </dgm:prSet>
      <dgm:spPr/>
    </dgm:pt>
    <dgm:pt modelId="{03BC7E5E-6F1C-4912-8415-1F18A03C1AB9}" type="pres">
      <dgm:prSet presAssocID="{2B24FF37-7BBB-4496-975F-9F79638A519F}" presName="accent_3" presStyleCnt="0"/>
      <dgm:spPr/>
    </dgm:pt>
    <dgm:pt modelId="{409BDC76-F91E-45AB-9A02-11986677A217}" type="pres">
      <dgm:prSet presAssocID="{2B24FF37-7BBB-4496-975F-9F79638A519F}" presName="accentRepeatNode" presStyleLbl="solidFgAcc1" presStyleIdx="2" presStyleCnt="5" custLinFactNeighborX="-4393" custLinFactNeighborY="-149"/>
      <dgm:spPr/>
    </dgm:pt>
    <dgm:pt modelId="{EB3F5133-B00A-4F6A-BD98-B3A990EF5879}" type="pres">
      <dgm:prSet presAssocID="{ED6C162A-3D4E-472F-A882-2C429305873D}" presName="text_4" presStyleLbl="node1" presStyleIdx="3" presStyleCnt="5">
        <dgm:presLayoutVars>
          <dgm:bulletEnabled val="1"/>
        </dgm:presLayoutVars>
      </dgm:prSet>
      <dgm:spPr/>
    </dgm:pt>
    <dgm:pt modelId="{505E7F3A-6FFA-4C58-8FD5-87BB07C372CE}" type="pres">
      <dgm:prSet presAssocID="{ED6C162A-3D4E-472F-A882-2C429305873D}" presName="accent_4" presStyleCnt="0"/>
      <dgm:spPr/>
    </dgm:pt>
    <dgm:pt modelId="{94BDC7ED-6F55-4A1A-AADB-530FBE409EF4}" type="pres">
      <dgm:prSet presAssocID="{ED6C162A-3D4E-472F-A882-2C429305873D}" presName="accentRepeatNode" presStyleLbl="solidFgAcc1" presStyleIdx="3" presStyleCnt="5"/>
      <dgm:spPr/>
    </dgm:pt>
    <dgm:pt modelId="{D2C62CA7-F4E0-4FE0-BF81-2873739CE652}" type="pres">
      <dgm:prSet presAssocID="{21E11695-58FF-48DB-B07A-FDB64B23FCBE}" presName="text_5" presStyleLbl="node1" presStyleIdx="4" presStyleCnt="5">
        <dgm:presLayoutVars>
          <dgm:bulletEnabled val="1"/>
        </dgm:presLayoutVars>
      </dgm:prSet>
      <dgm:spPr/>
    </dgm:pt>
    <dgm:pt modelId="{1CB75B65-1305-4DFD-8DBC-2905E912BB49}" type="pres">
      <dgm:prSet presAssocID="{21E11695-58FF-48DB-B07A-FDB64B23FCBE}" presName="accent_5" presStyleCnt="0"/>
      <dgm:spPr/>
    </dgm:pt>
    <dgm:pt modelId="{BA4768AE-C64C-4624-A913-2B845C42C325}" type="pres">
      <dgm:prSet presAssocID="{21E11695-58FF-48DB-B07A-FDB64B23FCBE}" presName="accentRepeatNode" presStyleLbl="solidFgAcc1" presStyleIdx="4" presStyleCnt="5"/>
      <dgm:spPr/>
    </dgm:pt>
  </dgm:ptLst>
  <dgm:cxnLst>
    <dgm:cxn modelId="{3CCB4B02-A1CB-4065-9703-7080749CFDBF}" srcId="{63673768-4820-4D28-A1F0-E73EBDAC3467}" destId="{ED6C162A-3D4E-472F-A882-2C429305873D}" srcOrd="3" destOrd="0" parTransId="{A95284A5-708D-4C02-9D4F-A619AAC5C361}" sibTransId="{737CBC8A-F88C-4E20-903E-8E65E6787DB3}"/>
    <dgm:cxn modelId="{21155515-6EB3-46BF-8FB0-44F47ED1CC62}" type="presOf" srcId="{12528C6B-35FA-4FD0-B191-1DEC3AD23AC2}" destId="{4C81C952-DD56-4D0B-A970-E19F1B325020}" srcOrd="0" destOrd="0" presId="urn:microsoft.com/office/officeart/2008/layout/VerticalCurvedList"/>
    <dgm:cxn modelId="{29349A24-740F-4A15-9012-08A2559C4DEE}" srcId="{63673768-4820-4D28-A1F0-E73EBDAC3467}" destId="{2B24FF37-7BBB-4496-975F-9F79638A519F}" srcOrd="2" destOrd="0" parTransId="{AEA7AAD2-5066-4701-A401-D8F53D6A0BA7}" sibTransId="{6387E5F5-18A6-47C2-9938-F836C6383238}"/>
    <dgm:cxn modelId="{2300D128-A76A-4ABD-BFB6-90F4A4BDF507}" srcId="{63673768-4820-4D28-A1F0-E73EBDAC3467}" destId="{21E11695-58FF-48DB-B07A-FDB64B23FCBE}" srcOrd="4" destOrd="0" parTransId="{C868F75B-4BCE-42E3-9DB8-83126CE3A75B}" sibTransId="{4281B2F2-1E79-4554-9F31-69892FCA3F7D}"/>
    <dgm:cxn modelId="{A48CC633-9A1B-48BF-8CCD-52E8803A50A7}" type="presOf" srcId="{2B24FF37-7BBB-4496-975F-9F79638A519F}" destId="{5D07750E-71F1-4220-9569-7F1E93C52660}" srcOrd="0" destOrd="0" presId="urn:microsoft.com/office/officeart/2008/layout/VerticalCurvedList"/>
    <dgm:cxn modelId="{92C1CE8A-5749-4625-B5D7-49272AF51F1B}" srcId="{63673768-4820-4D28-A1F0-E73EBDAC3467}" destId="{DE72F5D1-2598-4786-9A5E-387FA6CC2688}" srcOrd="1" destOrd="0" parTransId="{555B27C6-3551-4261-B207-EA93450136A1}" sibTransId="{1C94EA8A-8745-4903-929C-1672FA36E270}"/>
    <dgm:cxn modelId="{BE62D790-5783-4EBA-9679-12B348CA7BE7}" type="presOf" srcId="{863DD3F5-7C1D-4487-A084-6D3DFC3FBAED}" destId="{8F634786-C918-4277-B8C6-5BF33C7A6CA9}" srcOrd="0" destOrd="0" presId="urn:microsoft.com/office/officeart/2008/layout/VerticalCurvedList"/>
    <dgm:cxn modelId="{B1D02F95-8C06-464B-B916-F0D2BA83E2CD}" type="presOf" srcId="{ED6C162A-3D4E-472F-A882-2C429305873D}" destId="{EB3F5133-B00A-4F6A-BD98-B3A990EF5879}" srcOrd="0" destOrd="0" presId="urn:microsoft.com/office/officeart/2008/layout/VerticalCurvedList"/>
    <dgm:cxn modelId="{60A7B5B6-C7FE-477F-93F9-FD80776CD6A5}" type="presOf" srcId="{21E11695-58FF-48DB-B07A-FDB64B23FCBE}" destId="{D2C62CA7-F4E0-4FE0-BF81-2873739CE652}" srcOrd="0" destOrd="0" presId="urn:microsoft.com/office/officeart/2008/layout/VerticalCurvedList"/>
    <dgm:cxn modelId="{A4B22CBF-9DE6-4DBE-BA56-31AA1DA9C0A0}" srcId="{63673768-4820-4D28-A1F0-E73EBDAC3467}" destId="{12528C6B-35FA-4FD0-B191-1DEC3AD23AC2}" srcOrd="0" destOrd="0" parTransId="{2746D7EB-0D7C-43F3-A8B6-DC6A6561803A}" sibTransId="{863DD3F5-7C1D-4487-A084-6D3DFC3FBAED}"/>
    <dgm:cxn modelId="{B80F2FED-BC33-44D5-ABA2-41D21731DD14}" type="presOf" srcId="{DE72F5D1-2598-4786-9A5E-387FA6CC2688}" destId="{A11016F7-98D2-4F6D-A6E9-71A9339AB70C}" srcOrd="0" destOrd="0" presId="urn:microsoft.com/office/officeart/2008/layout/VerticalCurvedList"/>
    <dgm:cxn modelId="{8462F4FA-9A9A-49BA-B20F-F0E54D89DC02}" type="presOf" srcId="{63673768-4820-4D28-A1F0-E73EBDAC3467}" destId="{1823E0B0-9223-48D8-A48E-4A4C03532572}" srcOrd="0" destOrd="0" presId="urn:microsoft.com/office/officeart/2008/layout/VerticalCurvedList"/>
    <dgm:cxn modelId="{1EFBE051-8EB7-4AD3-826B-233FC5E3233A}" type="presParOf" srcId="{1823E0B0-9223-48D8-A48E-4A4C03532572}" destId="{089E9FF0-0536-41C1-97C4-13334180AB76}" srcOrd="0" destOrd="0" presId="urn:microsoft.com/office/officeart/2008/layout/VerticalCurvedList"/>
    <dgm:cxn modelId="{DBB6939F-6B6A-4967-9C9E-66B30D594FC6}" type="presParOf" srcId="{089E9FF0-0536-41C1-97C4-13334180AB76}" destId="{3771DAD3-E9A9-4D07-B8DA-1F773559D6E9}" srcOrd="0" destOrd="0" presId="urn:microsoft.com/office/officeart/2008/layout/VerticalCurvedList"/>
    <dgm:cxn modelId="{F6F29D9F-8EC5-4D6E-87C7-730C5B4E68A1}" type="presParOf" srcId="{3771DAD3-E9A9-4D07-B8DA-1F773559D6E9}" destId="{B24176D3-F349-4B61-BC3A-55E6E2E9D77D}" srcOrd="0" destOrd="0" presId="urn:microsoft.com/office/officeart/2008/layout/VerticalCurvedList"/>
    <dgm:cxn modelId="{705D7FC4-C8C1-44E9-87B1-010FBB555368}" type="presParOf" srcId="{3771DAD3-E9A9-4D07-B8DA-1F773559D6E9}" destId="{8F634786-C918-4277-B8C6-5BF33C7A6CA9}" srcOrd="1" destOrd="0" presId="urn:microsoft.com/office/officeart/2008/layout/VerticalCurvedList"/>
    <dgm:cxn modelId="{FC6E91E0-B23C-4F82-B677-0564CC53CE28}" type="presParOf" srcId="{3771DAD3-E9A9-4D07-B8DA-1F773559D6E9}" destId="{9332653C-57CA-4ADD-8C58-126C1E32993C}" srcOrd="2" destOrd="0" presId="urn:microsoft.com/office/officeart/2008/layout/VerticalCurvedList"/>
    <dgm:cxn modelId="{C27D11E2-2B8B-4E67-8568-DC0C34457E60}" type="presParOf" srcId="{3771DAD3-E9A9-4D07-B8DA-1F773559D6E9}" destId="{3406D713-DB2E-4090-BA2E-393D4B46A797}" srcOrd="3" destOrd="0" presId="urn:microsoft.com/office/officeart/2008/layout/VerticalCurvedList"/>
    <dgm:cxn modelId="{C9EE4DD7-5F3C-4E8B-9561-D63231C3A78D}" type="presParOf" srcId="{089E9FF0-0536-41C1-97C4-13334180AB76}" destId="{4C81C952-DD56-4D0B-A970-E19F1B325020}" srcOrd="1" destOrd="0" presId="urn:microsoft.com/office/officeart/2008/layout/VerticalCurvedList"/>
    <dgm:cxn modelId="{41D4A294-694C-49DE-ADB2-8B6EF34DAC47}" type="presParOf" srcId="{089E9FF0-0536-41C1-97C4-13334180AB76}" destId="{32F20ADD-0A42-4CCD-BB6D-185BF0DDCE5B}" srcOrd="2" destOrd="0" presId="urn:microsoft.com/office/officeart/2008/layout/VerticalCurvedList"/>
    <dgm:cxn modelId="{3F63E0D9-48DC-495B-9A78-5FB6766E6C9E}" type="presParOf" srcId="{32F20ADD-0A42-4CCD-BB6D-185BF0DDCE5B}" destId="{A754ECBA-442C-49E1-978B-08C25D558EDA}" srcOrd="0" destOrd="0" presId="urn:microsoft.com/office/officeart/2008/layout/VerticalCurvedList"/>
    <dgm:cxn modelId="{B4B47237-997F-409D-8213-C784820F37A5}" type="presParOf" srcId="{089E9FF0-0536-41C1-97C4-13334180AB76}" destId="{A11016F7-98D2-4F6D-A6E9-71A9339AB70C}" srcOrd="3" destOrd="0" presId="urn:microsoft.com/office/officeart/2008/layout/VerticalCurvedList"/>
    <dgm:cxn modelId="{BB4F864A-FEF9-487D-90DC-812F28635280}" type="presParOf" srcId="{089E9FF0-0536-41C1-97C4-13334180AB76}" destId="{955BD332-FD48-4D15-A1F7-4C226783E841}" srcOrd="4" destOrd="0" presId="urn:microsoft.com/office/officeart/2008/layout/VerticalCurvedList"/>
    <dgm:cxn modelId="{C805C784-6342-4804-8CCE-DF73DBD30D67}" type="presParOf" srcId="{955BD332-FD48-4D15-A1F7-4C226783E841}" destId="{DC4B4D34-0919-4A4B-B8A5-7BE2733E2F6B}" srcOrd="0" destOrd="0" presId="urn:microsoft.com/office/officeart/2008/layout/VerticalCurvedList"/>
    <dgm:cxn modelId="{DD7C837E-1AC2-47F3-B24D-804F4F52E210}" type="presParOf" srcId="{089E9FF0-0536-41C1-97C4-13334180AB76}" destId="{5D07750E-71F1-4220-9569-7F1E93C52660}" srcOrd="5" destOrd="0" presId="urn:microsoft.com/office/officeart/2008/layout/VerticalCurvedList"/>
    <dgm:cxn modelId="{48E65692-4064-4162-9538-5A294080A431}" type="presParOf" srcId="{089E9FF0-0536-41C1-97C4-13334180AB76}" destId="{03BC7E5E-6F1C-4912-8415-1F18A03C1AB9}" srcOrd="6" destOrd="0" presId="urn:microsoft.com/office/officeart/2008/layout/VerticalCurvedList"/>
    <dgm:cxn modelId="{DBCBB7A6-2820-4A63-8EFD-DFD7DC3DDE87}" type="presParOf" srcId="{03BC7E5E-6F1C-4912-8415-1F18A03C1AB9}" destId="{409BDC76-F91E-45AB-9A02-11986677A217}" srcOrd="0" destOrd="0" presId="urn:microsoft.com/office/officeart/2008/layout/VerticalCurvedList"/>
    <dgm:cxn modelId="{E094E565-216F-4D1F-9F09-A56EE03FDF22}" type="presParOf" srcId="{089E9FF0-0536-41C1-97C4-13334180AB76}" destId="{EB3F5133-B00A-4F6A-BD98-B3A990EF5879}" srcOrd="7" destOrd="0" presId="urn:microsoft.com/office/officeart/2008/layout/VerticalCurvedList"/>
    <dgm:cxn modelId="{C8354F87-721F-433B-97CA-2F06F8257F50}" type="presParOf" srcId="{089E9FF0-0536-41C1-97C4-13334180AB76}" destId="{505E7F3A-6FFA-4C58-8FD5-87BB07C372CE}" srcOrd="8" destOrd="0" presId="urn:microsoft.com/office/officeart/2008/layout/VerticalCurvedList"/>
    <dgm:cxn modelId="{30859AAD-B2BC-4C59-8EF4-31ECCBFE72E4}" type="presParOf" srcId="{505E7F3A-6FFA-4C58-8FD5-87BB07C372CE}" destId="{94BDC7ED-6F55-4A1A-AADB-530FBE409EF4}" srcOrd="0" destOrd="0" presId="urn:microsoft.com/office/officeart/2008/layout/VerticalCurvedList"/>
    <dgm:cxn modelId="{3F380D93-10EF-4E0C-AB2F-31A57A6FAF20}" type="presParOf" srcId="{089E9FF0-0536-41C1-97C4-13334180AB76}" destId="{D2C62CA7-F4E0-4FE0-BF81-2873739CE652}" srcOrd="9" destOrd="0" presId="urn:microsoft.com/office/officeart/2008/layout/VerticalCurvedList"/>
    <dgm:cxn modelId="{6E0B321B-793A-487B-B1C4-43717F383DFC}" type="presParOf" srcId="{089E9FF0-0536-41C1-97C4-13334180AB76}" destId="{1CB75B65-1305-4DFD-8DBC-2905E912BB49}" srcOrd="10" destOrd="0" presId="urn:microsoft.com/office/officeart/2008/layout/VerticalCurvedList"/>
    <dgm:cxn modelId="{27C110D1-D450-4AE0-8931-89F1F092877D}" type="presParOf" srcId="{1CB75B65-1305-4DFD-8DBC-2905E912BB49}" destId="{BA4768AE-C64C-4624-A913-2B845C42C325}" srcOrd="0" destOrd="0" presId="urn:microsoft.com/office/officeart/2008/layout/VerticalCurvedList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path path="shap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D7FEE-D2D0-43CE-95D3-75CFB97D4E39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C56AE-935A-4F13-BE94-4F25D2EABC13}">
      <dgm:prSet phldrT="[Текст]"/>
      <dgm:spPr/>
      <dgm:t>
        <a:bodyPr/>
        <a:lstStyle/>
        <a:p>
          <a:r>
            <a:rPr lang="ru-RU" dirty="0"/>
            <a:t>Общественная оценка кандидатов</a:t>
          </a:r>
        </a:p>
      </dgm:t>
    </dgm:pt>
    <dgm:pt modelId="{9337E60B-49E4-44E0-8C85-CF8F92645CAA}" type="parTrans" cxnId="{C84C867F-065E-4199-9E9E-735C4EE61435}">
      <dgm:prSet/>
      <dgm:spPr/>
      <dgm:t>
        <a:bodyPr/>
        <a:lstStyle/>
        <a:p>
          <a:endParaRPr lang="ru-RU"/>
        </a:p>
      </dgm:t>
    </dgm:pt>
    <dgm:pt modelId="{7C96645A-B782-4F93-A696-A3F95F886C2F}" type="sibTrans" cxnId="{C84C867F-065E-4199-9E9E-735C4EE61435}">
      <dgm:prSet/>
      <dgm:spPr/>
      <dgm:t>
        <a:bodyPr/>
        <a:lstStyle/>
        <a:p>
          <a:endParaRPr lang="ru-RU"/>
        </a:p>
      </dgm:t>
    </dgm:pt>
    <dgm:pt modelId="{5738BA88-5A9E-41E2-9C67-A3856E42E02C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Организация проведения общественной оценки с участием профессиональных сообществ, общественных советов</a:t>
          </a:r>
          <a:endParaRPr lang="ru-RU" dirty="0"/>
        </a:p>
      </dgm:t>
    </dgm:pt>
    <dgm:pt modelId="{2AA47764-B13F-4C7D-8E7B-DBA410243370}" type="parTrans" cxnId="{41FE8D2B-770B-4D18-A535-1E282848B46A}">
      <dgm:prSet/>
      <dgm:spPr/>
      <dgm:t>
        <a:bodyPr/>
        <a:lstStyle/>
        <a:p>
          <a:endParaRPr lang="ru-RU"/>
        </a:p>
      </dgm:t>
    </dgm:pt>
    <dgm:pt modelId="{0466C8B8-DB2A-43B5-B9AC-743DC05C2ACE}" type="sibTrans" cxnId="{41FE8D2B-770B-4D18-A535-1E282848B46A}">
      <dgm:prSet/>
      <dgm:spPr/>
      <dgm:t>
        <a:bodyPr/>
        <a:lstStyle/>
        <a:p>
          <a:endParaRPr lang="ru-RU"/>
        </a:p>
      </dgm:t>
    </dgm:pt>
    <dgm:pt modelId="{24D19BAC-2B77-4F39-92F1-A3C839251BF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Проведение теледебатов</a:t>
          </a:r>
        </a:p>
        <a:p>
          <a:pPr>
            <a:buClrTx/>
            <a:buSzTx/>
            <a:buFontTx/>
            <a:buNone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(в течение 3 рабочих дней со дня проведения конференции)</a:t>
          </a:r>
          <a:endParaRPr lang="ru-RU" dirty="0"/>
        </a:p>
      </dgm:t>
    </dgm:pt>
    <dgm:pt modelId="{CF6908E6-8172-4484-887A-37CB6A6D566C}" type="parTrans" cxnId="{EFBBD261-57FF-4418-AC9F-49D9F0028286}">
      <dgm:prSet/>
      <dgm:spPr/>
      <dgm:t>
        <a:bodyPr/>
        <a:lstStyle/>
        <a:p>
          <a:endParaRPr lang="ru-RU"/>
        </a:p>
      </dgm:t>
    </dgm:pt>
    <dgm:pt modelId="{7EEF988B-3C5F-4F16-9ECA-36090E8038A9}" type="sibTrans" cxnId="{EFBBD261-57FF-4418-AC9F-49D9F0028286}">
      <dgm:prSet/>
      <dgm:spPr/>
      <dgm:t>
        <a:bodyPr/>
        <a:lstStyle/>
        <a:p>
          <a:endParaRPr lang="ru-RU"/>
        </a:p>
      </dgm:t>
    </dgm:pt>
    <dgm:pt modelId="{4CEB50B1-0467-40E2-B4F2-A4AD4589219B}">
      <dgm:prSet phldrT="[Текст]"/>
      <dgm:spPr/>
      <dgm:t>
        <a:bodyPr/>
        <a:lstStyle/>
        <a:p>
          <a:r>
            <a:rPr lang="ru-RU" dirty="0"/>
            <a:t>Экспертная оценка кандидатов</a:t>
          </a:r>
        </a:p>
      </dgm:t>
    </dgm:pt>
    <dgm:pt modelId="{7E517FEC-C366-4D34-86FF-50F006EB762E}" type="parTrans" cxnId="{741C3CA0-640F-4F55-8553-1AF076D442D2}">
      <dgm:prSet/>
      <dgm:spPr/>
      <dgm:t>
        <a:bodyPr/>
        <a:lstStyle/>
        <a:p>
          <a:endParaRPr lang="ru-RU"/>
        </a:p>
      </dgm:t>
    </dgm:pt>
    <dgm:pt modelId="{FF5D445C-3648-4F64-846B-753B3796993C}" type="sibTrans" cxnId="{741C3CA0-640F-4F55-8553-1AF076D442D2}">
      <dgm:prSet/>
      <dgm:spPr/>
      <dgm:t>
        <a:bodyPr/>
        <a:lstStyle/>
        <a:p>
          <a:endParaRPr lang="ru-RU"/>
        </a:p>
      </dgm:t>
    </dgm:pt>
    <dgm:pt modelId="{29C759E1-8E23-4002-8AD8-9A1820DB84C7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Организация работы экспертов с участием заместителей Губернатора автономного округа с участием представителей отраслевых органов социальной сферы: </a:t>
          </a:r>
        </a:p>
        <a:p>
          <a:pPr>
            <a:buClrTx/>
            <a:buSzTx/>
            <a:buFontTx/>
            <a:buNone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проведение интервью с кандидатами и оценки «360 градусов», оформление результатов</a:t>
          </a:r>
          <a:endParaRPr lang="ru-RU" dirty="0"/>
        </a:p>
      </dgm:t>
    </dgm:pt>
    <dgm:pt modelId="{A2A2CD67-27CB-4BCC-A56F-34F40BE97639}" type="parTrans" cxnId="{293DE89F-0E22-4956-A856-772EB37C9C09}">
      <dgm:prSet/>
      <dgm:spPr/>
      <dgm:t>
        <a:bodyPr/>
        <a:lstStyle/>
        <a:p>
          <a:endParaRPr lang="ru-RU"/>
        </a:p>
      </dgm:t>
    </dgm:pt>
    <dgm:pt modelId="{F5D3DE1F-6A2F-41B0-80B2-BE868A997967}" type="sibTrans" cxnId="{293DE89F-0E22-4956-A856-772EB37C9C09}">
      <dgm:prSet/>
      <dgm:spPr/>
      <dgm:t>
        <a:bodyPr/>
        <a:lstStyle/>
        <a:p>
          <a:endParaRPr lang="ru-RU"/>
        </a:p>
      </dgm:t>
    </dgm:pt>
    <dgm:pt modelId="{6C2BF8D5-9345-4F99-BBA0-A63AA64EA572}">
      <dgm:prSet/>
      <dgm:spPr/>
      <dgm:t>
        <a:bodyPr/>
        <a:lstStyle/>
        <a:p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Организация обсуждения на конференции предложений кандидатов, изложенных в их программах</a:t>
          </a:r>
          <a:endParaRPr kumimoji="0" 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45988C5-928E-472B-B2C1-2719D7421712}" type="parTrans" cxnId="{7317AD97-D5FE-45EB-8648-D40F59CA1B1D}">
      <dgm:prSet/>
      <dgm:spPr/>
      <dgm:t>
        <a:bodyPr/>
        <a:lstStyle/>
        <a:p>
          <a:endParaRPr lang="ru-RU"/>
        </a:p>
      </dgm:t>
    </dgm:pt>
    <dgm:pt modelId="{E7108B48-FA27-494A-8DEC-139034FD4409}" type="sibTrans" cxnId="{7317AD97-D5FE-45EB-8648-D40F59CA1B1D}">
      <dgm:prSet/>
      <dgm:spPr/>
      <dgm:t>
        <a:bodyPr/>
        <a:lstStyle/>
        <a:p>
          <a:endParaRPr lang="ru-RU"/>
        </a:p>
      </dgm:t>
    </dgm:pt>
    <dgm:pt modelId="{BEA9A201-57D4-4C3E-B037-BB34242F05E9}">
      <dgm:prSet/>
      <dgm:spPr/>
      <dgm:t>
        <a:bodyPr/>
        <a:lstStyle/>
        <a:p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Определение количества делегатов от муниципальных образований автономного округа, представление предложений</a:t>
          </a:r>
          <a:endParaRPr kumimoji="0" 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F9A041A7-1E87-48F7-94B9-6DDB89B0966F}" type="parTrans" cxnId="{8DAED48A-F50E-4836-83F1-C67C6661182D}">
      <dgm:prSet/>
      <dgm:spPr/>
      <dgm:t>
        <a:bodyPr/>
        <a:lstStyle/>
        <a:p>
          <a:endParaRPr lang="ru-RU"/>
        </a:p>
      </dgm:t>
    </dgm:pt>
    <dgm:pt modelId="{7BD4854E-71C8-4005-961E-C164180A3C5C}" type="sibTrans" cxnId="{8DAED48A-F50E-4836-83F1-C67C6661182D}">
      <dgm:prSet/>
      <dgm:spPr/>
      <dgm:t>
        <a:bodyPr/>
        <a:lstStyle/>
        <a:p>
          <a:endParaRPr lang="ru-RU"/>
        </a:p>
      </dgm:t>
    </dgm:pt>
    <dgm:pt modelId="{58A79CA9-909D-4A38-BAC3-9846C6EF2AFC}">
      <dgm:prSet/>
      <dgm:spPr/>
      <dgm:t>
        <a:bodyPr/>
        <a:lstStyle/>
        <a:p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Направление в Депгосслужбы Югры информации об итогах голосования на конференции и теледебатах, в течение 2 календарных дней</a:t>
          </a:r>
          <a:endParaRPr kumimoji="0" 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2D84896-2F24-4F72-A8FD-A340CFC446EF}" type="parTrans" cxnId="{B667AC2E-54EA-4BF5-926F-B74B79B2A3CE}">
      <dgm:prSet/>
      <dgm:spPr/>
      <dgm:t>
        <a:bodyPr/>
        <a:lstStyle/>
        <a:p>
          <a:endParaRPr lang="ru-RU"/>
        </a:p>
      </dgm:t>
    </dgm:pt>
    <dgm:pt modelId="{0DD2AEBB-1257-46D2-ABB4-6F62907B87F3}" type="sibTrans" cxnId="{B667AC2E-54EA-4BF5-926F-B74B79B2A3CE}">
      <dgm:prSet/>
      <dgm:spPr/>
      <dgm:t>
        <a:bodyPr/>
        <a:lstStyle/>
        <a:p>
          <a:endParaRPr lang="ru-RU"/>
        </a:p>
      </dgm:t>
    </dgm:pt>
    <dgm:pt modelId="{3A9C2C8A-E28C-4034-843E-970A36489A1D}" type="pres">
      <dgm:prSet presAssocID="{9D2D7FEE-D2D0-43CE-95D3-75CFB97D4E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423D61-3CC8-4ACF-BE8D-F87F2AD5D58E}" type="pres">
      <dgm:prSet presAssocID="{B40C56AE-935A-4F13-BE94-4F25D2EABC13}" presName="root" presStyleCnt="0"/>
      <dgm:spPr/>
    </dgm:pt>
    <dgm:pt modelId="{46901141-72CD-4AE2-B9B3-989CCE947A06}" type="pres">
      <dgm:prSet presAssocID="{B40C56AE-935A-4F13-BE94-4F25D2EABC13}" presName="rootComposite" presStyleCnt="0"/>
      <dgm:spPr/>
    </dgm:pt>
    <dgm:pt modelId="{C95EB5C7-41E8-4007-BC30-FDA04AFD9865}" type="pres">
      <dgm:prSet presAssocID="{B40C56AE-935A-4F13-BE94-4F25D2EABC13}" presName="rootText" presStyleLbl="node1" presStyleIdx="0" presStyleCnt="2" custScaleX="205497"/>
      <dgm:spPr/>
    </dgm:pt>
    <dgm:pt modelId="{25D1F1FC-5A4E-4334-974D-570238F0E34C}" type="pres">
      <dgm:prSet presAssocID="{B40C56AE-935A-4F13-BE94-4F25D2EABC13}" presName="rootConnector" presStyleLbl="node1" presStyleIdx="0" presStyleCnt="2"/>
      <dgm:spPr/>
    </dgm:pt>
    <dgm:pt modelId="{009782B6-94EF-47A1-873C-99D4AB7D5EDA}" type="pres">
      <dgm:prSet presAssocID="{B40C56AE-935A-4F13-BE94-4F25D2EABC13}" presName="childShape" presStyleCnt="0"/>
      <dgm:spPr/>
    </dgm:pt>
    <dgm:pt modelId="{4C293C4D-3954-446A-A3E8-30EE26BAC30C}" type="pres">
      <dgm:prSet presAssocID="{2AA47764-B13F-4C7D-8E7B-DBA410243370}" presName="Name13" presStyleLbl="parChTrans1D2" presStyleIdx="0" presStyleCnt="6"/>
      <dgm:spPr/>
    </dgm:pt>
    <dgm:pt modelId="{B680C459-1030-41D3-BD70-C22229FB12B7}" type="pres">
      <dgm:prSet presAssocID="{5738BA88-5A9E-41E2-9C67-A3856E42E02C}" presName="childText" presStyleLbl="bgAcc1" presStyleIdx="0" presStyleCnt="6" custScaleX="201828">
        <dgm:presLayoutVars>
          <dgm:bulletEnabled val="1"/>
        </dgm:presLayoutVars>
      </dgm:prSet>
      <dgm:spPr/>
    </dgm:pt>
    <dgm:pt modelId="{FA14B582-0802-43EB-8427-00502B6BD195}" type="pres">
      <dgm:prSet presAssocID="{045988C5-928E-472B-B2C1-2719D7421712}" presName="Name13" presStyleLbl="parChTrans1D2" presStyleIdx="1" presStyleCnt="6"/>
      <dgm:spPr/>
    </dgm:pt>
    <dgm:pt modelId="{30C83E69-0D5F-4192-BCDF-F4DD3D96DDCB}" type="pres">
      <dgm:prSet presAssocID="{6C2BF8D5-9345-4F99-BBA0-A63AA64EA572}" presName="childText" presStyleLbl="bgAcc1" presStyleIdx="1" presStyleCnt="6" custScaleX="199245">
        <dgm:presLayoutVars>
          <dgm:bulletEnabled val="1"/>
        </dgm:presLayoutVars>
      </dgm:prSet>
      <dgm:spPr/>
    </dgm:pt>
    <dgm:pt modelId="{DE874A3E-6BF6-4A23-8AE3-8B0D20E5F384}" type="pres">
      <dgm:prSet presAssocID="{F9A041A7-1E87-48F7-94B9-6DDB89B0966F}" presName="Name13" presStyleLbl="parChTrans1D2" presStyleIdx="2" presStyleCnt="6"/>
      <dgm:spPr/>
    </dgm:pt>
    <dgm:pt modelId="{846974DA-7D96-42D4-9DE4-961345EBC978}" type="pres">
      <dgm:prSet presAssocID="{BEA9A201-57D4-4C3E-B037-BB34242F05E9}" presName="childText" presStyleLbl="bgAcc1" presStyleIdx="2" presStyleCnt="6" custScaleX="196715">
        <dgm:presLayoutVars>
          <dgm:bulletEnabled val="1"/>
        </dgm:presLayoutVars>
      </dgm:prSet>
      <dgm:spPr/>
    </dgm:pt>
    <dgm:pt modelId="{FFEA240D-2A17-46D1-8BA3-FE36D5E0DE8E}" type="pres">
      <dgm:prSet presAssocID="{CF6908E6-8172-4484-887A-37CB6A6D566C}" presName="Name13" presStyleLbl="parChTrans1D2" presStyleIdx="3" presStyleCnt="6"/>
      <dgm:spPr/>
    </dgm:pt>
    <dgm:pt modelId="{2B89542B-389B-4081-946F-8CA086883381}" type="pres">
      <dgm:prSet presAssocID="{24D19BAC-2B77-4F39-92F1-A3C839251BF9}" presName="childText" presStyleLbl="bgAcc1" presStyleIdx="3" presStyleCnt="6" custScaleX="204185">
        <dgm:presLayoutVars>
          <dgm:bulletEnabled val="1"/>
        </dgm:presLayoutVars>
      </dgm:prSet>
      <dgm:spPr/>
    </dgm:pt>
    <dgm:pt modelId="{8314244B-8F99-4380-AAED-FD4FC63C5017}" type="pres">
      <dgm:prSet presAssocID="{92D84896-2F24-4F72-A8FD-A340CFC446EF}" presName="Name13" presStyleLbl="parChTrans1D2" presStyleIdx="4" presStyleCnt="6"/>
      <dgm:spPr/>
    </dgm:pt>
    <dgm:pt modelId="{71AA3177-AD0D-4152-9B7B-3AAA77A2EEAE}" type="pres">
      <dgm:prSet presAssocID="{58A79CA9-909D-4A38-BAC3-9846C6EF2AFC}" presName="childText" presStyleLbl="bgAcc1" presStyleIdx="4" presStyleCnt="6" custScaleX="206604">
        <dgm:presLayoutVars>
          <dgm:bulletEnabled val="1"/>
        </dgm:presLayoutVars>
      </dgm:prSet>
      <dgm:spPr/>
    </dgm:pt>
    <dgm:pt modelId="{32C012F8-0B7E-433E-99FF-D9741471EB76}" type="pres">
      <dgm:prSet presAssocID="{4CEB50B1-0467-40E2-B4F2-A4AD4589219B}" presName="root" presStyleCnt="0"/>
      <dgm:spPr/>
    </dgm:pt>
    <dgm:pt modelId="{B92FD3AF-CE48-41A9-9F33-9C9479F27F4B}" type="pres">
      <dgm:prSet presAssocID="{4CEB50B1-0467-40E2-B4F2-A4AD4589219B}" presName="rootComposite" presStyleCnt="0"/>
      <dgm:spPr/>
    </dgm:pt>
    <dgm:pt modelId="{5736D67B-92C6-490D-98E9-3FF1B9AEFE38}" type="pres">
      <dgm:prSet presAssocID="{4CEB50B1-0467-40E2-B4F2-A4AD4589219B}" presName="rootText" presStyleLbl="node1" presStyleIdx="1" presStyleCnt="2" custScaleX="213115"/>
      <dgm:spPr/>
    </dgm:pt>
    <dgm:pt modelId="{84A775BB-7201-4925-9959-B1628CBAB861}" type="pres">
      <dgm:prSet presAssocID="{4CEB50B1-0467-40E2-B4F2-A4AD4589219B}" presName="rootConnector" presStyleLbl="node1" presStyleIdx="1" presStyleCnt="2"/>
      <dgm:spPr/>
    </dgm:pt>
    <dgm:pt modelId="{EF2C6F71-6BFD-436D-AB73-C2F3540C7444}" type="pres">
      <dgm:prSet presAssocID="{4CEB50B1-0467-40E2-B4F2-A4AD4589219B}" presName="childShape" presStyleCnt="0"/>
      <dgm:spPr/>
    </dgm:pt>
    <dgm:pt modelId="{44CB9A2E-0A1E-44F5-BA9E-CBB7B574F233}" type="pres">
      <dgm:prSet presAssocID="{A2A2CD67-27CB-4BCC-A56F-34F40BE97639}" presName="Name13" presStyleLbl="parChTrans1D2" presStyleIdx="5" presStyleCnt="6"/>
      <dgm:spPr/>
    </dgm:pt>
    <dgm:pt modelId="{1C000526-D8FC-4696-9DD5-36FC08620C26}" type="pres">
      <dgm:prSet presAssocID="{29C759E1-8E23-4002-8AD8-9A1820DB84C7}" presName="childText" presStyleLbl="bgAcc1" presStyleIdx="5" presStyleCnt="6" custScaleX="233000" custScaleY="192458">
        <dgm:presLayoutVars>
          <dgm:bulletEnabled val="1"/>
        </dgm:presLayoutVars>
      </dgm:prSet>
      <dgm:spPr/>
    </dgm:pt>
  </dgm:ptLst>
  <dgm:cxnLst>
    <dgm:cxn modelId="{41FE8D2B-770B-4D18-A535-1E282848B46A}" srcId="{B40C56AE-935A-4F13-BE94-4F25D2EABC13}" destId="{5738BA88-5A9E-41E2-9C67-A3856E42E02C}" srcOrd="0" destOrd="0" parTransId="{2AA47764-B13F-4C7D-8E7B-DBA410243370}" sibTransId="{0466C8B8-DB2A-43B5-B9AC-743DC05C2ACE}"/>
    <dgm:cxn modelId="{B667AC2E-54EA-4BF5-926F-B74B79B2A3CE}" srcId="{B40C56AE-935A-4F13-BE94-4F25D2EABC13}" destId="{58A79CA9-909D-4A38-BAC3-9846C6EF2AFC}" srcOrd="4" destOrd="0" parTransId="{92D84896-2F24-4F72-A8FD-A340CFC446EF}" sibTransId="{0DD2AEBB-1257-46D2-ABB4-6F62907B87F3}"/>
    <dgm:cxn modelId="{99A1843D-5DAA-4936-BEA0-06D309F92DBA}" type="presOf" srcId="{CF6908E6-8172-4484-887A-37CB6A6D566C}" destId="{FFEA240D-2A17-46D1-8BA3-FE36D5E0DE8E}" srcOrd="0" destOrd="0" presId="urn:microsoft.com/office/officeart/2005/8/layout/hierarchy3"/>
    <dgm:cxn modelId="{6E389B5E-04CC-4E42-B061-E68B8D268D55}" type="presOf" srcId="{24D19BAC-2B77-4F39-92F1-A3C839251BF9}" destId="{2B89542B-389B-4081-946F-8CA086883381}" srcOrd="0" destOrd="0" presId="urn:microsoft.com/office/officeart/2005/8/layout/hierarchy3"/>
    <dgm:cxn modelId="{EFBBD261-57FF-4418-AC9F-49D9F0028286}" srcId="{B40C56AE-935A-4F13-BE94-4F25D2EABC13}" destId="{24D19BAC-2B77-4F39-92F1-A3C839251BF9}" srcOrd="3" destOrd="0" parTransId="{CF6908E6-8172-4484-887A-37CB6A6D566C}" sibTransId="{7EEF988B-3C5F-4F16-9ECA-36090E8038A9}"/>
    <dgm:cxn modelId="{68BFF241-30FE-4677-84BA-6E86A05CB582}" type="presOf" srcId="{BEA9A201-57D4-4C3E-B037-BB34242F05E9}" destId="{846974DA-7D96-42D4-9DE4-961345EBC978}" srcOrd="0" destOrd="0" presId="urn:microsoft.com/office/officeart/2005/8/layout/hierarchy3"/>
    <dgm:cxn modelId="{0D534962-CED1-45EF-B068-86EBF9EAE662}" type="presOf" srcId="{045988C5-928E-472B-B2C1-2719D7421712}" destId="{FA14B582-0802-43EB-8427-00502B6BD195}" srcOrd="0" destOrd="0" presId="urn:microsoft.com/office/officeart/2005/8/layout/hierarchy3"/>
    <dgm:cxn modelId="{022A2F50-73AB-4577-B3E0-0042C6767817}" type="presOf" srcId="{4CEB50B1-0467-40E2-B4F2-A4AD4589219B}" destId="{5736D67B-92C6-490D-98E9-3FF1B9AEFE38}" srcOrd="0" destOrd="0" presId="urn:microsoft.com/office/officeart/2005/8/layout/hierarchy3"/>
    <dgm:cxn modelId="{0F793571-32A0-43F3-9147-EBE8196C4C6C}" type="presOf" srcId="{29C759E1-8E23-4002-8AD8-9A1820DB84C7}" destId="{1C000526-D8FC-4696-9DD5-36FC08620C26}" srcOrd="0" destOrd="0" presId="urn:microsoft.com/office/officeart/2005/8/layout/hierarchy3"/>
    <dgm:cxn modelId="{5F713E75-1895-440C-A70B-CABA4E2272BD}" type="presOf" srcId="{9D2D7FEE-D2D0-43CE-95D3-75CFB97D4E39}" destId="{3A9C2C8A-E28C-4034-843E-970A36489A1D}" srcOrd="0" destOrd="0" presId="urn:microsoft.com/office/officeart/2005/8/layout/hierarchy3"/>
    <dgm:cxn modelId="{29BD5778-8329-407F-BF66-DC4F51A42875}" type="presOf" srcId="{A2A2CD67-27CB-4BCC-A56F-34F40BE97639}" destId="{44CB9A2E-0A1E-44F5-BA9E-CBB7B574F233}" srcOrd="0" destOrd="0" presId="urn:microsoft.com/office/officeart/2005/8/layout/hierarchy3"/>
    <dgm:cxn modelId="{F24C1D7B-5102-47A1-B865-D1D269E35CB3}" type="presOf" srcId="{6C2BF8D5-9345-4F99-BBA0-A63AA64EA572}" destId="{30C83E69-0D5F-4192-BCDF-F4DD3D96DDCB}" srcOrd="0" destOrd="0" presId="urn:microsoft.com/office/officeart/2005/8/layout/hierarchy3"/>
    <dgm:cxn modelId="{8591317D-EEF3-4D80-8C71-681B8FF412F8}" type="presOf" srcId="{2AA47764-B13F-4C7D-8E7B-DBA410243370}" destId="{4C293C4D-3954-446A-A3E8-30EE26BAC30C}" srcOrd="0" destOrd="0" presId="urn:microsoft.com/office/officeart/2005/8/layout/hierarchy3"/>
    <dgm:cxn modelId="{C84C867F-065E-4199-9E9E-735C4EE61435}" srcId="{9D2D7FEE-D2D0-43CE-95D3-75CFB97D4E39}" destId="{B40C56AE-935A-4F13-BE94-4F25D2EABC13}" srcOrd="0" destOrd="0" parTransId="{9337E60B-49E4-44E0-8C85-CF8F92645CAA}" sibTransId="{7C96645A-B782-4F93-A696-A3F95F886C2F}"/>
    <dgm:cxn modelId="{8DAED48A-F50E-4836-83F1-C67C6661182D}" srcId="{B40C56AE-935A-4F13-BE94-4F25D2EABC13}" destId="{BEA9A201-57D4-4C3E-B037-BB34242F05E9}" srcOrd="2" destOrd="0" parTransId="{F9A041A7-1E87-48F7-94B9-6DDB89B0966F}" sibTransId="{7BD4854E-71C8-4005-961E-C164180A3C5C}"/>
    <dgm:cxn modelId="{7317AD97-D5FE-45EB-8648-D40F59CA1B1D}" srcId="{B40C56AE-935A-4F13-BE94-4F25D2EABC13}" destId="{6C2BF8D5-9345-4F99-BBA0-A63AA64EA572}" srcOrd="1" destOrd="0" parTransId="{045988C5-928E-472B-B2C1-2719D7421712}" sibTransId="{E7108B48-FA27-494A-8DEC-139034FD4409}"/>
    <dgm:cxn modelId="{293DE89F-0E22-4956-A856-772EB37C9C09}" srcId="{4CEB50B1-0467-40E2-B4F2-A4AD4589219B}" destId="{29C759E1-8E23-4002-8AD8-9A1820DB84C7}" srcOrd="0" destOrd="0" parTransId="{A2A2CD67-27CB-4BCC-A56F-34F40BE97639}" sibTransId="{F5D3DE1F-6A2F-41B0-80B2-BE868A997967}"/>
    <dgm:cxn modelId="{741C3CA0-640F-4F55-8553-1AF076D442D2}" srcId="{9D2D7FEE-D2D0-43CE-95D3-75CFB97D4E39}" destId="{4CEB50B1-0467-40E2-B4F2-A4AD4589219B}" srcOrd="1" destOrd="0" parTransId="{7E517FEC-C366-4D34-86FF-50F006EB762E}" sibTransId="{FF5D445C-3648-4F64-846B-753B3796993C}"/>
    <dgm:cxn modelId="{03124FB5-EE55-4DBB-A736-1116BD0B219A}" type="presOf" srcId="{92D84896-2F24-4F72-A8FD-A340CFC446EF}" destId="{8314244B-8F99-4380-AAED-FD4FC63C5017}" srcOrd="0" destOrd="0" presId="urn:microsoft.com/office/officeart/2005/8/layout/hierarchy3"/>
    <dgm:cxn modelId="{A964C5B5-8460-4298-B3BC-2140DA622352}" type="presOf" srcId="{F9A041A7-1E87-48F7-94B9-6DDB89B0966F}" destId="{DE874A3E-6BF6-4A23-8AE3-8B0D20E5F384}" srcOrd="0" destOrd="0" presId="urn:microsoft.com/office/officeart/2005/8/layout/hierarchy3"/>
    <dgm:cxn modelId="{B67C3BB8-ECAE-4C18-B5A9-4B64368CB497}" type="presOf" srcId="{B40C56AE-935A-4F13-BE94-4F25D2EABC13}" destId="{C95EB5C7-41E8-4007-BC30-FDA04AFD9865}" srcOrd="0" destOrd="0" presId="urn:microsoft.com/office/officeart/2005/8/layout/hierarchy3"/>
    <dgm:cxn modelId="{09AC0FBA-9F33-4C5C-AEF9-DD575CADDE60}" type="presOf" srcId="{B40C56AE-935A-4F13-BE94-4F25D2EABC13}" destId="{25D1F1FC-5A4E-4334-974D-570238F0E34C}" srcOrd="1" destOrd="0" presId="urn:microsoft.com/office/officeart/2005/8/layout/hierarchy3"/>
    <dgm:cxn modelId="{E918D9BC-DB9F-4763-8152-82DEE835F82F}" type="presOf" srcId="{4CEB50B1-0467-40E2-B4F2-A4AD4589219B}" destId="{84A775BB-7201-4925-9959-B1628CBAB861}" srcOrd="1" destOrd="0" presId="urn:microsoft.com/office/officeart/2005/8/layout/hierarchy3"/>
    <dgm:cxn modelId="{CE5D48CB-228D-479D-872C-2CE7D1522280}" type="presOf" srcId="{58A79CA9-909D-4A38-BAC3-9846C6EF2AFC}" destId="{71AA3177-AD0D-4152-9B7B-3AAA77A2EEAE}" srcOrd="0" destOrd="0" presId="urn:microsoft.com/office/officeart/2005/8/layout/hierarchy3"/>
    <dgm:cxn modelId="{78D593DA-0E1B-4BEC-B312-ABE315E9F4C1}" type="presOf" srcId="{5738BA88-5A9E-41E2-9C67-A3856E42E02C}" destId="{B680C459-1030-41D3-BD70-C22229FB12B7}" srcOrd="0" destOrd="0" presId="urn:microsoft.com/office/officeart/2005/8/layout/hierarchy3"/>
    <dgm:cxn modelId="{BE85F577-1D15-4E09-BAAC-A20B198929EE}" type="presParOf" srcId="{3A9C2C8A-E28C-4034-843E-970A36489A1D}" destId="{E3423D61-3CC8-4ACF-BE8D-F87F2AD5D58E}" srcOrd="0" destOrd="0" presId="urn:microsoft.com/office/officeart/2005/8/layout/hierarchy3"/>
    <dgm:cxn modelId="{0222DA3D-681C-4C94-A224-0A3E255DCB9C}" type="presParOf" srcId="{E3423D61-3CC8-4ACF-BE8D-F87F2AD5D58E}" destId="{46901141-72CD-4AE2-B9B3-989CCE947A06}" srcOrd="0" destOrd="0" presId="urn:microsoft.com/office/officeart/2005/8/layout/hierarchy3"/>
    <dgm:cxn modelId="{E79E2E77-6D41-4280-8E8A-B83AE1458D13}" type="presParOf" srcId="{46901141-72CD-4AE2-B9B3-989CCE947A06}" destId="{C95EB5C7-41E8-4007-BC30-FDA04AFD9865}" srcOrd="0" destOrd="0" presId="urn:microsoft.com/office/officeart/2005/8/layout/hierarchy3"/>
    <dgm:cxn modelId="{17197C96-1980-4649-9FE2-B4CF6B88457C}" type="presParOf" srcId="{46901141-72CD-4AE2-B9B3-989CCE947A06}" destId="{25D1F1FC-5A4E-4334-974D-570238F0E34C}" srcOrd="1" destOrd="0" presId="urn:microsoft.com/office/officeart/2005/8/layout/hierarchy3"/>
    <dgm:cxn modelId="{E1B171C2-8FC3-4690-9561-847495F922B2}" type="presParOf" srcId="{E3423D61-3CC8-4ACF-BE8D-F87F2AD5D58E}" destId="{009782B6-94EF-47A1-873C-99D4AB7D5EDA}" srcOrd="1" destOrd="0" presId="urn:microsoft.com/office/officeart/2005/8/layout/hierarchy3"/>
    <dgm:cxn modelId="{BC37A8DC-264D-47A1-8378-B5FED3B7A078}" type="presParOf" srcId="{009782B6-94EF-47A1-873C-99D4AB7D5EDA}" destId="{4C293C4D-3954-446A-A3E8-30EE26BAC30C}" srcOrd="0" destOrd="0" presId="urn:microsoft.com/office/officeart/2005/8/layout/hierarchy3"/>
    <dgm:cxn modelId="{5AC06CB5-8C9D-4EB0-AA10-96D65BA46A13}" type="presParOf" srcId="{009782B6-94EF-47A1-873C-99D4AB7D5EDA}" destId="{B680C459-1030-41D3-BD70-C22229FB12B7}" srcOrd="1" destOrd="0" presId="urn:microsoft.com/office/officeart/2005/8/layout/hierarchy3"/>
    <dgm:cxn modelId="{E96725D0-5773-4648-AA9E-9D7329E74D34}" type="presParOf" srcId="{009782B6-94EF-47A1-873C-99D4AB7D5EDA}" destId="{FA14B582-0802-43EB-8427-00502B6BD195}" srcOrd="2" destOrd="0" presId="urn:microsoft.com/office/officeart/2005/8/layout/hierarchy3"/>
    <dgm:cxn modelId="{059C0C89-AE01-48DB-861F-00C32D4DD67F}" type="presParOf" srcId="{009782B6-94EF-47A1-873C-99D4AB7D5EDA}" destId="{30C83E69-0D5F-4192-BCDF-F4DD3D96DDCB}" srcOrd="3" destOrd="0" presId="urn:microsoft.com/office/officeart/2005/8/layout/hierarchy3"/>
    <dgm:cxn modelId="{940E5783-9631-4A79-BD0F-2B210E6F801B}" type="presParOf" srcId="{009782B6-94EF-47A1-873C-99D4AB7D5EDA}" destId="{DE874A3E-6BF6-4A23-8AE3-8B0D20E5F384}" srcOrd="4" destOrd="0" presId="urn:microsoft.com/office/officeart/2005/8/layout/hierarchy3"/>
    <dgm:cxn modelId="{FBD10A34-B1D7-49BA-87E3-6F60C8B7F20F}" type="presParOf" srcId="{009782B6-94EF-47A1-873C-99D4AB7D5EDA}" destId="{846974DA-7D96-42D4-9DE4-961345EBC978}" srcOrd="5" destOrd="0" presId="urn:microsoft.com/office/officeart/2005/8/layout/hierarchy3"/>
    <dgm:cxn modelId="{F706E134-36DA-4281-9921-357BEA439683}" type="presParOf" srcId="{009782B6-94EF-47A1-873C-99D4AB7D5EDA}" destId="{FFEA240D-2A17-46D1-8BA3-FE36D5E0DE8E}" srcOrd="6" destOrd="0" presId="urn:microsoft.com/office/officeart/2005/8/layout/hierarchy3"/>
    <dgm:cxn modelId="{924340C3-F4B8-4904-9076-37AD631C80C9}" type="presParOf" srcId="{009782B6-94EF-47A1-873C-99D4AB7D5EDA}" destId="{2B89542B-389B-4081-946F-8CA086883381}" srcOrd="7" destOrd="0" presId="urn:microsoft.com/office/officeart/2005/8/layout/hierarchy3"/>
    <dgm:cxn modelId="{8DBDF9AA-91B9-4B85-BCB3-749E1B074692}" type="presParOf" srcId="{009782B6-94EF-47A1-873C-99D4AB7D5EDA}" destId="{8314244B-8F99-4380-AAED-FD4FC63C5017}" srcOrd="8" destOrd="0" presId="urn:microsoft.com/office/officeart/2005/8/layout/hierarchy3"/>
    <dgm:cxn modelId="{F7B3B7EF-0799-4AA0-969B-7D43F8E76F6B}" type="presParOf" srcId="{009782B6-94EF-47A1-873C-99D4AB7D5EDA}" destId="{71AA3177-AD0D-4152-9B7B-3AAA77A2EEAE}" srcOrd="9" destOrd="0" presId="urn:microsoft.com/office/officeart/2005/8/layout/hierarchy3"/>
    <dgm:cxn modelId="{E6B3644B-5770-48E8-AFA6-EDFF19BF3FBB}" type="presParOf" srcId="{3A9C2C8A-E28C-4034-843E-970A36489A1D}" destId="{32C012F8-0B7E-433E-99FF-D9741471EB76}" srcOrd="1" destOrd="0" presId="urn:microsoft.com/office/officeart/2005/8/layout/hierarchy3"/>
    <dgm:cxn modelId="{6C7B9602-F5A3-4C5A-965D-14FAE3265B74}" type="presParOf" srcId="{32C012F8-0B7E-433E-99FF-D9741471EB76}" destId="{B92FD3AF-CE48-41A9-9F33-9C9479F27F4B}" srcOrd="0" destOrd="0" presId="urn:microsoft.com/office/officeart/2005/8/layout/hierarchy3"/>
    <dgm:cxn modelId="{642DC1E1-17E7-4C51-ADC7-D8BA50AF63E2}" type="presParOf" srcId="{B92FD3AF-CE48-41A9-9F33-9C9479F27F4B}" destId="{5736D67B-92C6-490D-98E9-3FF1B9AEFE38}" srcOrd="0" destOrd="0" presId="urn:microsoft.com/office/officeart/2005/8/layout/hierarchy3"/>
    <dgm:cxn modelId="{2E1E0964-E35C-4222-ADC8-97A825235182}" type="presParOf" srcId="{B92FD3AF-CE48-41A9-9F33-9C9479F27F4B}" destId="{84A775BB-7201-4925-9959-B1628CBAB861}" srcOrd="1" destOrd="0" presId="urn:microsoft.com/office/officeart/2005/8/layout/hierarchy3"/>
    <dgm:cxn modelId="{EC1754E8-C704-4946-9C82-15D060D60842}" type="presParOf" srcId="{32C012F8-0B7E-433E-99FF-D9741471EB76}" destId="{EF2C6F71-6BFD-436D-AB73-C2F3540C7444}" srcOrd="1" destOrd="0" presId="urn:microsoft.com/office/officeart/2005/8/layout/hierarchy3"/>
    <dgm:cxn modelId="{811C30C9-2ECB-41C8-8686-370736F9962C}" type="presParOf" srcId="{EF2C6F71-6BFD-436D-AB73-C2F3540C7444}" destId="{44CB9A2E-0A1E-44F5-BA9E-CBB7B574F233}" srcOrd="0" destOrd="0" presId="urn:microsoft.com/office/officeart/2005/8/layout/hierarchy3"/>
    <dgm:cxn modelId="{883553F0-A0DA-4CE5-98E5-1DDC967C8F8E}" type="presParOf" srcId="{EF2C6F71-6BFD-436D-AB73-C2F3540C7444}" destId="{1C000526-D8FC-4696-9DD5-36FC08620C26}" srcOrd="1" destOrd="0" presId="urn:microsoft.com/office/officeart/2005/8/layout/hierarchy3"/>
  </dgm:cxnLst>
  <dgm:bg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9030E-AC3B-4A5B-A9DC-257EA063B3B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CAB7E-AB18-4852-A9D4-DAE68C01AB74}">
      <dgm:prSet phldrT="[Текст]" custT="1"/>
      <dgm:spPr/>
      <dgm:t>
        <a:bodyPr/>
        <a:lstStyle/>
        <a:p>
          <a:pPr algn="ctr"/>
          <a:r>
            <a:rPr lang="ru-RU" sz="1800" b="1" dirty="0"/>
            <a:t>Конференция</a:t>
          </a:r>
          <a:r>
            <a:rPr lang="ru-RU" sz="1800" dirty="0"/>
            <a:t> – мероприятие с участием делегатов, на котором рассматриваются предложения кандидатов, осуществляется </a:t>
          </a:r>
          <a:br>
            <a:rPr lang="ru-RU" sz="1800" dirty="0"/>
          </a:br>
          <a:r>
            <a:rPr lang="ru-RU" sz="1800" dirty="0"/>
            <a:t>их профессиональное обсуждение, по итогам которого среди делегатов организуется голосование за кандидатов.</a:t>
          </a:r>
        </a:p>
      </dgm:t>
    </dgm:pt>
    <dgm:pt modelId="{451866C1-C277-46B1-966A-356B789C2267}" type="parTrans" cxnId="{06325FDB-7795-4411-A123-B9AB42DAB3C5}">
      <dgm:prSet/>
      <dgm:spPr/>
      <dgm:t>
        <a:bodyPr/>
        <a:lstStyle/>
        <a:p>
          <a:endParaRPr lang="ru-RU"/>
        </a:p>
      </dgm:t>
    </dgm:pt>
    <dgm:pt modelId="{4BE98CBB-270B-48FB-9D00-61562193EB31}" type="sibTrans" cxnId="{06325FDB-7795-4411-A123-B9AB42DAB3C5}">
      <dgm:prSet/>
      <dgm:spPr/>
      <dgm:t>
        <a:bodyPr/>
        <a:lstStyle/>
        <a:p>
          <a:endParaRPr lang="ru-RU"/>
        </a:p>
      </dgm:t>
    </dgm:pt>
    <dgm:pt modelId="{917C5D84-A5D8-41E7-8B6C-BD0B45E2CEBF}" type="pres">
      <dgm:prSet presAssocID="{E949030E-AC3B-4A5B-A9DC-257EA063B3BB}" presName="linear" presStyleCnt="0">
        <dgm:presLayoutVars>
          <dgm:animLvl val="lvl"/>
          <dgm:resizeHandles val="exact"/>
        </dgm:presLayoutVars>
      </dgm:prSet>
      <dgm:spPr/>
    </dgm:pt>
    <dgm:pt modelId="{6E33E750-88C0-495A-A2C1-D75F8CAB8658}" type="pres">
      <dgm:prSet presAssocID="{693CAB7E-AB18-4852-A9D4-DAE68C01AB74}" presName="parentText" presStyleLbl="node1" presStyleIdx="0" presStyleCnt="1" custScaleX="72005" custScaleY="88222" custLinFactNeighborX="-11849" custLinFactNeighborY="-24410">
        <dgm:presLayoutVars>
          <dgm:chMax val="0"/>
          <dgm:bulletEnabled val="1"/>
        </dgm:presLayoutVars>
      </dgm:prSet>
      <dgm:spPr/>
    </dgm:pt>
  </dgm:ptLst>
  <dgm:cxnLst>
    <dgm:cxn modelId="{731FD618-308D-4E85-AF81-C8B334E67495}" type="presOf" srcId="{E949030E-AC3B-4A5B-A9DC-257EA063B3BB}" destId="{917C5D84-A5D8-41E7-8B6C-BD0B45E2CEBF}" srcOrd="0" destOrd="0" presId="urn:microsoft.com/office/officeart/2005/8/layout/vList2"/>
    <dgm:cxn modelId="{66943720-0DED-48FB-B5EA-6C821288939E}" type="presOf" srcId="{693CAB7E-AB18-4852-A9D4-DAE68C01AB74}" destId="{6E33E750-88C0-495A-A2C1-D75F8CAB8658}" srcOrd="0" destOrd="0" presId="urn:microsoft.com/office/officeart/2005/8/layout/vList2"/>
    <dgm:cxn modelId="{06325FDB-7795-4411-A123-B9AB42DAB3C5}" srcId="{E949030E-AC3B-4A5B-A9DC-257EA063B3BB}" destId="{693CAB7E-AB18-4852-A9D4-DAE68C01AB74}" srcOrd="0" destOrd="0" parTransId="{451866C1-C277-46B1-966A-356B789C2267}" sibTransId="{4BE98CBB-270B-48FB-9D00-61562193EB31}"/>
    <dgm:cxn modelId="{FBF03A2D-8BBF-41ED-A3CD-C40704FA096E}" type="presParOf" srcId="{917C5D84-A5D8-41E7-8B6C-BD0B45E2CEBF}" destId="{6E33E750-88C0-495A-A2C1-D75F8CAB86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34786-C918-4277-B8C6-5BF33C7A6CA9}">
      <dsp:nvSpPr>
        <dsp:cNvPr id="0" name=""/>
        <dsp:cNvSpPr/>
      </dsp:nvSpPr>
      <dsp:spPr>
        <a:xfrm>
          <a:off x="-6174877" y="-944692"/>
          <a:ext cx="7350385" cy="7350385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1C952-DD56-4D0B-A970-E19F1B325020}">
      <dsp:nvSpPr>
        <dsp:cNvPr id="0" name=""/>
        <dsp:cNvSpPr/>
      </dsp:nvSpPr>
      <dsp:spPr>
        <a:xfrm>
          <a:off x="513629" y="341203"/>
          <a:ext cx="8517623" cy="682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00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Департамент физической культуры и спорта Ханты-Мансийского автономного округа – Югры </a:t>
          </a:r>
          <a:endParaRPr lang="ru-RU" sz="1200" b="1" kern="1200" dirty="0"/>
        </a:p>
      </dsp:txBody>
      <dsp:txXfrm>
        <a:off x="513629" y="341203"/>
        <a:ext cx="8517623" cy="682843"/>
      </dsp:txXfrm>
    </dsp:sp>
    <dsp:sp modelId="{A754ECBA-442C-49E1-978B-08C25D558EDA}">
      <dsp:nvSpPr>
        <dsp:cNvPr id="0" name=""/>
        <dsp:cNvSpPr/>
      </dsp:nvSpPr>
      <dsp:spPr>
        <a:xfrm>
          <a:off x="79221" y="252416"/>
          <a:ext cx="853554" cy="853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016F7-98D2-4F6D-A6E9-71A9339AB70C}">
      <dsp:nvSpPr>
        <dsp:cNvPr id="0" name=""/>
        <dsp:cNvSpPr/>
      </dsp:nvSpPr>
      <dsp:spPr>
        <a:xfrm>
          <a:off x="1002935" y="1365141"/>
          <a:ext cx="8028318" cy="682843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00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/>
            <a:t>Департамент образования и молодежной политики Ханты-Мансийского автономного округа – Югры;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b="1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/>
            <a:t>Департамент физической культуры и спорта Ханты-Мансийского автономного округа – Югры </a:t>
          </a:r>
          <a:endParaRPr lang="ru-RU" sz="1200" b="1" kern="1200" dirty="0"/>
        </a:p>
      </dsp:txBody>
      <dsp:txXfrm>
        <a:off x="1002935" y="1365141"/>
        <a:ext cx="8028318" cy="682843"/>
      </dsp:txXfrm>
    </dsp:sp>
    <dsp:sp modelId="{DC4B4D34-0919-4A4B-B8A5-7BE2733E2F6B}">
      <dsp:nvSpPr>
        <dsp:cNvPr id="0" name=""/>
        <dsp:cNvSpPr/>
      </dsp:nvSpPr>
      <dsp:spPr>
        <a:xfrm>
          <a:off x="576158" y="1279785"/>
          <a:ext cx="853554" cy="853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7750E-71F1-4220-9569-7F1E93C52660}">
      <dsp:nvSpPr>
        <dsp:cNvPr id="0" name=""/>
        <dsp:cNvSpPr/>
      </dsp:nvSpPr>
      <dsp:spPr>
        <a:xfrm>
          <a:off x="1153112" y="2389078"/>
          <a:ext cx="7878140" cy="68284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00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1153112" y="2389078"/>
        <a:ext cx="7878140" cy="682843"/>
      </dsp:txXfrm>
    </dsp:sp>
    <dsp:sp modelId="{409BDC76-F91E-45AB-9A02-11986677A217}">
      <dsp:nvSpPr>
        <dsp:cNvPr id="0" name=""/>
        <dsp:cNvSpPr/>
      </dsp:nvSpPr>
      <dsp:spPr>
        <a:xfrm>
          <a:off x="688838" y="2302451"/>
          <a:ext cx="853554" cy="853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F5133-B00A-4F6A-BD98-B3A990EF5879}">
      <dsp:nvSpPr>
        <dsp:cNvPr id="0" name=""/>
        <dsp:cNvSpPr/>
      </dsp:nvSpPr>
      <dsp:spPr>
        <a:xfrm>
          <a:off x="1002935" y="3413016"/>
          <a:ext cx="8028318" cy="682843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00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Департамент  культуры Ханты-Мансийского автономного округа – Югры </a:t>
          </a:r>
          <a:endParaRPr lang="ru-RU" sz="1200" kern="1200" dirty="0"/>
        </a:p>
      </dsp:txBody>
      <dsp:txXfrm>
        <a:off x="1002935" y="3413016"/>
        <a:ext cx="8028318" cy="682843"/>
      </dsp:txXfrm>
    </dsp:sp>
    <dsp:sp modelId="{94BDC7ED-6F55-4A1A-AADB-530FBE409EF4}">
      <dsp:nvSpPr>
        <dsp:cNvPr id="0" name=""/>
        <dsp:cNvSpPr/>
      </dsp:nvSpPr>
      <dsp:spPr>
        <a:xfrm>
          <a:off x="576158" y="3327660"/>
          <a:ext cx="853554" cy="853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62CA7-F4E0-4FE0-BF81-2873739CE652}">
      <dsp:nvSpPr>
        <dsp:cNvPr id="0" name=""/>
        <dsp:cNvSpPr/>
      </dsp:nvSpPr>
      <dsp:spPr>
        <a:xfrm>
          <a:off x="513629" y="4436954"/>
          <a:ext cx="8517623" cy="68284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00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/>
            <a:t>Департамент  образования и молодежной политики Ханты-Мансийского автономного округа – Югры;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b="1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/>
            <a:t>Департамент  физической культуры и спорта Ханты-Мансийского автономного округа – Югры </a:t>
          </a:r>
          <a:endParaRPr lang="ru-RU" sz="1200" b="1" kern="1200" dirty="0"/>
        </a:p>
      </dsp:txBody>
      <dsp:txXfrm>
        <a:off x="513629" y="4436954"/>
        <a:ext cx="8517623" cy="682843"/>
      </dsp:txXfrm>
    </dsp:sp>
    <dsp:sp modelId="{BA4768AE-C64C-4624-A913-2B845C42C325}">
      <dsp:nvSpPr>
        <dsp:cNvPr id="0" name=""/>
        <dsp:cNvSpPr/>
      </dsp:nvSpPr>
      <dsp:spPr>
        <a:xfrm>
          <a:off x="86852" y="4351598"/>
          <a:ext cx="853554" cy="853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B5C7-41E8-4007-BC30-FDA04AFD9865}">
      <dsp:nvSpPr>
        <dsp:cNvPr id="0" name=""/>
        <dsp:cNvSpPr/>
      </dsp:nvSpPr>
      <dsp:spPr>
        <a:xfrm>
          <a:off x="1176799" y="3316"/>
          <a:ext cx="3055749" cy="743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Общественная оценка кандидатов</a:t>
          </a:r>
        </a:p>
      </dsp:txBody>
      <dsp:txXfrm>
        <a:off x="1198575" y="25092"/>
        <a:ext cx="3012197" cy="699950"/>
      </dsp:txXfrm>
    </dsp:sp>
    <dsp:sp modelId="{4C293C4D-3954-446A-A3E8-30EE26BAC30C}">
      <dsp:nvSpPr>
        <dsp:cNvPr id="0" name=""/>
        <dsp:cNvSpPr/>
      </dsp:nvSpPr>
      <dsp:spPr>
        <a:xfrm>
          <a:off x="1482374" y="746818"/>
          <a:ext cx="305574" cy="557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26"/>
              </a:lnTo>
              <a:lnTo>
                <a:pt x="305574" y="557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0C459-1030-41D3-BD70-C22229FB12B7}">
      <dsp:nvSpPr>
        <dsp:cNvPr id="0" name=""/>
        <dsp:cNvSpPr/>
      </dsp:nvSpPr>
      <dsp:spPr>
        <a:xfrm>
          <a:off x="1787949" y="932693"/>
          <a:ext cx="2400952" cy="74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Организация проведения общественной оценки с участием профессиональных сообществ, общественных советов</a:t>
          </a:r>
          <a:endParaRPr lang="ru-RU" sz="1100" kern="1200" dirty="0"/>
        </a:p>
      </dsp:txBody>
      <dsp:txXfrm>
        <a:off x="1809725" y="954469"/>
        <a:ext cx="2357400" cy="699950"/>
      </dsp:txXfrm>
    </dsp:sp>
    <dsp:sp modelId="{FA14B582-0802-43EB-8427-00502B6BD195}">
      <dsp:nvSpPr>
        <dsp:cNvPr id="0" name=""/>
        <dsp:cNvSpPr/>
      </dsp:nvSpPr>
      <dsp:spPr>
        <a:xfrm>
          <a:off x="1482374" y="746818"/>
          <a:ext cx="305574" cy="1487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004"/>
              </a:lnTo>
              <a:lnTo>
                <a:pt x="305574" y="1487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83E69-0D5F-4192-BCDF-F4DD3D96DDCB}">
      <dsp:nvSpPr>
        <dsp:cNvPr id="0" name=""/>
        <dsp:cNvSpPr/>
      </dsp:nvSpPr>
      <dsp:spPr>
        <a:xfrm>
          <a:off x="1787949" y="1862071"/>
          <a:ext cx="2370225" cy="74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Организация обсуждения на конференции предложений кандидатов, изложенных в их программах</a:t>
          </a:r>
          <a:endParaRPr kumimoji="0" lang="ru-RU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809725" y="1883847"/>
        <a:ext cx="2326673" cy="699950"/>
      </dsp:txXfrm>
    </dsp:sp>
    <dsp:sp modelId="{DE874A3E-6BF6-4A23-8AE3-8B0D20E5F384}">
      <dsp:nvSpPr>
        <dsp:cNvPr id="0" name=""/>
        <dsp:cNvSpPr/>
      </dsp:nvSpPr>
      <dsp:spPr>
        <a:xfrm>
          <a:off x="1482374" y="746818"/>
          <a:ext cx="305574" cy="2416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381"/>
              </a:lnTo>
              <a:lnTo>
                <a:pt x="305574" y="2416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974DA-7D96-42D4-9DE4-961345EBC978}">
      <dsp:nvSpPr>
        <dsp:cNvPr id="0" name=""/>
        <dsp:cNvSpPr/>
      </dsp:nvSpPr>
      <dsp:spPr>
        <a:xfrm>
          <a:off x="1787949" y="2791449"/>
          <a:ext cx="2340128" cy="74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Определение количества делегатов от муниципальных образований автономного округа, представление предложений</a:t>
          </a:r>
          <a:endParaRPr kumimoji="0" lang="ru-RU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809725" y="2813225"/>
        <a:ext cx="2296576" cy="699950"/>
      </dsp:txXfrm>
    </dsp:sp>
    <dsp:sp modelId="{FFEA240D-2A17-46D1-8BA3-FE36D5E0DE8E}">
      <dsp:nvSpPr>
        <dsp:cNvPr id="0" name=""/>
        <dsp:cNvSpPr/>
      </dsp:nvSpPr>
      <dsp:spPr>
        <a:xfrm>
          <a:off x="1482374" y="746818"/>
          <a:ext cx="305574" cy="334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5759"/>
              </a:lnTo>
              <a:lnTo>
                <a:pt x="305574" y="3345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9542B-389B-4081-946F-8CA086883381}">
      <dsp:nvSpPr>
        <dsp:cNvPr id="0" name=""/>
        <dsp:cNvSpPr/>
      </dsp:nvSpPr>
      <dsp:spPr>
        <a:xfrm>
          <a:off x="1787949" y="3720826"/>
          <a:ext cx="2428991" cy="74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Проведение теледебатов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(в течение 3 рабочих дней со дня проведения конференции)</a:t>
          </a:r>
          <a:endParaRPr lang="ru-RU" sz="1100" kern="1200" dirty="0"/>
        </a:p>
      </dsp:txBody>
      <dsp:txXfrm>
        <a:off x="1809725" y="3742602"/>
        <a:ext cx="2385439" cy="699950"/>
      </dsp:txXfrm>
    </dsp:sp>
    <dsp:sp modelId="{8314244B-8F99-4380-AAED-FD4FC63C5017}">
      <dsp:nvSpPr>
        <dsp:cNvPr id="0" name=""/>
        <dsp:cNvSpPr/>
      </dsp:nvSpPr>
      <dsp:spPr>
        <a:xfrm>
          <a:off x="1482374" y="746818"/>
          <a:ext cx="305574" cy="4275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5137"/>
              </a:lnTo>
              <a:lnTo>
                <a:pt x="305574" y="4275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A3177-AD0D-4152-9B7B-3AAA77A2EEAE}">
      <dsp:nvSpPr>
        <dsp:cNvPr id="0" name=""/>
        <dsp:cNvSpPr/>
      </dsp:nvSpPr>
      <dsp:spPr>
        <a:xfrm>
          <a:off x="1787949" y="4650204"/>
          <a:ext cx="2457768" cy="74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Направление в Депгосслужбы Югры информации об итогах голосования на конференции и теледебатах, в течение 2 календарных дней</a:t>
          </a:r>
          <a:endParaRPr kumimoji="0" lang="ru-RU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809725" y="4671980"/>
        <a:ext cx="2414216" cy="699950"/>
      </dsp:txXfrm>
    </dsp:sp>
    <dsp:sp modelId="{5736D67B-92C6-490D-98E9-3FF1B9AEFE38}">
      <dsp:nvSpPr>
        <dsp:cNvPr id="0" name=""/>
        <dsp:cNvSpPr/>
      </dsp:nvSpPr>
      <dsp:spPr>
        <a:xfrm>
          <a:off x="4604299" y="3316"/>
          <a:ext cx="3169029" cy="743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Экспертная оценка кандидатов</a:t>
          </a:r>
        </a:p>
      </dsp:txBody>
      <dsp:txXfrm>
        <a:off x="4626075" y="25092"/>
        <a:ext cx="3125477" cy="699950"/>
      </dsp:txXfrm>
    </dsp:sp>
    <dsp:sp modelId="{44CB9A2E-0A1E-44F5-BA9E-CBB7B574F233}">
      <dsp:nvSpPr>
        <dsp:cNvPr id="0" name=""/>
        <dsp:cNvSpPr/>
      </dsp:nvSpPr>
      <dsp:spPr>
        <a:xfrm>
          <a:off x="4921202" y="746818"/>
          <a:ext cx="316902" cy="90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340"/>
              </a:lnTo>
              <a:lnTo>
                <a:pt x="316902" y="901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00526-D8FC-4696-9DD5-36FC08620C26}">
      <dsp:nvSpPr>
        <dsp:cNvPr id="0" name=""/>
        <dsp:cNvSpPr/>
      </dsp:nvSpPr>
      <dsp:spPr>
        <a:xfrm>
          <a:off x="5238105" y="932693"/>
          <a:ext cx="2771775" cy="1430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Организация работы экспертов с участием заместителей Губернатора автономного округа с участием представителей отраслевых органов социальной сферы: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проведение интервью с кандидатами и оценки «360 градусов», оформление результатов</a:t>
          </a:r>
          <a:endParaRPr lang="ru-RU" sz="1100" kern="1200" dirty="0"/>
        </a:p>
      </dsp:txBody>
      <dsp:txXfrm>
        <a:off x="5280015" y="974603"/>
        <a:ext cx="2687955" cy="134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3E750-88C0-495A-A2C1-D75F8CAB8658}">
      <dsp:nvSpPr>
        <dsp:cNvPr id="0" name=""/>
        <dsp:cNvSpPr/>
      </dsp:nvSpPr>
      <dsp:spPr>
        <a:xfrm>
          <a:off x="196458" y="63859"/>
          <a:ext cx="6584137" cy="1123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Конференция</a:t>
          </a:r>
          <a:r>
            <a:rPr lang="ru-RU" sz="1800" kern="1200" dirty="0"/>
            <a:t> – мероприятие с участием делегатов, на котором рассматриваются предложения кандидатов, осуществляется </a:t>
          </a:r>
          <a:br>
            <a:rPr lang="ru-RU" sz="1800" kern="1200" dirty="0"/>
          </a:br>
          <a:r>
            <a:rPr lang="ru-RU" sz="1800" kern="1200" dirty="0"/>
            <a:t>их профессиональное обсуждение, по итогам которого среди делегатов организуется голосование за кандидатов.</a:t>
          </a:r>
        </a:p>
      </dsp:txBody>
      <dsp:txXfrm>
        <a:off x="251280" y="118681"/>
        <a:ext cx="6474493" cy="101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8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8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300"/>
            </a:lvl1pPr>
          </a:lstStyle>
          <a:p>
            <a:fld id="{8D038176-DF30-4084-BC1D-EC792F6DFA6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8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8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300"/>
            </a:lvl1pPr>
          </a:lstStyle>
          <a:p>
            <a:fld id="{40171E8E-3D03-45CF-93CF-DADFE3693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1E8E-3D03-45CF-93CF-DADFE36930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1E8E-3D03-45CF-93CF-DADFE36930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8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2FB4F-CCF6-4013-9C72-21769C85E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B75BA3-28EB-4459-9F10-C6DAD2FB1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0EB9F-C9A4-4D36-86A3-16C34A17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100FA-9D8E-4665-A2C5-57CAC28F89E6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29B9-B41A-42EE-96EB-9106122E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01B1D-A0DB-44D8-AAB8-49A66E5B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CDA2-6248-4948-B974-452D0DCE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2E000-7422-40EA-90AD-123ED6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E01072-7763-49FD-81CC-3DDF8F3E5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D5846-A16A-454E-BAC6-090D3FCC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52742-1E5F-46D9-B227-904CB70798C5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D7113-8C17-46D3-834E-4E411A5E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1225F8-781D-468D-972C-EDE8523A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F6F61-40D6-4C76-A5FA-C779FF8189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15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2E7F4B-B956-410D-97FF-4F462CE4F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8374F4-7C4A-4E93-B135-D6A2AF885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838E68-231C-45E2-9DBE-21D4F785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52742-1E5F-46D9-B227-904CB70798C5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1FE89-07F8-46CC-B7D5-A0CB804A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14EBE-9536-4E30-ABC8-07DE8B16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F6F61-40D6-4C76-A5FA-C779FF8189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5590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31E3C-5211-42D7-BCFE-70F849F8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80AFF-443B-45BE-A8AF-B1CAA7D6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C5880-DB2D-4DC0-A29C-60898353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D9A09-2253-4B25-876D-93157061DD7F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B570C-A993-43E2-B400-E1840157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1AFEA-4658-4BB8-80E5-E1CC5D19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03488-12AF-4F29-BC0E-EE5EC2CDEB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CC5A9-7D7B-4066-A402-DE79ABAE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02B41-22A3-462B-BF3C-235072D7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A2959-B4A7-42AB-8560-573F1D48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07EA5-FD3C-402E-982E-894267063518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A657F-E09D-4D09-97A0-B5405835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6609B-AFFF-4363-8B5C-0231EC8C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30A28-E470-4C5C-9BBB-0515FEE5FB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78E04-0490-4CC8-9548-A5D0DA20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66BFF-1CA3-41D8-AF76-30F956DA6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69B006-3235-4D3D-AE1F-AAA861E3F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13C53D-A18E-448D-9D1D-B0AFC131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A8C37-0756-4149-8DC6-256BF175110D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4F8C89-EA51-4ABC-80F2-E764688D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D590B-94AB-4F49-9D4C-AC4C3727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69460-91DC-4EA7-962E-FA5DEBE1D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2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D5048-7A72-4838-9262-D81CE4E8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422F8-9A2B-4A3F-A5AC-966871755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403684-4056-4658-B559-E0C81D8C9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2FFAA5-E4E9-42DE-8700-C065AAA93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B4EAC4-992A-4B2F-AFFB-EEFDBD9AA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B545CB-570A-4EC0-B2C0-8A579E27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3B1DA-0112-4CB5-87C3-412D3DE91C90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DD2B8D-4D2B-4FC4-93FF-F5A92753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8D450A-CA92-45BE-9681-E06B9AA6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24C91-3FA5-4261-B1BF-921A64A003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0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9289B-50F4-4D0F-A73B-C477696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558DA8-39FE-4D24-ABDD-34E1E8FA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7B4A2-8588-41D6-9FE1-15F531195278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62E9A6-0382-4CC9-9972-0F18C123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402ABD-87B2-41D1-8B63-B61048CB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17C4C-D57B-4502-9FD9-4F8B6A036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4D5907-95DD-49E4-958C-8FFA1B4D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3D90C-E854-4E6F-B422-F663466D96E0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8EE8C3-BF9C-4636-9E6D-FC32BBB1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894315-1EBB-441E-8280-5C007F28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7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64EE2-BC86-49ED-ABB4-FE057372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BE771-E4B3-4FDD-BD65-55BECFD1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2A6A62-FA1B-4460-8401-191413F80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A31C0-12C1-4741-9088-6710884A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42BC4-F500-488B-A689-CA8F3FB6B8F1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F0B88C-1BB5-4032-A2A9-3674FC78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5F70A8-6015-4FC2-9081-D37A2DC0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EEC3A-E9FC-43BB-9CA0-ADD2AFD2D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1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5AE7-56E2-49F3-A8B1-03E5851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D19554-2F22-49DD-93DD-166A9EEFE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DD07E-97F7-4E55-B997-62F8102AF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EA4AE-503B-46EA-9CA2-1A78795C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EE99F-5B3A-41B5-B4BF-4DA8B1AFC9E3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4C325-1393-4B4D-ABA5-A3431CF9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DEA5E-26B3-40B0-9F06-08645F60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F0ED1-5011-4E2B-BE74-EFFC4EAB9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4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B62A9-FD7D-40B4-88A6-9779AA36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2BF5E-5DCC-4B14-A752-5BC5B3668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4560B-4CD8-4EB3-975F-6C65D2189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952742-1E5F-46D9-B227-904CB70798C5}" type="datetime1">
              <a:rPr lang="ru-RU" smtClean="0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9D705-8B19-493B-B1E2-2EFB25FBA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2E194-2AC7-4B80-8952-9AD9A5EC9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F6F61-40D6-4C76-A5FA-C779FF8189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7F9681-E1C8-41A6-9A6E-DBD980AC4151}"/>
              </a:ext>
            </a:extLst>
          </p:cNvPr>
          <p:cNvGrpSpPr/>
          <p:nvPr userDrawn="1"/>
        </p:nvGrpSpPr>
        <p:grpSpPr>
          <a:xfrm>
            <a:off x="0" y="1340768"/>
            <a:ext cx="9144000" cy="266700"/>
            <a:chOff x="0" y="1124744"/>
            <a:chExt cx="9144000" cy="26670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76CC8799-F902-46B7-A0F8-06613FCC0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4744"/>
              <a:ext cx="40005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C8B6310B-179D-4F6F-826C-55F2E2224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124744"/>
              <a:ext cx="40005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B3553A3F-A70D-41F2-A643-12D6F3020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436" y="1134269"/>
              <a:ext cx="1147564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20F512-9205-4399-BB3D-ED8890AC1837}"/>
              </a:ext>
            </a:extLst>
          </p:cNvPr>
          <p:cNvSpPr/>
          <p:nvPr userDrawn="1"/>
        </p:nvSpPr>
        <p:spPr>
          <a:xfrm>
            <a:off x="0" y="0"/>
            <a:ext cx="9144000" cy="858044"/>
          </a:xfrm>
          <a:prstGeom prst="rect">
            <a:avLst/>
          </a:prstGeom>
          <a:gradFill>
            <a:gsLst>
              <a:gs pos="0">
                <a:srgbClr val="09729F"/>
              </a:gs>
              <a:gs pos="3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G:\work\ДСМИ\11общие материалы\Герб округа copy.png">
            <a:extLst>
              <a:ext uri="{FF2B5EF4-FFF2-40B4-BE49-F238E27FC236}">
                <a16:creationId xmlns:a16="http://schemas.microsoft.com/office/drawing/2014/main" id="{BEBBFFA7-C420-4DF3-A8B0-F875BA82C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51520" y="116633"/>
            <a:ext cx="936104" cy="10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C23F832-A896-4B26-813D-444FDD74B53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9144000" cy="8580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928802"/>
            <a:ext cx="7772400" cy="2928958"/>
          </a:xfrm>
        </p:spPr>
        <p:txBody>
          <a:bodyPr/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Общественная оценка 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при отборе руководителей отраслевых органов власти социальной сферы Югры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786454"/>
            <a:ext cx="8814302" cy="714380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г. Ханты-Мансийск, 2018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Департамент государственной гражданской службы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кадровой политики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Ханты-Мансийского автономного округа – Югры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66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F0503E-2549-42B8-B6AC-AD54393B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69635-ACDD-4E41-9996-2E42C3FE259B}"/>
              </a:ext>
            </a:extLst>
          </p:cNvPr>
          <p:cNvSpPr txBox="1"/>
          <p:nvPr/>
        </p:nvSpPr>
        <p:spPr>
          <a:xfrm>
            <a:off x="1403648" y="2606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 отбора</a:t>
            </a:r>
          </a:p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Общественная и экспертная оценки кандидатов  </a:t>
            </a:r>
          </a:p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(10 рабочих дней)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C3D76C9-4EC3-49F8-B967-DB6BFA86F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073353"/>
              </p:ext>
            </p:extLst>
          </p:nvPr>
        </p:nvGraphicFramePr>
        <p:xfrm>
          <a:off x="0" y="1460977"/>
          <a:ext cx="9186681" cy="539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72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87624" y="116632"/>
            <a:ext cx="7956376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Конференция в рамках Отбора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F7708F5-FD2E-455F-9049-412FF4713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21531"/>
              </p:ext>
            </p:extLst>
          </p:nvPr>
        </p:nvGraphicFramePr>
        <p:xfrm>
          <a:off x="20312" y="1556206"/>
          <a:ext cx="9144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F2486A2-AE03-4541-8426-7A47873607E2}"/>
              </a:ext>
            </a:extLst>
          </p:cNvPr>
          <p:cNvSpPr txBox="1"/>
          <p:nvPr/>
        </p:nvSpPr>
        <p:spPr>
          <a:xfrm>
            <a:off x="1314719" y="2843867"/>
            <a:ext cx="246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Конференция, 2017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964D5-51B6-49CC-ABE7-67E1B2EC673B}"/>
              </a:ext>
            </a:extLst>
          </p:cNvPr>
          <p:cNvSpPr txBox="1"/>
          <p:nvPr/>
        </p:nvSpPr>
        <p:spPr>
          <a:xfrm>
            <a:off x="6625733" y="2402240"/>
            <a:ext cx="255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Конференция, 2018 год</a:t>
            </a:r>
          </a:p>
        </p:txBody>
      </p:sp>
      <p:pic>
        <p:nvPicPr>
          <p:cNvPr id="10" name="Рисунок 9" descr="http://www.old.csp-ugra.ru/upload/poslednie_s_06.09.12/vybordirdepsport/f131a32a32adc12947300a411231890d.JPG">
            <a:extLst>
              <a:ext uri="{FF2B5EF4-FFF2-40B4-BE49-F238E27FC236}">
                <a16:creationId xmlns:a16="http://schemas.microsoft.com/office/drawing/2014/main" id="{F0C9BBF3-274C-4C95-B3D6-AAE9E1EE1F3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25" y="4502950"/>
            <a:ext cx="3927995" cy="221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F:\МИНТРУД\Лучшие практики Минтруд\К работе\Фото\Конференция, 2017 год.jpg">
            <a:extLst>
              <a:ext uri="{FF2B5EF4-FFF2-40B4-BE49-F238E27FC236}">
                <a16:creationId xmlns:a16="http://schemas.microsoft.com/office/drawing/2014/main" id="{C1CECD71-6804-4927-AA21-1482914C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253" y="3133794"/>
            <a:ext cx="3368258" cy="236100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684671-7E24-43F6-9C2E-529FFED56BA2}"/>
              </a:ext>
            </a:extLst>
          </p:cNvPr>
          <p:cNvSpPr txBox="1"/>
          <p:nvPr/>
        </p:nvSpPr>
        <p:spPr>
          <a:xfrm>
            <a:off x="3059832" y="3979551"/>
            <a:ext cx="26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Конференция, </a:t>
            </a:r>
          </a:p>
          <a:p>
            <a:pPr algn="ctr"/>
            <a:r>
              <a:rPr lang="ru-RU" sz="1400" dirty="0"/>
              <a:t>2016 год</a:t>
            </a:r>
          </a:p>
        </p:txBody>
      </p:sp>
      <p:pic>
        <p:nvPicPr>
          <p:cNvPr id="14" name="Picture 2" descr="F:\МИНТРУД\Лучшие практики Минтруд\К работе\Фото\Конференция, 2018 год.jpg">
            <a:extLst>
              <a:ext uri="{FF2B5EF4-FFF2-40B4-BE49-F238E27FC236}">
                <a16:creationId xmlns:a16="http://schemas.microsoft.com/office/drawing/2014/main" id="{8D1BEA94-20F7-4D87-9C8A-47A4CD05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5812" y="2843867"/>
            <a:ext cx="3685699" cy="246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Kcy;&amp;acy;&amp;ncy;&amp;dcy;&amp;icy;&amp;dcy;&amp;acy;&amp;tcy;&amp;ycy; &amp;vcy;&amp;ycy;&amp;shcy;&amp;lcy;&amp;icy; &amp;ncy;&amp;acy; &amp;fcy;&amp;icy;&amp;ncy;&amp;icy;&amp;shcy;&amp;ncy;&amp;ucy;&amp;yucy; &amp;pcy;&amp;rcy;&amp;yacy;&amp;mcy;&amp;ucy;&amp;yucy; ">
            <a:extLst>
              <a:ext uri="{FF2B5EF4-FFF2-40B4-BE49-F238E27FC236}">
                <a16:creationId xmlns:a16="http://schemas.microsoft.com/office/drawing/2014/main" id="{B73F3A2D-6BE9-41A2-839E-52BD83EE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94" y="5341"/>
            <a:ext cx="1858406" cy="9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F710FA-B65E-4A1C-B9EA-F955E66E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60B2FB1-AC55-4BDC-AA82-3A643B2285CA}"/>
              </a:ext>
            </a:extLst>
          </p:cNvPr>
          <p:cNvGrpSpPr/>
          <p:nvPr/>
        </p:nvGrpSpPr>
        <p:grpSpPr>
          <a:xfrm>
            <a:off x="149538" y="1204097"/>
            <a:ext cx="6978238" cy="1060167"/>
            <a:chOff x="0" y="2759478"/>
            <a:chExt cx="9144000" cy="2359670"/>
          </a:xfrm>
          <a:scene3d>
            <a:camera prst="orthographicFront"/>
            <a:lightRig rig="chilly" dir="t"/>
          </a:scene3d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A7B47E8-9A9B-438B-9359-00FEC6F01656}"/>
                </a:ext>
              </a:extLst>
            </p:cNvPr>
            <p:cNvSpPr/>
            <p:nvPr/>
          </p:nvSpPr>
          <p:spPr>
            <a:xfrm>
              <a:off x="0" y="2759478"/>
              <a:ext cx="9144000" cy="235967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BE98858-93FF-4A90-915C-2A6906F3B987}"/>
                </a:ext>
              </a:extLst>
            </p:cNvPr>
            <p:cNvSpPr txBox="1"/>
            <p:nvPr/>
          </p:nvSpPr>
          <p:spPr>
            <a:xfrm>
              <a:off x="115190" y="2874668"/>
              <a:ext cx="8913620" cy="2129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Теледебаты</a:t>
              </a:r>
              <a:r>
                <a:rPr lang="ru-RU" sz="1600" kern="1200" dirty="0"/>
                <a:t> – обсуждение в эфире предложений кандидатов, включая их ответы на вопросы представителей общественности, депутатов, экспертов по вопросам развития сферы деятельности отраслевого органа власти социальной сферы, а также голосование по итогам теледебатов.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75D12E-B7DE-4453-8C7F-2560FD63BE1E}"/>
              </a:ext>
            </a:extLst>
          </p:cNvPr>
          <p:cNvSpPr txBox="1"/>
          <p:nvPr/>
        </p:nvSpPr>
        <p:spPr>
          <a:xfrm>
            <a:off x="2319875" y="40466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Теледебаты в рамках Отбора</a:t>
            </a:r>
          </a:p>
        </p:txBody>
      </p:sp>
      <p:pic>
        <p:nvPicPr>
          <p:cNvPr id="12" name="Рисунок 11" descr="https://opt-1102147.ssl.1c-bitrix-cdn.ru/upload/iblock/0a7/0a7013f7c14f0b60f34420d35c3ac802.jpg?1516080555257203">
            <a:extLst>
              <a:ext uri="{FF2B5EF4-FFF2-40B4-BE49-F238E27FC236}">
                <a16:creationId xmlns:a16="http://schemas.microsoft.com/office/drawing/2014/main" id="{A7ADEF96-A07C-4C9D-87DC-0144A48541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8" y="4477515"/>
            <a:ext cx="2658572" cy="212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ugramegasport.ru/wp-content/uploads/2016/06/debaty2-1.jpg">
            <a:extLst>
              <a:ext uri="{FF2B5EF4-FFF2-40B4-BE49-F238E27FC236}">
                <a16:creationId xmlns:a16="http://schemas.microsoft.com/office/drawing/2014/main" id="{475C8407-21F0-45C8-9CA0-1DDBB9B94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9" y="2350231"/>
            <a:ext cx="2606966" cy="192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70151A-97BE-49C4-B295-DFFB453508A8}"/>
              </a:ext>
            </a:extLst>
          </p:cNvPr>
          <p:cNvSpPr txBox="1"/>
          <p:nvPr/>
        </p:nvSpPr>
        <p:spPr>
          <a:xfrm>
            <a:off x="829237" y="2427881"/>
            <a:ext cx="126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2016 год</a:t>
            </a:r>
          </a:p>
        </p:txBody>
      </p:sp>
      <p:pic>
        <p:nvPicPr>
          <p:cNvPr id="16" name="Рисунок 15" descr="https://sitv.ru/upload/information_system_15/1/0/1/item_101313/information_items_101313.jpg">
            <a:extLst>
              <a:ext uri="{FF2B5EF4-FFF2-40B4-BE49-F238E27FC236}">
                <a16:creationId xmlns:a16="http://schemas.microsoft.com/office/drawing/2014/main" id="{86C9E4FD-3836-47A3-9867-302946C8D3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26" y="4477514"/>
            <a:ext cx="2648324" cy="212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admhmao.ru/upload/iblock/bbc/img_3226.jpg">
            <a:extLst>
              <a:ext uri="{FF2B5EF4-FFF2-40B4-BE49-F238E27FC236}">
                <a16:creationId xmlns:a16="http://schemas.microsoft.com/office/drawing/2014/main" id="{8B444D41-3A1B-4836-A34F-C1F42EA39C1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09" y="2351921"/>
            <a:ext cx="2662352" cy="192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BF3D76-C7A8-42EE-BBEB-26364C22FD46}"/>
              </a:ext>
            </a:extLst>
          </p:cNvPr>
          <p:cNvSpPr txBox="1"/>
          <p:nvPr/>
        </p:nvSpPr>
        <p:spPr>
          <a:xfrm>
            <a:off x="3680090" y="2406626"/>
            <a:ext cx="126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2017 год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CE63A-3ED7-4CAD-AC7E-4296ECA1544B}"/>
              </a:ext>
            </a:extLst>
          </p:cNvPr>
          <p:cNvSpPr txBox="1"/>
          <p:nvPr/>
        </p:nvSpPr>
        <p:spPr>
          <a:xfrm>
            <a:off x="7038640" y="2027357"/>
            <a:ext cx="126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2018 год</a:t>
            </a:r>
          </a:p>
        </p:txBody>
      </p:sp>
      <p:pic>
        <p:nvPicPr>
          <p:cNvPr id="22" name="Рисунок 21" descr="https://ugra-news.ru/upload/iblock/e7b/EVGL6162_portal.jpg">
            <a:extLst>
              <a:ext uri="{FF2B5EF4-FFF2-40B4-BE49-F238E27FC236}">
                <a16:creationId xmlns:a16="http://schemas.microsoft.com/office/drawing/2014/main" id="{2FA4EBC1-17CB-4977-9EF4-F71B409C121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08" y="4515236"/>
            <a:ext cx="2928572" cy="209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&amp;Acy;&amp;rcy;&amp;tcy;&amp;acy;&amp;mcy;&amp;ocy;&amp;ncy;&amp;ocy;&amp;vcy;.jpg">
            <a:extLst>
              <a:ext uri="{FF2B5EF4-FFF2-40B4-BE49-F238E27FC236}">
                <a16:creationId xmlns:a16="http://schemas.microsoft.com/office/drawing/2014/main" id="{4277341D-AA56-408E-A350-320603FC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08" y="2350232"/>
            <a:ext cx="2928572" cy="18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AFD166-E929-473F-B42B-D69BAD42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37CE3-53B6-4343-9244-64B18B6D9349}"/>
              </a:ext>
            </a:extLst>
          </p:cNvPr>
          <p:cNvSpPr/>
          <p:nvPr/>
        </p:nvSpPr>
        <p:spPr>
          <a:xfrm>
            <a:off x="1475656" y="260648"/>
            <a:ext cx="6696744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>
                <a:latin typeface="+mn-lt"/>
              </a:rPr>
              <a:t>Квоты для муниципальных образований Ханты-Мансийского автономного округа – Югры для участия в отраслевых конференциях в рамках отбора кандидатов на должности директора Департамента социального развития Ханты-Мансийского автономного округа – Югры, директора Департамента образования и молодежной политики Ханты-Мансийского автономного округа – Югры</a:t>
            </a:r>
            <a:endParaRPr lang="ru-RU" sz="1600" dirty="0">
              <a:effectLst/>
              <a:latin typeface="+mn-lt"/>
            </a:endParaRPr>
          </a:p>
        </p:txBody>
      </p:sp>
      <p:pic>
        <p:nvPicPr>
          <p:cNvPr id="3079" name="Рисунок 2">
            <a:extLst>
              <a:ext uri="{FF2B5EF4-FFF2-40B4-BE49-F238E27FC236}">
                <a16:creationId xmlns:a16="http://schemas.microsoft.com/office/drawing/2014/main" id="{4EB21090-AFAF-45B3-A50C-A940A3F8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8" y="3140968"/>
            <a:ext cx="1908213" cy="3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4E60BD09-F463-4F91-ABFD-2A08022E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636912"/>
            <a:ext cx="374441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Количество делегатов определено по формуле:</a:t>
            </a:r>
            <a:endParaRPr lang="ru-RU" altLang="ru-RU" sz="1200" dirty="0"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+mn-lt"/>
              </a:rPr>
              <a:t>Рi</a:t>
            </a:r>
            <a:r>
              <a:rPr lang="ru-RU" sz="1400" dirty="0">
                <a:latin typeface="+mn-lt"/>
              </a:rPr>
              <a:t> – количество делегатов для отдельного муниципального образования региона, человек;</a:t>
            </a:r>
          </a:p>
          <a:p>
            <a:r>
              <a:rPr lang="ru-RU" sz="1400" dirty="0">
                <a:latin typeface="+mn-lt"/>
              </a:rPr>
              <a:t>Р – условное количество делегатов конференции – 100 человек;</a:t>
            </a:r>
          </a:p>
          <a:p>
            <a:r>
              <a:rPr lang="ru-RU" sz="1400" dirty="0" err="1">
                <a:latin typeface="+mn-lt"/>
              </a:rPr>
              <a:t>Gi</a:t>
            </a:r>
            <a:r>
              <a:rPr lang="ru-RU" sz="1400" dirty="0">
                <a:latin typeface="+mn-lt"/>
              </a:rPr>
              <a:t> – количество работников отрасли отдельного муниципального образования региона, человек;</a:t>
            </a:r>
          </a:p>
          <a:p>
            <a:r>
              <a:rPr lang="ru-RU" sz="1400" dirty="0">
                <a:latin typeface="+mn-lt"/>
              </a:rPr>
              <a:t>d - количество работников отрасли в регионе.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E7DACAA-A8EF-49BE-B2F8-BA4BA361E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06891"/>
              </p:ext>
            </p:extLst>
          </p:nvPr>
        </p:nvGraphicFramePr>
        <p:xfrm>
          <a:off x="3923928" y="2162018"/>
          <a:ext cx="5011867" cy="45670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1091">
                  <a:extLst>
                    <a:ext uri="{9D8B030D-6E8A-4147-A177-3AD203B41FA5}">
                      <a16:colId xmlns:a16="http://schemas.microsoft.com/office/drawing/2014/main" val="3498652537"/>
                    </a:ext>
                  </a:extLst>
                </a:gridCol>
                <a:gridCol w="1772197">
                  <a:extLst>
                    <a:ext uri="{9D8B030D-6E8A-4147-A177-3AD203B41FA5}">
                      <a16:colId xmlns:a16="http://schemas.microsoft.com/office/drawing/2014/main" val="2631889947"/>
                    </a:ext>
                  </a:extLst>
                </a:gridCol>
                <a:gridCol w="945238">
                  <a:extLst>
                    <a:ext uri="{9D8B030D-6E8A-4147-A177-3AD203B41FA5}">
                      <a16:colId xmlns:a16="http://schemas.microsoft.com/office/drawing/2014/main" val="1817500305"/>
                    </a:ext>
                  </a:extLst>
                </a:gridCol>
                <a:gridCol w="1011395">
                  <a:extLst>
                    <a:ext uri="{9D8B030D-6E8A-4147-A177-3AD203B41FA5}">
                      <a16:colId xmlns:a16="http://schemas.microsoft.com/office/drawing/2014/main" val="2060781132"/>
                    </a:ext>
                  </a:extLst>
                </a:gridCol>
                <a:gridCol w="821946">
                  <a:extLst>
                    <a:ext uri="{9D8B030D-6E8A-4147-A177-3AD203B41FA5}">
                      <a16:colId xmlns:a16="http://schemas.microsoft.com/office/drawing/2014/main" val="3916969679"/>
                    </a:ext>
                  </a:extLst>
                </a:gridCol>
              </a:tblGrid>
              <a:tr h="467595">
                <a:tc>
                  <a:txBody>
                    <a:bodyPr/>
                    <a:lstStyle/>
                    <a:p>
                      <a:pPr indent="450215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</a:p>
                    <a:p>
                      <a:pPr marL="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Наименование МО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организаций отрасли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работников отрасли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делегатов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69414253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Белоярский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38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606638080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Берёзовский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159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765898158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Кондинский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48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146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455570270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Нефтеюганский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35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132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2868234116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Нижневартовский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161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221029343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Октябрьский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164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952061444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</a:rPr>
                        <a:t>Советский р-он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175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2136629547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Сургутский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88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362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804497620"/>
                  </a:ext>
                </a:extLst>
              </a:tr>
              <a:tr h="2316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Ханты-Мансийский</a:t>
                      </a:r>
                      <a:endParaRPr lang="ru-RU" sz="500">
                        <a:effectLst/>
                      </a:endParaRPr>
                    </a:p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 р-он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84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853096022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Когалым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49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186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388192874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Лангепас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64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156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309480371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Мегион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181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622479272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Нягань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223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31536457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Покачи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829129401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Пыть-Ях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42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154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4067180778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Радужный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68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123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4037934276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Урай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145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2090618778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Югорск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34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203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4167543895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Нефтеюганск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277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013133843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Нижневартовск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157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818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741300360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Сургут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203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1334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2453016685"/>
                  </a:ext>
                </a:extLst>
              </a:tr>
              <a:tr h="1739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г. Ханты-Мансийск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88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2143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840795143"/>
                  </a:ext>
                </a:extLst>
              </a:tr>
              <a:tr h="173927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Итого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1366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7506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indent="552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153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2240809543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0904A6-2CE8-41AD-9947-AF4494476F01}"/>
              </a:ext>
            </a:extLst>
          </p:cNvPr>
          <p:cNvSpPr/>
          <p:nvPr/>
        </p:nvSpPr>
        <p:spPr>
          <a:xfrm>
            <a:off x="4300171" y="1492357"/>
            <a:ext cx="4572000" cy="7100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ea typeface="Calibri" panose="020F0502020204030204" pitchFamily="34" charset="0"/>
              </a:rPr>
              <a:t>Для проведения отбора кандидатов на должность директора Департамента физической культуры и спорта Ханты-Мансийского автономного округа – Югры в 2018 году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ea typeface="Calibri" panose="020F0502020204030204" pitchFamily="34" charset="0"/>
              </a:rPr>
              <a:t>общее количество делегатов по квоте составило 153 человека.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0649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AE88A0-1F8F-45CE-BC17-DEE1A189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B4FBBF4-23A4-4014-BE0F-9D1138A1D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40843"/>
              </p:ext>
            </p:extLst>
          </p:nvPr>
        </p:nvGraphicFramePr>
        <p:xfrm>
          <a:off x="400108" y="1831595"/>
          <a:ext cx="4171892" cy="4694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455">
                  <a:extLst>
                    <a:ext uri="{9D8B030D-6E8A-4147-A177-3AD203B41FA5}">
                      <a16:colId xmlns:a16="http://schemas.microsoft.com/office/drawing/2014/main" val="2390360674"/>
                    </a:ext>
                  </a:extLst>
                </a:gridCol>
                <a:gridCol w="1454321">
                  <a:extLst>
                    <a:ext uri="{9D8B030D-6E8A-4147-A177-3AD203B41FA5}">
                      <a16:colId xmlns:a16="http://schemas.microsoft.com/office/drawing/2014/main" val="2671711392"/>
                    </a:ext>
                  </a:extLst>
                </a:gridCol>
                <a:gridCol w="869422">
                  <a:extLst>
                    <a:ext uri="{9D8B030D-6E8A-4147-A177-3AD203B41FA5}">
                      <a16:colId xmlns:a16="http://schemas.microsoft.com/office/drawing/2014/main" val="2798859863"/>
                    </a:ext>
                  </a:extLst>
                </a:gridCol>
                <a:gridCol w="916148">
                  <a:extLst>
                    <a:ext uri="{9D8B030D-6E8A-4147-A177-3AD203B41FA5}">
                      <a16:colId xmlns:a16="http://schemas.microsoft.com/office/drawing/2014/main" val="540661352"/>
                    </a:ext>
                  </a:extLst>
                </a:gridCol>
                <a:gridCol w="702546">
                  <a:extLst>
                    <a:ext uri="{9D8B030D-6E8A-4147-A177-3AD203B41FA5}">
                      <a16:colId xmlns:a16="http://schemas.microsoft.com/office/drawing/2014/main" val="2493562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Наименование МО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организаций отрасли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работников отрасли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делегатов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176916128"/>
                  </a:ext>
                </a:extLst>
              </a:tr>
              <a:tr h="240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 Мегион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98393539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 Лангепас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1566893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г.Покачи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06951809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г.Когалым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43287171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г.Радужный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66657689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 Пыть-Ях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07043500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Кондинский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42380107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г.Нижневартовск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565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58030479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Нижневартовский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538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86694363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г.Югорск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63122652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Советский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480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60510769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г.Нефтеюганск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25770311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Нефтеюганский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78538998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Березовский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01940892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Белоярский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768970137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г.Сургут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26055731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Сургутский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413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 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763269947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г.Ханты-Мансийск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54903332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Ханты-Мансийский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26833533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г.Нягань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33362629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Октябрьский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29423770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г.Урай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459032506"/>
                  </a:ext>
                </a:extLst>
              </a:tr>
              <a:tr h="188582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Итого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6399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145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93739374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52C170D-CFA3-4689-849C-A728E26D4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54" y="1198369"/>
            <a:ext cx="475047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отбора кандидатов на должность директора Департамента социального развития автономного округа общее количество делегатов по квоте составило 145 человек.</a:t>
            </a:r>
            <a:endParaRPr kumimoji="0" lang="ru-RU" alt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2701496-6EF6-432A-8232-AB5CDD69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29815"/>
              </p:ext>
            </p:extLst>
          </p:nvPr>
        </p:nvGraphicFramePr>
        <p:xfrm>
          <a:off x="4644008" y="1839128"/>
          <a:ext cx="4233844" cy="46877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862">
                  <a:extLst>
                    <a:ext uri="{9D8B030D-6E8A-4147-A177-3AD203B41FA5}">
                      <a16:colId xmlns:a16="http://schemas.microsoft.com/office/drawing/2014/main" val="2541429771"/>
                    </a:ext>
                  </a:extLst>
                </a:gridCol>
                <a:gridCol w="1475918">
                  <a:extLst>
                    <a:ext uri="{9D8B030D-6E8A-4147-A177-3AD203B41FA5}">
                      <a16:colId xmlns:a16="http://schemas.microsoft.com/office/drawing/2014/main" val="4158631120"/>
                    </a:ext>
                  </a:extLst>
                </a:gridCol>
                <a:gridCol w="882333">
                  <a:extLst>
                    <a:ext uri="{9D8B030D-6E8A-4147-A177-3AD203B41FA5}">
                      <a16:colId xmlns:a16="http://schemas.microsoft.com/office/drawing/2014/main" val="1294798275"/>
                    </a:ext>
                  </a:extLst>
                </a:gridCol>
                <a:gridCol w="929752">
                  <a:extLst>
                    <a:ext uri="{9D8B030D-6E8A-4147-A177-3AD203B41FA5}">
                      <a16:colId xmlns:a16="http://schemas.microsoft.com/office/drawing/2014/main" val="1443070284"/>
                    </a:ext>
                  </a:extLst>
                </a:gridCol>
                <a:gridCol w="712979">
                  <a:extLst>
                    <a:ext uri="{9D8B030D-6E8A-4147-A177-3AD203B41FA5}">
                      <a16:colId xmlns:a16="http://schemas.microsoft.com/office/drawing/2014/main" val="2643888741"/>
                    </a:ext>
                  </a:extLst>
                </a:gridCol>
              </a:tblGrid>
              <a:tr h="289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600" dirty="0">
                          <a:effectLst/>
                        </a:rPr>
                        <a:t>Наименование МО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организаций отрасли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работников отрасли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делегатов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395424109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 Мегион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2406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681057421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 Лангепас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039059064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 dirty="0" err="1">
                          <a:effectLst/>
                        </a:rPr>
                        <a:t>г.Покачи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639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160363706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 dirty="0" err="1">
                          <a:effectLst/>
                        </a:rPr>
                        <a:t>г.Когалым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17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2041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13794074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г.Радужный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1677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47158335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 Пыть-Ях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1412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383971303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Кондинский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1959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577455983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 dirty="0" err="1">
                          <a:effectLst/>
                        </a:rPr>
                        <a:t>г.Нижневартовск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8857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901736764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Нижневартовский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1770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698445338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г.Югорск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1590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614559604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Советский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2081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756008543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г.Нефтеюганск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3086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334254792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Нефтеюганский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1686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771747206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Березовский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1738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751408264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Белоярский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1333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327465912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г.Сургут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12544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671679034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Сургутский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4933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296871720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г.Ханты-Мансийск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4504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568908496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Ханты-Мансийский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1515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227942197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г.Нягань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2136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848074937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Октябрьский район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1891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2609287075"/>
                  </a:ext>
                </a:extLst>
              </a:tr>
              <a:tr h="1905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г.Урай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1749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3990484961"/>
                  </a:ext>
                </a:extLst>
              </a:tr>
              <a:tr h="190561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600">
                          <a:effectLst/>
                        </a:rPr>
                        <a:t>Итого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737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63361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140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4" marR="33664" marT="0" marB="0"/>
                </a:tc>
                <a:extLst>
                  <a:ext uri="{0D108BD9-81ED-4DB2-BD59-A6C34878D82A}">
                    <a16:rowId xmlns:a16="http://schemas.microsoft.com/office/drawing/2014/main" val="104165280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B0B04-7DA5-467D-A101-3B9893A94CBD}"/>
              </a:ext>
            </a:extLst>
          </p:cNvPr>
          <p:cNvSpPr/>
          <p:nvPr/>
        </p:nvSpPr>
        <p:spPr>
          <a:xfrm>
            <a:off x="4602805" y="119836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>
                <a:latin typeface="+mn-lt"/>
                <a:ea typeface="Calibri" panose="020F0502020204030204" pitchFamily="34" charset="0"/>
              </a:rPr>
              <a:t>Для проведения отбора кандидатов на должность директора Департамента образования и молодежной политики автономного округа общее количество делегатов по квоте составило 140 человек.</a:t>
            </a:r>
            <a:endParaRPr lang="ru-RU" sz="1100" dirty="0"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97BB4D-EA03-4089-A2A4-14C9D50931A4}"/>
              </a:ext>
            </a:extLst>
          </p:cNvPr>
          <p:cNvSpPr/>
          <p:nvPr/>
        </p:nvSpPr>
        <p:spPr>
          <a:xfrm>
            <a:off x="1547664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Отбор кандидатов на должности </a:t>
            </a:r>
          </a:p>
          <a:p>
            <a:pPr algn="ctr"/>
            <a:r>
              <a:rPr lang="ru-RU" sz="1400" b="1" dirty="0"/>
              <a:t>директора Департамента социального развития Ханты-Мансийского автономного </a:t>
            </a:r>
          </a:p>
          <a:p>
            <a:pPr algn="ctr"/>
            <a:r>
              <a:rPr lang="ru-RU" sz="1400" b="1" dirty="0"/>
              <a:t>округа – Югры и директора Департамента образования и молодежной политики </a:t>
            </a:r>
          </a:p>
          <a:p>
            <a:pPr algn="ctr"/>
            <a:r>
              <a:rPr lang="ru-RU" sz="1400" b="1" dirty="0"/>
              <a:t>Ханты-Мансийского автономного округа – Югры, 2017 год</a:t>
            </a:r>
          </a:p>
        </p:txBody>
      </p:sp>
    </p:spTree>
    <p:extLst>
      <p:ext uri="{BB962C8B-B14F-4D97-AF65-F5344CB8AC3E}">
        <p14:creationId xmlns:p14="http://schemas.microsoft.com/office/powerpoint/2010/main" val="265751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1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AE5286-7EF8-4D39-A459-8A94695B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8CCB47F-FD97-4E49-AEBA-6B676CDF4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63060"/>
              </p:ext>
            </p:extLst>
          </p:nvPr>
        </p:nvGraphicFramePr>
        <p:xfrm>
          <a:off x="1763688" y="1690922"/>
          <a:ext cx="5544616" cy="4997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7632">
                  <a:extLst>
                    <a:ext uri="{9D8B030D-6E8A-4147-A177-3AD203B41FA5}">
                      <a16:colId xmlns:a16="http://schemas.microsoft.com/office/drawing/2014/main" val="2226312544"/>
                    </a:ext>
                  </a:extLst>
                </a:gridCol>
                <a:gridCol w="4906984">
                  <a:extLst>
                    <a:ext uri="{9D8B030D-6E8A-4147-A177-3AD203B41FA5}">
                      <a16:colId xmlns:a16="http://schemas.microsoft.com/office/drawing/2014/main" val="186454419"/>
                    </a:ext>
                  </a:extLst>
                </a:gridCol>
              </a:tblGrid>
              <a:tr h="259333"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Программа конференции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449580" algn="ct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(дата, место проведения)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3449"/>
                  </a:ext>
                </a:extLst>
              </a:tr>
              <a:tr h="129666">
                <a:tc>
                  <a:txBody>
                    <a:bodyPr/>
                    <a:lstStyle/>
                    <a:p>
                      <a:pPr indent="90170" algn="ctr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Время 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Регламент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98284"/>
                  </a:ext>
                </a:extLst>
              </a:tr>
              <a:tr h="41892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Регистрация участников конференции и выдача мандатов и бюллетеней делегатам муниципальных образований региона под роспись в ведомости выдачи документов.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Место проведения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5000"/>
                        </a:lnSpc>
                      </a:pPr>
                      <a:r>
                        <a:rPr lang="ru-RU" sz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02753"/>
                  </a:ext>
                </a:extLst>
              </a:tr>
              <a:tr h="1196923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Открытие конференции.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Вступительное слово: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- представление кандидатов на должность руководителя отраслевого ведомства,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избрание рабочих органов конференции: председателя, секретаря конференции, председателя мандатной и счетной комиссий из состава делегатов конференции (делегаты голосуют мандатами).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Председатель, секретарь конференции,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члены комиссий проходят к рабочему месту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 зале работает  волонтер с микрофонами, 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ведётся видеозапись заседания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41537"/>
                  </a:ext>
                </a:extLst>
              </a:tr>
              <a:tr h="30920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Определение регламента работы конференции и порядка проведения голосования (делегаты голосуют мандатами).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383640"/>
                  </a:ext>
                </a:extLst>
              </a:tr>
              <a:tr h="289256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Принятие Протоколов № 1 счетной и мандатной комиссий по составу комиссий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Выступают: председатель мандатной и счетной  комиссий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76200" algn="r">
                        <a:lnSpc>
                          <a:spcPct val="125000"/>
                        </a:lnSpc>
                      </a:pPr>
                      <a:r>
                        <a:rPr lang="ru-RU" sz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796587"/>
                  </a:ext>
                </a:extLst>
              </a:tr>
              <a:tr h="15959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Жеребьевка для определения последовательности выступления кандидатов.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216415"/>
                  </a:ext>
                </a:extLst>
              </a:tr>
              <a:tr h="518667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Выступления кандидатов 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Регламент выступления – до 7 минут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После каждого выступления предусмотрены вопросы аудитории кандидатам.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Регламент обсуждения – не более 10 минут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063285"/>
                  </a:ext>
                </a:extLst>
              </a:tr>
              <a:tr h="418923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Подготовка к голосованию. 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Принятие Протокола № 2 мандатной комиссии по полномочиям делегатов от муниципальных образований автономного округа. 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007123"/>
                  </a:ext>
                </a:extLst>
              </a:tr>
              <a:tr h="648333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Голосование за кандидатов избранным способом.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 Работа счётной комиссии по сбору мандатов за кандидатов (при открытом способе голосования)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2. Работа счётной комиссии конференции по подсчету голосов за кандидатов (при закрытом способе голосования)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 зале установлены: 5 кабинок для тайного голосования, переносная урна для голосования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112911"/>
                  </a:ext>
                </a:extLst>
              </a:tr>
              <a:tr h="648333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25000"/>
                        </a:lnSpc>
                      </a:pPr>
                      <a:r>
                        <a:rPr lang="ru-RU" sz="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Подведение итогов конференции: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объявление результатов голосования, принятие Протокола № 2 счетной комиссии по избранным кандидатурам;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принятие резолюции конференции.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заключительное слово председателя конференции.</a:t>
                      </a:r>
                      <a:endParaRPr lang="ru-RU" sz="5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2" marR="325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4048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C9C300-086C-4F0C-9351-D47CB18D6EDD}"/>
              </a:ext>
            </a:extLst>
          </p:cNvPr>
          <p:cNvSpPr/>
          <p:nvPr/>
        </p:nvSpPr>
        <p:spPr>
          <a:xfrm>
            <a:off x="2411760" y="47667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Типовая программа отраслевой конференции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0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4B57B9-08D7-4950-8F00-2EDE3085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4BB803D-065D-4D24-A6FD-A4327765C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72864"/>
              </p:ext>
            </p:extLst>
          </p:nvPr>
        </p:nvGraphicFramePr>
        <p:xfrm>
          <a:off x="135284" y="1687110"/>
          <a:ext cx="3212581" cy="4999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46">
                  <a:extLst>
                    <a:ext uri="{9D8B030D-6E8A-4147-A177-3AD203B41FA5}">
                      <a16:colId xmlns:a16="http://schemas.microsoft.com/office/drawing/2014/main" val="541061152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3082480611"/>
                    </a:ext>
                  </a:extLst>
                </a:gridCol>
                <a:gridCol w="365331">
                  <a:extLst>
                    <a:ext uri="{9D8B030D-6E8A-4147-A177-3AD203B41FA5}">
                      <a16:colId xmlns:a16="http://schemas.microsoft.com/office/drawing/2014/main" val="1979806522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82596441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3320167461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940741413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2935737248"/>
                    </a:ext>
                  </a:extLst>
                </a:gridCol>
                <a:gridCol w="556694">
                  <a:extLst>
                    <a:ext uri="{9D8B030D-6E8A-4147-A177-3AD203B41FA5}">
                      <a16:colId xmlns:a16="http://schemas.microsoft.com/office/drawing/2014/main" val="3931111561"/>
                    </a:ext>
                  </a:extLst>
                </a:gridCol>
                <a:gridCol w="63788">
                  <a:extLst>
                    <a:ext uri="{9D8B030D-6E8A-4147-A177-3AD203B41FA5}">
                      <a16:colId xmlns:a16="http://schemas.microsoft.com/office/drawing/2014/main" val="1146254325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3314212205"/>
                    </a:ext>
                  </a:extLst>
                </a:gridCol>
                <a:gridCol w="278346">
                  <a:extLst>
                    <a:ext uri="{9D8B030D-6E8A-4147-A177-3AD203B41FA5}">
                      <a16:colId xmlns:a16="http://schemas.microsoft.com/office/drawing/2014/main" val="3690376974"/>
                    </a:ext>
                  </a:extLst>
                </a:gridCol>
              </a:tblGrid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632925227"/>
                  </a:ext>
                </a:extLst>
              </a:tr>
              <a:tr h="81482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БЮЛЛЕТЕНЬ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для тайного голосования по отбору кандидатов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при назначении на должность директора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Департамента образования и молодежной политики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Ханты-Мансийского автономного округа - Югры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19 июня 2017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4224715613"/>
                  </a:ext>
                </a:extLst>
              </a:tr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Разъяснение порядка заполнения бюллетеня 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910144322"/>
                  </a:ext>
                </a:extLst>
              </a:tr>
              <a:tr h="11033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957227872"/>
                  </a:ext>
                </a:extLst>
              </a:tr>
              <a:tr h="22726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 Поставьте любой знак в пустом квадрате справа от фамилии кандидата, в пользу которого сделан выбор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383178308"/>
                  </a:ext>
                </a:extLst>
              </a:tr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 Знак может быть поставлен только в одном квадрате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303194510"/>
                  </a:ext>
                </a:extLst>
              </a:tr>
              <a:tr h="11033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795161658"/>
                  </a:ext>
                </a:extLst>
              </a:tr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37163882"/>
                  </a:ext>
                </a:extLst>
              </a:tr>
              <a:tr h="16074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ДРЕНИН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Родился в 1983 году. Место работы: Заместитель директора - начальник Управления непрерывного профессионального образования и науки Департамента образования и молодежной политики Ханты-Мансийского автономного округа - Югры (г.Ханты-Мансийск). Кандидат химических наук, доцент.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848990220"/>
                  </a:ext>
                </a:extLst>
              </a:tr>
              <a:tr h="2148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Алексей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386406885"/>
                  </a:ext>
                </a:extLst>
              </a:tr>
              <a:tr h="36206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Анатольевич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4074515381"/>
                  </a:ext>
                </a:extLst>
              </a:tr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838301838"/>
                  </a:ext>
                </a:extLst>
              </a:tr>
              <a:tr h="12194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458937468"/>
                  </a:ext>
                </a:extLst>
              </a:tr>
              <a:tr h="16074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КРИВОНОГОВ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Родился в 1977 году. Место работы: директор муниципального бюджетного общеобразовательного учреждения "Ушьинская средняя общеобразовательная школа" (Кондинский район). Член Общественного совета по реализации Стратегии социально-экономического развития Кондинского района на период до 2030 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513465444"/>
                  </a:ext>
                </a:extLst>
              </a:tr>
              <a:tr h="15520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Владимир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977109694"/>
                  </a:ext>
                </a:extLst>
              </a:tr>
              <a:tr h="42174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Викторович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641875038"/>
                  </a:ext>
                </a:extLst>
              </a:tr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069385914"/>
                  </a:ext>
                </a:extLst>
              </a:tr>
              <a:tr h="1108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443077546"/>
                  </a:ext>
                </a:extLst>
              </a:tr>
              <a:tr h="16074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ПОДИВИЛОВА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Родилась в 1978 году. Место работы: заместитель директора по общим вопросам Общества с ограниченной ответственностью "Плазма" (Нефтеюганский район).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3794105865"/>
                  </a:ext>
                </a:extLst>
              </a:tr>
              <a:tr h="15520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Наталья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1019122352"/>
                  </a:ext>
                </a:extLst>
              </a:tr>
              <a:tr h="15520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Николаевна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971269951"/>
                  </a:ext>
                </a:extLst>
              </a:tr>
              <a:tr h="11033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7834567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EE17DDA-E973-41F5-B4A2-C3D46EA49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79335"/>
              </p:ext>
            </p:extLst>
          </p:nvPr>
        </p:nvGraphicFramePr>
        <p:xfrm>
          <a:off x="2987825" y="1700004"/>
          <a:ext cx="3024334" cy="4986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77">
                  <a:extLst>
                    <a:ext uri="{9D8B030D-6E8A-4147-A177-3AD203B41FA5}">
                      <a16:colId xmlns:a16="http://schemas.microsoft.com/office/drawing/2014/main" val="554374290"/>
                    </a:ext>
                  </a:extLst>
                </a:gridCol>
                <a:gridCol w="287177">
                  <a:extLst>
                    <a:ext uri="{9D8B030D-6E8A-4147-A177-3AD203B41FA5}">
                      <a16:colId xmlns:a16="http://schemas.microsoft.com/office/drawing/2014/main" val="1944274913"/>
                    </a:ext>
                  </a:extLst>
                </a:gridCol>
                <a:gridCol w="376920">
                  <a:extLst>
                    <a:ext uri="{9D8B030D-6E8A-4147-A177-3AD203B41FA5}">
                      <a16:colId xmlns:a16="http://schemas.microsoft.com/office/drawing/2014/main" val="4068361231"/>
                    </a:ext>
                  </a:extLst>
                </a:gridCol>
                <a:gridCol w="287177">
                  <a:extLst>
                    <a:ext uri="{9D8B030D-6E8A-4147-A177-3AD203B41FA5}">
                      <a16:colId xmlns:a16="http://schemas.microsoft.com/office/drawing/2014/main" val="3340452168"/>
                    </a:ext>
                  </a:extLst>
                </a:gridCol>
                <a:gridCol w="287177">
                  <a:extLst>
                    <a:ext uri="{9D8B030D-6E8A-4147-A177-3AD203B41FA5}">
                      <a16:colId xmlns:a16="http://schemas.microsoft.com/office/drawing/2014/main" val="645698487"/>
                    </a:ext>
                  </a:extLst>
                </a:gridCol>
                <a:gridCol w="287177">
                  <a:extLst>
                    <a:ext uri="{9D8B030D-6E8A-4147-A177-3AD203B41FA5}">
                      <a16:colId xmlns:a16="http://schemas.microsoft.com/office/drawing/2014/main" val="3765411793"/>
                    </a:ext>
                  </a:extLst>
                </a:gridCol>
                <a:gridCol w="287177">
                  <a:extLst>
                    <a:ext uri="{9D8B030D-6E8A-4147-A177-3AD203B41FA5}">
                      <a16:colId xmlns:a16="http://schemas.microsoft.com/office/drawing/2014/main" val="1975209874"/>
                    </a:ext>
                  </a:extLst>
                </a:gridCol>
                <a:gridCol w="574355">
                  <a:extLst>
                    <a:ext uri="{9D8B030D-6E8A-4147-A177-3AD203B41FA5}">
                      <a16:colId xmlns:a16="http://schemas.microsoft.com/office/drawing/2014/main" val="912526156"/>
                    </a:ext>
                  </a:extLst>
                </a:gridCol>
                <a:gridCol w="62820">
                  <a:extLst>
                    <a:ext uri="{9D8B030D-6E8A-4147-A177-3AD203B41FA5}">
                      <a16:colId xmlns:a16="http://schemas.microsoft.com/office/drawing/2014/main" val="2163502431"/>
                    </a:ext>
                  </a:extLst>
                </a:gridCol>
                <a:gridCol w="287177">
                  <a:extLst>
                    <a:ext uri="{9D8B030D-6E8A-4147-A177-3AD203B41FA5}">
                      <a16:colId xmlns:a16="http://schemas.microsoft.com/office/drawing/2014/main" val="3835564276"/>
                    </a:ext>
                  </a:extLst>
                </a:gridCol>
              </a:tblGrid>
              <a:tr h="81120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БЮЛЛЕТЕНЬ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 для тайного голосования по отбору кандидатов 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при назначении на должность директора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Департамента социального развития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Ханты-Мансийского автономного округа - Югры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19 июня 2017 года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02822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   Разъяснение порядка заполнения бюллетеня </a:t>
                      </a:r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119331111"/>
                  </a:ext>
                </a:extLst>
              </a:tr>
              <a:tr h="10606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3370370"/>
                  </a:ext>
                </a:extLst>
              </a:tr>
              <a:tr h="22625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   Поставьте любой знак в пустом квадрате справа от фамилии кандидата, в пользу которого сделан выбор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82833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   Знак может быть поставлен только в одном квадрате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774407"/>
                  </a:ext>
                </a:extLst>
              </a:tr>
              <a:tr h="10606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888255933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689535475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ГРОМУТ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Родился в 1979 году. Место работы: Заместитель главного врача по организационно-методической работе бюджетного учреждения Ханты-Мансийского автономного округа - Югры "Центр медицинской профилактики".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1175290376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Петр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14491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Александрович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001419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166232308"/>
                  </a:ext>
                </a:extLst>
              </a:tr>
              <a:tr h="1214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981018205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ДАВИДЕНКО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Родилась в 1968 году. Место работы: Ведущий специалист филиала Автономной некоммерческой организации Учебно-методический центр дополнительного профессионального образования "Статус" (</a:t>
                      </a:r>
                      <a:r>
                        <a:rPr lang="ru-RU" sz="500" u="none" strike="noStrike" dirty="0" err="1">
                          <a:effectLst/>
                        </a:rPr>
                        <a:t>г.Тюмень</a:t>
                      </a:r>
                      <a:r>
                        <a:rPr lang="ru-RU" sz="500" u="none" strike="noStrike" dirty="0">
                          <a:effectLst/>
                        </a:rPr>
                        <a:t>).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3478172422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Светлана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72359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Алексеевна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65651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922500606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653218635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ЗЕЛЕНСКИЙ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Родился в 1973 году. Место работы: Директор бюджетного учреждения Ханты-Мансийского автономного округа - Югры "Комплексный центр социального обслуживания населения "Защита"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45756764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Игорь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66927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Иванович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72907"/>
                  </a:ext>
                </a:extLst>
              </a:tr>
              <a:tr h="10606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744972450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2581700733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КРУГЛОВА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Родилась в 1973 году. Место работы: Заместитель главы Администрации города Урай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3420310451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Светлана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01214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Вячеславовна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50864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803009435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1742849847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МАЛИМОН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Родился в 1970 году. Место работы: Директор бюджетного учреждения Ханты-Мансийского автономного округа - Югры "Комплексный центр социального обслуживания населения "Жемчужина" (г.Когалым).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1584016386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Юрий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12872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Викторович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9" marR="5019" marT="50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08980"/>
                  </a:ext>
                </a:extLst>
              </a:tr>
              <a:tr h="11036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9" marR="5019" marT="5019" marB="0" anchor="b"/>
                </a:tc>
                <a:extLst>
                  <a:ext uri="{0D108BD9-81ED-4DB2-BD59-A6C34878D82A}">
                    <a16:rowId xmlns:a16="http://schemas.microsoft.com/office/drawing/2014/main" val="181634650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CCFF532-ACB8-4CAA-8CB4-23CCC5F95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3042"/>
              </p:ext>
            </p:extLst>
          </p:nvPr>
        </p:nvGraphicFramePr>
        <p:xfrm>
          <a:off x="6012159" y="1719902"/>
          <a:ext cx="3024336" cy="496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036">
                  <a:extLst>
                    <a:ext uri="{9D8B030D-6E8A-4147-A177-3AD203B41FA5}">
                      <a16:colId xmlns:a16="http://schemas.microsoft.com/office/drawing/2014/main" val="3243120512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621563644"/>
                    </a:ext>
                  </a:extLst>
                </a:gridCol>
                <a:gridCol w="343924">
                  <a:extLst>
                    <a:ext uri="{9D8B030D-6E8A-4147-A177-3AD203B41FA5}">
                      <a16:colId xmlns:a16="http://schemas.microsoft.com/office/drawing/2014/main" val="2375183943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2846050701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9186804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92146926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3815305537"/>
                    </a:ext>
                  </a:extLst>
                </a:gridCol>
                <a:gridCol w="524074">
                  <a:extLst>
                    <a:ext uri="{9D8B030D-6E8A-4147-A177-3AD203B41FA5}">
                      <a16:colId xmlns:a16="http://schemas.microsoft.com/office/drawing/2014/main" val="3945106446"/>
                    </a:ext>
                  </a:extLst>
                </a:gridCol>
                <a:gridCol w="60050">
                  <a:extLst>
                    <a:ext uri="{9D8B030D-6E8A-4147-A177-3AD203B41FA5}">
                      <a16:colId xmlns:a16="http://schemas.microsoft.com/office/drawing/2014/main" val="1794956893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2745296302"/>
                    </a:ext>
                  </a:extLst>
                </a:gridCol>
                <a:gridCol w="262036">
                  <a:extLst>
                    <a:ext uri="{9D8B030D-6E8A-4147-A177-3AD203B41FA5}">
                      <a16:colId xmlns:a16="http://schemas.microsoft.com/office/drawing/2014/main" val="3059361919"/>
                    </a:ext>
                  </a:extLst>
                </a:gridCol>
              </a:tblGrid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838994070"/>
                  </a:ext>
                </a:extLst>
              </a:tr>
              <a:tr h="56390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400" u="none" strike="noStrike">
                          <a:effectLst/>
                        </a:rPr>
                        <a:t>БЮЛЛЕТЕНЬ</a:t>
                      </a:r>
                      <a:br>
                        <a:rPr lang="ru-RU" sz="400" u="none" strike="noStrike">
                          <a:effectLst/>
                        </a:rPr>
                      </a:br>
                      <a:r>
                        <a:rPr lang="ru-RU" sz="400" u="none" strike="noStrike">
                          <a:effectLst/>
                        </a:rPr>
                        <a:t> для тайного голосования по отбору кандидатов  </a:t>
                      </a:r>
                      <a:br>
                        <a:rPr lang="ru-RU" sz="400" u="none" strike="noStrike">
                          <a:effectLst/>
                        </a:rPr>
                      </a:br>
                      <a:r>
                        <a:rPr lang="ru-RU" sz="400" u="none" strike="noStrike">
                          <a:effectLst/>
                        </a:rPr>
                        <a:t>при назначении на должность директора </a:t>
                      </a:r>
                      <a:br>
                        <a:rPr lang="ru-RU" sz="400" u="none" strike="noStrike">
                          <a:effectLst/>
                        </a:rPr>
                      </a:br>
                      <a:r>
                        <a:rPr lang="ru-RU" sz="400" u="none" strike="noStrike">
                          <a:effectLst/>
                        </a:rPr>
                        <a:t>Департамента физической культуры и спорта </a:t>
                      </a:r>
                      <a:br>
                        <a:rPr lang="ru-RU" sz="400" u="none" strike="noStrike">
                          <a:effectLst/>
                        </a:rPr>
                      </a:br>
                      <a:r>
                        <a:rPr lang="ru-RU" sz="400" u="none" strike="noStrike">
                          <a:effectLst/>
                        </a:rPr>
                        <a:t>Ханты-Мансийского автономного округа - Югры</a:t>
                      </a:r>
                      <a:br>
                        <a:rPr lang="ru-RU" sz="400" u="none" strike="noStrike">
                          <a:effectLst/>
                        </a:rPr>
                      </a:br>
                      <a:r>
                        <a:rPr lang="ru-RU" sz="400" u="none" strike="noStrike">
                          <a:effectLst/>
                        </a:rPr>
                        <a:t>12 сентября 2018 года</a:t>
                      </a:r>
                      <a:br>
                        <a:rPr lang="ru-RU" sz="400" u="none" strike="noStrike">
                          <a:effectLst/>
                        </a:rPr>
                      </a:b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350317034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400" u="none" strike="noStrike">
                          <a:effectLst/>
                        </a:rPr>
                        <a:t>   Разъяснение порядка заполнения бюллетеня </a:t>
                      </a:r>
                      <a:endParaRPr lang="ru-RU" sz="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546018819"/>
                  </a:ext>
                </a:extLst>
              </a:tr>
              <a:tr h="7135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24738183"/>
                  </a:ext>
                </a:extLst>
              </a:tr>
              <a:tr h="157279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   Поставьте любой знак в пустом квадрате справа от фамилии кандидата, в пользу которого сделан выбор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095848658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   Знак может быть поставлен только в одном квадрате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794252670"/>
                  </a:ext>
                </a:extLst>
              </a:tr>
              <a:tr h="7135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618531269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16336110"/>
                  </a:ext>
                </a:extLst>
              </a:tr>
              <a:tr h="8055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АРТАМОНОВ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1975 году. Место работы: заместитель министра по физической культуре, спорту и молодежной политике Удмуртской республики (г.Ижевск)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377700334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Сергей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968555428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Иванович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521057166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551755823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007545364"/>
                  </a:ext>
                </a:extLst>
              </a:tr>
              <a:tr h="8055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ВТОРУШИН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1978 году. Место работы: директор бюджетного учреждения Ханты-Мансийского автономного округа - Югры "Центр адаптивного спорта" (г.Ханты-Мансийск)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276506807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Михаил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4264648699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Петрович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01852648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415594700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213836776"/>
                  </a:ext>
                </a:extLst>
              </a:tr>
              <a:tr h="1074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ГНИЛИЦКИЙ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1984 году. Место работы: начальник отдела физической культуры и спорта управления физической культуры, спорта и молодежной политики администрации Белгородского района (г.Белгород)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139318001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Кирилл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642449873"/>
                  </a:ext>
                </a:extLst>
              </a:tr>
              <a:tr h="842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Константинович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920788326"/>
                  </a:ext>
                </a:extLst>
              </a:tr>
              <a:tr h="7135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707854036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013285735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КОНУХ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Родилась в 1980 году. Место работы: заместитель директора - начальник управления государственной политики в области физической культуры и спорта Департамента физической культуры и спорта Ханты-Мансийского автономного округа - Югры (г.Ханты-Мансийск)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30502805"/>
                  </a:ext>
                </a:extLst>
              </a:tr>
              <a:tr h="9973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Софья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175105895"/>
                  </a:ext>
                </a:extLst>
              </a:tr>
              <a:tr h="9278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Евгеньевна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444999327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632663532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615960638"/>
                  </a:ext>
                </a:extLst>
              </a:tr>
              <a:tr h="10357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КРУТЬКО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1965 году. Место работы: начальник управления спортивно-массовых мероприятий автономного учреждения Ханты-Мансийского автономного округа - Югры "ЮграМегаСпорт" (г.Ханты-Мансийск)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993573617"/>
                  </a:ext>
                </a:extLst>
              </a:tr>
              <a:tr h="8055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Игорь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058461338"/>
                  </a:ext>
                </a:extLst>
              </a:tr>
              <a:tr h="842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Николаевич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295114854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759487873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822438493"/>
                  </a:ext>
                </a:extLst>
              </a:tr>
              <a:tr h="1074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МАТЮШКО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1977 году. Место работы: заместитель директора по воспитательной работе бюджетного учреждения профессионального образования "Игримский политехнический колледж" (пос.Игрим Березовского района)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818870482"/>
                  </a:ext>
                </a:extLst>
              </a:tr>
              <a:tr h="9206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Олег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506048323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Александрович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87058581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445838072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998043925"/>
                  </a:ext>
                </a:extLst>
              </a:tr>
              <a:tr h="11891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НИКАНДРОВ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1974 году. Место работы: заместитель директора - начальник управления государственной политики в сфере физической культуры и спорта Департамента по физической культуре и спорту Ямало-Ненецкого автономного округа (г.Салехард)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242052395"/>
                  </a:ext>
                </a:extLst>
              </a:tr>
              <a:tr h="11124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Алексей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644753991"/>
                  </a:ext>
                </a:extLst>
              </a:tr>
              <a:tr h="1074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Олегович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885902750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650999714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4060222701"/>
                  </a:ext>
                </a:extLst>
              </a:tr>
              <a:tr h="11124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ПРОШКИНА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Родилась в 1982 году. Место работы: заместитель директора государственного бюджетного учреждения Московской области "Центр спортивной подготовки по олимпийским видам спорта" (г.Москва)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548004242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Виктория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953050866"/>
                  </a:ext>
                </a:extLst>
              </a:tr>
              <a:tr h="8036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Анатольевна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211524011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4028031562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999597959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ТРЕТЬЯК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Родился в 1967 году. Место работы: заведующий спортивным комплексом муниципального автономного учреждения города Нижневартовска "Спортивная школа" (г.Нижневартовск)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082691448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Олег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1981167980"/>
                  </a:ext>
                </a:extLst>
              </a:tr>
              <a:tr h="11489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Андреевич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6" marR="3536" marT="353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2769984687"/>
                  </a:ext>
                </a:extLst>
              </a:tr>
              <a:tr h="7672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6" marR="3536" marT="3536" marB="0" anchor="b"/>
                </a:tc>
                <a:extLst>
                  <a:ext uri="{0D108BD9-81ED-4DB2-BD59-A6C34878D82A}">
                    <a16:rowId xmlns:a16="http://schemas.microsoft.com/office/drawing/2014/main" val="31331170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CCAD2E-6F99-422B-82C1-48ED1861C2BD}"/>
              </a:ext>
            </a:extLst>
          </p:cNvPr>
          <p:cNvSpPr txBox="1"/>
          <p:nvPr/>
        </p:nvSpPr>
        <p:spPr>
          <a:xfrm>
            <a:off x="1336416" y="47667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Бюллетени для тайного голосования по отбору кандидатов при назначении на должности руководителей отраслевых органов власти социальной сферы Югры </a:t>
            </a:r>
          </a:p>
        </p:txBody>
      </p:sp>
    </p:spTree>
    <p:extLst>
      <p:ext uri="{BB962C8B-B14F-4D97-AF65-F5344CB8AC3E}">
        <p14:creationId xmlns:p14="http://schemas.microsoft.com/office/powerpoint/2010/main" val="243547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703EC8-9C6B-4A1C-AACF-C366465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074" name="Picture 2" descr="&amp;Tcy;&amp;rcy;&amp;ocy;&amp;jcy;&amp;kcy;&amp;acy; &amp;fcy;&amp;icy;&amp;ncy;&amp;acy;&amp;lcy;&amp;icy;&amp;scy;&amp;tcy;&amp;ocy;&amp;vcy; &amp;vcy;&amp;ycy;&amp;bcy;&amp;rcy;&amp;acy;&amp;ncy;&amp;acy;">
            <a:extLst>
              <a:ext uri="{FF2B5EF4-FFF2-40B4-BE49-F238E27FC236}">
                <a16:creationId xmlns:a16="http://schemas.microsoft.com/office/drawing/2014/main" id="{230C9183-A7F1-49FA-92F0-5B1DE60B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3905"/>
            <a:ext cx="38433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FA8C9-75D0-4B09-B8D6-A44DC26FBE59}"/>
              </a:ext>
            </a:extLst>
          </p:cNvPr>
          <p:cNvSpPr txBox="1"/>
          <p:nvPr/>
        </p:nvSpPr>
        <p:spPr>
          <a:xfrm>
            <a:off x="1016288" y="467347"/>
            <a:ext cx="674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Проведение экспертной оценки в рамках Отбора</a:t>
            </a:r>
          </a:p>
        </p:txBody>
      </p:sp>
      <p:pic>
        <p:nvPicPr>
          <p:cNvPr id="3076" name="Picture 4" descr="&amp;shcy;&amp;icy;&amp;pcy;&amp;icy;&amp;lcy;&amp;ocy;&amp;vcy;.jpg">
            <a:extLst>
              <a:ext uri="{FF2B5EF4-FFF2-40B4-BE49-F238E27FC236}">
                <a16:creationId xmlns:a16="http://schemas.microsoft.com/office/drawing/2014/main" id="{F0D6EA27-50CC-4917-AA55-D67814B0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0313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yucy;&amp;zhcy;&amp;acy;&amp;kcy;&amp;ocy;&amp;vcy;.jpg">
            <a:extLst>
              <a:ext uri="{FF2B5EF4-FFF2-40B4-BE49-F238E27FC236}">
                <a16:creationId xmlns:a16="http://schemas.microsoft.com/office/drawing/2014/main" id="{F5D3D449-CB29-4588-8F97-74EDEDE0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6191"/>
            <a:ext cx="2941399" cy="22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7368E-DC9E-45E7-954D-F1496F03286E}"/>
              </a:ext>
            </a:extLst>
          </p:cNvPr>
          <p:cNvSpPr txBox="1"/>
          <p:nvPr/>
        </p:nvSpPr>
        <p:spPr>
          <a:xfrm>
            <a:off x="6588224" y="422108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Шипилов А.В., </a:t>
            </a:r>
            <a:r>
              <a:rPr lang="ru-RU" sz="1600" dirty="0"/>
              <a:t>первый заместитель Губернатора Югры, председатель Комиссии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3795F-8FB5-4A9A-831C-F97CA40DB254}"/>
              </a:ext>
            </a:extLst>
          </p:cNvPr>
          <p:cNvSpPr txBox="1"/>
          <p:nvPr/>
        </p:nvSpPr>
        <p:spPr>
          <a:xfrm>
            <a:off x="84957" y="4221087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Южаков Ю.А., </a:t>
            </a:r>
            <a:r>
              <a:rPr lang="ru-RU" sz="1600" dirty="0"/>
              <a:t>заместитель Губернатора Югры, курирующий направление деятельности Депспорта Югры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30127-830E-4137-BC37-53D1A711A1F5}"/>
              </a:ext>
            </a:extLst>
          </p:cNvPr>
          <p:cNvSpPr txBox="1"/>
          <p:nvPr/>
        </p:nvSpPr>
        <p:spPr>
          <a:xfrm>
            <a:off x="3120911" y="1772816"/>
            <a:ext cx="2531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Заседание Президиума Комиссии по вопросам государственной гражданской и муниципальной службы, резерва управленческих кадров при Губернаторе Ханты-Мансийского </a:t>
            </a:r>
            <a:br>
              <a:rPr lang="ru-RU" sz="1400" b="1" dirty="0"/>
            </a:br>
            <a:r>
              <a:rPr lang="ru-RU" sz="1400" b="1" dirty="0"/>
              <a:t>автономного округа – Югры, 2018 год</a:t>
            </a:r>
          </a:p>
        </p:txBody>
      </p:sp>
    </p:spTree>
    <p:extLst>
      <p:ext uri="{BB962C8B-B14F-4D97-AF65-F5344CB8AC3E}">
        <p14:creationId xmlns:p14="http://schemas.microsoft.com/office/powerpoint/2010/main" val="180010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3825" y="388579"/>
            <a:ext cx="3087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Заключительный этап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4" name="Поле 38"/>
          <p:cNvSpPr txBox="1">
            <a:spLocks noChangeArrowheads="1"/>
          </p:cNvSpPr>
          <p:nvPr/>
        </p:nvSpPr>
        <p:spPr bwMode="auto">
          <a:xfrm>
            <a:off x="1114270" y="877736"/>
            <a:ext cx="2764458" cy="8478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Подготовка решения Комиссии о включении в резерв управленческих кадров не более 3 кандидатов, набравших наивысшие результаты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Поле 39"/>
          <p:cNvSpPr txBox="1">
            <a:spLocks noChangeArrowheads="1"/>
          </p:cNvSpPr>
          <p:nvPr/>
        </p:nvSpPr>
        <p:spPr bwMode="auto">
          <a:xfrm>
            <a:off x="5148065" y="877736"/>
            <a:ext cx="2764458" cy="905524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Организация собеседования с Губернатором Ханты-Мансийского автономного округа - Югры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6" name="Text Box 39"/>
          <p:cNvSpPr txBox="1">
            <a:spLocks noChangeArrowheads="1"/>
          </p:cNvSpPr>
          <p:nvPr/>
        </p:nvSpPr>
        <p:spPr bwMode="auto">
          <a:xfrm>
            <a:off x="345796" y="5926248"/>
            <a:ext cx="8710028" cy="74381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 случае назначения кандидата на вакантную целевую должность по истечении года работы в должности он публично представляет общественности отчет по исполнению взятых им обязательств на конференции с участием представителей профессиональных сообществ и общественных советов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F:\МИНТРУД\Лучшие практики Минтруд\К работе\Фото\Встреча Губернатора с финалистами отбора в Депобразования Югры и Депсоцразвития Югры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342" y="2375197"/>
            <a:ext cx="2723137" cy="24509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786709" y="189970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2018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7942" y="242475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2017 год</a:t>
            </a:r>
          </a:p>
        </p:txBody>
      </p:sp>
      <p:pic>
        <p:nvPicPr>
          <p:cNvPr id="12" name="Рисунок 11" descr="&amp;Lcy;&amp;icy;&amp;dcy;&amp;iecy;&amp;rcy;&amp;ocy;&amp;vcy; &amp;ncy;&amp;acy; &amp;pcy;&amp;ocy;&amp;scy;&amp;tcy; &amp;dcy;&amp;icy;&amp;rcy;&amp;iecy;&amp;kcy;&amp;tcy;&amp;ocy;&amp;rcy;&amp;acy; &amp;dcy;&amp;iecy;&amp;pcy;&amp;scy;&amp;pcy;&amp;ocy;&amp;rcy;&amp;tcy;&amp;acy; &amp;YUcy;&amp;gcy;&amp;rcy;&amp;ycy; &amp;ocy;&amp;pcy;&amp;rcy;&amp;iecy;&amp;dcy;&amp;iecy;&amp;lcy;&amp;icy;&amp;lcy;&amp;acy; &amp;scy;&amp;pcy;&amp;ocy;&amp;rcy;&amp;tcy;&amp;icy;&amp;vcy;&amp;ncy;&amp;acy;&amp;yacy; &amp;ocy;&amp;bcy;&amp;shchcy;&amp;iecy;&amp;scy;&amp;tcy;&amp;vcy;&amp;iecy;&amp;ncy;&amp;ncy;&amp;ocy;&amp;scy;&amp;tcy;&amp;softcy; ">
            <a:extLst>
              <a:ext uri="{FF2B5EF4-FFF2-40B4-BE49-F238E27FC236}">
                <a16:creationId xmlns:a16="http://schemas.microsoft.com/office/drawing/2014/main" id="{5A67EC2B-19A7-4692-9F2A-B9471611CF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19721"/>
          <a:stretch/>
        </p:blipFill>
        <p:spPr bwMode="auto">
          <a:xfrm>
            <a:off x="3899295" y="1119534"/>
            <a:ext cx="1297048" cy="501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&amp;Vcy;&amp;scy;&amp;tcy;&amp;rcy;&amp;iecy;&amp;chcy;&amp;acy; &amp;scy; &amp;kcy;&amp;acy;&amp;ncy;&amp;dcy;&amp;icy;&amp;dcy;&amp;acy;&amp;tcy;&amp;acy;&amp;mcy;&amp;icy; &amp;ncy;&amp;acy; &amp;pcy;&amp;ocy;&amp;scy;&amp;tcy; &amp;gcy;&amp;lcy;&amp;acy;&amp;vcy;&amp;ycy; &amp;dcy;&amp;iecy;&amp;pcy;&amp;scy;&amp;pcy;&amp;ocy;&amp;rcy;&amp;tcy;&amp;acy;(2018)|&amp;Fcy;&amp;ocy;&amp;tcy;&amp;ocy;: &amp;Dcy;&amp;iecy;&amp;pcy;&amp;acy;&amp;rcy;&amp;tcy;&amp;acy;&amp;mcy;&amp;iecy;&amp;ncy;&amp;tcy; &amp;ocy;&amp;bcy;&amp;shchcy;&amp;iecy;&amp;scy;&amp;tcy;&amp;vcy;&amp;iecy;&amp;ncy;&amp;ncy;&amp;ycy;&amp;khcy; &amp;icy; &amp;vcy;&amp;ncy;&amp;iecy;&amp;shcy;&amp;ncy;&amp;icy;&amp;khcy; &amp;scy;&amp;vcy;&amp;yacy;&amp;zcy;&amp;iecy;&amp;jcy; &amp;KHcy;&amp;Mcy;&amp;Acy;&amp;Ocy;">
            <a:extLst>
              <a:ext uri="{FF2B5EF4-FFF2-40B4-BE49-F238E27FC236}">
                <a16:creationId xmlns:a16="http://schemas.microsoft.com/office/drawing/2014/main" id="{467AA2BE-3478-4FD5-8CDD-7EFF034C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6314"/>
            <a:ext cx="3331696" cy="2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МИНТРУД\Лучшие практики Минтруд\К работе\Фото\Встреча Губернатора с финалистами отбора в Депспорта Юг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0568" y="1864431"/>
            <a:ext cx="2758211" cy="2522268"/>
          </a:xfrm>
          <a:prstGeom prst="rect">
            <a:avLst/>
          </a:prstGeom>
          <a:noFill/>
        </p:spPr>
      </p:pic>
      <p:pic>
        <p:nvPicPr>
          <p:cNvPr id="14" name="Рисунок 13" descr="https://press.admhmao.ru/upload/iblock/33e/lwndcy92mbu.jpg">
            <a:extLst>
              <a:ext uri="{FF2B5EF4-FFF2-40B4-BE49-F238E27FC236}">
                <a16:creationId xmlns:a16="http://schemas.microsoft.com/office/drawing/2014/main" id="{0EDA3CB9-E2C7-47E0-932C-1D38E5776A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6" y="3669463"/>
            <a:ext cx="2792070" cy="20568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8B5A02-7621-4010-ADF5-C0DBFB58629B}"/>
              </a:ext>
            </a:extLst>
          </p:cNvPr>
          <p:cNvSpPr txBox="1"/>
          <p:nvPr/>
        </p:nvSpPr>
        <p:spPr>
          <a:xfrm>
            <a:off x="1664026" y="365333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2016 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14488"/>
            <a:ext cx="7929618" cy="31393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 государственной гражданской службы и кадровой политики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Россия, 628011, Ханты-Мансийский автономный округ – Югра,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г.Ханты-Мансийск, ул. Комсомольская, 31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тел./факс: +7 (3467) 32-31-06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depgs@admhmao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http://www.depgs.admhmao.ru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8864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Цель и задачи общественной оценки 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 отборе руководителей отраслевых органов власти социальной сферы Югры</a:t>
            </a:r>
            <a:endParaRPr lang="ru-RU" sz="2400" b="1" baseline="300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857364"/>
            <a:ext cx="2703209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ЦЕЛЬ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0631" y="13047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2214546" y="1928802"/>
            <a:ext cx="336492" cy="299892"/>
            <a:chOff x="2147276" y="1700808"/>
            <a:chExt cx="336492" cy="299892"/>
          </a:xfrm>
          <a:solidFill>
            <a:schemeClr val="tx2"/>
          </a:solidFill>
        </p:grpSpPr>
        <p:sp>
          <p:nvSpPr>
            <p:cNvPr id="11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857488" y="1714488"/>
            <a:ext cx="5984427" cy="16312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повышение качества государственного управления посредством формирования объективной </a:t>
            </a:r>
            <a:br>
              <a:rPr lang="ru-RU" sz="2000" dirty="0"/>
            </a:br>
            <a:r>
              <a:rPr lang="ru-RU" sz="2000" dirty="0"/>
              <a:t>и открытой системы отбора и оценки кандидатов при отборе руководителей отраслевых органов власти социальной сферы Югры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08" y="3828425"/>
            <a:ext cx="342784" cy="30323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6808" y="4904010"/>
            <a:ext cx="342784" cy="30323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56808" y="5934077"/>
            <a:ext cx="342784" cy="30323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6" name="Группа 36"/>
          <p:cNvGrpSpPr/>
          <p:nvPr/>
        </p:nvGrpSpPr>
        <p:grpSpPr>
          <a:xfrm>
            <a:off x="2242274" y="3794605"/>
            <a:ext cx="336492" cy="299892"/>
            <a:chOff x="2147276" y="1700808"/>
            <a:chExt cx="336492" cy="299892"/>
          </a:xfrm>
          <a:solidFill>
            <a:schemeClr val="tx2"/>
          </a:solidFill>
        </p:grpSpPr>
        <p:sp>
          <p:nvSpPr>
            <p:cNvPr id="3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Заголовок 1"/>
          <p:cNvSpPr txBox="1">
            <a:spLocks/>
          </p:cNvSpPr>
          <p:nvPr/>
        </p:nvSpPr>
        <p:spPr>
          <a:xfrm>
            <a:off x="893011" y="3740022"/>
            <a:ext cx="1302725" cy="409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ЗАДАЧА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22070" y="4808647"/>
            <a:ext cx="1302725" cy="409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ЗАДАЧА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pSp>
        <p:nvGrpSpPr>
          <p:cNvPr id="7" name="Группа 42"/>
          <p:cNvGrpSpPr/>
          <p:nvPr/>
        </p:nvGrpSpPr>
        <p:grpSpPr>
          <a:xfrm>
            <a:off x="2242274" y="4857300"/>
            <a:ext cx="336492" cy="299892"/>
            <a:chOff x="2147276" y="1700808"/>
            <a:chExt cx="336492" cy="299892"/>
          </a:xfrm>
          <a:solidFill>
            <a:schemeClr val="tx2"/>
          </a:solidFill>
        </p:grpSpPr>
        <p:sp>
          <p:nvSpPr>
            <p:cNvPr id="44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5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899592" y="5877272"/>
            <a:ext cx="1302725" cy="409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ЗАДАЧА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pSp>
        <p:nvGrpSpPr>
          <p:cNvPr id="8" name="Группа 46"/>
          <p:cNvGrpSpPr/>
          <p:nvPr/>
        </p:nvGrpSpPr>
        <p:grpSpPr>
          <a:xfrm>
            <a:off x="2242274" y="5937420"/>
            <a:ext cx="336492" cy="299892"/>
            <a:chOff x="2147276" y="1700808"/>
            <a:chExt cx="336492" cy="299892"/>
          </a:xfrm>
          <a:solidFill>
            <a:schemeClr val="tx2"/>
          </a:solidFill>
        </p:grpSpPr>
        <p:sp>
          <p:nvSpPr>
            <p:cNvPr id="4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829150" y="4580588"/>
            <a:ext cx="59384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повысить интерес жителей граждан Российской Федерации (в том числе жителей Югры) к деятельности органов государственной власти автономного округа,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привлечь внимание общественности </a:t>
            </a:r>
            <a:b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 окружной кадровой политике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597843" y="3357050"/>
            <a:ext cx="8136904" cy="7200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97843" y="4601862"/>
            <a:ext cx="8136904" cy="7200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39552" y="5518973"/>
            <a:ext cx="8136904" cy="7200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39552" y="6536972"/>
            <a:ext cx="8136904" cy="7200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813586" y="5567225"/>
            <a:ext cx="6072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способствовать вовлечению институтов гражданского общества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деятельность органов государственной власти Югры,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вовлечению граждан 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принятие управленческих решений – в отбор наиболее подготовленных 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 компетентных управленческих кадров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3559710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учесть общественное мнение при отборе кандидатов для назначения 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должности руководителей отраслевых органов власти социальной сферы Югры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24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D74A70-4AAC-4BEA-9138-0B808095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43" y="188640"/>
            <a:ext cx="7039694" cy="1121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Основные нормативные правовые акты и другие документы, направленные на внедрение и обеспечение применения 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кадровой практики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F799B8-A35C-4F41-82C6-9CE4F9AB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03488-12AF-4F29-BC0E-EE5EC2CDEB7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742A91-C8D7-4BC3-908D-56C9EDB7377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13963" r="33799" b="4484"/>
          <a:stretch/>
        </p:blipFill>
        <p:spPr bwMode="auto">
          <a:xfrm>
            <a:off x="297191" y="3356992"/>
            <a:ext cx="1785753" cy="23646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08E302-2166-4000-A5FB-FDF49DA9D2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8296" r="34847" b="16200"/>
          <a:stretch/>
        </p:blipFill>
        <p:spPr bwMode="auto">
          <a:xfrm>
            <a:off x="1907704" y="2937538"/>
            <a:ext cx="1802510" cy="23646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43B73A-F58B-4511-829A-7D89E3783B22}"/>
              </a:ext>
            </a:extLst>
          </p:cNvPr>
          <p:cNvPicPr/>
          <p:nvPr/>
        </p:nvPicPr>
        <p:blipFill rotWithShape="1">
          <a:blip r:embed="rId4"/>
          <a:srcRect l="34651" t="11291" r="34843" b="15218"/>
          <a:stretch/>
        </p:blipFill>
        <p:spPr bwMode="auto">
          <a:xfrm>
            <a:off x="3505911" y="2518084"/>
            <a:ext cx="1788331" cy="24482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277120-7B23-4711-A10C-575793B69070}"/>
              </a:ext>
            </a:extLst>
          </p:cNvPr>
          <p:cNvPicPr/>
          <p:nvPr/>
        </p:nvPicPr>
        <p:blipFill rotWithShape="1">
          <a:blip r:embed="rId5"/>
          <a:srcRect l="33660" t="8268" r="34340" b="13760"/>
          <a:stretch/>
        </p:blipFill>
        <p:spPr bwMode="auto">
          <a:xfrm>
            <a:off x="5152140" y="2136721"/>
            <a:ext cx="1913164" cy="2376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65E41F-CC16-4B7B-92B9-3712A65A616B}"/>
              </a:ext>
            </a:extLst>
          </p:cNvPr>
          <p:cNvPicPr/>
          <p:nvPr/>
        </p:nvPicPr>
        <p:blipFill rotWithShape="1">
          <a:blip r:embed="rId6"/>
          <a:srcRect l="32482" t="14606" r="33378" b="4733"/>
          <a:stretch/>
        </p:blipFill>
        <p:spPr bwMode="auto">
          <a:xfrm>
            <a:off x="6821043" y="1683350"/>
            <a:ext cx="1738536" cy="23704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360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5C0185-3A9D-4C90-933F-5F1FAA4D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E751199-FCD0-4721-BFDC-B5A9AE91F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874007"/>
              </p:ext>
            </p:extLst>
          </p:nvPr>
        </p:nvGraphicFramePr>
        <p:xfrm>
          <a:off x="0" y="1396999"/>
          <a:ext cx="9108504" cy="546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31EE5F-A238-4716-9EE5-F3C831C4AD6E}"/>
              </a:ext>
            </a:extLst>
          </p:cNvPr>
          <p:cNvSpPr txBox="1"/>
          <p:nvPr/>
        </p:nvSpPr>
        <p:spPr>
          <a:xfrm>
            <a:off x="40911" y="586358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2011 год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5F1FC-1B72-4A27-ABA0-A0AC2BE28275}"/>
              </a:ext>
            </a:extLst>
          </p:cNvPr>
          <p:cNvSpPr txBox="1"/>
          <p:nvPr/>
        </p:nvSpPr>
        <p:spPr>
          <a:xfrm>
            <a:off x="539552" y="4832776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2013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14608-5E1A-45D3-9BC2-9EA83B3E2ACA}"/>
              </a:ext>
            </a:extLst>
          </p:cNvPr>
          <p:cNvSpPr txBox="1"/>
          <p:nvPr/>
        </p:nvSpPr>
        <p:spPr>
          <a:xfrm>
            <a:off x="683568" y="3818912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2016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102E1-6D82-47A7-A0B2-2AACB6945242}"/>
              </a:ext>
            </a:extLst>
          </p:cNvPr>
          <p:cNvSpPr txBox="1"/>
          <p:nvPr/>
        </p:nvSpPr>
        <p:spPr>
          <a:xfrm>
            <a:off x="546367" y="2797664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2017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2635F-A01A-4F8C-A2B9-7A88F9319928}"/>
              </a:ext>
            </a:extLst>
          </p:cNvPr>
          <p:cNvSpPr txBox="1"/>
          <p:nvPr/>
        </p:nvSpPr>
        <p:spPr>
          <a:xfrm>
            <a:off x="1331640" y="38115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Департамент здравоохранения Ханты-Мансийского автономного округа – Югры;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Департамент физической культуры и спорта Ханты-Мансийского автономного округа – Югры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08A8C-7209-43BA-B8F2-0F3541F693C3}"/>
              </a:ext>
            </a:extLst>
          </p:cNvPr>
          <p:cNvSpPr txBox="1"/>
          <p:nvPr/>
        </p:nvSpPr>
        <p:spPr>
          <a:xfrm>
            <a:off x="89756" y="1742536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2018 год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5ED90-FF07-468B-88EA-142953113520}"/>
              </a:ext>
            </a:extLst>
          </p:cNvPr>
          <p:cNvSpPr txBox="1"/>
          <p:nvPr/>
        </p:nvSpPr>
        <p:spPr>
          <a:xfrm>
            <a:off x="1187624" y="54626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Опыт проведения отбора кандидатов на замещение руководящих должностей в органах государственной власти социальной сферы Югры</a:t>
            </a:r>
          </a:p>
        </p:txBody>
      </p:sp>
    </p:spTree>
    <p:extLst>
      <p:ext uri="{BB962C8B-B14F-4D97-AF65-F5344CB8AC3E}">
        <p14:creationId xmlns:p14="http://schemas.microsoft.com/office/powerpoint/2010/main" val="131680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728" y="28572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Этапы проведения отбора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кандидатов на руководящие должности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отраслевые органы власти социальной сферы Югры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171" name="Поле 4"/>
          <p:cNvSpPr txBox="1">
            <a:spLocks noChangeArrowheads="1"/>
          </p:cNvSpPr>
          <p:nvPr/>
        </p:nvSpPr>
        <p:spPr bwMode="auto">
          <a:xfrm>
            <a:off x="794541" y="1844824"/>
            <a:ext cx="7446227" cy="552290"/>
          </a:xfrm>
          <a:prstGeom prst="rect">
            <a:avLst/>
          </a:prstGeom>
          <a:gradFill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5400000" scaled="1"/>
          </a:gra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Издание распоряжения Губернатора автономного округа о начале отбора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дата начала отбора – дата издания распоряжения Губернатора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2571744"/>
            <a:ext cx="6643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Подготовительный этап (14 календарных дней)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96" name="Поле 1"/>
          <p:cNvSpPr txBox="1">
            <a:spLocks noChangeArrowheads="1"/>
          </p:cNvSpPr>
          <p:nvPr/>
        </p:nvSpPr>
        <p:spPr bwMode="auto">
          <a:xfrm>
            <a:off x="794541" y="2930812"/>
            <a:ext cx="1963738" cy="1285884"/>
          </a:xfrm>
          <a:prstGeom prst="rect">
            <a:avLst/>
          </a:prstGeom>
          <a:solidFill>
            <a:srgbClr val="FFFF99">
              <a:alpha val="69020"/>
            </a:srgb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Департамент общественных и внешних связей Югры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7" name="Поле 2"/>
          <p:cNvSpPr txBox="1">
            <a:spLocks noChangeArrowheads="1"/>
          </p:cNvSpPr>
          <p:nvPr/>
        </p:nvSpPr>
        <p:spPr bwMode="auto">
          <a:xfrm>
            <a:off x="3499782" y="3196646"/>
            <a:ext cx="1963738" cy="133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Депгосслужбы Югры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8" name="Поле 3"/>
          <p:cNvSpPr txBox="1">
            <a:spLocks noChangeArrowheads="1"/>
          </p:cNvSpPr>
          <p:nvPr/>
        </p:nvSpPr>
        <p:spPr bwMode="auto">
          <a:xfrm>
            <a:off x="6205023" y="2896371"/>
            <a:ext cx="2035746" cy="1330329"/>
          </a:xfrm>
          <a:prstGeom prst="rect">
            <a:avLst/>
          </a:prstGeom>
          <a:solidFill>
            <a:srgbClr val="CCCCFF"/>
          </a:soli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Отраслевой орган социальной сферы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9" name="Поле 5"/>
          <p:cNvSpPr txBox="1">
            <a:spLocks noChangeArrowheads="1"/>
          </p:cNvSpPr>
          <p:nvPr/>
        </p:nvSpPr>
        <p:spPr bwMode="auto">
          <a:xfrm>
            <a:off x="3493748" y="4801982"/>
            <a:ext cx="4698173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Разработка и утверждение профессионального профиля кандидата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 целевую должность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0" name="Поле 15"/>
          <p:cNvSpPr txBox="1">
            <a:spLocks noChangeArrowheads="1"/>
          </p:cNvSpPr>
          <p:nvPr/>
        </p:nvSpPr>
        <p:spPr bwMode="auto">
          <a:xfrm>
            <a:off x="3493748" y="5715016"/>
            <a:ext cx="2292698" cy="78581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Разработка тестов, кейсов, вопросников, анкет экспертов. Определение методик оценки.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5A5965A0-A940-4310-8315-F12676DFAEC0}"/>
              </a:ext>
            </a:extLst>
          </p:cNvPr>
          <p:cNvSpPr/>
          <p:nvPr/>
        </p:nvSpPr>
        <p:spPr>
          <a:xfrm>
            <a:off x="4301631" y="4554960"/>
            <a:ext cx="360040" cy="241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32E523F-E544-4A1A-BDD7-F647BCF425CB}"/>
              </a:ext>
            </a:extLst>
          </p:cNvPr>
          <p:cNvSpPr/>
          <p:nvPr/>
        </p:nvSpPr>
        <p:spPr>
          <a:xfrm>
            <a:off x="6994029" y="4243551"/>
            <a:ext cx="360039" cy="541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изогнутая вправо 6">
            <a:extLst>
              <a:ext uri="{FF2B5EF4-FFF2-40B4-BE49-F238E27FC236}">
                <a16:creationId xmlns:a16="http://schemas.microsoft.com/office/drawing/2014/main" id="{60D81AE9-7BA4-401C-B6EE-19CD43AFDED3}"/>
              </a:ext>
            </a:extLst>
          </p:cNvPr>
          <p:cNvSpPr/>
          <p:nvPr/>
        </p:nvSpPr>
        <p:spPr>
          <a:xfrm>
            <a:off x="2759294" y="4365104"/>
            <a:ext cx="723851" cy="1944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903281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Этап информационного сопровождения (3 рабочих дня)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0722" name="Поле 18"/>
          <p:cNvSpPr txBox="1">
            <a:spLocks noChangeArrowheads="1"/>
          </p:cNvSpPr>
          <p:nvPr/>
        </p:nvSpPr>
        <p:spPr bwMode="auto">
          <a:xfrm>
            <a:off x="857224" y="2071678"/>
            <a:ext cx="1931988" cy="8868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Информационное оповещение о начале отбора в СМИ (телевидение, печатные,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электронные)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Поле 19"/>
          <p:cNvSpPr txBox="1">
            <a:spLocks noChangeArrowheads="1"/>
          </p:cNvSpPr>
          <p:nvPr/>
        </p:nvSpPr>
        <p:spPr bwMode="auto">
          <a:xfrm>
            <a:off x="3500430" y="2071678"/>
            <a:ext cx="2000264" cy="12452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Размещение объявления о начале отбора и приеме документов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 сайте 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admhmao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ru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 ФГИС «Единая информационная система управления кадровым составом государственной гражданской службы Российской Федерации»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Поле 24"/>
          <p:cNvSpPr txBox="1">
            <a:spLocks noChangeArrowheads="1"/>
          </p:cNvSpPr>
          <p:nvPr/>
        </p:nvSpPr>
        <p:spPr bwMode="auto">
          <a:xfrm>
            <a:off x="6143636" y="2071677"/>
            <a:ext cx="1963738" cy="8868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Информирование общественного совета, созданного при отраслевом органе власти, о начале отбора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Поле 20"/>
          <p:cNvSpPr txBox="1">
            <a:spLocks noChangeArrowheads="1"/>
          </p:cNvSpPr>
          <p:nvPr/>
        </p:nvSpPr>
        <p:spPr bwMode="auto">
          <a:xfrm>
            <a:off x="857224" y="3520209"/>
            <a:ext cx="4643470" cy="438150"/>
          </a:xfrm>
          <a:prstGeom prst="rect">
            <a:avLst/>
          </a:prstGeom>
          <a:solidFill>
            <a:srgbClr val="FFFFFF"/>
          </a:solidFill>
          <a:ln w="1270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Информирование о проведении отбора ОГВ,  ОМС, общественных советов, гос.учреждений и предприятий, крупных бизнес-компаний, посредством Интернет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6" name="Поле 21"/>
          <p:cNvSpPr txBox="1">
            <a:spLocks noChangeArrowheads="1"/>
          </p:cNvSpPr>
          <p:nvPr/>
        </p:nvSpPr>
        <p:spPr bwMode="auto">
          <a:xfrm>
            <a:off x="857224" y="4143336"/>
            <a:ext cx="4643470" cy="511175"/>
          </a:xfrm>
          <a:prstGeom prst="rect">
            <a:avLst/>
          </a:prstGeom>
          <a:solidFill>
            <a:srgbClr val="FFFFFF"/>
          </a:solidFill>
          <a:ln w="1270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Информирование Общественной палаты, Думы автономного округа,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выпускников Президентской программы подготовки управленческих кадров, профессиональных сообществ о начале отбора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4755479"/>
            <a:ext cx="5214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</a:rPr>
              <a:t>Сбор заявок на участие в отборе (14 календарных дней)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57148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отбора</a:t>
            </a:r>
          </a:p>
        </p:txBody>
      </p:sp>
      <p:sp>
        <p:nvSpPr>
          <p:cNvPr id="30727" name="Поле 25"/>
          <p:cNvSpPr txBox="1">
            <a:spLocks noChangeArrowheads="1"/>
          </p:cNvSpPr>
          <p:nvPr/>
        </p:nvSpPr>
        <p:spPr bwMode="auto">
          <a:xfrm>
            <a:off x="857224" y="5295968"/>
            <a:ext cx="2025650" cy="857256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Прием и регистрация заявок, проверка документов достоверности указанных в них сведений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8" name="Поле 27"/>
          <p:cNvSpPr txBox="1">
            <a:spLocks noChangeArrowheads="1"/>
          </p:cNvSpPr>
          <p:nvPr/>
        </p:nvSpPr>
        <p:spPr bwMode="auto">
          <a:xfrm>
            <a:off x="3417687" y="5295968"/>
            <a:ext cx="2071702" cy="857256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Оценка соответствия кандидатов базовым квалификационным требованиям (по уровню образования и стажу работы)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9" name="Поле 28"/>
          <p:cNvSpPr txBox="1">
            <a:spLocks noChangeArrowheads="1"/>
          </p:cNvSpPr>
          <p:nvPr/>
        </p:nvSpPr>
        <p:spPr bwMode="auto">
          <a:xfrm>
            <a:off x="6024202" y="5295968"/>
            <a:ext cx="2143140" cy="857256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Составление списка кандидатов, соответствующих базовым квалификационным требованиям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ИНТРУД\Лучшие практики Минтруд\К работе\Фото\С сайта объявления 2.png"/>
          <p:cNvPicPr>
            <a:picLocks noChangeAspect="1" noChangeArrowheads="1"/>
          </p:cNvPicPr>
          <p:nvPr/>
        </p:nvPicPr>
        <p:blipFill>
          <a:blip r:embed="rId2"/>
          <a:srcRect t="4167" r="1390" b="4674"/>
          <a:stretch>
            <a:fillRect/>
          </a:stretch>
        </p:blipFill>
        <p:spPr bwMode="auto">
          <a:xfrm>
            <a:off x="4786314" y="1785926"/>
            <a:ext cx="4143404" cy="48555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357166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Информация об отборе кандидатов на должности </a:t>
            </a:r>
          </a:p>
          <a:p>
            <a:pPr algn="ctr"/>
            <a:r>
              <a:rPr lang="ru-RU" sz="1400" dirty="0"/>
              <a:t>директора Департамента социального развития Ханты-Мансийского автономного </a:t>
            </a:r>
          </a:p>
          <a:p>
            <a:pPr algn="ctr"/>
            <a:r>
              <a:rPr lang="ru-RU" sz="1400" dirty="0"/>
              <a:t>округа – Югры и директора Департамента образования и молодежной политики </a:t>
            </a:r>
          </a:p>
          <a:p>
            <a:pPr algn="ctr"/>
            <a:r>
              <a:rPr lang="ru-RU" sz="1400" dirty="0"/>
              <a:t>Ханты-Мансийского автономного округа – Югры, 2017 год</a:t>
            </a:r>
          </a:p>
        </p:txBody>
      </p:sp>
      <p:pic>
        <p:nvPicPr>
          <p:cNvPr id="11" name="Picture 2" descr="F:\МИНТРУД\Лучшие практики Минтруд\К работе\Фото\С сайта объявления об отборе на должности Депобразования Югры и Депсоцразвития Югры.png"/>
          <p:cNvPicPr>
            <a:picLocks noChangeAspect="1" noChangeArrowheads="1"/>
          </p:cNvPicPr>
          <p:nvPr/>
        </p:nvPicPr>
        <p:blipFill>
          <a:blip r:embed="rId3"/>
          <a:srcRect t="3571" r="557" b="5357"/>
          <a:stretch>
            <a:fillRect/>
          </a:stretch>
        </p:blipFill>
        <p:spPr bwMode="auto">
          <a:xfrm>
            <a:off x="185352" y="1785926"/>
            <a:ext cx="4172334" cy="4824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6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BE166C-7891-4B6D-B07E-6070D59F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3EE3B8-76BF-41DA-A962-FABD69D0AF0B}"/>
              </a:ext>
            </a:extLst>
          </p:cNvPr>
          <p:cNvPicPr/>
          <p:nvPr/>
        </p:nvPicPr>
        <p:blipFill rotWithShape="1">
          <a:blip r:embed="rId3"/>
          <a:srcRect l="36726" t="6451" r="37879" b="3711"/>
          <a:stretch/>
        </p:blipFill>
        <p:spPr bwMode="auto">
          <a:xfrm>
            <a:off x="3021459" y="1723294"/>
            <a:ext cx="2813049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B45A3-B8AF-40A9-BC15-8D2267DA68D8}"/>
              </a:ext>
            </a:extLst>
          </p:cNvPr>
          <p:cNvPicPr/>
          <p:nvPr/>
        </p:nvPicPr>
        <p:blipFill rotWithShape="1">
          <a:blip r:embed="rId4"/>
          <a:srcRect l="36901" t="6552" r="37698" b="4977"/>
          <a:stretch/>
        </p:blipFill>
        <p:spPr bwMode="auto">
          <a:xfrm>
            <a:off x="6084168" y="1723294"/>
            <a:ext cx="252028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65D981-7837-4744-B058-758F1E6D9F03}"/>
              </a:ext>
            </a:extLst>
          </p:cNvPr>
          <p:cNvPicPr/>
          <p:nvPr/>
        </p:nvPicPr>
        <p:blipFill rotWithShape="1">
          <a:blip r:embed="rId5"/>
          <a:srcRect l="24774" t="7787" r="25650" b="7475"/>
          <a:stretch/>
        </p:blipFill>
        <p:spPr bwMode="auto">
          <a:xfrm>
            <a:off x="251520" y="1723294"/>
            <a:ext cx="25202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B0D069-1476-46F6-81D6-49F439C98B4B}"/>
              </a:ext>
            </a:extLst>
          </p:cNvPr>
          <p:cNvSpPr/>
          <p:nvPr/>
        </p:nvSpPr>
        <p:spPr>
          <a:xfrm>
            <a:off x="1115616" y="29908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Отбор кандидатов на должность директора Департамента физической культуры и спорта Ханты-Мансийского автономного округа – Югры, 2018 год</a:t>
            </a:r>
            <a:br>
              <a:rPr lang="ru-RU" dirty="0"/>
            </a:br>
            <a:r>
              <a:rPr lang="ru-RU" dirty="0"/>
              <a:t>(информация с официального сайта Депгосслужбы Югры).</a:t>
            </a:r>
          </a:p>
        </p:txBody>
      </p:sp>
    </p:spTree>
    <p:extLst>
      <p:ext uri="{BB962C8B-B14F-4D97-AF65-F5344CB8AC3E}">
        <p14:creationId xmlns:p14="http://schemas.microsoft.com/office/powerpoint/2010/main" val="108342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C3B5-B5FD-43CC-A561-9C19B41066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95633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Этап оценки личностного и профессионального потенциала кандидатов (5 рабочих дней)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92877" y="47016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отбора</a:t>
            </a:r>
          </a:p>
        </p:txBody>
      </p:sp>
      <p:sp>
        <p:nvSpPr>
          <p:cNvPr id="31746" name="Поле 29"/>
          <p:cNvSpPr txBox="1">
            <a:spLocks noChangeArrowheads="1"/>
          </p:cNvSpPr>
          <p:nvPr/>
        </p:nvSpPr>
        <p:spPr bwMode="auto">
          <a:xfrm>
            <a:off x="453271" y="1933932"/>
            <a:ext cx="2261341" cy="122503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Проверка знаний Конституции РФ, законодательства о государственной гражданской службе (</a:t>
            </a:r>
            <a:r>
              <a:rPr kumimoji="0" lang="ru-RU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методом тестирования</a:t>
            </a: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Text Box 34"/>
          <p:cNvSpPr txBox="1">
            <a:spLocks noChangeArrowheads="1"/>
          </p:cNvSpPr>
          <p:nvPr/>
        </p:nvSpPr>
        <p:spPr bwMode="auto">
          <a:xfrm>
            <a:off x="1500166" y="2857496"/>
            <a:ext cx="2300289" cy="1219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Проверка знаний антикоррупционных технологий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ru-RU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методом тестирования</a:t>
            </a: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Text Box 35"/>
          <p:cNvSpPr txBox="1">
            <a:spLocks noChangeArrowheads="1"/>
          </p:cNvSpPr>
          <p:nvPr/>
        </p:nvSpPr>
        <p:spPr bwMode="auto">
          <a:xfrm>
            <a:off x="2843808" y="3571876"/>
            <a:ext cx="2385407" cy="1009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Проверка знаний государственного языка РФ, культуры речи,</a:t>
            </a:r>
            <a:r>
              <a:rPr kumimoji="0" lang="ru-RU" sz="9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информационно-коммуникационных технологий</a:t>
            </a:r>
            <a:endParaRPr kumimoji="0" 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ru-RU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методом тестирования</a:t>
            </a: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Text Box 36"/>
          <p:cNvSpPr txBox="1">
            <a:spLocks noChangeArrowheads="1"/>
          </p:cNvSpPr>
          <p:nvPr/>
        </p:nvSpPr>
        <p:spPr bwMode="auto">
          <a:xfrm>
            <a:off x="4716016" y="4357693"/>
            <a:ext cx="2227711" cy="988643"/>
          </a:xfrm>
          <a:prstGeom prst="rect">
            <a:avLst/>
          </a:prstGeom>
          <a:solidFill>
            <a:srgbClr val="FFFFCC"/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Диагностика личностно-профессиональных качеств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ru-RU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методом тестирования</a:t>
            </a: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0" name="Text Box 37"/>
          <p:cNvSpPr txBox="1">
            <a:spLocks noChangeArrowheads="1"/>
          </p:cNvSpPr>
          <p:nvPr/>
        </p:nvSpPr>
        <p:spPr bwMode="auto">
          <a:xfrm>
            <a:off x="6228184" y="5000636"/>
            <a:ext cx="2287179" cy="12366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Проверка склонности кандидатов к антикоррупционном</a:t>
            </a:r>
            <a:r>
              <a:rPr lang="ru-RU" sz="900" dirty="0"/>
              <a:t>у поведению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51" name="Picture 7" descr="F:\МИНТРУД\Лучшие практики Минтруд\К работе\Фото\Слайды\0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4222012" cy="123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13450</TotalTime>
  <Words>2385</Words>
  <Application>Microsoft Office PowerPoint</Application>
  <PresentationFormat>Экран (4:3)</PresentationFormat>
  <Paragraphs>850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Batang</vt:lpstr>
      <vt:lpstr>Calibri</vt:lpstr>
      <vt:lpstr>Calibri Light</vt:lpstr>
      <vt:lpstr>Cambria</vt:lpstr>
      <vt:lpstr>Times New Roman</vt:lpstr>
      <vt:lpstr>Тема Office</vt:lpstr>
      <vt:lpstr>Общественная оценка  при отборе руководителей отраслевых органов власти социальной сферы Югры</vt:lpstr>
      <vt:lpstr>Презентация PowerPoint</vt:lpstr>
      <vt:lpstr>Основные нормативные правовые акты и другие документы, направленные на внедрение и обеспечение применения  кадровой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Конференция в рамках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Коми</dc:title>
  <dc:creator>Коробов</dc:creator>
  <cp:lastModifiedBy>Слинкина Ирина Александровна</cp:lastModifiedBy>
  <cp:revision>785</cp:revision>
  <cp:lastPrinted>2018-10-30T09:27:24Z</cp:lastPrinted>
  <dcterms:created xsi:type="dcterms:W3CDTF">2014-04-08T21:55:35Z</dcterms:created>
  <dcterms:modified xsi:type="dcterms:W3CDTF">2018-10-30T14:20:00Z</dcterms:modified>
</cp:coreProperties>
</file>