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693400" cy="756285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5332" autoAdjust="0"/>
  </p:normalViewPr>
  <p:slideViewPr>
    <p:cSldViewPr>
      <p:cViewPr varScale="1">
        <p:scale>
          <a:sx n="80" d="100"/>
          <a:sy n="80" d="100"/>
        </p:scale>
        <p:origin x="1157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330" cy="341026"/>
          </a:xfrm>
          <a:prstGeom prst="rect">
            <a:avLst/>
          </a:prstGeom>
        </p:spPr>
        <p:txBody>
          <a:bodyPr vert="horz" lIns="83768" tIns="41884" rIns="83768" bIns="41884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4423" y="0"/>
            <a:ext cx="4300855" cy="341026"/>
          </a:xfrm>
          <a:prstGeom prst="rect">
            <a:avLst/>
          </a:prstGeom>
        </p:spPr>
        <p:txBody>
          <a:bodyPr vert="horz" lIns="83768" tIns="41884" rIns="83768" bIns="41884" rtlCol="0"/>
          <a:lstStyle>
            <a:lvl1pPr algn="r">
              <a:defRPr sz="1100"/>
            </a:lvl1pPr>
          </a:lstStyle>
          <a:p>
            <a:fld id="{3576AF62-451A-44EF-9C8C-AFFAFF220229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850900"/>
            <a:ext cx="3241675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68" tIns="41884" rIns="83768" bIns="418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412" y="3271845"/>
            <a:ext cx="7941401" cy="2676834"/>
          </a:xfrm>
          <a:prstGeom prst="rect">
            <a:avLst/>
          </a:prstGeom>
        </p:spPr>
        <p:txBody>
          <a:bodyPr vert="horz" lIns="83768" tIns="41884" rIns="83768" bIns="418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50"/>
            <a:ext cx="4302330" cy="341025"/>
          </a:xfrm>
          <a:prstGeom prst="rect">
            <a:avLst/>
          </a:prstGeom>
        </p:spPr>
        <p:txBody>
          <a:bodyPr vert="horz" lIns="83768" tIns="41884" rIns="83768" bIns="41884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4423" y="6456650"/>
            <a:ext cx="4300855" cy="341025"/>
          </a:xfrm>
          <a:prstGeom prst="rect">
            <a:avLst/>
          </a:prstGeom>
        </p:spPr>
        <p:txBody>
          <a:bodyPr vert="horz" lIns="83768" tIns="41884" rIns="83768" bIns="41884" rtlCol="0" anchor="b"/>
          <a:lstStyle>
            <a:lvl1pPr algn="r">
              <a:defRPr sz="1100"/>
            </a:lvl1pPr>
          </a:lstStyle>
          <a:p>
            <a:fld id="{54197377-B4B3-48C5-8B62-DCED18BB3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92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500" dirty="0"/>
              <a:t>ДОБРЫЙ ДЕНЬ! СПАСИБО КОЛЛЕГАМ ИЗ МИНТРУДА ЧТО НОМИНИРОВАЛИ НАШУ ПРАКТИКУ. </a:t>
            </a:r>
          </a:p>
          <a:p>
            <a:endParaRPr lang="ru-RU" sz="1500" dirty="0"/>
          </a:p>
          <a:p>
            <a:r>
              <a:rPr lang="ru-RU" sz="1500" dirty="0"/>
              <a:t>У НАС НАКОПИЛОСЬ ДОСТАТОЧНО ОПЫТА И ДАННЫХ, ЧТОБЫ ПОДЕЛИТЬСЯ С ВАМИ.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97377-B4B3-48C5-8B62-DCED18BB37E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002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500" dirty="0"/>
              <a:t>И ЕСТЬ ЕЩЕ МНОГО ПРАКТИК И ПРИМЕРОВ, КАК МОЖНО ИНЕТРПЕРТИРОВАТЬ ДАННЫЕ ПОЛУЧЕННЫЕ ПО ИТОГАМ АУДИТА РАБОЧЕГО ВРЕМЕНИ СОТРУДНИКОВ</a:t>
            </a:r>
          </a:p>
          <a:p>
            <a:endParaRPr lang="ru-RU" sz="1500" dirty="0"/>
          </a:p>
          <a:p>
            <a:r>
              <a:rPr lang="ru-RU" sz="1500" dirty="0"/>
              <a:t>У НАС В ПРАКТИКЕ МОСКВЫ УЖЕ ЕСТЬ НЕКОТОРЫЕ НОРМАТИВЫ ПО ОБЕСПЕЧИВАЮЩИМ ПРОЦЕССАМ ПО КОТОРЫМ ГОРОД РЕЗУЛЬТАТИВНО РАБОТАЕТ </a:t>
            </a:r>
          </a:p>
          <a:p>
            <a:r>
              <a:rPr lang="ru-RU" sz="1500" dirty="0"/>
              <a:t>ПРОСТО КО ВСЕМУ НАДО ПОДХОДИТЬ КОМПЛЕКСНО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97377-B4B3-48C5-8B62-DCED18BB37E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797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500" dirty="0"/>
              <a:t>ПОДВОДЯ ИТОГИ СВОЕГО ВЫСТУПЛЕНИЯ Я ХОЧУ ПРИЗВАТЬ КОЛЛЕГ ИЗ РЕГИОНОВ РАБОТАТЬ СОВМЕСТНО ДАЛЬШЕ В НАПРАВЛЕНИИ ДАННОЙ </a:t>
            </a:r>
            <a:r>
              <a:rPr lang="en-US" sz="1500" dirty="0"/>
              <a:t>HR</a:t>
            </a:r>
            <a:r>
              <a:rPr lang="ru-RU" sz="1500" dirty="0"/>
              <a:t> АНАЛИТИКИ, СРАВНИВАТЬ РЕЗУЛЬТАТЫ ДЕЯТЕЛЬНОСТИ ХОТЯ БЫ ПО ОБЕСПЕЧИВАЮЩИМ ПРОЦЕССАМ И СФОРМИРОВАТЬ МЕТОДИКУ ПО ФУНКЦИОНАЛНОМУ АНАЛИЗУ Т РАСЧЕТУ ОПТИМАЛЬНОЙ ЧИСЛЕННОСТИ</a:t>
            </a:r>
          </a:p>
          <a:p>
            <a:endParaRPr lang="ru-RU" sz="1500" dirty="0"/>
          </a:p>
          <a:p>
            <a:r>
              <a:rPr lang="ru-RU" sz="1500" dirty="0"/>
              <a:t>И В ЗАВЕРШЕНИИ Я ХОЧУ ВАМ ПОЖЕЛАТЬ – ЧТОБ ВЫ И ВАШИ РУКОВОДИТЕЛИ ПРИНИМАЛИ РЕШЕНИЯ ТОЛЬКО НА ОСНОВЕ ОБЪЕКТИВНОЙ ИНФОРМАЦИИ!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97377-B4B3-48C5-8B62-DCED18BB37E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998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300" dirty="0"/>
              <a:t>ЧТО ЖЕ ЭТО ЗА СТРАШНЫЙ ЗВЕРЬ ТАКОЙ – АУДИТ!?? В ЖИЗНИ И В ГОССЕКТОРЕ ЭТО ВОСПРИНИМАЮТ  КАК ОЦЕНКА,  КАК ПРОВЕРКА, КАК СОКРАЩЕНИЕ СОТРУДНИКОВ И МЕНЬШЕ ВСЕГО КАК ОПТИМИЗАЦИЯ ПРОЦЕССОВ. </a:t>
            </a:r>
          </a:p>
          <a:p>
            <a:endParaRPr lang="ru-RU" sz="1300" dirty="0"/>
          </a:p>
          <a:p>
            <a:r>
              <a:rPr lang="ru-RU" sz="1300" dirty="0"/>
              <a:t>СЕГОДНЯ Я ХОЧУ ГОВОРИТЬ ОБ АУДИТ ИМЕННО С ЭТОЙ СТОРОНЫ – КАКУЮ ПОЛЬЗУ ОН МОЖЕТ ПРИНЕСТИ НЕ ТОЛЬКО РУКОВОДИТЕЛЮ, НО И КЛЮЧЕВОМУ СОТРУДНИКУ. </a:t>
            </a:r>
          </a:p>
          <a:p>
            <a:endParaRPr lang="ru-RU" sz="1300" dirty="0"/>
          </a:p>
          <a:p>
            <a:r>
              <a:rPr lang="ru-RU" sz="1300" dirty="0"/>
              <a:t>ДА СОКРАЩЕНИЯ ЕСТЬ…НО НЕ СОТРУДНИКОВ…. </a:t>
            </a:r>
          </a:p>
          <a:p>
            <a:endParaRPr lang="ru-RU" sz="1300" dirty="0"/>
          </a:p>
          <a:p>
            <a:r>
              <a:rPr lang="ru-RU" sz="1300" dirty="0"/>
              <a:t>ВОТ ПРЕДСТАВЛЯЮ ВАМ ОСНОВНЫЕ ПОТЕРИ В ОФИСЕ, С КОТОРЫМИ СТАЛКИВАЕТСЯ ГГС И КАКИЕ МЫ ПРЕДЛАГАЕМ ПОСТОЯННО ОПТИМИЗИРОВАТЬ ВСЕМ: перечислить с примерами (быстро) и сказать – </a:t>
            </a:r>
          </a:p>
          <a:p>
            <a:r>
              <a:rPr lang="ru-RU" sz="1300" dirty="0"/>
              <a:t>ВСЕ ЭТО НАМ с ВАМИ ХОРОШО ЗНАКОМО, и все это НАДО СОКРАЩАТЬ.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97377-B4B3-48C5-8B62-DCED18BB37E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549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500" dirty="0"/>
              <a:t>В СТРУКТУРЕ ПМ МЫ ЗАНИМАЕМСЯ ОПТИМИЗАЦИЕЙ С КОНЦА 2012 ГОДА – </a:t>
            </a:r>
          </a:p>
          <a:p>
            <a:r>
              <a:rPr lang="ru-RU" sz="1500" dirty="0"/>
              <a:t>ТОГДА ЗАПУСТИЛИСЬ ПЕРВЫЕ ПРОЕКТЫ, </a:t>
            </a:r>
          </a:p>
          <a:p>
            <a:r>
              <a:rPr lang="ru-RU" sz="1500" dirty="0"/>
              <a:t>МЫ ЯВЛЯЕТСЯ ВНУТРЕННИМ СЕРВИСОМ ДЛЯ НАШИХ ОРГАНОВ ВЛАСТИ, ОХВАТ КОЛОСАЛЬНЫЙ – БОЛЕЕ 2300 СОТРУДНИКОВ ( по 350 в среднем в год)</a:t>
            </a:r>
          </a:p>
          <a:p>
            <a:endParaRPr lang="ru-RU" sz="1500" dirty="0"/>
          </a:p>
          <a:p>
            <a:r>
              <a:rPr lang="ru-RU" sz="1500" dirty="0"/>
              <a:t>ОТ ВСЕХ ГГС – 19000- ЭТО 12%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97377-B4B3-48C5-8B62-DCED18BB37E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177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300" dirty="0"/>
              <a:t>КАК ЖЕ МЫ ПРОВОДИМ АУДИТ: ОСНОВНЫМ ИНСТУРМЕНТОМ У НАС ЯВЛЯЕТСЯ ФОТОГРАФИЯ РАБОЧЕГО ДНЯ – ДА ЭТОТ ИНСТРУМЕНТ ДАВНО ИСПОЛЬЗУЕТСЯ НА ПРОИЗВОДСТВЕ, НО МЫ ЕГО АДАПТИРОВАЛИ ПОД ГОССЛУЖАЩИХ. </a:t>
            </a:r>
          </a:p>
          <a:p>
            <a:endParaRPr lang="ru-RU" sz="1300" dirty="0"/>
          </a:p>
          <a:p>
            <a:r>
              <a:rPr lang="ru-RU" sz="1300" dirty="0"/>
              <a:t>ИЗНАЧАЛЬНО МЫ ПРОВОДИМ УСТАНОВОЧНЫЕ ВСТРЕЧИ С РУКОВОДИТЕЛЯМИ ПОДРАЗДЕЛЕНИЙ – У НАС ЕСТЬ АНКЕТА И ПЕРЕЧЕНЬ ВОПРОСОВ, МЫ ДЕТАЛЬНО ЗНАКОМИМСЯ СО ВСЕМИ ФУНКЦИЯМИ И НЮАНСАМИ РАБОТЫ, ПОТОМ ИНСТРУКТИРУЕМ НАШИХ НАБЛЮДАТЕЛЕЙ – СТУДЕНТОВ МГУУ, КОТОРЫЕ НА ПРОТЯЖЕНИИ 5 РАБОЧИХ ДНЕЙ – ДЛЯ ДОСТОВЕРНОСТИ РЕЗУЛЬТАТОВ, ПРОВОДЯТ НАБЛЮДЕНИЕ ЗА СОТРУДНИКАМИ В ТЕЧЕНИЕ ВСЕГО ДНЯ.</a:t>
            </a:r>
          </a:p>
          <a:p>
            <a:endParaRPr lang="ru-RU" sz="1300" dirty="0"/>
          </a:p>
          <a:p>
            <a:r>
              <a:rPr lang="ru-RU" sz="1300" dirty="0"/>
              <a:t> НА ПРОЕКТЕ ВСЕГДА ЕСТЬ ОДИН КУРАТОР, КОТОРЫЙ КОРРЕКТИРУЕТ РАБОТУ, УТОЧНЯЕТ ВОПРОСЫ И КОНТРОЛИРУЕТ ДЕЯТЕЛЬНОСТЬ НАБЛЮДАТЕЛЕЙ.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97377-B4B3-48C5-8B62-DCED18BB37E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567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300" dirty="0"/>
              <a:t>ДЛЯ УДОБСТВА И ДЛЯ БЫСТРОЙ ОБРАБОТКИ ПОЛУЧЕННЫХ РЕЗУЛЬТАТОВ МЫ РАЗРАБОТАЛИ СПЕЦИАЛЬНОЕ ПРОГРАММНОЕ ОБЕСПЕЧЕНИЕ – ДО ПРОЕКТА В ПРОГРАММУ </a:t>
            </a:r>
          </a:p>
          <a:p>
            <a:endParaRPr lang="ru-RU" sz="1300" dirty="0"/>
          </a:p>
          <a:p>
            <a:r>
              <a:rPr lang="ru-RU" sz="1300" dirty="0"/>
              <a:t>ЗАКЛАДЫВАЮТСЯ ВСЕ ДАННЫЕ, НАБЛЮДАТЕЛЮ НА ПРОЕКТЕ ОСТАЕТСЯ ТОЛЬКО ВЫБИРАТЬ ИЗ НУЖНЫХ КАТЕГОРИЙ И ПИСАТЬ РЕЗУЛЬТАТ ДЕЯТЕЛЬНОСТИ В СВОБОДНОЙ ФОРМЕ В ОПРЕДЕЛЕННОЙ ГРАФЕ.  </a:t>
            </a:r>
          </a:p>
          <a:p>
            <a:endParaRPr lang="ru-RU" sz="1300" dirty="0"/>
          </a:p>
          <a:p>
            <a:r>
              <a:rPr lang="ru-RU" sz="1300" dirty="0"/>
              <a:t>КУРАТОР НА ПРОЕКТЕ МОЖЕТ ЗАДАВАТЬ ВОПРОСЫ И КОММЕНТАРИИ, ВНОСИТЬ ПРАВКИ, </a:t>
            </a:r>
          </a:p>
          <a:p>
            <a:endParaRPr lang="ru-RU" sz="1300" dirty="0"/>
          </a:p>
          <a:p>
            <a:r>
              <a:rPr lang="ru-RU" sz="1300" dirty="0"/>
              <a:t>А ПО ОКОНЧАНИЮ ПРОЕКТА – ВЫГРУЖАТЬ ДАННЫЕ В КРАСИВЫЙ ОТЧЕТ В ФОРМАТЕ ВОРД С ГРАФИКАМИ. </a:t>
            </a:r>
          </a:p>
          <a:p>
            <a:endParaRPr lang="ru-RU" sz="1300" dirty="0"/>
          </a:p>
          <a:p>
            <a:r>
              <a:rPr lang="ru-RU" sz="1300" dirty="0"/>
              <a:t>НО В ПРОГРАММЕ ЗАШИТ ТОЛЬКО ТИПОВОЙ ОТЧЕТ, МЫ ЕГО ВСЕГДА ДОРАБАТЫВАЕМ, ПОТОМУ ЧТО КАЖДОЕ СТРУКТУРНОЕ ПОДРАЗДЕЛЕНИЕ ВСЕ РАВНО УНИВЕРСАЛЬНО.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97377-B4B3-48C5-8B62-DCED18BB37E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560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300" dirty="0"/>
              <a:t>ИТАК ПРИВЕДУ ПРИМЕРЫ НЕСКОЛЬКО ИНТЕРЕСНЫХ ФАКТОВ ПО ИТОГАМ НАБЛЮДЕНИЯ:</a:t>
            </a:r>
          </a:p>
          <a:p>
            <a:pPr marL="157065" indent="-157065">
              <a:buFontTx/>
              <a:buChar char="-"/>
            </a:pPr>
            <a:r>
              <a:rPr lang="ru-RU" sz="1300" dirty="0"/>
              <a:t>ПЯТЕРКУ ПО ПОТЕРЯМ ВРЕМЕНИ В ГОССЕКТОРЕ ВОЗГЛАВИЛИ СОВЕЩАНИЯ – КОММУНИКАЦИИ МЕЖДУ СОТРУДНИКАМИ – ЛОНДОНСКАЯ КОНСАЛТИНГОВАЯ КОМПАНИЯ ПО ИССЛЕДОВАНИЯМ В 2018 ГОДУ ПОДДЕРЖИВАЕТ НАС И ГОВОРИТ, ЧТО СОТРУДНИК ПОСЕЩАЕТ В ГОД 207 СОВЕЩАНИЙ И ИЗ НИХ 67% ЯВЛЯЮТСЯ НЕПРОДУКТИВНЫМИ ПО СЛОВАМ СОТРУДНИКА. </a:t>
            </a:r>
          </a:p>
          <a:p>
            <a:pPr marL="157065" indent="-157065">
              <a:buFontTx/>
              <a:buChar char="-"/>
            </a:pPr>
            <a:endParaRPr lang="ru-RU" sz="1300" dirty="0"/>
          </a:p>
          <a:p>
            <a:pPr marL="157065" indent="-157065">
              <a:buFontTx/>
              <a:buChar char="-"/>
            </a:pPr>
            <a:r>
              <a:rPr lang="ru-RU" sz="1300" dirty="0"/>
              <a:t>ПРИ УСТРАНЕНИИ ИЛИ МИНИМИЗАЦИИ ВСЕХ ПОТЕРЬ У ГГС МЫ ВЫСВОБОЖДАЛИ ДО 3 ЧАСОВ ВРЕМЕНИ НА ОСНОВНУЮ ДЕЯТЕЛЬНОСТЬ. </a:t>
            </a:r>
          </a:p>
          <a:p>
            <a:pPr marL="157065" indent="-157065">
              <a:buFontTx/>
              <a:buChar char="-"/>
            </a:pPr>
            <a:endParaRPr lang="ru-RU" sz="1300" dirty="0"/>
          </a:p>
          <a:p>
            <a:pPr marL="157065" indent="-157065">
              <a:buFontTx/>
              <a:buChar char="-"/>
            </a:pPr>
            <a:r>
              <a:rPr lang="ru-RU" sz="1300" dirty="0"/>
              <a:t>В 2017 ГОДУ МЫ НАЧАЛИ ВЫЯВЛЯТЬ ЕЩЕ ОДНОГО ПОЖИРАТЕЛЯ ВРЕМЕНИ – ПОДГОТВОКУ НЕАТКУЛАЬНЫХ – НЕНУЖНЫХ ОТЧЕТОВ – ДО 5 ЧАСОВ В ДЕНЬ У ОДНОГО ОСТРУДНИКА!!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97377-B4B3-48C5-8B62-DCED18BB37E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107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300" dirty="0"/>
              <a:t>И РАСКАЖУ СОВСЕМ КРАТКО О НАШИХ КРУПНЫХ ПРОЕКТАХ В СТРУКТУРЕ ПРАВИТЕЛЬСТВА МОСКВЫ:</a:t>
            </a:r>
          </a:p>
          <a:p>
            <a:endParaRPr lang="ru-RU" sz="1300" dirty="0"/>
          </a:p>
          <a:p>
            <a:r>
              <a:rPr lang="ru-RU" sz="1300" dirty="0"/>
              <a:t>МЫ ВООБЩЕ С МОИМИ ДОКУМЕНТАМИ В Г МОСКВЕ РАБОТАЛИ ЧУТЬ ЛИ НЕ С САМОГО ИХ СТАНОВЛЕНИЯ, КАЖДЫЙ ГОД ПРОВОДИЛИ ЗАМЕРЫ, </a:t>
            </a:r>
          </a:p>
          <a:p>
            <a:r>
              <a:rPr lang="ru-RU" sz="1300" dirty="0"/>
              <a:t>И ВОТ В 2016 ГОДУ МЫ ПРОВЕЛИ ОКОНЧАТЕЛЬНОЕ НОРМИРОВАНИЕ 40 НАИБОЛЕЕ ВОТРЕБОВАННЫХ ГРАЖДАНАМИ УСЛУГ – ОПИСАЛИ ОСНОВНОЙ ПРОЦЕСС И ОПИСАЛИ ОБЕСПЕЧИВАЮЩИЕ ОПЕРАЦИИ, КОТОРЫЕ УДЛИНЯЛИ ПРОЦЕСС ОКАЗАНИЯ УСЛУГ, </a:t>
            </a:r>
          </a:p>
          <a:p>
            <a:endParaRPr lang="ru-RU" sz="1300" dirty="0"/>
          </a:p>
          <a:p>
            <a:r>
              <a:rPr lang="ru-RU" sz="1300" dirty="0"/>
              <a:t>РУКОВОДСТВО ОПТИМИЗИРОВАЛИ ЧАСТИЧНО ОБЕСПЕЧИВАЮЩИЕ ПРОЦЕССЫ И РЕЗУЛЬТАТОМ НАШЕГО ТРУДА СТАЛ ПРИКАЗ О НОРМИРОВАНИЕ ВРЕМЕНИ ПРЕДОСТАВЛЕНИЯ ГОСУСЛУГ ДЛЯ МОСКВЫ. </a:t>
            </a:r>
          </a:p>
          <a:p>
            <a:endParaRPr lang="ru-RU" sz="1300" dirty="0"/>
          </a:p>
          <a:p>
            <a:r>
              <a:rPr lang="ru-RU" sz="1300" dirty="0"/>
              <a:t>ПРИДЯ В ОФИСЫ МОИ ДОКУМЕНТЫ ВЫ МОЖЕТЕ НАГЛЯДНО УБЕДИТЬСЯ В БЫСТРОТЕ ОКАЗАНИЯ УСЛУГ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97377-B4B3-48C5-8B62-DCED18BB37E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060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500" dirty="0"/>
              <a:t>ЕЩЕ ОДИН ПРИМЕР ИЗ ОПТИМИЗАЦИИ ПРОЦЕССОВ – ЭТО ОПТИМИЗАЦИЯ ПРОСТРАНСТВА – КАК СОКРАТИТЬ ВРЕМЯ НА ПЕРЕДВИЖЕНИЕ И ПЕРЕМЕЩЕНИЕ – ДИАГРАММА СПЕАГЕТТИ ПОЗВОЛЯЕТ С ЭТИМ РАБОТАТЬ.</a:t>
            </a:r>
          </a:p>
          <a:p>
            <a:endParaRPr lang="ru-RU" sz="1500" dirty="0"/>
          </a:p>
          <a:p>
            <a:r>
              <a:rPr lang="ru-RU" sz="1500" dirty="0"/>
              <a:t>В МОИХ ДОКУМЕНТАХ МЫ ПОМОГЛИ УСОВЕРШЕНСТВОВАТЬ РАСПОЛОЖЕНИЕ КАБИНЕТОВ И ОКОН ДЛЯ ПРИЕМА ГРАЖДАН С ЦЕЛЬЮ СОКРАЩЕНИЯ ВРЕМЕННЫХ ЗАТРАТ НА ПОДПИСАНИЕ И ПЕРЕНОС ДОКУМЕНТОВ.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97377-B4B3-48C5-8B62-DCED18BB37E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372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300" dirty="0"/>
              <a:t>ЕЩЕ ОДИН НЕ ТИПИЧНЫЙ ДЛЯ НАС ОПЫТ – УЧРЕЖДЕНИЯ СФЕРЫ ЖКХ – 93 ДНЯ НАБЛЮДЕНИЯ НА УЛИЦЕ ДНЕМ И НОЧЬЮ ЗИМОЙ И ЛЕТОМ НАШИ НАБЛЮДАТЕЛИ ФИКСИРОВАЛИ ВСЕ ДЕЙСТВИЯ ОБЫЧНЫХ ДВОРНИКОВ МОСКВЫ, ДОРОЖНЫХ РАБОЧИХ И ДРУГИХ</a:t>
            </a:r>
          </a:p>
          <a:p>
            <a:endParaRPr lang="ru-RU" sz="1300" dirty="0"/>
          </a:p>
          <a:p>
            <a:r>
              <a:rPr lang="ru-RU" sz="1300" dirty="0"/>
              <a:t>ОПИСЫВАЛИ ОСНОВНЫЕ ОПЕРАЦИИ ПО УБОРКЕ ГОРОДА, НОРМИРОВАЛИ ИХ </a:t>
            </a:r>
          </a:p>
          <a:p>
            <a:endParaRPr lang="ru-RU" sz="1300" dirty="0"/>
          </a:p>
          <a:p>
            <a:r>
              <a:rPr lang="ru-RU" sz="1300" dirty="0"/>
              <a:t>И В РЕЗУЛЬТАТЕ СФОРМИРОВАЛИ  МЕТОДИКУ РАСЧЕТА ЧИСЛЕННОСТИ РАБОЧИХ  - ЧТОБЫ КАЖДАЯ ОРГАНИЗАЦИЯ МОГЛА РАССЧИТАТЬ НЕОБХОДИМОЕ КОЛИЧЕСТВО ДВОРНИКОВ В ЗАВИСИМОСТИ ОТ МЕТРАЖА И СПЕЦИФИКИ УБИРАЕМОЙ ТЕРРИТОРИИ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97377-B4B3-48C5-8B62-DCED18BB37E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792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2072B9"/>
                </a:solidFill>
                <a:latin typeface="Myriad Pro Cond"/>
                <a:cs typeface="Myriad Pro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06527" y="1633341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69">
                <a:moveTo>
                  <a:pt x="203758" y="0"/>
                </a:moveTo>
                <a:lnTo>
                  <a:pt x="157042" y="5381"/>
                </a:lnTo>
                <a:lnTo>
                  <a:pt x="114155" y="20709"/>
                </a:lnTo>
                <a:lnTo>
                  <a:pt x="76322" y="44762"/>
                </a:lnTo>
                <a:lnTo>
                  <a:pt x="44766" y="76317"/>
                </a:lnTo>
                <a:lnTo>
                  <a:pt x="20712" y="114150"/>
                </a:lnTo>
                <a:lnTo>
                  <a:pt x="5381" y="157038"/>
                </a:lnTo>
                <a:lnTo>
                  <a:pt x="0" y="203758"/>
                </a:lnTo>
                <a:lnTo>
                  <a:pt x="5381" y="250475"/>
                </a:lnTo>
                <a:lnTo>
                  <a:pt x="20712" y="293362"/>
                </a:lnTo>
                <a:lnTo>
                  <a:pt x="44766" y="331194"/>
                </a:lnTo>
                <a:lnTo>
                  <a:pt x="76322" y="362750"/>
                </a:lnTo>
                <a:lnTo>
                  <a:pt x="114155" y="386805"/>
                </a:lnTo>
                <a:lnTo>
                  <a:pt x="157042" y="402135"/>
                </a:lnTo>
                <a:lnTo>
                  <a:pt x="203758" y="407517"/>
                </a:lnTo>
                <a:lnTo>
                  <a:pt x="250479" y="402135"/>
                </a:lnTo>
                <a:lnTo>
                  <a:pt x="293367" y="386805"/>
                </a:lnTo>
                <a:lnTo>
                  <a:pt x="331200" y="362750"/>
                </a:lnTo>
                <a:lnTo>
                  <a:pt x="362754" y="331194"/>
                </a:lnTo>
                <a:lnTo>
                  <a:pt x="386807" y="293362"/>
                </a:lnTo>
                <a:lnTo>
                  <a:pt x="402136" y="250475"/>
                </a:lnTo>
                <a:lnTo>
                  <a:pt x="407517" y="203758"/>
                </a:lnTo>
                <a:lnTo>
                  <a:pt x="402136" y="157038"/>
                </a:lnTo>
                <a:lnTo>
                  <a:pt x="386807" y="114150"/>
                </a:lnTo>
                <a:lnTo>
                  <a:pt x="362754" y="76317"/>
                </a:lnTo>
                <a:lnTo>
                  <a:pt x="331200" y="44762"/>
                </a:lnTo>
                <a:lnTo>
                  <a:pt x="293367" y="20709"/>
                </a:lnTo>
                <a:lnTo>
                  <a:pt x="250479" y="5381"/>
                </a:lnTo>
                <a:lnTo>
                  <a:pt x="203758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" y="12"/>
            <a:ext cx="160655" cy="7560309"/>
          </a:xfrm>
          <a:custGeom>
            <a:avLst/>
            <a:gdLst/>
            <a:ahLst/>
            <a:cxnLst/>
            <a:rect l="l" t="t" r="r" b="b"/>
            <a:pathLst>
              <a:path w="160655" h="7560309">
                <a:moveTo>
                  <a:pt x="160629" y="7559992"/>
                </a:moveTo>
                <a:lnTo>
                  <a:pt x="0" y="7559992"/>
                </a:lnTo>
                <a:lnTo>
                  <a:pt x="0" y="0"/>
                </a:lnTo>
                <a:lnTo>
                  <a:pt x="160629" y="0"/>
                </a:lnTo>
                <a:lnTo>
                  <a:pt x="160629" y="7559992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2072B9"/>
                </a:solidFill>
                <a:latin typeface="Myriad Pro Cond"/>
                <a:cs typeface="Myriad Pro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2072B9"/>
                </a:solidFill>
                <a:latin typeface="Myriad Pro Cond"/>
                <a:cs typeface="Myriad Pro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3110" y="379804"/>
            <a:ext cx="9267179" cy="948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rgbClr val="2072B9"/>
                </a:solidFill>
                <a:latin typeface="Myriad Pro Cond"/>
                <a:cs typeface="Myriad Pro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92283" y="2511003"/>
            <a:ext cx="5908832" cy="2127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aryakinaOV@mos.r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26" Type="http://schemas.openxmlformats.org/officeDocument/2006/relationships/image" Target="../media/image41.png"/><Relationship Id="rId3" Type="http://schemas.openxmlformats.org/officeDocument/2006/relationships/image" Target="../media/image18.png"/><Relationship Id="rId21" Type="http://schemas.openxmlformats.org/officeDocument/2006/relationships/image" Target="../media/image36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5" Type="http://schemas.openxmlformats.org/officeDocument/2006/relationships/image" Target="../media/image40.png"/><Relationship Id="rId33" Type="http://schemas.openxmlformats.org/officeDocument/2006/relationships/image" Target="../media/image48.jp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29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24" Type="http://schemas.openxmlformats.org/officeDocument/2006/relationships/image" Target="../media/image39.png"/><Relationship Id="rId32" Type="http://schemas.openxmlformats.org/officeDocument/2006/relationships/image" Target="../media/image47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23" Type="http://schemas.openxmlformats.org/officeDocument/2006/relationships/image" Target="../media/image38.png"/><Relationship Id="rId28" Type="http://schemas.openxmlformats.org/officeDocument/2006/relationships/image" Target="../media/image43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31" Type="http://schemas.openxmlformats.org/officeDocument/2006/relationships/image" Target="../media/image46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Relationship Id="rId22" Type="http://schemas.openxmlformats.org/officeDocument/2006/relationships/image" Target="../media/image37.png"/><Relationship Id="rId27" Type="http://schemas.openxmlformats.org/officeDocument/2006/relationships/image" Target="../media/image42.png"/><Relationship Id="rId30" Type="http://schemas.openxmlformats.org/officeDocument/2006/relationships/image" Target="../media/image45.png"/><Relationship Id="rId8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1.jpg"/><Relationship Id="rId4" Type="http://schemas.openxmlformats.org/officeDocument/2006/relationships/image" Target="../media/image5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8188" y="592063"/>
            <a:ext cx="586955" cy="6973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9228" y="527203"/>
            <a:ext cx="2138045" cy="60896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490"/>
              </a:lnSpc>
              <a:spcBef>
                <a:spcPts val="250"/>
              </a:spcBef>
            </a:pPr>
            <a:r>
              <a:rPr sz="1350" b="0" spc="-10" dirty="0">
                <a:solidFill>
                  <a:srgbClr val="3E3F3E"/>
                </a:solidFill>
                <a:latin typeface="PF DinDisplay Pro"/>
                <a:cs typeface="PF DinDisplay Pro"/>
              </a:rPr>
              <a:t>Управление</a:t>
            </a:r>
            <a:r>
              <a:rPr sz="1350" b="0" spc="-60" dirty="0">
                <a:solidFill>
                  <a:srgbClr val="3E3F3E"/>
                </a:solidFill>
                <a:latin typeface="PF DinDisplay Pro"/>
                <a:cs typeface="PF DinDisplay Pro"/>
              </a:rPr>
              <a:t> </a:t>
            </a:r>
            <a:r>
              <a:rPr sz="1350" b="0" spc="-10" dirty="0">
                <a:solidFill>
                  <a:srgbClr val="3E3F3E"/>
                </a:solidFill>
                <a:latin typeface="PF DinDisplay Pro"/>
                <a:cs typeface="PF DinDisplay Pro"/>
              </a:rPr>
              <a:t>государственной  </a:t>
            </a:r>
            <a:r>
              <a:rPr sz="1350" b="0" spc="-5" dirty="0">
                <a:solidFill>
                  <a:srgbClr val="3E3F3E"/>
                </a:solidFill>
                <a:latin typeface="PF DinDisplay Pro"/>
                <a:cs typeface="PF DinDisplay Pro"/>
              </a:rPr>
              <a:t>службы и кадров  Правительства</a:t>
            </a:r>
            <a:r>
              <a:rPr sz="1350" b="0" spc="-15" dirty="0">
                <a:solidFill>
                  <a:srgbClr val="3E3F3E"/>
                </a:solidFill>
                <a:latin typeface="PF DinDisplay Pro"/>
                <a:cs typeface="PF DinDisplay Pro"/>
              </a:rPr>
              <a:t> </a:t>
            </a:r>
            <a:r>
              <a:rPr sz="1350" b="0" spc="-5" dirty="0">
                <a:solidFill>
                  <a:srgbClr val="3E3F3E"/>
                </a:solidFill>
                <a:latin typeface="PF DinDisplay Pro"/>
                <a:cs typeface="PF DinDisplay Pro"/>
              </a:rPr>
              <a:t>Москвы</a:t>
            </a:r>
            <a:endParaRPr sz="1350">
              <a:latin typeface="PF DinDisplay Pro"/>
              <a:cs typeface="PF DinDisplay 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068" y="2631109"/>
            <a:ext cx="8248414" cy="3406445"/>
          </a:xfrm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marL="12700" marR="5080">
              <a:lnSpc>
                <a:spcPct val="78600"/>
              </a:lnSpc>
              <a:spcBef>
                <a:spcPts val="1465"/>
              </a:spcBef>
            </a:pPr>
            <a:r>
              <a:rPr sz="5300" b="1" dirty="0">
                <a:solidFill>
                  <a:srgbClr val="2072B9"/>
                </a:solidFill>
                <a:latin typeface="Myriad Pro Cond"/>
                <a:cs typeface="Myriad Pro Cond"/>
              </a:rPr>
              <a:t>АУДИТ РАБОЧЕГО</a:t>
            </a:r>
            <a:r>
              <a:rPr sz="5300" b="1" spc="-40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5300" b="1" dirty="0">
                <a:solidFill>
                  <a:srgbClr val="2072B9"/>
                </a:solidFill>
                <a:latin typeface="Myriad Pro Cond"/>
                <a:cs typeface="Myriad Pro Cond"/>
              </a:rPr>
              <a:t>ВРЕМЕНИ  СОТРУДНИКОВ  ПРАВИТЕЛЬСТВА</a:t>
            </a:r>
            <a:endParaRPr sz="5300" dirty="0">
              <a:latin typeface="Myriad Pro Cond"/>
              <a:cs typeface="Myriad Pro Cond"/>
            </a:endParaRPr>
          </a:p>
          <a:p>
            <a:pPr marL="12700">
              <a:lnSpc>
                <a:spcPts val="5000"/>
              </a:lnSpc>
            </a:pPr>
            <a:r>
              <a:rPr sz="5300" b="1" spc="50" dirty="0" smtClean="0">
                <a:solidFill>
                  <a:srgbClr val="2072B9"/>
                </a:solidFill>
                <a:latin typeface="Myriad Pro Cond"/>
                <a:cs typeface="Myriad Pro Cond"/>
              </a:rPr>
              <a:t>МОСКВ</a:t>
            </a:r>
            <a:r>
              <a:rPr lang="ru-RU" sz="5300" b="1" spc="50" dirty="0" smtClean="0">
                <a:solidFill>
                  <a:srgbClr val="2072B9"/>
                </a:solidFill>
                <a:latin typeface="Myriad Pro Cond"/>
                <a:cs typeface="Myriad Pro Cond"/>
              </a:rPr>
              <a:t>Ы</a:t>
            </a:r>
            <a:endParaRPr sz="5300" dirty="0">
              <a:latin typeface="Myriad Pro Cond"/>
              <a:cs typeface="Myriad Pro Con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66159" y="926635"/>
            <a:ext cx="318135" cy="318135"/>
          </a:xfrm>
          <a:custGeom>
            <a:avLst/>
            <a:gdLst/>
            <a:ahLst/>
            <a:cxnLst/>
            <a:rect l="l" t="t" r="r" b="b"/>
            <a:pathLst>
              <a:path w="318135" h="318134">
                <a:moveTo>
                  <a:pt x="317969" y="317944"/>
                </a:moveTo>
                <a:lnTo>
                  <a:pt x="0" y="317957"/>
                </a:lnTo>
                <a:lnTo>
                  <a:pt x="0" y="0"/>
                </a:lnTo>
                <a:lnTo>
                  <a:pt x="317969" y="0"/>
                </a:lnTo>
                <a:lnTo>
                  <a:pt x="317969" y="317944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70877" y="932058"/>
            <a:ext cx="313690" cy="313055"/>
          </a:xfrm>
          <a:custGeom>
            <a:avLst/>
            <a:gdLst/>
            <a:ahLst/>
            <a:cxnLst/>
            <a:rect l="l" t="t" r="r" b="b"/>
            <a:pathLst>
              <a:path w="313689" h="313055">
                <a:moveTo>
                  <a:pt x="313258" y="0"/>
                </a:moveTo>
                <a:lnTo>
                  <a:pt x="0" y="312546"/>
                </a:lnTo>
                <a:lnTo>
                  <a:pt x="313258" y="312534"/>
                </a:lnTo>
                <a:lnTo>
                  <a:pt x="313258" y="0"/>
                </a:lnTo>
                <a:close/>
              </a:path>
            </a:pathLst>
          </a:custGeom>
          <a:solidFill>
            <a:srgbClr val="F0B0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99608" y="926621"/>
            <a:ext cx="266700" cy="133350"/>
          </a:xfrm>
          <a:custGeom>
            <a:avLst/>
            <a:gdLst/>
            <a:ahLst/>
            <a:cxnLst/>
            <a:rect l="l" t="t" r="r" b="b"/>
            <a:pathLst>
              <a:path w="266700" h="133350">
                <a:moveTo>
                  <a:pt x="266661" y="0"/>
                </a:moveTo>
                <a:lnTo>
                  <a:pt x="0" y="0"/>
                </a:lnTo>
                <a:lnTo>
                  <a:pt x="133350" y="133311"/>
                </a:lnTo>
                <a:lnTo>
                  <a:pt x="266661" y="0"/>
                </a:lnTo>
                <a:close/>
              </a:path>
            </a:pathLst>
          </a:custGeom>
          <a:solidFill>
            <a:srgbClr val="6F71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66157" y="967317"/>
            <a:ext cx="131445" cy="259715"/>
          </a:xfrm>
          <a:custGeom>
            <a:avLst/>
            <a:gdLst/>
            <a:ahLst/>
            <a:cxnLst/>
            <a:rect l="l" t="t" r="r" b="b"/>
            <a:pathLst>
              <a:path w="131445" h="259715">
                <a:moveTo>
                  <a:pt x="0" y="0"/>
                </a:moveTo>
                <a:lnTo>
                  <a:pt x="0" y="259460"/>
                </a:lnTo>
                <a:lnTo>
                  <a:pt x="130975" y="128447"/>
                </a:lnTo>
                <a:lnTo>
                  <a:pt x="0" y="0"/>
                </a:lnTo>
                <a:close/>
              </a:path>
            </a:pathLst>
          </a:custGeom>
          <a:solidFill>
            <a:srgbClr val="45A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66159" y="592771"/>
            <a:ext cx="318135" cy="318135"/>
          </a:xfrm>
          <a:custGeom>
            <a:avLst/>
            <a:gdLst/>
            <a:ahLst/>
            <a:cxnLst/>
            <a:rect l="l" t="t" r="r" b="b"/>
            <a:pathLst>
              <a:path w="318135" h="318134">
                <a:moveTo>
                  <a:pt x="317969" y="317957"/>
                </a:moveTo>
                <a:lnTo>
                  <a:pt x="0" y="317982"/>
                </a:lnTo>
                <a:lnTo>
                  <a:pt x="0" y="12"/>
                </a:lnTo>
                <a:lnTo>
                  <a:pt x="317969" y="0"/>
                </a:lnTo>
                <a:lnTo>
                  <a:pt x="317969" y="317957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66152" y="592786"/>
            <a:ext cx="151130" cy="318135"/>
          </a:xfrm>
          <a:custGeom>
            <a:avLst/>
            <a:gdLst/>
            <a:ahLst/>
            <a:cxnLst/>
            <a:rect l="l" t="t" r="r" b="b"/>
            <a:pathLst>
              <a:path w="151129" h="318134">
                <a:moveTo>
                  <a:pt x="2324" y="0"/>
                </a:moveTo>
                <a:lnTo>
                  <a:pt x="0" y="0"/>
                </a:lnTo>
                <a:lnTo>
                  <a:pt x="0" y="317944"/>
                </a:lnTo>
                <a:lnTo>
                  <a:pt x="151053" y="317944"/>
                </a:lnTo>
                <a:lnTo>
                  <a:pt x="151053" y="148729"/>
                </a:lnTo>
                <a:lnTo>
                  <a:pt x="2324" y="0"/>
                </a:lnTo>
                <a:close/>
              </a:path>
            </a:pathLst>
          </a:custGeom>
          <a:solidFill>
            <a:srgbClr val="7072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42644" y="592768"/>
            <a:ext cx="165100" cy="82550"/>
          </a:xfrm>
          <a:custGeom>
            <a:avLst/>
            <a:gdLst/>
            <a:ahLst/>
            <a:cxnLst/>
            <a:rect l="l" t="t" r="r" b="b"/>
            <a:pathLst>
              <a:path w="165100" h="82550">
                <a:moveTo>
                  <a:pt x="165011" y="0"/>
                </a:moveTo>
                <a:lnTo>
                  <a:pt x="0" y="12"/>
                </a:lnTo>
                <a:lnTo>
                  <a:pt x="82486" y="82511"/>
                </a:lnTo>
                <a:lnTo>
                  <a:pt x="165011" y="0"/>
                </a:lnTo>
                <a:close/>
              </a:path>
            </a:pathLst>
          </a:custGeom>
          <a:solidFill>
            <a:srgbClr val="ED80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33123" y="592768"/>
            <a:ext cx="151130" cy="318135"/>
          </a:xfrm>
          <a:custGeom>
            <a:avLst/>
            <a:gdLst/>
            <a:ahLst/>
            <a:cxnLst/>
            <a:rect l="l" t="t" r="r" b="b"/>
            <a:pathLst>
              <a:path w="151129" h="318134">
                <a:moveTo>
                  <a:pt x="151003" y="0"/>
                </a:moveTo>
                <a:lnTo>
                  <a:pt x="148729" y="0"/>
                </a:lnTo>
                <a:lnTo>
                  <a:pt x="0" y="148717"/>
                </a:lnTo>
                <a:lnTo>
                  <a:pt x="0" y="317957"/>
                </a:lnTo>
                <a:lnTo>
                  <a:pt x="151003" y="317957"/>
                </a:lnTo>
                <a:lnTo>
                  <a:pt x="151003" y="0"/>
                </a:lnTo>
                <a:close/>
              </a:path>
            </a:pathLst>
          </a:custGeom>
          <a:solidFill>
            <a:srgbClr val="C52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00017" y="592771"/>
            <a:ext cx="318135" cy="318135"/>
          </a:xfrm>
          <a:custGeom>
            <a:avLst/>
            <a:gdLst/>
            <a:ahLst/>
            <a:cxnLst/>
            <a:rect l="l" t="t" r="r" b="b"/>
            <a:pathLst>
              <a:path w="318135" h="318134">
                <a:moveTo>
                  <a:pt x="317969" y="317957"/>
                </a:moveTo>
                <a:lnTo>
                  <a:pt x="0" y="317982"/>
                </a:lnTo>
                <a:lnTo>
                  <a:pt x="0" y="12"/>
                </a:lnTo>
                <a:lnTo>
                  <a:pt x="317969" y="0"/>
                </a:lnTo>
                <a:lnTo>
                  <a:pt x="317969" y="317957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17402" y="772134"/>
            <a:ext cx="100965" cy="139065"/>
          </a:xfrm>
          <a:custGeom>
            <a:avLst/>
            <a:gdLst/>
            <a:ahLst/>
            <a:cxnLst/>
            <a:rect l="l" t="t" r="r" b="b"/>
            <a:pathLst>
              <a:path w="100964" h="139065">
                <a:moveTo>
                  <a:pt x="0" y="138595"/>
                </a:moveTo>
                <a:lnTo>
                  <a:pt x="100596" y="138595"/>
                </a:lnTo>
                <a:lnTo>
                  <a:pt x="100596" y="0"/>
                </a:lnTo>
                <a:lnTo>
                  <a:pt x="0" y="0"/>
                </a:lnTo>
                <a:lnTo>
                  <a:pt x="0" y="138595"/>
                </a:lnTo>
                <a:close/>
              </a:path>
            </a:pathLst>
          </a:custGeom>
          <a:solidFill>
            <a:srgbClr val="2287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00035" y="593119"/>
            <a:ext cx="165100" cy="318135"/>
          </a:xfrm>
          <a:custGeom>
            <a:avLst/>
            <a:gdLst/>
            <a:ahLst/>
            <a:cxnLst/>
            <a:rect l="l" t="t" r="r" b="b"/>
            <a:pathLst>
              <a:path w="165100" h="318134">
                <a:moveTo>
                  <a:pt x="0" y="0"/>
                </a:moveTo>
                <a:lnTo>
                  <a:pt x="0" y="317639"/>
                </a:lnTo>
                <a:lnTo>
                  <a:pt x="164909" y="317639"/>
                </a:lnTo>
                <a:lnTo>
                  <a:pt x="164909" y="137121"/>
                </a:lnTo>
                <a:lnTo>
                  <a:pt x="0" y="0"/>
                </a:lnTo>
                <a:close/>
              </a:path>
            </a:pathLst>
          </a:custGeom>
          <a:solidFill>
            <a:srgbClr val="7072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22849" y="592768"/>
            <a:ext cx="295275" cy="126364"/>
          </a:xfrm>
          <a:custGeom>
            <a:avLst/>
            <a:gdLst/>
            <a:ahLst/>
            <a:cxnLst/>
            <a:rect l="l" t="t" r="r" b="b"/>
            <a:pathLst>
              <a:path w="295275" h="126365">
                <a:moveTo>
                  <a:pt x="295135" y="0"/>
                </a:moveTo>
                <a:lnTo>
                  <a:pt x="0" y="0"/>
                </a:lnTo>
                <a:lnTo>
                  <a:pt x="149771" y="126111"/>
                </a:lnTo>
                <a:lnTo>
                  <a:pt x="295135" y="126111"/>
                </a:lnTo>
                <a:lnTo>
                  <a:pt x="295135" y="0"/>
                </a:lnTo>
                <a:close/>
              </a:path>
            </a:pathLst>
          </a:custGeom>
          <a:solidFill>
            <a:srgbClr val="2287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00017" y="926635"/>
            <a:ext cx="318135" cy="318135"/>
          </a:xfrm>
          <a:custGeom>
            <a:avLst/>
            <a:gdLst/>
            <a:ahLst/>
            <a:cxnLst/>
            <a:rect l="l" t="t" r="r" b="b"/>
            <a:pathLst>
              <a:path w="318135" h="318134">
                <a:moveTo>
                  <a:pt x="317969" y="317944"/>
                </a:moveTo>
                <a:lnTo>
                  <a:pt x="0" y="317957"/>
                </a:lnTo>
                <a:lnTo>
                  <a:pt x="0" y="0"/>
                </a:lnTo>
                <a:lnTo>
                  <a:pt x="317969" y="0"/>
                </a:lnTo>
                <a:lnTo>
                  <a:pt x="317969" y="317944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00010" y="926631"/>
            <a:ext cx="318135" cy="208279"/>
          </a:xfrm>
          <a:custGeom>
            <a:avLst/>
            <a:gdLst/>
            <a:ahLst/>
            <a:cxnLst/>
            <a:rect l="l" t="t" r="r" b="b"/>
            <a:pathLst>
              <a:path w="318135" h="208280">
                <a:moveTo>
                  <a:pt x="317969" y="0"/>
                </a:moveTo>
                <a:lnTo>
                  <a:pt x="0" y="0"/>
                </a:lnTo>
                <a:lnTo>
                  <a:pt x="0" y="96951"/>
                </a:lnTo>
                <a:lnTo>
                  <a:pt x="110871" y="207822"/>
                </a:lnTo>
                <a:lnTo>
                  <a:pt x="317969" y="0"/>
                </a:lnTo>
                <a:close/>
              </a:path>
            </a:pathLst>
          </a:custGeom>
          <a:solidFill>
            <a:srgbClr val="6F71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00016" y="1005184"/>
            <a:ext cx="317959" cy="2394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794770" y="527750"/>
            <a:ext cx="1097915" cy="6191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1530"/>
              </a:lnSpc>
              <a:spcBef>
                <a:spcPts val="215"/>
              </a:spcBef>
            </a:pPr>
            <a:r>
              <a:rPr sz="1350" spc="-5" dirty="0">
                <a:solidFill>
                  <a:srgbClr val="3E3F3E"/>
                </a:solidFill>
                <a:latin typeface="PF DinDisplay Pro"/>
                <a:cs typeface="PF DinDisplay Pro"/>
              </a:rPr>
              <a:t>Университет  Правительства  </a:t>
            </a:r>
            <a:r>
              <a:rPr sz="1350" spc="-10" dirty="0">
                <a:solidFill>
                  <a:srgbClr val="3E3F3E"/>
                </a:solidFill>
                <a:latin typeface="PF DinDisplay Pro"/>
                <a:cs typeface="PF DinDisplay Pro"/>
              </a:rPr>
              <a:t>Москвы</a:t>
            </a:r>
            <a:endParaRPr sz="1350">
              <a:latin typeface="PF DinDisplay Pro"/>
              <a:cs typeface="PF DinDisplay Pro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12"/>
            <a:ext cx="160655" cy="7560309"/>
          </a:xfrm>
          <a:custGeom>
            <a:avLst/>
            <a:gdLst/>
            <a:ahLst/>
            <a:cxnLst/>
            <a:rect l="l" t="t" r="r" b="b"/>
            <a:pathLst>
              <a:path w="160655" h="7560309">
                <a:moveTo>
                  <a:pt x="160642" y="7559992"/>
                </a:moveTo>
                <a:lnTo>
                  <a:pt x="0" y="7559992"/>
                </a:lnTo>
                <a:lnTo>
                  <a:pt x="0" y="0"/>
                </a:lnTo>
                <a:lnTo>
                  <a:pt x="160642" y="0"/>
                </a:lnTo>
                <a:lnTo>
                  <a:pt x="160642" y="7559992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89025" y="7144772"/>
            <a:ext cx="19050" cy="280670"/>
          </a:xfrm>
          <a:custGeom>
            <a:avLst/>
            <a:gdLst/>
            <a:ahLst/>
            <a:cxnLst/>
            <a:rect l="l" t="t" r="r" b="b"/>
            <a:pathLst>
              <a:path w="19050" h="280670">
                <a:moveTo>
                  <a:pt x="0" y="280606"/>
                </a:moveTo>
                <a:lnTo>
                  <a:pt x="18694" y="280606"/>
                </a:lnTo>
                <a:lnTo>
                  <a:pt x="18694" y="0"/>
                </a:lnTo>
                <a:lnTo>
                  <a:pt x="0" y="0"/>
                </a:lnTo>
                <a:lnTo>
                  <a:pt x="0" y="280606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89025" y="7144772"/>
            <a:ext cx="19050" cy="280670"/>
          </a:xfrm>
          <a:custGeom>
            <a:avLst/>
            <a:gdLst/>
            <a:ahLst/>
            <a:cxnLst/>
            <a:rect l="l" t="t" r="r" b="b"/>
            <a:pathLst>
              <a:path w="19050" h="280670">
                <a:moveTo>
                  <a:pt x="0" y="280606"/>
                </a:moveTo>
                <a:lnTo>
                  <a:pt x="18694" y="280606"/>
                </a:lnTo>
                <a:lnTo>
                  <a:pt x="18694" y="0"/>
                </a:lnTo>
                <a:lnTo>
                  <a:pt x="0" y="0"/>
                </a:lnTo>
                <a:lnTo>
                  <a:pt x="0" y="280606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84058" y="6845965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438150" h="438150">
                <a:moveTo>
                  <a:pt x="437972" y="218973"/>
                </a:moveTo>
                <a:lnTo>
                  <a:pt x="432188" y="269185"/>
                </a:lnTo>
                <a:lnTo>
                  <a:pt x="415714" y="315280"/>
                </a:lnTo>
                <a:lnTo>
                  <a:pt x="389863" y="355942"/>
                </a:lnTo>
                <a:lnTo>
                  <a:pt x="355950" y="389858"/>
                </a:lnTo>
                <a:lnTo>
                  <a:pt x="315290" y="415711"/>
                </a:lnTo>
                <a:lnTo>
                  <a:pt x="269197" y="432187"/>
                </a:lnTo>
                <a:lnTo>
                  <a:pt x="218986" y="437972"/>
                </a:lnTo>
                <a:lnTo>
                  <a:pt x="168770" y="432187"/>
                </a:lnTo>
                <a:lnTo>
                  <a:pt x="122676" y="415711"/>
                </a:lnTo>
                <a:lnTo>
                  <a:pt x="82016" y="389858"/>
                </a:lnTo>
                <a:lnTo>
                  <a:pt x="48104" y="355942"/>
                </a:lnTo>
                <a:lnTo>
                  <a:pt x="22255" y="315280"/>
                </a:lnTo>
                <a:lnTo>
                  <a:pt x="5782" y="269185"/>
                </a:lnTo>
                <a:lnTo>
                  <a:pt x="0" y="218973"/>
                </a:lnTo>
                <a:lnTo>
                  <a:pt x="5782" y="168762"/>
                </a:lnTo>
                <a:lnTo>
                  <a:pt x="22255" y="122671"/>
                </a:lnTo>
                <a:lnTo>
                  <a:pt x="48104" y="82014"/>
                </a:lnTo>
                <a:lnTo>
                  <a:pt x="82016" y="48103"/>
                </a:lnTo>
                <a:lnTo>
                  <a:pt x="122676" y="22255"/>
                </a:lnTo>
                <a:lnTo>
                  <a:pt x="168770" y="5782"/>
                </a:lnTo>
                <a:lnTo>
                  <a:pt x="218986" y="0"/>
                </a:lnTo>
                <a:lnTo>
                  <a:pt x="269197" y="5782"/>
                </a:lnTo>
                <a:lnTo>
                  <a:pt x="315290" y="22255"/>
                </a:lnTo>
                <a:lnTo>
                  <a:pt x="355950" y="48103"/>
                </a:lnTo>
                <a:lnTo>
                  <a:pt x="389863" y="82014"/>
                </a:lnTo>
                <a:lnTo>
                  <a:pt x="415714" y="122671"/>
                </a:lnTo>
                <a:lnTo>
                  <a:pt x="432188" y="168762"/>
                </a:lnTo>
                <a:lnTo>
                  <a:pt x="437972" y="218973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84058" y="6845965"/>
            <a:ext cx="438150" cy="438150"/>
          </a:xfrm>
          <a:custGeom>
            <a:avLst/>
            <a:gdLst/>
            <a:ahLst/>
            <a:cxnLst/>
            <a:rect l="l" t="t" r="r" b="b"/>
            <a:pathLst>
              <a:path w="438150" h="438150">
                <a:moveTo>
                  <a:pt x="437972" y="218973"/>
                </a:moveTo>
                <a:lnTo>
                  <a:pt x="432188" y="269185"/>
                </a:lnTo>
                <a:lnTo>
                  <a:pt x="415714" y="315280"/>
                </a:lnTo>
                <a:lnTo>
                  <a:pt x="389863" y="355942"/>
                </a:lnTo>
                <a:lnTo>
                  <a:pt x="355950" y="389858"/>
                </a:lnTo>
                <a:lnTo>
                  <a:pt x="315290" y="415711"/>
                </a:lnTo>
                <a:lnTo>
                  <a:pt x="269197" y="432187"/>
                </a:lnTo>
                <a:lnTo>
                  <a:pt x="218986" y="437972"/>
                </a:lnTo>
                <a:lnTo>
                  <a:pt x="168770" y="432187"/>
                </a:lnTo>
                <a:lnTo>
                  <a:pt x="122676" y="415711"/>
                </a:lnTo>
                <a:lnTo>
                  <a:pt x="82016" y="389858"/>
                </a:lnTo>
                <a:lnTo>
                  <a:pt x="48104" y="355942"/>
                </a:lnTo>
                <a:lnTo>
                  <a:pt x="22255" y="315280"/>
                </a:lnTo>
                <a:lnTo>
                  <a:pt x="5782" y="269185"/>
                </a:lnTo>
                <a:lnTo>
                  <a:pt x="0" y="218973"/>
                </a:lnTo>
                <a:lnTo>
                  <a:pt x="5782" y="168762"/>
                </a:lnTo>
                <a:lnTo>
                  <a:pt x="22255" y="122671"/>
                </a:lnTo>
                <a:lnTo>
                  <a:pt x="48104" y="82014"/>
                </a:lnTo>
                <a:lnTo>
                  <a:pt x="82016" y="48103"/>
                </a:lnTo>
                <a:lnTo>
                  <a:pt x="122676" y="22255"/>
                </a:lnTo>
                <a:lnTo>
                  <a:pt x="168770" y="5782"/>
                </a:lnTo>
                <a:lnTo>
                  <a:pt x="218986" y="0"/>
                </a:lnTo>
                <a:lnTo>
                  <a:pt x="269197" y="5782"/>
                </a:lnTo>
                <a:lnTo>
                  <a:pt x="315290" y="22255"/>
                </a:lnTo>
                <a:lnTo>
                  <a:pt x="355950" y="48103"/>
                </a:lnTo>
                <a:lnTo>
                  <a:pt x="389863" y="82014"/>
                </a:lnTo>
                <a:lnTo>
                  <a:pt x="415714" y="122671"/>
                </a:lnTo>
                <a:lnTo>
                  <a:pt x="432188" y="168762"/>
                </a:lnTo>
                <a:lnTo>
                  <a:pt x="437972" y="218973"/>
                </a:lnTo>
                <a:close/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97948" y="7187176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71297" y="0"/>
                </a:moveTo>
                <a:lnTo>
                  <a:pt x="0" y="71297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97948" y="7187176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4">
                <a:moveTo>
                  <a:pt x="71297" y="0"/>
                </a:moveTo>
                <a:lnTo>
                  <a:pt x="0" y="71297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52335" y="7167791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0"/>
                </a:moveTo>
                <a:lnTo>
                  <a:pt x="41109" y="41097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52335" y="7167791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0" y="0"/>
                </a:moveTo>
                <a:lnTo>
                  <a:pt x="41109" y="41097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17403" y="6963027"/>
            <a:ext cx="296545" cy="392430"/>
          </a:xfrm>
          <a:custGeom>
            <a:avLst/>
            <a:gdLst/>
            <a:ahLst/>
            <a:cxnLst/>
            <a:rect l="l" t="t" r="r" b="b"/>
            <a:pathLst>
              <a:path w="296545" h="392429">
                <a:moveTo>
                  <a:pt x="147980" y="392137"/>
                </a:moveTo>
                <a:lnTo>
                  <a:pt x="295948" y="392137"/>
                </a:lnTo>
                <a:lnTo>
                  <a:pt x="147980" y="0"/>
                </a:lnTo>
                <a:lnTo>
                  <a:pt x="0" y="392137"/>
                </a:lnTo>
                <a:lnTo>
                  <a:pt x="147980" y="392137"/>
                </a:lnTo>
                <a:close/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17403" y="6963027"/>
            <a:ext cx="296545" cy="392430"/>
          </a:xfrm>
          <a:custGeom>
            <a:avLst/>
            <a:gdLst/>
            <a:ahLst/>
            <a:cxnLst/>
            <a:rect l="l" t="t" r="r" b="b"/>
            <a:pathLst>
              <a:path w="296545" h="392429">
                <a:moveTo>
                  <a:pt x="147980" y="392137"/>
                </a:moveTo>
                <a:lnTo>
                  <a:pt x="295948" y="392137"/>
                </a:lnTo>
                <a:lnTo>
                  <a:pt x="147980" y="0"/>
                </a:lnTo>
                <a:lnTo>
                  <a:pt x="0" y="392137"/>
                </a:lnTo>
                <a:lnTo>
                  <a:pt x="147980" y="392137"/>
                </a:lnTo>
                <a:close/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353909" y="7306536"/>
            <a:ext cx="19050" cy="125730"/>
          </a:xfrm>
          <a:custGeom>
            <a:avLst/>
            <a:gdLst/>
            <a:ahLst/>
            <a:cxnLst/>
            <a:rect l="l" t="t" r="r" b="b"/>
            <a:pathLst>
              <a:path w="19050" h="125729">
                <a:moveTo>
                  <a:pt x="0" y="125196"/>
                </a:moveTo>
                <a:lnTo>
                  <a:pt x="18694" y="125196"/>
                </a:lnTo>
                <a:lnTo>
                  <a:pt x="18694" y="0"/>
                </a:lnTo>
                <a:lnTo>
                  <a:pt x="0" y="0"/>
                </a:lnTo>
                <a:lnTo>
                  <a:pt x="0" y="125196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53909" y="7306536"/>
            <a:ext cx="19050" cy="125730"/>
          </a:xfrm>
          <a:custGeom>
            <a:avLst/>
            <a:gdLst/>
            <a:ahLst/>
            <a:cxnLst/>
            <a:rect l="l" t="t" r="r" b="b"/>
            <a:pathLst>
              <a:path w="19050" h="125729">
                <a:moveTo>
                  <a:pt x="0" y="125196"/>
                </a:moveTo>
                <a:lnTo>
                  <a:pt x="18694" y="125196"/>
                </a:lnTo>
                <a:lnTo>
                  <a:pt x="18694" y="0"/>
                </a:lnTo>
                <a:lnTo>
                  <a:pt x="0" y="0"/>
                </a:lnTo>
                <a:lnTo>
                  <a:pt x="0" y="125196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32275" y="7301063"/>
            <a:ext cx="207645" cy="104139"/>
          </a:xfrm>
          <a:custGeom>
            <a:avLst/>
            <a:gdLst/>
            <a:ahLst/>
            <a:cxnLst/>
            <a:rect l="l" t="t" r="r" b="b"/>
            <a:pathLst>
              <a:path w="207645" h="104140">
                <a:moveTo>
                  <a:pt x="0" y="103822"/>
                </a:moveTo>
                <a:lnTo>
                  <a:pt x="8158" y="63409"/>
                </a:lnTo>
                <a:lnTo>
                  <a:pt x="30406" y="30408"/>
                </a:lnTo>
                <a:lnTo>
                  <a:pt x="63404" y="8158"/>
                </a:lnTo>
                <a:lnTo>
                  <a:pt x="103809" y="0"/>
                </a:lnTo>
                <a:lnTo>
                  <a:pt x="144229" y="8158"/>
                </a:lnTo>
                <a:lnTo>
                  <a:pt x="177234" y="30408"/>
                </a:lnTo>
                <a:lnTo>
                  <a:pt x="199486" y="63409"/>
                </a:lnTo>
                <a:lnTo>
                  <a:pt x="207645" y="103822"/>
                </a:lnTo>
                <a:lnTo>
                  <a:pt x="0" y="103822"/>
                </a:lnTo>
                <a:close/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32275" y="7301063"/>
            <a:ext cx="207645" cy="104139"/>
          </a:xfrm>
          <a:custGeom>
            <a:avLst/>
            <a:gdLst/>
            <a:ahLst/>
            <a:cxnLst/>
            <a:rect l="l" t="t" r="r" b="b"/>
            <a:pathLst>
              <a:path w="207645" h="104140">
                <a:moveTo>
                  <a:pt x="0" y="103822"/>
                </a:moveTo>
                <a:lnTo>
                  <a:pt x="8158" y="63409"/>
                </a:lnTo>
                <a:lnTo>
                  <a:pt x="30406" y="30408"/>
                </a:lnTo>
                <a:lnTo>
                  <a:pt x="63404" y="8158"/>
                </a:lnTo>
                <a:lnTo>
                  <a:pt x="103809" y="0"/>
                </a:lnTo>
                <a:lnTo>
                  <a:pt x="144229" y="8158"/>
                </a:lnTo>
                <a:lnTo>
                  <a:pt x="177234" y="30408"/>
                </a:lnTo>
                <a:lnTo>
                  <a:pt x="199486" y="63409"/>
                </a:lnTo>
                <a:lnTo>
                  <a:pt x="207645" y="103822"/>
                </a:lnTo>
                <a:lnTo>
                  <a:pt x="0" y="103822"/>
                </a:lnTo>
                <a:close/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28771" y="7303510"/>
            <a:ext cx="38100" cy="100330"/>
          </a:xfrm>
          <a:custGeom>
            <a:avLst/>
            <a:gdLst/>
            <a:ahLst/>
            <a:cxnLst/>
            <a:rect l="l" t="t" r="r" b="b"/>
            <a:pathLst>
              <a:path w="38100" h="100329">
                <a:moveTo>
                  <a:pt x="37858" y="0"/>
                </a:moveTo>
                <a:lnTo>
                  <a:pt x="0" y="100164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28771" y="7303510"/>
            <a:ext cx="38100" cy="100330"/>
          </a:xfrm>
          <a:custGeom>
            <a:avLst/>
            <a:gdLst/>
            <a:ahLst/>
            <a:cxnLst/>
            <a:rect l="l" t="t" r="r" b="b"/>
            <a:pathLst>
              <a:path w="38100" h="100329">
                <a:moveTo>
                  <a:pt x="37858" y="0"/>
                </a:moveTo>
                <a:lnTo>
                  <a:pt x="0" y="100164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01895" y="7309611"/>
            <a:ext cx="27305" cy="94615"/>
          </a:xfrm>
          <a:custGeom>
            <a:avLst/>
            <a:gdLst/>
            <a:ahLst/>
            <a:cxnLst/>
            <a:rect l="l" t="t" r="r" b="b"/>
            <a:pathLst>
              <a:path w="27304" h="94615">
                <a:moveTo>
                  <a:pt x="0" y="0"/>
                </a:moveTo>
                <a:lnTo>
                  <a:pt x="26873" y="94056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701895" y="7309611"/>
            <a:ext cx="27305" cy="94615"/>
          </a:xfrm>
          <a:custGeom>
            <a:avLst/>
            <a:gdLst/>
            <a:ahLst/>
            <a:cxnLst/>
            <a:rect l="l" t="t" r="r" b="b"/>
            <a:pathLst>
              <a:path w="27304" h="94615">
                <a:moveTo>
                  <a:pt x="0" y="0"/>
                </a:moveTo>
                <a:lnTo>
                  <a:pt x="26873" y="94056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37314" y="7360907"/>
            <a:ext cx="88265" cy="38100"/>
          </a:xfrm>
          <a:custGeom>
            <a:avLst/>
            <a:gdLst/>
            <a:ahLst/>
            <a:cxnLst/>
            <a:rect l="l" t="t" r="r" b="b"/>
            <a:pathLst>
              <a:path w="88264" h="38100">
                <a:moveTo>
                  <a:pt x="87947" y="0"/>
                </a:moveTo>
                <a:lnTo>
                  <a:pt x="0" y="37858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37314" y="7360907"/>
            <a:ext cx="88265" cy="38100"/>
          </a:xfrm>
          <a:custGeom>
            <a:avLst/>
            <a:gdLst/>
            <a:ahLst/>
            <a:cxnLst/>
            <a:rect l="l" t="t" r="r" b="b"/>
            <a:pathLst>
              <a:path w="88264" h="38100">
                <a:moveTo>
                  <a:pt x="87947" y="0"/>
                </a:moveTo>
                <a:lnTo>
                  <a:pt x="0" y="37858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46928" y="7358464"/>
            <a:ext cx="90805" cy="40640"/>
          </a:xfrm>
          <a:custGeom>
            <a:avLst/>
            <a:gdLst/>
            <a:ahLst/>
            <a:cxnLst/>
            <a:rect l="l" t="t" r="r" b="b"/>
            <a:pathLst>
              <a:path w="90804" h="40640">
                <a:moveTo>
                  <a:pt x="0" y="0"/>
                </a:moveTo>
                <a:lnTo>
                  <a:pt x="90385" y="40309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46928" y="7358464"/>
            <a:ext cx="90805" cy="40640"/>
          </a:xfrm>
          <a:custGeom>
            <a:avLst/>
            <a:gdLst/>
            <a:ahLst/>
            <a:cxnLst/>
            <a:rect l="l" t="t" r="r" b="b"/>
            <a:pathLst>
              <a:path w="90804" h="40640">
                <a:moveTo>
                  <a:pt x="0" y="0"/>
                </a:moveTo>
                <a:lnTo>
                  <a:pt x="90385" y="40309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39921" y="7301063"/>
            <a:ext cx="207645" cy="104139"/>
          </a:xfrm>
          <a:custGeom>
            <a:avLst/>
            <a:gdLst/>
            <a:ahLst/>
            <a:cxnLst/>
            <a:rect l="l" t="t" r="r" b="b"/>
            <a:pathLst>
              <a:path w="207645" h="104140">
                <a:moveTo>
                  <a:pt x="0" y="103822"/>
                </a:moveTo>
                <a:lnTo>
                  <a:pt x="8158" y="63409"/>
                </a:lnTo>
                <a:lnTo>
                  <a:pt x="30408" y="30408"/>
                </a:lnTo>
                <a:lnTo>
                  <a:pt x="63409" y="8158"/>
                </a:lnTo>
                <a:lnTo>
                  <a:pt x="103822" y="0"/>
                </a:lnTo>
                <a:lnTo>
                  <a:pt x="144235" y="8158"/>
                </a:lnTo>
                <a:lnTo>
                  <a:pt x="177236" y="30408"/>
                </a:lnTo>
                <a:lnTo>
                  <a:pt x="199486" y="63409"/>
                </a:lnTo>
                <a:lnTo>
                  <a:pt x="207645" y="103822"/>
                </a:lnTo>
                <a:lnTo>
                  <a:pt x="0" y="103822"/>
                </a:lnTo>
                <a:close/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39921" y="7301063"/>
            <a:ext cx="207645" cy="104139"/>
          </a:xfrm>
          <a:custGeom>
            <a:avLst/>
            <a:gdLst/>
            <a:ahLst/>
            <a:cxnLst/>
            <a:rect l="l" t="t" r="r" b="b"/>
            <a:pathLst>
              <a:path w="207645" h="104140">
                <a:moveTo>
                  <a:pt x="0" y="103822"/>
                </a:moveTo>
                <a:lnTo>
                  <a:pt x="8158" y="63409"/>
                </a:lnTo>
                <a:lnTo>
                  <a:pt x="30408" y="30408"/>
                </a:lnTo>
                <a:lnTo>
                  <a:pt x="63409" y="8158"/>
                </a:lnTo>
                <a:lnTo>
                  <a:pt x="103822" y="0"/>
                </a:lnTo>
                <a:lnTo>
                  <a:pt x="144235" y="8158"/>
                </a:lnTo>
                <a:lnTo>
                  <a:pt x="177236" y="30408"/>
                </a:lnTo>
                <a:lnTo>
                  <a:pt x="199486" y="63409"/>
                </a:lnTo>
                <a:lnTo>
                  <a:pt x="207645" y="103822"/>
                </a:lnTo>
                <a:lnTo>
                  <a:pt x="0" y="103822"/>
                </a:lnTo>
                <a:close/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935197" y="7302281"/>
            <a:ext cx="13970" cy="101600"/>
          </a:xfrm>
          <a:custGeom>
            <a:avLst/>
            <a:gdLst/>
            <a:ahLst/>
            <a:cxnLst/>
            <a:rect l="l" t="t" r="r" b="b"/>
            <a:pathLst>
              <a:path w="13970" h="101600">
                <a:moveTo>
                  <a:pt x="13436" y="0"/>
                </a:moveTo>
                <a:lnTo>
                  <a:pt x="0" y="101371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935197" y="7302281"/>
            <a:ext cx="13970" cy="101600"/>
          </a:xfrm>
          <a:custGeom>
            <a:avLst/>
            <a:gdLst/>
            <a:ahLst/>
            <a:cxnLst/>
            <a:rect l="l" t="t" r="r" b="b"/>
            <a:pathLst>
              <a:path w="13970" h="101600">
                <a:moveTo>
                  <a:pt x="13436" y="0"/>
                </a:moveTo>
                <a:lnTo>
                  <a:pt x="0" y="101371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949859" y="7342589"/>
            <a:ext cx="74930" cy="59055"/>
          </a:xfrm>
          <a:custGeom>
            <a:avLst/>
            <a:gdLst/>
            <a:ahLst/>
            <a:cxnLst/>
            <a:rect l="l" t="t" r="r" b="b"/>
            <a:pathLst>
              <a:path w="74929" h="59054">
                <a:moveTo>
                  <a:pt x="74498" y="0"/>
                </a:moveTo>
                <a:lnTo>
                  <a:pt x="0" y="58623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949859" y="7342589"/>
            <a:ext cx="74930" cy="59055"/>
          </a:xfrm>
          <a:custGeom>
            <a:avLst/>
            <a:gdLst/>
            <a:ahLst/>
            <a:cxnLst/>
            <a:rect l="l" t="t" r="r" b="b"/>
            <a:pathLst>
              <a:path w="74929" h="59054">
                <a:moveTo>
                  <a:pt x="74498" y="0"/>
                </a:moveTo>
                <a:lnTo>
                  <a:pt x="0" y="58623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869240" y="7334044"/>
            <a:ext cx="71120" cy="69850"/>
          </a:xfrm>
          <a:custGeom>
            <a:avLst/>
            <a:gdLst/>
            <a:ahLst/>
            <a:cxnLst/>
            <a:rect l="l" t="t" r="r" b="b"/>
            <a:pathLst>
              <a:path w="71120" h="69850">
                <a:moveTo>
                  <a:pt x="0" y="0"/>
                </a:moveTo>
                <a:lnTo>
                  <a:pt x="70840" y="69608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869240" y="7334044"/>
            <a:ext cx="71120" cy="69850"/>
          </a:xfrm>
          <a:custGeom>
            <a:avLst/>
            <a:gdLst/>
            <a:ahLst/>
            <a:cxnLst/>
            <a:rect l="l" t="t" r="r" b="b"/>
            <a:pathLst>
              <a:path w="71120" h="69850">
                <a:moveTo>
                  <a:pt x="0" y="0"/>
                </a:moveTo>
                <a:lnTo>
                  <a:pt x="70840" y="69608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049316" y="7301063"/>
            <a:ext cx="207645" cy="104139"/>
          </a:xfrm>
          <a:custGeom>
            <a:avLst/>
            <a:gdLst/>
            <a:ahLst/>
            <a:cxnLst/>
            <a:rect l="l" t="t" r="r" b="b"/>
            <a:pathLst>
              <a:path w="207645" h="104140">
                <a:moveTo>
                  <a:pt x="0" y="103822"/>
                </a:moveTo>
                <a:lnTo>
                  <a:pt x="8158" y="63409"/>
                </a:lnTo>
                <a:lnTo>
                  <a:pt x="30406" y="30408"/>
                </a:lnTo>
                <a:lnTo>
                  <a:pt x="63404" y="8158"/>
                </a:lnTo>
                <a:lnTo>
                  <a:pt x="103809" y="0"/>
                </a:lnTo>
                <a:lnTo>
                  <a:pt x="144229" y="8158"/>
                </a:lnTo>
                <a:lnTo>
                  <a:pt x="177234" y="30408"/>
                </a:lnTo>
                <a:lnTo>
                  <a:pt x="199486" y="63409"/>
                </a:lnTo>
                <a:lnTo>
                  <a:pt x="207645" y="103822"/>
                </a:lnTo>
                <a:lnTo>
                  <a:pt x="0" y="103822"/>
                </a:lnTo>
                <a:close/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049316" y="7301063"/>
            <a:ext cx="207645" cy="104139"/>
          </a:xfrm>
          <a:custGeom>
            <a:avLst/>
            <a:gdLst/>
            <a:ahLst/>
            <a:cxnLst/>
            <a:rect l="l" t="t" r="r" b="b"/>
            <a:pathLst>
              <a:path w="207645" h="104140">
                <a:moveTo>
                  <a:pt x="0" y="103822"/>
                </a:moveTo>
                <a:lnTo>
                  <a:pt x="8158" y="63409"/>
                </a:lnTo>
                <a:lnTo>
                  <a:pt x="30406" y="30408"/>
                </a:lnTo>
                <a:lnTo>
                  <a:pt x="63404" y="8158"/>
                </a:lnTo>
                <a:lnTo>
                  <a:pt x="103809" y="0"/>
                </a:lnTo>
                <a:lnTo>
                  <a:pt x="144229" y="8158"/>
                </a:lnTo>
                <a:lnTo>
                  <a:pt x="177234" y="30408"/>
                </a:lnTo>
                <a:lnTo>
                  <a:pt x="199486" y="63409"/>
                </a:lnTo>
                <a:lnTo>
                  <a:pt x="207645" y="103822"/>
                </a:lnTo>
                <a:lnTo>
                  <a:pt x="0" y="103822"/>
                </a:lnTo>
                <a:close/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145818" y="7303510"/>
            <a:ext cx="38100" cy="100330"/>
          </a:xfrm>
          <a:custGeom>
            <a:avLst/>
            <a:gdLst/>
            <a:ahLst/>
            <a:cxnLst/>
            <a:rect l="l" t="t" r="r" b="b"/>
            <a:pathLst>
              <a:path w="38100" h="100329">
                <a:moveTo>
                  <a:pt x="37858" y="0"/>
                </a:moveTo>
                <a:lnTo>
                  <a:pt x="0" y="100164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45818" y="7303510"/>
            <a:ext cx="38100" cy="100330"/>
          </a:xfrm>
          <a:custGeom>
            <a:avLst/>
            <a:gdLst/>
            <a:ahLst/>
            <a:cxnLst/>
            <a:rect l="l" t="t" r="r" b="b"/>
            <a:pathLst>
              <a:path w="38100" h="100329">
                <a:moveTo>
                  <a:pt x="37858" y="0"/>
                </a:moveTo>
                <a:lnTo>
                  <a:pt x="0" y="100164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18936" y="7309611"/>
            <a:ext cx="27305" cy="94615"/>
          </a:xfrm>
          <a:custGeom>
            <a:avLst/>
            <a:gdLst/>
            <a:ahLst/>
            <a:cxnLst/>
            <a:rect l="l" t="t" r="r" b="b"/>
            <a:pathLst>
              <a:path w="27304" h="94615">
                <a:moveTo>
                  <a:pt x="0" y="0"/>
                </a:moveTo>
                <a:lnTo>
                  <a:pt x="26860" y="94056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18936" y="7309611"/>
            <a:ext cx="27305" cy="94615"/>
          </a:xfrm>
          <a:custGeom>
            <a:avLst/>
            <a:gdLst/>
            <a:ahLst/>
            <a:cxnLst/>
            <a:rect l="l" t="t" r="r" b="b"/>
            <a:pathLst>
              <a:path w="27304" h="94615">
                <a:moveTo>
                  <a:pt x="0" y="0"/>
                </a:moveTo>
                <a:lnTo>
                  <a:pt x="26860" y="94056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54355" y="7360907"/>
            <a:ext cx="88265" cy="38100"/>
          </a:xfrm>
          <a:custGeom>
            <a:avLst/>
            <a:gdLst/>
            <a:ahLst/>
            <a:cxnLst/>
            <a:rect l="l" t="t" r="r" b="b"/>
            <a:pathLst>
              <a:path w="88264" h="38100">
                <a:moveTo>
                  <a:pt x="87947" y="0"/>
                </a:moveTo>
                <a:lnTo>
                  <a:pt x="0" y="37858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54355" y="7360907"/>
            <a:ext cx="88265" cy="38100"/>
          </a:xfrm>
          <a:custGeom>
            <a:avLst/>
            <a:gdLst/>
            <a:ahLst/>
            <a:cxnLst/>
            <a:rect l="l" t="t" r="r" b="b"/>
            <a:pathLst>
              <a:path w="88264" h="38100">
                <a:moveTo>
                  <a:pt x="87947" y="0"/>
                </a:moveTo>
                <a:lnTo>
                  <a:pt x="0" y="37858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3976" y="7358464"/>
            <a:ext cx="90805" cy="40640"/>
          </a:xfrm>
          <a:custGeom>
            <a:avLst/>
            <a:gdLst/>
            <a:ahLst/>
            <a:cxnLst/>
            <a:rect l="l" t="t" r="r" b="b"/>
            <a:pathLst>
              <a:path w="90804" h="40640">
                <a:moveTo>
                  <a:pt x="0" y="0"/>
                </a:moveTo>
                <a:lnTo>
                  <a:pt x="90385" y="40309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3976" y="7358464"/>
            <a:ext cx="90805" cy="40640"/>
          </a:xfrm>
          <a:custGeom>
            <a:avLst/>
            <a:gdLst/>
            <a:ahLst/>
            <a:cxnLst/>
            <a:rect l="l" t="t" r="r" b="b"/>
            <a:pathLst>
              <a:path w="90804" h="40640">
                <a:moveTo>
                  <a:pt x="0" y="0"/>
                </a:moveTo>
                <a:lnTo>
                  <a:pt x="90385" y="40309"/>
                </a:lnTo>
              </a:path>
            </a:pathLst>
          </a:custGeom>
          <a:ln w="18694">
            <a:solidFill>
              <a:srgbClr val="1C75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397097" y="2684181"/>
            <a:ext cx="4173443" cy="47379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00294" y="7026630"/>
            <a:ext cx="198120" cy="391160"/>
          </a:xfrm>
          <a:custGeom>
            <a:avLst/>
            <a:gdLst/>
            <a:ahLst/>
            <a:cxnLst/>
            <a:rect l="l" t="t" r="r" b="b"/>
            <a:pathLst>
              <a:path w="198120" h="391159">
                <a:moveTo>
                  <a:pt x="194868" y="0"/>
                </a:moveTo>
                <a:lnTo>
                  <a:pt x="3225" y="0"/>
                </a:lnTo>
                <a:lnTo>
                  <a:pt x="0" y="3213"/>
                </a:lnTo>
                <a:lnTo>
                  <a:pt x="0" y="387667"/>
                </a:lnTo>
                <a:lnTo>
                  <a:pt x="3225" y="390893"/>
                </a:lnTo>
                <a:lnTo>
                  <a:pt x="194868" y="390893"/>
                </a:lnTo>
                <a:lnTo>
                  <a:pt x="198069" y="387667"/>
                </a:lnTo>
                <a:lnTo>
                  <a:pt x="198069" y="376529"/>
                </a:lnTo>
                <a:lnTo>
                  <a:pt x="14363" y="376529"/>
                </a:lnTo>
                <a:lnTo>
                  <a:pt x="14363" y="14338"/>
                </a:lnTo>
                <a:lnTo>
                  <a:pt x="198069" y="14338"/>
                </a:lnTo>
                <a:lnTo>
                  <a:pt x="198069" y="3213"/>
                </a:lnTo>
                <a:lnTo>
                  <a:pt x="194868" y="0"/>
                </a:lnTo>
                <a:close/>
              </a:path>
              <a:path w="198120" h="391159">
                <a:moveTo>
                  <a:pt x="198069" y="14338"/>
                </a:moveTo>
                <a:lnTo>
                  <a:pt x="183743" y="14338"/>
                </a:lnTo>
                <a:lnTo>
                  <a:pt x="183743" y="376529"/>
                </a:lnTo>
                <a:lnTo>
                  <a:pt x="198069" y="376529"/>
                </a:lnTo>
                <a:lnTo>
                  <a:pt x="198069" y="14338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584025" y="7026630"/>
            <a:ext cx="204470" cy="391160"/>
          </a:xfrm>
          <a:custGeom>
            <a:avLst/>
            <a:gdLst/>
            <a:ahLst/>
            <a:cxnLst/>
            <a:rect l="l" t="t" r="r" b="b"/>
            <a:pathLst>
              <a:path w="204470" h="391159">
                <a:moveTo>
                  <a:pt x="200672" y="0"/>
                </a:moveTo>
                <a:lnTo>
                  <a:pt x="3213" y="0"/>
                </a:lnTo>
                <a:lnTo>
                  <a:pt x="0" y="3213"/>
                </a:lnTo>
                <a:lnTo>
                  <a:pt x="0" y="387667"/>
                </a:lnTo>
                <a:lnTo>
                  <a:pt x="3213" y="390893"/>
                </a:lnTo>
                <a:lnTo>
                  <a:pt x="200672" y="390893"/>
                </a:lnTo>
                <a:lnTo>
                  <a:pt x="203885" y="387667"/>
                </a:lnTo>
                <a:lnTo>
                  <a:pt x="203885" y="376529"/>
                </a:lnTo>
                <a:lnTo>
                  <a:pt x="14338" y="376529"/>
                </a:lnTo>
                <a:lnTo>
                  <a:pt x="14338" y="14338"/>
                </a:lnTo>
                <a:lnTo>
                  <a:pt x="203885" y="14338"/>
                </a:lnTo>
                <a:lnTo>
                  <a:pt x="203885" y="3213"/>
                </a:lnTo>
                <a:lnTo>
                  <a:pt x="200672" y="0"/>
                </a:lnTo>
                <a:close/>
              </a:path>
              <a:path w="204470" h="391159">
                <a:moveTo>
                  <a:pt x="203885" y="14338"/>
                </a:moveTo>
                <a:lnTo>
                  <a:pt x="189522" y="14338"/>
                </a:lnTo>
                <a:lnTo>
                  <a:pt x="189522" y="376529"/>
                </a:lnTo>
                <a:lnTo>
                  <a:pt x="203885" y="376529"/>
                </a:lnTo>
                <a:lnTo>
                  <a:pt x="203885" y="14338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773546" y="7026630"/>
            <a:ext cx="64769" cy="391160"/>
          </a:xfrm>
          <a:custGeom>
            <a:avLst/>
            <a:gdLst/>
            <a:ahLst/>
            <a:cxnLst/>
            <a:rect l="l" t="t" r="r" b="b"/>
            <a:pathLst>
              <a:path w="64770" h="391159">
                <a:moveTo>
                  <a:pt x="61023" y="0"/>
                </a:moveTo>
                <a:lnTo>
                  <a:pt x="3225" y="0"/>
                </a:lnTo>
                <a:lnTo>
                  <a:pt x="0" y="3213"/>
                </a:lnTo>
                <a:lnTo>
                  <a:pt x="0" y="387667"/>
                </a:lnTo>
                <a:lnTo>
                  <a:pt x="3225" y="390893"/>
                </a:lnTo>
                <a:lnTo>
                  <a:pt x="61023" y="390893"/>
                </a:lnTo>
                <a:lnTo>
                  <a:pt x="64236" y="387667"/>
                </a:lnTo>
                <a:lnTo>
                  <a:pt x="64236" y="376542"/>
                </a:lnTo>
                <a:lnTo>
                  <a:pt x="14363" y="376542"/>
                </a:lnTo>
                <a:lnTo>
                  <a:pt x="14363" y="14351"/>
                </a:lnTo>
                <a:lnTo>
                  <a:pt x="64236" y="14351"/>
                </a:lnTo>
                <a:lnTo>
                  <a:pt x="64236" y="3213"/>
                </a:lnTo>
                <a:lnTo>
                  <a:pt x="61023" y="0"/>
                </a:lnTo>
                <a:close/>
              </a:path>
              <a:path w="64770" h="391159">
                <a:moveTo>
                  <a:pt x="64236" y="14351"/>
                </a:moveTo>
                <a:lnTo>
                  <a:pt x="49898" y="14351"/>
                </a:lnTo>
                <a:lnTo>
                  <a:pt x="49898" y="376542"/>
                </a:lnTo>
                <a:lnTo>
                  <a:pt x="64236" y="376542"/>
                </a:lnTo>
                <a:lnTo>
                  <a:pt x="64236" y="14351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400294" y="6650088"/>
            <a:ext cx="198120" cy="391160"/>
          </a:xfrm>
          <a:custGeom>
            <a:avLst/>
            <a:gdLst/>
            <a:ahLst/>
            <a:cxnLst/>
            <a:rect l="l" t="t" r="r" b="b"/>
            <a:pathLst>
              <a:path w="198120" h="391159">
                <a:moveTo>
                  <a:pt x="194868" y="0"/>
                </a:moveTo>
                <a:lnTo>
                  <a:pt x="3225" y="0"/>
                </a:lnTo>
                <a:lnTo>
                  <a:pt x="0" y="3213"/>
                </a:lnTo>
                <a:lnTo>
                  <a:pt x="0" y="387667"/>
                </a:lnTo>
                <a:lnTo>
                  <a:pt x="3225" y="390893"/>
                </a:lnTo>
                <a:lnTo>
                  <a:pt x="194868" y="390893"/>
                </a:lnTo>
                <a:lnTo>
                  <a:pt x="198069" y="387667"/>
                </a:lnTo>
                <a:lnTo>
                  <a:pt x="198069" y="376542"/>
                </a:lnTo>
                <a:lnTo>
                  <a:pt x="14363" y="376542"/>
                </a:lnTo>
                <a:lnTo>
                  <a:pt x="14363" y="14338"/>
                </a:lnTo>
                <a:lnTo>
                  <a:pt x="198069" y="14338"/>
                </a:lnTo>
                <a:lnTo>
                  <a:pt x="198069" y="3213"/>
                </a:lnTo>
                <a:lnTo>
                  <a:pt x="194868" y="0"/>
                </a:lnTo>
                <a:close/>
              </a:path>
              <a:path w="198120" h="391159">
                <a:moveTo>
                  <a:pt x="198069" y="14338"/>
                </a:moveTo>
                <a:lnTo>
                  <a:pt x="183743" y="14338"/>
                </a:lnTo>
                <a:lnTo>
                  <a:pt x="183743" y="376542"/>
                </a:lnTo>
                <a:lnTo>
                  <a:pt x="198069" y="376542"/>
                </a:lnTo>
                <a:lnTo>
                  <a:pt x="198069" y="14338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584025" y="6650088"/>
            <a:ext cx="204470" cy="391160"/>
          </a:xfrm>
          <a:custGeom>
            <a:avLst/>
            <a:gdLst/>
            <a:ahLst/>
            <a:cxnLst/>
            <a:rect l="l" t="t" r="r" b="b"/>
            <a:pathLst>
              <a:path w="204470" h="391159">
                <a:moveTo>
                  <a:pt x="200672" y="0"/>
                </a:moveTo>
                <a:lnTo>
                  <a:pt x="3213" y="0"/>
                </a:lnTo>
                <a:lnTo>
                  <a:pt x="0" y="3213"/>
                </a:lnTo>
                <a:lnTo>
                  <a:pt x="0" y="387667"/>
                </a:lnTo>
                <a:lnTo>
                  <a:pt x="3213" y="390893"/>
                </a:lnTo>
                <a:lnTo>
                  <a:pt x="200672" y="390893"/>
                </a:lnTo>
                <a:lnTo>
                  <a:pt x="203885" y="387667"/>
                </a:lnTo>
                <a:lnTo>
                  <a:pt x="203885" y="376542"/>
                </a:lnTo>
                <a:lnTo>
                  <a:pt x="14338" y="376542"/>
                </a:lnTo>
                <a:lnTo>
                  <a:pt x="14338" y="14338"/>
                </a:lnTo>
                <a:lnTo>
                  <a:pt x="203885" y="14338"/>
                </a:lnTo>
                <a:lnTo>
                  <a:pt x="203885" y="3213"/>
                </a:lnTo>
                <a:lnTo>
                  <a:pt x="200672" y="0"/>
                </a:lnTo>
                <a:close/>
              </a:path>
              <a:path w="204470" h="391159">
                <a:moveTo>
                  <a:pt x="203885" y="14338"/>
                </a:moveTo>
                <a:lnTo>
                  <a:pt x="189522" y="14338"/>
                </a:lnTo>
                <a:lnTo>
                  <a:pt x="189522" y="376542"/>
                </a:lnTo>
                <a:lnTo>
                  <a:pt x="203885" y="376542"/>
                </a:lnTo>
                <a:lnTo>
                  <a:pt x="203885" y="14338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773546" y="6650088"/>
            <a:ext cx="64769" cy="391160"/>
          </a:xfrm>
          <a:custGeom>
            <a:avLst/>
            <a:gdLst/>
            <a:ahLst/>
            <a:cxnLst/>
            <a:rect l="l" t="t" r="r" b="b"/>
            <a:pathLst>
              <a:path w="64770" h="391159">
                <a:moveTo>
                  <a:pt x="61023" y="0"/>
                </a:moveTo>
                <a:lnTo>
                  <a:pt x="3225" y="0"/>
                </a:lnTo>
                <a:lnTo>
                  <a:pt x="0" y="3213"/>
                </a:lnTo>
                <a:lnTo>
                  <a:pt x="0" y="387667"/>
                </a:lnTo>
                <a:lnTo>
                  <a:pt x="3225" y="390893"/>
                </a:lnTo>
                <a:lnTo>
                  <a:pt x="61023" y="390893"/>
                </a:lnTo>
                <a:lnTo>
                  <a:pt x="64236" y="387667"/>
                </a:lnTo>
                <a:lnTo>
                  <a:pt x="64236" y="376542"/>
                </a:lnTo>
                <a:lnTo>
                  <a:pt x="14363" y="376542"/>
                </a:lnTo>
                <a:lnTo>
                  <a:pt x="14363" y="14338"/>
                </a:lnTo>
                <a:lnTo>
                  <a:pt x="64236" y="14338"/>
                </a:lnTo>
                <a:lnTo>
                  <a:pt x="64236" y="3213"/>
                </a:lnTo>
                <a:lnTo>
                  <a:pt x="61023" y="0"/>
                </a:lnTo>
                <a:close/>
              </a:path>
              <a:path w="64770" h="391159">
                <a:moveTo>
                  <a:pt x="64236" y="14338"/>
                </a:moveTo>
                <a:lnTo>
                  <a:pt x="49898" y="14338"/>
                </a:lnTo>
                <a:lnTo>
                  <a:pt x="49898" y="376542"/>
                </a:lnTo>
                <a:lnTo>
                  <a:pt x="64236" y="376542"/>
                </a:lnTo>
                <a:lnTo>
                  <a:pt x="64236" y="14338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400294" y="6273533"/>
            <a:ext cx="198120" cy="391160"/>
          </a:xfrm>
          <a:custGeom>
            <a:avLst/>
            <a:gdLst/>
            <a:ahLst/>
            <a:cxnLst/>
            <a:rect l="l" t="t" r="r" b="b"/>
            <a:pathLst>
              <a:path w="198120" h="391159">
                <a:moveTo>
                  <a:pt x="194868" y="0"/>
                </a:moveTo>
                <a:lnTo>
                  <a:pt x="3225" y="0"/>
                </a:lnTo>
                <a:lnTo>
                  <a:pt x="0" y="3225"/>
                </a:lnTo>
                <a:lnTo>
                  <a:pt x="0" y="387667"/>
                </a:lnTo>
                <a:lnTo>
                  <a:pt x="3225" y="390893"/>
                </a:lnTo>
                <a:lnTo>
                  <a:pt x="194868" y="390893"/>
                </a:lnTo>
                <a:lnTo>
                  <a:pt x="198069" y="387667"/>
                </a:lnTo>
                <a:lnTo>
                  <a:pt x="198069" y="376555"/>
                </a:lnTo>
                <a:lnTo>
                  <a:pt x="14363" y="376555"/>
                </a:lnTo>
                <a:lnTo>
                  <a:pt x="14363" y="14338"/>
                </a:lnTo>
                <a:lnTo>
                  <a:pt x="198069" y="14338"/>
                </a:lnTo>
                <a:lnTo>
                  <a:pt x="198069" y="3225"/>
                </a:lnTo>
                <a:lnTo>
                  <a:pt x="194868" y="0"/>
                </a:lnTo>
                <a:close/>
              </a:path>
              <a:path w="198120" h="391159">
                <a:moveTo>
                  <a:pt x="198069" y="14338"/>
                </a:moveTo>
                <a:lnTo>
                  <a:pt x="183743" y="14338"/>
                </a:lnTo>
                <a:lnTo>
                  <a:pt x="183743" y="376555"/>
                </a:lnTo>
                <a:lnTo>
                  <a:pt x="198069" y="376555"/>
                </a:lnTo>
                <a:lnTo>
                  <a:pt x="198069" y="14338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584025" y="6273533"/>
            <a:ext cx="204470" cy="391160"/>
          </a:xfrm>
          <a:custGeom>
            <a:avLst/>
            <a:gdLst/>
            <a:ahLst/>
            <a:cxnLst/>
            <a:rect l="l" t="t" r="r" b="b"/>
            <a:pathLst>
              <a:path w="204470" h="391159">
                <a:moveTo>
                  <a:pt x="200672" y="0"/>
                </a:moveTo>
                <a:lnTo>
                  <a:pt x="3213" y="0"/>
                </a:lnTo>
                <a:lnTo>
                  <a:pt x="0" y="3225"/>
                </a:lnTo>
                <a:lnTo>
                  <a:pt x="0" y="387667"/>
                </a:lnTo>
                <a:lnTo>
                  <a:pt x="3213" y="390893"/>
                </a:lnTo>
                <a:lnTo>
                  <a:pt x="200672" y="390893"/>
                </a:lnTo>
                <a:lnTo>
                  <a:pt x="203885" y="387667"/>
                </a:lnTo>
                <a:lnTo>
                  <a:pt x="203885" y="376555"/>
                </a:lnTo>
                <a:lnTo>
                  <a:pt x="14338" y="376555"/>
                </a:lnTo>
                <a:lnTo>
                  <a:pt x="14338" y="14338"/>
                </a:lnTo>
                <a:lnTo>
                  <a:pt x="203885" y="14338"/>
                </a:lnTo>
                <a:lnTo>
                  <a:pt x="203885" y="3225"/>
                </a:lnTo>
                <a:lnTo>
                  <a:pt x="200672" y="0"/>
                </a:lnTo>
                <a:close/>
              </a:path>
              <a:path w="204470" h="391159">
                <a:moveTo>
                  <a:pt x="203885" y="14338"/>
                </a:moveTo>
                <a:lnTo>
                  <a:pt x="189522" y="14338"/>
                </a:lnTo>
                <a:lnTo>
                  <a:pt x="189522" y="376555"/>
                </a:lnTo>
                <a:lnTo>
                  <a:pt x="203885" y="376555"/>
                </a:lnTo>
                <a:lnTo>
                  <a:pt x="203885" y="14338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773546" y="6273533"/>
            <a:ext cx="64769" cy="391160"/>
          </a:xfrm>
          <a:custGeom>
            <a:avLst/>
            <a:gdLst/>
            <a:ahLst/>
            <a:cxnLst/>
            <a:rect l="l" t="t" r="r" b="b"/>
            <a:pathLst>
              <a:path w="64770" h="391159">
                <a:moveTo>
                  <a:pt x="61023" y="0"/>
                </a:moveTo>
                <a:lnTo>
                  <a:pt x="3225" y="0"/>
                </a:lnTo>
                <a:lnTo>
                  <a:pt x="0" y="3225"/>
                </a:lnTo>
                <a:lnTo>
                  <a:pt x="0" y="387667"/>
                </a:lnTo>
                <a:lnTo>
                  <a:pt x="3225" y="390893"/>
                </a:lnTo>
                <a:lnTo>
                  <a:pt x="61023" y="390893"/>
                </a:lnTo>
                <a:lnTo>
                  <a:pt x="64236" y="387667"/>
                </a:lnTo>
                <a:lnTo>
                  <a:pt x="64236" y="376567"/>
                </a:lnTo>
                <a:lnTo>
                  <a:pt x="14363" y="376567"/>
                </a:lnTo>
                <a:lnTo>
                  <a:pt x="14363" y="14351"/>
                </a:lnTo>
                <a:lnTo>
                  <a:pt x="64236" y="14351"/>
                </a:lnTo>
                <a:lnTo>
                  <a:pt x="64236" y="3225"/>
                </a:lnTo>
                <a:lnTo>
                  <a:pt x="61023" y="0"/>
                </a:lnTo>
                <a:close/>
              </a:path>
              <a:path w="64770" h="391159">
                <a:moveTo>
                  <a:pt x="64236" y="14351"/>
                </a:moveTo>
                <a:lnTo>
                  <a:pt x="49898" y="14351"/>
                </a:lnTo>
                <a:lnTo>
                  <a:pt x="49898" y="376567"/>
                </a:lnTo>
                <a:lnTo>
                  <a:pt x="64236" y="376567"/>
                </a:lnTo>
                <a:lnTo>
                  <a:pt x="64236" y="14351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00294" y="5896990"/>
            <a:ext cx="198120" cy="391160"/>
          </a:xfrm>
          <a:custGeom>
            <a:avLst/>
            <a:gdLst/>
            <a:ahLst/>
            <a:cxnLst/>
            <a:rect l="l" t="t" r="r" b="b"/>
            <a:pathLst>
              <a:path w="198120" h="391160">
                <a:moveTo>
                  <a:pt x="194868" y="0"/>
                </a:moveTo>
                <a:lnTo>
                  <a:pt x="3225" y="0"/>
                </a:lnTo>
                <a:lnTo>
                  <a:pt x="0" y="3213"/>
                </a:lnTo>
                <a:lnTo>
                  <a:pt x="0" y="387680"/>
                </a:lnTo>
                <a:lnTo>
                  <a:pt x="3225" y="390893"/>
                </a:lnTo>
                <a:lnTo>
                  <a:pt x="194868" y="390893"/>
                </a:lnTo>
                <a:lnTo>
                  <a:pt x="198069" y="387680"/>
                </a:lnTo>
                <a:lnTo>
                  <a:pt x="198069" y="376542"/>
                </a:lnTo>
                <a:lnTo>
                  <a:pt x="14363" y="376542"/>
                </a:lnTo>
                <a:lnTo>
                  <a:pt x="14363" y="14325"/>
                </a:lnTo>
                <a:lnTo>
                  <a:pt x="198069" y="14325"/>
                </a:lnTo>
                <a:lnTo>
                  <a:pt x="198069" y="3213"/>
                </a:lnTo>
                <a:lnTo>
                  <a:pt x="194868" y="0"/>
                </a:lnTo>
                <a:close/>
              </a:path>
              <a:path w="198120" h="391160">
                <a:moveTo>
                  <a:pt x="198069" y="14325"/>
                </a:moveTo>
                <a:lnTo>
                  <a:pt x="183743" y="14325"/>
                </a:lnTo>
                <a:lnTo>
                  <a:pt x="183743" y="376542"/>
                </a:lnTo>
                <a:lnTo>
                  <a:pt x="198069" y="376542"/>
                </a:lnTo>
                <a:lnTo>
                  <a:pt x="198069" y="14325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584025" y="5896990"/>
            <a:ext cx="204470" cy="391160"/>
          </a:xfrm>
          <a:custGeom>
            <a:avLst/>
            <a:gdLst/>
            <a:ahLst/>
            <a:cxnLst/>
            <a:rect l="l" t="t" r="r" b="b"/>
            <a:pathLst>
              <a:path w="204470" h="391160">
                <a:moveTo>
                  <a:pt x="200672" y="0"/>
                </a:moveTo>
                <a:lnTo>
                  <a:pt x="3213" y="0"/>
                </a:lnTo>
                <a:lnTo>
                  <a:pt x="0" y="3213"/>
                </a:lnTo>
                <a:lnTo>
                  <a:pt x="0" y="387680"/>
                </a:lnTo>
                <a:lnTo>
                  <a:pt x="3213" y="390893"/>
                </a:lnTo>
                <a:lnTo>
                  <a:pt x="200672" y="390893"/>
                </a:lnTo>
                <a:lnTo>
                  <a:pt x="203885" y="387680"/>
                </a:lnTo>
                <a:lnTo>
                  <a:pt x="203885" y="376542"/>
                </a:lnTo>
                <a:lnTo>
                  <a:pt x="14338" y="376542"/>
                </a:lnTo>
                <a:lnTo>
                  <a:pt x="14338" y="14325"/>
                </a:lnTo>
                <a:lnTo>
                  <a:pt x="203885" y="14325"/>
                </a:lnTo>
                <a:lnTo>
                  <a:pt x="203885" y="3213"/>
                </a:lnTo>
                <a:lnTo>
                  <a:pt x="200672" y="0"/>
                </a:lnTo>
                <a:close/>
              </a:path>
              <a:path w="204470" h="391160">
                <a:moveTo>
                  <a:pt x="203885" y="14325"/>
                </a:moveTo>
                <a:lnTo>
                  <a:pt x="189522" y="14325"/>
                </a:lnTo>
                <a:lnTo>
                  <a:pt x="189522" y="376542"/>
                </a:lnTo>
                <a:lnTo>
                  <a:pt x="203885" y="376542"/>
                </a:lnTo>
                <a:lnTo>
                  <a:pt x="203885" y="14325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773546" y="5896990"/>
            <a:ext cx="64769" cy="391160"/>
          </a:xfrm>
          <a:custGeom>
            <a:avLst/>
            <a:gdLst/>
            <a:ahLst/>
            <a:cxnLst/>
            <a:rect l="l" t="t" r="r" b="b"/>
            <a:pathLst>
              <a:path w="64770" h="391160">
                <a:moveTo>
                  <a:pt x="61023" y="0"/>
                </a:moveTo>
                <a:lnTo>
                  <a:pt x="3225" y="0"/>
                </a:lnTo>
                <a:lnTo>
                  <a:pt x="0" y="3213"/>
                </a:lnTo>
                <a:lnTo>
                  <a:pt x="0" y="387680"/>
                </a:lnTo>
                <a:lnTo>
                  <a:pt x="3225" y="390893"/>
                </a:lnTo>
                <a:lnTo>
                  <a:pt x="61023" y="390893"/>
                </a:lnTo>
                <a:lnTo>
                  <a:pt x="64236" y="387680"/>
                </a:lnTo>
                <a:lnTo>
                  <a:pt x="64236" y="376542"/>
                </a:lnTo>
                <a:lnTo>
                  <a:pt x="14363" y="376542"/>
                </a:lnTo>
                <a:lnTo>
                  <a:pt x="14363" y="14325"/>
                </a:lnTo>
                <a:lnTo>
                  <a:pt x="64236" y="14325"/>
                </a:lnTo>
                <a:lnTo>
                  <a:pt x="64236" y="3213"/>
                </a:lnTo>
                <a:lnTo>
                  <a:pt x="61023" y="0"/>
                </a:lnTo>
                <a:close/>
              </a:path>
              <a:path w="64770" h="391160">
                <a:moveTo>
                  <a:pt x="64236" y="14325"/>
                </a:moveTo>
                <a:lnTo>
                  <a:pt x="49898" y="14325"/>
                </a:lnTo>
                <a:lnTo>
                  <a:pt x="49898" y="376542"/>
                </a:lnTo>
                <a:lnTo>
                  <a:pt x="64236" y="376542"/>
                </a:lnTo>
                <a:lnTo>
                  <a:pt x="64236" y="14325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773546" y="5635980"/>
            <a:ext cx="64769" cy="275590"/>
          </a:xfrm>
          <a:custGeom>
            <a:avLst/>
            <a:gdLst/>
            <a:ahLst/>
            <a:cxnLst/>
            <a:rect l="l" t="t" r="r" b="b"/>
            <a:pathLst>
              <a:path w="64770" h="275589">
                <a:moveTo>
                  <a:pt x="61023" y="0"/>
                </a:moveTo>
                <a:lnTo>
                  <a:pt x="3225" y="0"/>
                </a:lnTo>
                <a:lnTo>
                  <a:pt x="0" y="3225"/>
                </a:lnTo>
                <a:lnTo>
                  <a:pt x="0" y="272148"/>
                </a:lnTo>
                <a:lnTo>
                  <a:pt x="3225" y="275335"/>
                </a:lnTo>
                <a:lnTo>
                  <a:pt x="61023" y="275335"/>
                </a:lnTo>
                <a:lnTo>
                  <a:pt x="64236" y="272148"/>
                </a:lnTo>
                <a:lnTo>
                  <a:pt x="64236" y="261010"/>
                </a:lnTo>
                <a:lnTo>
                  <a:pt x="14363" y="261010"/>
                </a:lnTo>
                <a:lnTo>
                  <a:pt x="14363" y="14350"/>
                </a:lnTo>
                <a:lnTo>
                  <a:pt x="64236" y="14350"/>
                </a:lnTo>
                <a:lnTo>
                  <a:pt x="64236" y="3225"/>
                </a:lnTo>
                <a:lnTo>
                  <a:pt x="61023" y="0"/>
                </a:lnTo>
                <a:close/>
              </a:path>
              <a:path w="64770" h="275589">
                <a:moveTo>
                  <a:pt x="64236" y="14350"/>
                </a:moveTo>
                <a:lnTo>
                  <a:pt x="49898" y="14350"/>
                </a:lnTo>
                <a:lnTo>
                  <a:pt x="49898" y="261010"/>
                </a:lnTo>
                <a:lnTo>
                  <a:pt x="64236" y="261010"/>
                </a:lnTo>
                <a:lnTo>
                  <a:pt x="64236" y="14350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584030" y="5635975"/>
            <a:ext cx="204470" cy="275590"/>
          </a:xfrm>
          <a:custGeom>
            <a:avLst/>
            <a:gdLst/>
            <a:ahLst/>
            <a:cxnLst/>
            <a:rect l="l" t="t" r="r" b="b"/>
            <a:pathLst>
              <a:path w="204470" h="275589">
                <a:moveTo>
                  <a:pt x="200672" y="0"/>
                </a:moveTo>
                <a:lnTo>
                  <a:pt x="3213" y="0"/>
                </a:lnTo>
                <a:lnTo>
                  <a:pt x="0" y="3225"/>
                </a:lnTo>
                <a:lnTo>
                  <a:pt x="0" y="272160"/>
                </a:lnTo>
                <a:lnTo>
                  <a:pt x="3213" y="275348"/>
                </a:lnTo>
                <a:lnTo>
                  <a:pt x="200672" y="275348"/>
                </a:lnTo>
                <a:lnTo>
                  <a:pt x="203885" y="272160"/>
                </a:lnTo>
                <a:lnTo>
                  <a:pt x="203885" y="261010"/>
                </a:lnTo>
                <a:lnTo>
                  <a:pt x="14338" y="261010"/>
                </a:lnTo>
                <a:lnTo>
                  <a:pt x="14338" y="14350"/>
                </a:lnTo>
                <a:lnTo>
                  <a:pt x="203885" y="14350"/>
                </a:lnTo>
                <a:lnTo>
                  <a:pt x="203885" y="3225"/>
                </a:lnTo>
                <a:lnTo>
                  <a:pt x="200672" y="0"/>
                </a:lnTo>
                <a:close/>
              </a:path>
              <a:path w="204470" h="275589">
                <a:moveTo>
                  <a:pt x="203885" y="14350"/>
                </a:moveTo>
                <a:lnTo>
                  <a:pt x="189522" y="14350"/>
                </a:lnTo>
                <a:lnTo>
                  <a:pt x="189522" y="261010"/>
                </a:lnTo>
                <a:lnTo>
                  <a:pt x="203885" y="261010"/>
                </a:lnTo>
                <a:lnTo>
                  <a:pt x="203885" y="14350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400296" y="5635975"/>
            <a:ext cx="198120" cy="275590"/>
          </a:xfrm>
          <a:custGeom>
            <a:avLst/>
            <a:gdLst/>
            <a:ahLst/>
            <a:cxnLst/>
            <a:rect l="l" t="t" r="r" b="b"/>
            <a:pathLst>
              <a:path w="198120" h="275589">
                <a:moveTo>
                  <a:pt x="194868" y="0"/>
                </a:moveTo>
                <a:lnTo>
                  <a:pt x="3213" y="0"/>
                </a:lnTo>
                <a:lnTo>
                  <a:pt x="0" y="3225"/>
                </a:lnTo>
                <a:lnTo>
                  <a:pt x="0" y="272160"/>
                </a:lnTo>
                <a:lnTo>
                  <a:pt x="3213" y="275348"/>
                </a:lnTo>
                <a:lnTo>
                  <a:pt x="194868" y="275348"/>
                </a:lnTo>
                <a:lnTo>
                  <a:pt x="198069" y="272160"/>
                </a:lnTo>
                <a:lnTo>
                  <a:pt x="198069" y="261010"/>
                </a:lnTo>
                <a:lnTo>
                  <a:pt x="14350" y="261010"/>
                </a:lnTo>
                <a:lnTo>
                  <a:pt x="14350" y="14350"/>
                </a:lnTo>
                <a:lnTo>
                  <a:pt x="198069" y="14350"/>
                </a:lnTo>
                <a:lnTo>
                  <a:pt x="198069" y="3225"/>
                </a:lnTo>
                <a:lnTo>
                  <a:pt x="194868" y="0"/>
                </a:lnTo>
                <a:close/>
              </a:path>
              <a:path w="198120" h="275589">
                <a:moveTo>
                  <a:pt x="198069" y="14350"/>
                </a:moveTo>
                <a:lnTo>
                  <a:pt x="183730" y="14350"/>
                </a:lnTo>
                <a:lnTo>
                  <a:pt x="183730" y="261010"/>
                </a:lnTo>
                <a:lnTo>
                  <a:pt x="198069" y="261010"/>
                </a:lnTo>
                <a:lnTo>
                  <a:pt x="198069" y="14350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15630" y="5520832"/>
            <a:ext cx="351155" cy="129539"/>
          </a:xfrm>
          <a:custGeom>
            <a:avLst/>
            <a:gdLst/>
            <a:ahLst/>
            <a:cxnLst/>
            <a:rect l="l" t="t" r="r" b="b"/>
            <a:pathLst>
              <a:path w="351154" h="129539">
                <a:moveTo>
                  <a:pt x="347941" y="0"/>
                </a:moveTo>
                <a:lnTo>
                  <a:pt x="3213" y="0"/>
                </a:lnTo>
                <a:lnTo>
                  <a:pt x="0" y="3200"/>
                </a:lnTo>
                <a:lnTo>
                  <a:pt x="0" y="126276"/>
                </a:lnTo>
                <a:lnTo>
                  <a:pt x="3213" y="129489"/>
                </a:lnTo>
                <a:lnTo>
                  <a:pt x="347941" y="129489"/>
                </a:lnTo>
                <a:lnTo>
                  <a:pt x="351142" y="126276"/>
                </a:lnTo>
                <a:lnTo>
                  <a:pt x="351142" y="115150"/>
                </a:lnTo>
                <a:lnTo>
                  <a:pt x="14338" y="115150"/>
                </a:lnTo>
                <a:lnTo>
                  <a:pt x="14338" y="14350"/>
                </a:lnTo>
                <a:lnTo>
                  <a:pt x="351142" y="14350"/>
                </a:lnTo>
                <a:lnTo>
                  <a:pt x="351142" y="3200"/>
                </a:lnTo>
                <a:lnTo>
                  <a:pt x="347941" y="0"/>
                </a:lnTo>
                <a:close/>
              </a:path>
              <a:path w="351154" h="129539">
                <a:moveTo>
                  <a:pt x="351142" y="14350"/>
                </a:moveTo>
                <a:lnTo>
                  <a:pt x="336804" y="14350"/>
                </a:lnTo>
                <a:lnTo>
                  <a:pt x="336804" y="115150"/>
                </a:lnTo>
                <a:lnTo>
                  <a:pt x="351142" y="115150"/>
                </a:lnTo>
                <a:lnTo>
                  <a:pt x="351142" y="14350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921457" y="5473791"/>
            <a:ext cx="389255" cy="425450"/>
          </a:xfrm>
          <a:custGeom>
            <a:avLst/>
            <a:gdLst/>
            <a:ahLst/>
            <a:cxnLst/>
            <a:rect l="l" t="t" r="r" b="b"/>
            <a:pathLst>
              <a:path w="389254" h="425450">
                <a:moveTo>
                  <a:pt x="385991" y="0"/>
                </a:moveTo>
                <a:lnTo>
                  <a:pt x="3225" y="0"/>
                </a:lnTo>
                <a:lnTo>
                  <a:pt x="0" y="3225"/>
                </a:lnTo>
                <a:lnTo>
                  <a:pt x="0" y="421982"/>
                </a:lnTo>
                <a:lnTo>
                  <a:pt x="3225" y="425195"/>
                </a:lnTo>
                <a:lnTo>
                  <a:pt x="385991" y="425195"/>
                </a:lnTo>
                <a:lnTo>
                  <a:pt x="389216" y="421982"/>
                </a:lnTo>
                <a:lnTo>
                  <a:pt x="389216" y="410845"/>
                </a:lnTo>
                <a:lnTo>
                  <a:pt x="14351" y="410845"/>
                </a:lnTo>
                <a:lnTo>
                  <a:pt x="14351" y="14350"/>
                </a:lnTo>
                <a:lnTo>
                  <a:pt x="389216" y="14350"/>
                </a:lnTo>
                <a:lnTo>
                  <a:pt x="389216" y="3225"/>
                </a:lnTo>
                <a:lnTo>
                  <a:pt x="385991" y="0"/>
                </a:lnTo>
                <a:close/>
              </a:path>
              <a:path w="389254" h="425450">
                <a:moveTo>
                  <a:pt x="389216" y="14350"/>
                </a:moveTo>
                <a:lnTo>
                  <a:pt x="374853" y="14350"/>
                </a:lnTo>
                <a:lnTo>
                  <a:pt x="374853" y="410845"/>
                </a:lnTo>
                <a:lnTo>
                  <a:pt x="389216" y="410845"/>
                </a:lnTo>
                <a:lnTo>
                  <a:pt x="389216" y="14350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949150" y="5884633"/>
            <a:ext cx="391795" cy="486409"/>
          </a:xfrm>
          <a:custGeom>
            <a:avLst/>
            <a:gdLst/>
            <a:ahLst/>
            <a:cxnLst/>
            <a:rect l="l" t="t" r="r" b="b"/>
            <a:pathLst>
              <a:path w="391795" h="486410">
                <a:moveTo>
                  <a:pt x="388480" y="0"/>
                </a:moveTo>
                <a:lnTo>
                  <a:pt x="3200" y="0"/>
                </a:lnTo>
                <a:lnTo>
                  <a:pt x="0" y="3225"/>
                </a:lnTo>
                <a:lnTo>
                  <a:pt x="0" y="483107"/>
                </a:lnTo>
                <a:lnTo>
                  <a:pt x="3200" y="486321"/>
                </a:lnTo>
                <a:lnTo>
                  <a:pt x="388480" y="486321"/>
                </a:lnTo>
                <a:lnTo>
                  <a:pt x="391693" y="483107"/>
                </a:lnTo>
                <a:lnTo>
                  <a:pt x="391693" y="471957"/>
                </a:lnTo>
                <a:lnTo>
                  <a:pt x="14325" y="471957"/>
                </a:lnTo>
                <a:lnTo>
                  <a:pt x="14325" y="14363"/>
                </a:lnTo>
                <a:lnTo>
                  <a:pt x="391693" y="14363"/>
                </a:lnTo>
                <a:lnTo>
                  <a:pt x="391693" y="3225"/>
                </a:lnTo>
                <a:lnTo>
                  <a:pt x="388480" y="0"/>
                </a:lnTo>
                <a:close/>
              </a:path>
              <a:path w="391795" h="486410">
                <a:moveTo>
                  <a:pt x="391693" y="14363"/>
                </a:moveTo>
                <a:lnTo>
                  <a:pt x="377355" y="14363"/>
                </a:lnTo>
                <a:lnTo>
                  <a:pt x="377355" y="471957"/>
                </a:lnTo>
                <a:lnTo>
                  <a:pt x="391693" y="471957"/>
                </a:lnTo>
                <a:lnTo>
                  <a:pt x="391693" y="14363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913939" y="6356591"/>
            <a:ext cx="399415" cy="540385"/>
          </a:xfrm>
          <a:custGeom>
            <a:avLst/>
            <a:gdLst/>
            <a:ahLst/>
            <a:cxnLst/>
            <a:rect l="l" t="t" r="r" b="b"/>
            <a:pathLst>
              <a:path w="399414" h="540384">
                <a:moveTo>
                  <a:pt x="396024" y="0"/>
                </a:moveTo>
                <a:lnTo>
                  <a:pt x="3187" y="0"/>
                </a:lnTo>
                <a:lnTo>
                  <a:pt x="0" y="3225"/>
                </a:lnTo>
                <a:lnTo>
                  <a:pt x="0" y="536867"/>
                </a:lnTo>
                <a:lnTo>
                  <a:pt x="3187" y="540080"/>
                </a:lnTo>
                <a:lnTo>
                  <a:pt x="396024" y="540080"/>
                </a:lnTo>
                <a:lnTo>
                  <a:pt x="399237" y="536867"/>
                </a:lnTo>
                <a:lnTo>
                  <a:pt x="399237" y="525754"/>
                </a:lnTo>
                <a:lnTo>
                  <a:pt x="14325" y="525754"/>
                </a:lnTo>
                <a:lnTo>
                  <a:pt x="14325" y="14363"/>
                </a:lnTo>
                <a:lnTo>
                  <a:pt x="399237" y="14363"/>
                </a:lnTo>
                <a:lnTo>
                  <a:pt x="399237" y="3225"/>
                </a:lnTo>
                <a:lnTo>
                  <a:pt x="396024" y="0"/>
                </a:lnTo>
                <a:close/>
              </a:path>
              <a:path w="399414" h="540384">
                <a:moveTo>
                  <a:pt x="399237" y="14363"/>
                </a:moveTo>
                <a:lnTo>
                  <a:pt x="384886" y="14363"/>
                </a:lnTo>
                <a:lnTo>
                  <a:pt x="384886" y="525754"/>
                </a:lnTo>
                <a:lnTo>
                  <a:pt x="399237" y="525754"/>
                </a:lnTo>
                <a:lnTo>
                  <a:pt x="399237" y="14363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941593" y="6882333"/>
            <a:ext cx="422909" cy="543560"/>
          </a:xfrm>
          <a:custGeom>
            <a:avLst/>
            <a:gdLst/>
            <a:ahLst/>
            <a:cxnLst/>
            <a:rect l="l" t="t" r="r" b="b"/>
            <a:pathLst>
              <a:path w="422910" h="543559">
                <a:moveTo>
                  <a:pt x="419379" y="0"/>
                </a:moveTo>
                <a:lnTo>
                  <a:pt x="3225" y="0"/>
                </a:lnTo>
                <a:lnTo>
                  <a:pt x="0" y="3225"/>
                </a:lnTo>
                <a:lnTo>
                  <a:pt x="0" y="539826"/>
                </a:lnTo>
                <a:lnTo>
                  <a:pt x="3225" y="543052"/>
                </a:lnTo>
                <a:lnTo>
                  <a:pt x="419379" y="543052"/>
                </a:lnTo>
                <a:lnTo>
                  <a:pt x="422592" y="539826"/>
                </a:lnTo>
                <a:lnTo>
                  <a:pt x="422592" y="528701"/>
                </a:lnTo>
                <a:lnTo>
                  <a:pt x="14325" y="528701"/>
                </a:lnTo>
                <a:lnTo>
                  <a:pt x="14325" y="14338"/>
                </a:lnTo>
                <a:lnTo>
                  <a:pt x="422592" y="14338"/>
                </a:lnTo>
                <a:lnTo>
                  <a:pt x="422592" y="3225"/>
                </a:lnTo>
                <a:lnTo>
                  <a:pt x="419379" y="0"/>
                </a:lnTo>
                <a:close/>
              </a:path>
              <a:path w="422910" h="543559">
                <a:moveTo>
                  <a:pt x="422592" y="14338"/>
                </a:moveTo>
                <a:lnTo>
                  <a:pt x="408241" y="14338"/>
                </a:lnTo>
                <a:lnTo>
                  <a:pt x="408241" y="528701"/>
                </a:lnTo>
                <a:lnTo>
                  <a:pt x="422592" y="528701"/>
                </a:lnTo>
                <a:lnTo>
                  <a:pt x="422592" y="14338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952947" y="5513539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24" y="0"/>
                </a:moveTo>
                <a:lnTo>
                  <a:pt x="3200" y="0"/>
                </a:lnTo>
                <a:lnTo>
                  <a:pt x="0" y="3225"/>
                </a:lnTo>
                <a:lnTo>
                  <a:pt x="0" y="42760"/>
                </a:lnTo>
                <a:lnTo>
                  <a:pt x="3200" y="45961"/>
                </a:lnTo>
                <a:lnTo>
                  <a:pt x="323024" y="45961"/>
                </a:lnTo>
                <a:lnTo>
                  <a:pt x="326250" y="42760"/>
                </a:lnTo>
                <a:lnTo>
                  <a:pt x="326250" y="31623"/>
                </a:lnTo>
                <a:lnTo>
                  <a:pt x="14350" y="31623"/>
                </a:lnTo>
                <a:lnTo>
                  <a:pt x="14350" y="14351"/>
                </a:lnTo>
                <a:lnTo>
                  <a:pt x="326250" y="14351"/>
                </a:lnTo>
                <a:lnTo>
                  <a:pt x="326250" y="3225"/>
                </a:lnTo>
                <a:lnTo>
                  <a:pt x="323024" y="0"/>
                </a:lnTo>
                <a:close/>
              </a:path>
              <a:path w="326389" h="46354">
                <a:moveTo>
                  <a:pt x="326250" y="14351"/>
                </a:moveTo>
                <a:lnTo>
                  <a:pt x="311886" y="14351"/>
                </a:lnTo>
                <a:lnTo>
                  <a:pt x="311886" y="31623"/>
                </a:lnTo>
                <a:lnTo>
                  <a:pt x="326250" y="31623"/>
                </a:lnTo>
                <a:lnTo>
                  <a:pt x="326250" y="14351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952947" y="5587009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24" y="0"/>
                </a:moveTo>
                <a:lnTo>
                  <a:pt x="3200" y="0"/>
                </a:lnTo>
                <a:lnTo>
                  <a:pt x="0" y="3225"/>
                </a:lnTo>
                <a:lnTo>
                  <a:pt x="0" y="42760"/>
                </a:lnTo>
                <a:lnTo>
                  <a:pt x="3200" y="45974"/>
                </a:lnTo>
                <a:lnTo>
                  <a:pt x="323024" y="45974"/>
                </a:lnTo>
                <a:lnTo>
                  <a:pt x="326250" y="42760"/>
                </a:lnTo>
                <a:lnTo>
                  <a:pt x="326250" y="31623"/>
                </a:lnTo>
                <a:lnTo>
                  <a:pt x="14350" y="31623"/>
                </a:lnTo>
                <a:lnTo>
                  <a:pt x="14350" y="14363"/>
                </a:lnTo>
                <a:lnTo>
                  <a:pt x="326250" y="14363"/>
                </a:lnTo>
                <a:lnTo>
                  <a:pt x="326250" y="3225"/>
                </a:lnTo>
                <a:lnTo>
                  <a:pt x="323024" y="0"/>
                </a:lnTo>
                <a:close/>
              </a:path>
              <a:path w="326389" h="46354">
                <a:moveTo>
                  <a:pt x="326250" y="14363"/>
                </a:moveTo>
                <a:lnTo>
                  <a:pt x="311886" y="14363"/>
                </a:lnTo>
                <a:lnTo>
                  <a:pt x="311886" y="31623"/>
                </a:lnTo>
                <a:lnTo>
                  <a:pt x="326250" y="31623"/>
                </a:lnTo>
                <a:lnTo>
                  <a:pt x="326250" y="14363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952947" y="5660491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24" y="0"/>
                </a:moveTo>
                <a:lnTo>
                  <a:pt x="3200" y="0"/>
                </a:lnTo>
                <a:lnTo>
                  <a:pt x="0" y="3225"/>
                </a:lnTo>
                <a:lnTo>
                  <a:pt x="0" y="42786"/>
                </a:lnTo>
                <a:lnTo>
                  <a:pt x="3200" y="45986"/>
                </a:lnTo>
                <a:lnTo>
                  <a:pt x="323024" y="45986"/>
                </a:lnTo>
                <a:lnTo>
                  <a:pt x="326250" y="42786"/>
                </a:lnTo>
                <a:lnTo>
                  <a:pt x="326250" y="31622"/>
                </a:lnTo>
                <a:lnTo>
                  <a:pt x="14350" y="31622"/>
                </a:lnTo>
                <a:lnTo>
                  <a:pt x="14350" y="14376"/>
                </a:lnTo>
                <a:lnTo>
                  <a:pt x="326250" y="14376"/>
                </a:lnTo>
                <a:lnTo>
                  <a:pt x="326250" y="3225"/>
                </a:lnTo>
                <a:lnTo>
                  <a:pt x="323024" y="0"/>
                </a:lnTo>
                <a:close/>
              </a:path>
              <a:path w="326389" h="46354">
                <a:moveTo>
                  <a:pt x="326250" y="14376"/>
                </a:moveTo>
                <a:lnTo>
                  <a:pt x="311886" y="14376"/>
                </a:lnTo>
                <a:lnTo>
                  <a:pt x="311886" y="31622"/>
                </a:lnTo>
                <a:lnTo>
                  <a:pt x="326250" y="31622"/>
                </a:lnTo>
                <a:lnTo>
                  <a:pt x="326250" y="14376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952947" y="5733999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24" y="0"/>
                </a:moveTo>
                <a:lnTo>
                  <a:pt x="3200" y="0"/>
                </a:lnTo>
                <a:lnTo>
                  <a:pt x="0" y="3187"/>
                </a:lnTo>
                <a:lnTo>
                  <a:pt x="0" y="42748"/>
                </a:lnTo>
                <a:lnTo>
                  <a:pt x="3200" y="45973"/>
                </a:lnTo>
                <a:lnTo>
                  <a:pt x="323024" y="45973"/>
                </a:lnTo>
                <a:lnTo>
                  <a:pt x="326250" y="42748"/>
                </a:lnTo>
                <a:lnTo>
                  <a:pt x="326250" y="31597"/>
                </a:lnTo>
                <a:lnTo>
                  <a:pt x="14350" y="31597"/>
                </a:lnTo>
                <a:lnTo>
                  <a:pt x="14350" y="14312"/>
                </a:lnTo>
                <a:lnTo>
                  <a:pt x="326250" y="14312"/>
                </a:lnTo>
                <a:lnTo>
                  <a:pt x="326250" y="3187"/>
                </a:lnTo>
                <a:lnTo>
                  <a:pt x="323024" y="0"/>
                </a:lnTo>
                <a:close/>
              </a:path>
              <a:path w="326389" h="46354">
                <a:moveTo>
                  <a:pt x="326250" y="14312"/>
                </a:moveTo>
                <a:lnTo>
                  <a:pt x="311886" y="14312"/>
                </a:lnTo>
                <a:lnTo>
                  <a:pt x="311886" y="31597"/>
                </a:lnTo>
                <a:lnTo>
                  <a:pt x="326250" y="31597"/>
                </a:lnTo>
                <a:lnTo>
                  <a:pt x="326250" y="14312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952947" y="5807455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24" y="0"/>
                </a:moveTo>
                <a:lnTo>
                  <a:pt x="3200" y="0"/>
                </a:lnTo>
                <a:lnTo>
                  <a:pt x="0" y="3225"/>
                </a:lnTo>
                <a:lnTo>
                  <a:pt x="0" y="42760"/>
                </a:lnTo>
                <a:lnTo>
                  <a:pt x="3200" y="45986"/>
                </a:lnTo>
                <a:lnTo>
                  <a:pt x="323024" y="45986"/>
                </a:lnTo>
                <a:lnTo>
                  <a:pt x="326250" y="42760"/>
                </a:lnTo>
                <a:lnTo>
                  <a:pt x="326250" y="31648"/>
                </a:lnTo>
                <a:lnTo>
                  <a:pt x="14350" y="31648"/>
                </a:lnTo>
                <a:lnTo>
                  <a:pt x="14350" y="14363"/>
                </a:lnTo>
                <a:lnTo>
                  <a:pt x="326250" y="14363"/>
                </a:lnTo>
                <a:lnTo>
                  <a:pt x="326250" y="3225"/>
                </a:lnTo>
                <a:lnTo>
                  <a:pt x="323024" y="0"/>
                </a:lnTo>
                <a:close/>
              </a:path>
              <a:path w="326389" h="46354">
                <a:moveTo>
                  <a:pt x="326250" y="14363"/>
                </a:moveTo>
                <a:lnTo>
                  <a:pt x="311886" y="14363"/>
                </a:lnTo>
                <a:lnTo>
                  <a:pt x="311886" y="31648"/>
                </a:lnTo>
                <a:lnTo>
                  <a:pt x="326250" y="31648"/>
                </a:lnTo>
                <a:lnTo>
                  <a:pt x="326250" y="14363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981865" y="5957849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37" y="0"/>
                </a:moveTo>
                <a:lnTo>
                  <a:pt x="3225" y="0"/>
                </a:lnTo>
                <a:lnTo>
                  <a:pt x="0" y="3200"/>
                </a:lnTo>
                <a:lnTo>
                  <a:pt x="0" y="42748"/>
                </a:lnTo>
                <a:lnTo>
                  <a:pt x="3225" y="45973"/>
                </a:lnTo>
                <a:lnTo>
                  <a:pt x="323037" y="45973"/>
                </a:lnTo>
                <a:lnTo>
                  <a:pt x="326250" y="42748"/>
                </a:lnTo>
                <a:lnTo>
                  <a:pt x="326250" y="31610"/>
                </a:lnTo>
                <a:lnTo>
                  <a:pt x="14351" y="31610"/>
                </a:lnTo>
                <a:lnTo>
                  <a:pt x="14351" y="14338"/>
                </a:lnTo>
                <a:lnTo>
                  <a:pt x="326250" y="14338"/>
                </a:lnTo>
                <a:lnTo>
                  <a:pt x="326250" y="3200"/>
                </a:lnTo>
                <a:lnTo>
                  <a:pt x="323037" y="0"/>
                </a:lnTo>
                <a:close/>
              </a:path>
              <a:path w="326389" h="46354">
                <a:moveTo>
                  <a:pt x="326250" y="14338"/>
                </a:moveTo>
                <a:lnTo>
                  <a:pt x="311899" y="14338"/>
                </a:lnTo>
                <a:lnTo>
                  <a:pt x="311899" y="31610"/>
                </a:lnTo>
                <a:lnTo>
                  <a:pt x="326250" y="31610"/>
                </a:lnTo>
                <a:lnTo>
                  <a:pt x="326250" y="14338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981865" y="6031331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37" y="0"/>
                </a:moveTo>
                <a:lnTo>
                  <a:pt x="3225" y="0"/>
                </a:lnTo>
                <a:lnTo>
                  <a:pt x="0" y="3225"/>
                </a:lnTo>
                <a:lnTo>
                  <a:pt x="0" y="42748"/>
                </a:lnTo>
                <a:lnTo>
                  <a:pt x="3225" y="45973"/>
                </a:lnTo>
                <a:lnTo>
                  <a:pt x="323037" y="45973"/>
                </a:lnTo>
                <a:lnTo>
                  <a:pt x="326250" y="42748"/>
                </a:lnTo>
                <a:lnTo>
                  <a:pt x="326250" y="31622"/>
                </a:lnTo>
                <a:lnTo>
                  <a:pt x="14351" y="31622"/>
                </a:lnTo>
                <a:lnTo>
                  <a:pt x="14351" y="14338"/>
                </a:lnTo>
                <a:lnTo>
                  <a:pt x="326250" y="14338"/>
                </a:lnTo>
                <a:lnTo>
                  <a:pt x="326250" y="3225"/>
                </a:lnTo>
                <a:lnTo>
                  <a:pt x="323037" y="0"/>
                </a:lnTo>
                <a:close/>
              </a:path>
              <a:path w="326389" h="46354">
                <a:moveTo>
                  <a:pt x="326250" y="14338"/>
                </a:moveTo>
                <a:lnTo>
                  <a:pt x="311899" y="14338"/>
                </a:lnTo>
                <a:lnTo>
                  <a:pt x="311899" y="31622"/>
                </a:lnTo>
                <a:lnTo>
                  <a:pt x="326250" y="31622"/>
                </a:lnTo>
                <a:lnTo>
                  <a:pt x="326250" y="14338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981865" y="6104826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37" y="0"/>
                </a:moveTo>
                <a:lnTo>
                  <a:pt x="3225" y="0"/>
                </a:lnTo>
                <a:lnTo>
                  <a:pt x="0" y="3200"/>
                </a:lnTo>
                <a:lnTo>
                  <a:pt x="0" y="42748"/>
                </a:lnTo>
                <a:lnTo>
                  <a:pt x="3225" y="45961"/>
                </a:lnTo>
                <a:lnTo>
                  <a:pt x="323037" y="45961"/>
                </a:lnTo>
                <a:lnTo>
                  <a:pt x="326250" y="42748"/>
                </a:lnTo>
                <a:lnTo>
                  <a:pt x="326250" y="31610"/>
                </a:lnTo>
                <a:lnTo>
                  <a:pt x="14351" y="31610"/>
                </a:lnTo>
                <a:lnTo>
                  <a:pt x="14351" y="14325"/>
                </a:lnTo>
                <a:lnTo>
                  <a:pt x="326250" y="14325"/>
                </a:lnTo>
                <a:lnTo>
                  <a:pt x="326250" y="3200"/>
                </a:lnTo>
                <a:lnTo>
                  <a:pt x="323037" y="0"/>
                </a:lnTo>
                <a:close/>
              </a:path>
              <a:path w="326389" h="46354">
                <a:moveTo>
                  <a:pt x="326250" y="14325"/>
                </a:moveTo>
                <a:lnTo>
                  <a:pt x="311899" y="14325"/>
                </a:lnTo>
                <a:lnTo>
                  <a:pt x="311899" y="31610"/>
                </a:lnTo>
                <a:lnTo>
                  <a:pt x="326250" y="31610"/>
                </a:lnTo>
                <a:lnTo>
                  <a:pt x="326250" y="14325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981865" y="6178283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37" y="0"/>
                </a:moveTo>
                <a:lnTo>
                  <a:pt x="3225" y="0"/>
                </a:lnTo>
                <a:lnTo>
                  <a:pt x="0" y="3225"/>
                </a:lnTo>
                <a:lnTo>
                  <a:pt x="0" y="42760"/>
                </a:lnTo>
                <a:lnTo>
                  <a:pt x="3225" y="45974"/>
                </a:lnTo>
                <a:lnTo>
                  <a:pt x="323037" y="45974"/>
                </a:lnTo>
                <a:lnTo>
                  <a:pt x="326250" y="42760"/>
                </a:lnTo>
                <a:lnTo>
                  <a:pt x="326250" y="31635"/>
                </a:lnTo>
                <a:lnTo>
                  <a:pt x="14351" y="31635"/>
                </a:lnTo>
                <a:lnTo>
                  <a:pt x="14351" y="14351"/>
                </a:lnTo>
                <a:lnTo>
                  <a:pt x="326250" y="14351"/>
                </a:lnTo>
                <a:lnTo>
                  <a:pt x="326250" y="3225"/>
                </a:lnTo>
                <a:lnTo>
                  <a:pt x="323037" y="0"/>
                </a:lnTo>
                <a:close/>
              </a:path>
              <a:path w="326389" h="46354">
                <a:moveTo>
                  <a:pt x="326250" y="14351"/>
                </a:moveTo>
                <a:lnTo>
                  <a:pt x="311899" y="14351"/>
                </a:lnTo>
                <a:lnTo>
                  <a:pt x="311899" y="31635"/>
                </a:lnTo>
                <a:lnTo>
                  <a:pt x="326250" y="31635"/>
                </a:lnTo>
                <a:lnTo>
                  <a:pt x="326250" y="14351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981865" y="6251765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37" y="0"/>
                </a:moveTo>
                <a:lnTo>
                  <a:pt x="3225" y="0"/>
                </a:lnTo>
                <a:lnTo>
                  <a:pt x="0" y="3213"/>
                </a:lnTo>
                <a:lnTo>
                  <a:pt x="0" y="42760"/>
                </a:lnTo>
                <a:lnTo>
                  <a:pt x="3225" y="45986"/>
                </a:lnTo>
                <a:lnTo>
                  <a:pt x="323037" y="45986"/>
                </a:lnTo>
                <a:lnTo>
                  <a:pt x="326250" y="42760"/>
                </a:lnTo>
                <a:lnTo>
                  <a:pt x="326250" y="31622"/>
                </a:lnTo>
                <a:lnTo>
                  <a:pt x="14351" y="31622"/>
                </a:lnTo>
                <a:lnTo>
                  <a:pt x="14351" y="14363"/>
                </a:lnTo>
                <a:lnTo>
                  <a:pt x="326250" y="14363"/>
                </a:lnTo>
                <a:lnTo>
                  <a:pt x="326250" y="3213"/>
                </a:lnTo>
                <a:lnTo>
                  <a:pt x="323037" y="0"/>
                </a:lnTo>
                <a:close/>
              </a:path>
              <a:path w="326389" h="46354">
                <a:moveTo>
                  <a:pt x="326250" y="14363"/>
                </a:moveTo>
                <a:lnTo>
                  <a:pt x="311899" y="14363"/>
                </a:lnTo>
                <a:lnTo>
                  <a:pt x="311899" y="31622"/>
                </a:lnTo>
                <a:lnTo>
                  <a:pt x="326250" y="31622"/>
                </a:lnTo>
                <a:lnTo>
                  <a:pt x="326250" y="14363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950419" y="6407975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49" y="0"/>
                </a:moveTo>
                <a:lnTo>
                  <a:pt x="3225" y="0"/>
                </a:lnTo>
                <a:lnTo>
                  <a:pt x="0" y="3213"/>
                </a:lnTo>
                <a:lnTo>
                  <a:pt x="0" y="42773"/>
                </a:lnTo>
                <a:lnTo>
                  <a:pt x="3225" y="45974"/>
                </a:lnTo>
                <a:lnTo>
                  <a:pt x="323049" y="45974"/>
                </a:lnTo>
                <a:lnTo>
                  <a:pt x="326250" y="42773"/>
                </a:lnTo>
                <a:lnTo>
                  <a:pt x="326250" y="31635"/>
                </a:lnTo>
                <a:lnTo>
                  <a:pt x="14338" y="31635"/>
                </a:lnTo>
                <a:lnTo>
                  <a:pt x="14338" y="14351"/>
                </a:lnTo>
                <a:lnTo>
                  <a:pt x="326250" y="14351"/>
                </a:lnTo>
                <a:lnTo>
                  <a:pt x="326250" y="3213"/>
                </a:lnTo>
                <a:lnTo>
                  <a:pt x="323049" y="0"/>
                </a:lnTo>
                <a:close/>
              </a:path>
              <a:path w="326389" h="46354">
                <a:moveTo>
                  <a:pt x="326250" y="14351"/>
                </a:moveTo>
                <a:lnTo>
                  <a:pt x="311912" y="14351"/>
                </a:lnTo>
                <a:lnTo>
                  <a:pt x="311912" y="31635"/>
                </a:lnTo>
                <a:lnTo>
                  <a:pt x="326250" y="31635"/>
                </a:lnTo>
                <a:lnTo>
                  <a:pt x="326250" y="14351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950419" y="6486258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49" y="0"/>
                </a:moveTo>
                <a:lnTo>
                  <a:pt x="3225" y="0"/>
                </a:lnTo>
                <a:lnTo>
                  <a:pt x="0" y="3200"/>
                </a:lnTo>
                <a:lnTo>
                  <a:pt x="0" y="42748"/>
                </a:lnTo>
                <a:lnTo>
                  <a:pt x="3225" y="45961"/>
                </a:lnTo>
                <a:lnTo>
                  <a:pt x="323049" y="45961"/>
                </a:lnTo>
                <a:lnTo>
                  <a:pt x="326250" y="42748"/>
                </a:lnTo>
                <a:lnTo>
                  <a:pt x="326250" y="31623"/>
                </a:lnTo>
                <a:lnTo>
                  <a:pt x="14338" y="31623"/>
                </a:lnTo>
                <a:lnTo>
                  <a:pt x="14338" y="14351"/>
                </a:lnTo>
                <a:lnTo>
                  <a:pt x="326250" y="14351"/>
                </a:lnTo>
                <a:lnTo>
                  <a:pt x="326250" y="3200"/>
                </a:lnTo>
                <a:lnTo>
                  <a:pt x="323049" y="0"/>
                </a:lnTo>
                <a:close/>
              </a:path>
              <a:path w="326389" h="46354">
                <a:moveTo>
                  <a:pt x="326250" y="14351"/>
                </a:moveTo>
                <a:lnTo>
                  <a:pt x="311912" y="14351"/>
                </a:lnTo>
                <a:lnTo>
                  <a:pt x="311912" y="31623"/>
                </a:lnTo>
                <a:lnTo>
                  <a:pt x="326250" y="31623"/>
                </a:lnTo>
                <a:lnTo>
                  <a:pt x="326250" y="14351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950419" y="6564515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49" y="0"/>
                </a:moveTo>
                <a:lnTo>
                  <a:pt x="3225" y="0"/>
                </a:lnTo>
                <a:lnTo>
                  <a:pt x="0" y="3225"/>
                </a:lnTo>
                <a:lnTo>
                  <a:pt x="0" y="42748"/>
                </a:lnTo>
                <a:lnTo>
                  <a:pt x="3225" y="45961"/>
                </a:lnTo>
                <a:lnTo>
                  <a:pt x="323049" y="45961"/>
                </a:lnTo>
                <a:lnTo>
                  <a:pt x="326250" y="42748"/>
                </a:lnTo>
                <a:lnTo>
                  <a:pt x="326250" y="31622"/>
                </a:lnTo>
                <a:lnTo>
                  <a:pt x="14338" y="31622"/>
                </a:lnTo>
                <a:lnTo>
                  <a:pt x="14338" y="14350"/>
                </a:lnTo>
                <a:lnTo>
                  <a:pt x="326250" y="14350"/>
                </a:lnTo>
                <a:lnTo>
                  <a:pt x="326250" y="3225"/>
                </a:lnTo>
                <a:lnTo>
                  <a:pt x="323049" y="0"/>
                </a:lnTo>
                <a:close/>
              </a:path>
              <a:path w="326389" h="46354">
                <a:moveTo>
                  <a:pt x="326250" y="14350"/>
                </a:moveTo>
                <a:lnTo>
                  <a:pt x="311912" y="14350"/>
                </a:lnTo>
                <a:lnTo>
                  <a:pt x="311912" y="31622"/>
                </a:lnTo>
                <a:lnTo>
                  <a:pt x="326250" y="31622"/>
                </a:lnTo>
                <a:lnTo>
                  <a:pt x="326250" y="14350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950419" y="6642772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49" y="0"/>
                </a:moveTo>
                <a:lnTo>
                  <a:pt x="3225" y="0"/>
                </a:lnTo>
                <a:lnTo>
                  <a:pt x="0" y="3225"/>
                </a:lnTo>
                <a:lnTo>
                  <a:pt x="0" y="42773"/>
                </a:lnTo>
                <a:lnTo>
                  <a:pt x="3225" y="45973"/>
                </a:lnTo>
                <a:lnTo>
                  <a:pt x="323049" y="45973"/>
                </a:lnTo>
                <a:lnTo>
                  <a:pt x="326250" y="42773"/>
                </a:lnTo>
                <a:lnTo>
                  <a:pt x="326250" y="31635"/>
                </a:lnTo>
                <a:lnTo>
                  <a:pt x="14338" y="31635"/>
                </a:lnTo>
                <a:lnTo>
                  <a:pt x="14338" y="14350"/>
                </a:lnTo>
                <a:lnTo>
                  <a:pt x="326250" y="14350"/>
                </a:lnTo>
                <a:lnTo>
                  <a:pt x="326250" y="3225"/>
                </a:lnTo>
                <a:lnTo>
                  <a:pt x="323049" y="0"/>
                </a:lnTo>
                <a:close/>
              </a:path>
              <a:path w="326389" h="46354">
                <a:moveTo>
                  <a:pt x="326250" y="14350"/>
                </a:moveTo>
                <a:lnTo>
                  <a:pt x="311912" y="14350"/>
                </a:lnTo>
                <a:lnTo>
                  <a:pt x="311912" y="31635"/>
                </a:lnTo>
                <a:lnTo>
                  <a:pt x="326250" y="31635"/>
                </a:lnTo>
                <a:lnTo>
                  <a:pt x="326250" y="14350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950419" y="6721043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49" y="0"/>
                </a:moveTo>
                <a:lnTo>
                  <a:pt x="3225" y="0"/>
                </a:lnTo>
                <a:lnTo>
                  <a:pt x="0" y="3225"/>
                </a:lnTo>
                <a:lnTo>
                  <a:pt x="0" y="42773"/>
                </a:lnTo>
                <a:lnTo>
                  <a:pt x="3225" y="45986"/>
                </a:lnTo>
                <a:lnTo>
                  <a:pt x="323049" y="45986"/>
                </a:lnTo>
                <a:lnTo>
                  <a:pt x="326250" y="42773"/>
                </a:lnTo>
                <a:lnTo>
                  <a:pt x="326250" y="31648"/>
                </a:lnTo>
                <a:lnTo>
                  <a:pt x="14338" y="31648"/>
                </a:lnTo>
                <a:lnTo>
                  <a:pt x="14338" y="14350"/>
                </a:lnTo>
                <a:lnTo>
                  <a:pt x="326250" y="14350"/>
                </a:lnTo>
                <a:lnTo>
                  <a:pt x="326250" y="3225"/>
                </a:lnTo>
                <a:lnTo>
                  <a:pt x="323049" y="0"/>
                </a:lnTo>
                <a:close/>
              </a:path>
              <a:path w="326389" h="46354">
                <a:moveTo>
                  <a:pt x="326250" y="14350"/>
                </a:moveTo>
                <a:lnTo>
                  <a:pt x="311912" y="14350"/>
                </a:lnTo>
                <a:lnTo>
                  <a:pt x="311912" y="31648"/>
                </a:lnTo>
                <a:lnTo>
                  <a:pt x="326250" y="31648"/>
                </a:lnTo>
                <a:lnTo>
                  <a:pt x="326250" y="14350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950419" y="6799326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49" y="0"/>
                </a:moveTo>
                <a:lnTo>
                  <a:pt x="3225" y="0"/>
                </a:lnTo>
                <a:lnTo>
                  <a:pt x="0" y="3225"/>
                </a:lnTo>
                <a:lnTo>
                  <a:pt x="0" y="42760"/>
                </a:lnTo>
                <a:lnTo>
                  <a:pt x="3225" y="45961"/>
                </a:lnTo>
                <a:lnTo>
                  <a:pt x="323049" y="45961"/>
                </a:lnTo>
                <a:lnTo>
                  <a:pt x="326250" y="42760"/>
                </a:lnTo>
                <a:lnTo>
                  <a:pt x="326250" y="31622"/>
                </a:lnTo>
                <a:lnTo>
                  <a:pt x="14338" y="31622"/>
                </a:lnTo>
                <a:lnTo>
                  <a:pt x="14338" y="14338"/>
                </a:lnTo>
                <a:lnTo>
                  <a:pt x="326250" y="14338"/>
                </a:lnTo>
                <a:lnTo>
                  <a:pt x="326250" y="3225"/>
                </a:lnTo>
                <a:lnTo>
                  <a:pt x="323049" y="0"/>
                </a:lnTo>
                <a:close/>
              </a:path>
              <a:path w="326389" h="46354">
                <a:moveTo>
                  <a:pt x="326250" y="14338"/>
                </a:moveTo>
                <a:lnTo>
                  <a:pt x="311912" y="14338"/>
                </a:lnTo>
                <a:lnTo>
                  <a:pt x="311912" y="31622"/>
                </a:lnTo>
                <a:lnTo>
                  <a:pt x="326250" y="31622"/>
                </a:lnTo>
                <a:lnTo>
                  <a:pt x="326250" y="14338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989764" y="6935203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24" y="0"/>
                </a:moveTo>
                <a:lnTo>
                  <a:pt x="3225" y="0"/>
                </a:lnTo>
                <a:lnTo>
                  <a:pt x="0" y="3213"/>
                </a:lnTo>
                <a:lnTo>
                  <a:pt x="0" y="42760"/>
                </a:lnTo>
                <a:lnTo>
                  <a:pt x="3225" y="45974"/>
                </a:lnTo>
                <a:lnTo>
                  <a:pt x="323024" y="45974"/>
                </a:lnTo>
                <a:lnTo>
                  <a:pt x="326250" y="42760"/>
                </a:lnTo>
                <a:lnTo>
                  <a:pt x="326250" y="31623"/>
                </a:lnTo>
                <a:lnTo>
                  <a:pt x="14338" y="31623"/>
                </a:lnTo>
                <a:lnTo>
                  <a:pt x="14338" y="14338"/>
                </a:lnTo>
                <a:lnTo>
                  <a:pt x="326250" y="14338"/>
                </a:lnTo>
                <a:lnTo>
                  <a:pt x="326250" y="3213"/>
                </a:lnTo>
                <a:lnTo>
                  <a:pt x="323024" y="0"/>
                </a:lnTo>
                <a:close/>
              </a:path>
              <a:path w="326389" h="46354">
                <a:moveTo>
                  <a:pt x="326250" y="14338"/>
                </a:moveTo>
                <a:lnTo>
                  <a:pt x="311899" y="14338"/>
                </a:lnTo>
                <a:lnTo>
                  <a:pt x="311899" y="31623"/>
                </a:lnTo>
                <a:lnTo>
                  <a:pt x="326250" y="31623"/>
                </a:lnTo>
                <a:lnTo>
                  <a:pt x="326250" y="14338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989764" y="7013473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24" y="0"/>
                </a:moveTo>
                <a:lnTo>
                  <a:pt x="3225" y="0"/>
                </a:lnTo>
                <a:lnTo>
                  <a:pt x="0" y="3225"/>
                </a:lnTo>
                <a:lnTo>
                  <a:pt x="0" y="42748"/>
                </a:lnTo>
                <a:lnTo>
                  <a:pt x="3225" y="45973"/>
                </a:lnTo>
                <a:lnTo>
                  <a:pt x="323024" y="45973"/>
                </a:lnTo>
                <a:lnTo>
                  <a:pt x="326250" y="42748"/>
                </a:lnTo>
                <a:lnTo>
                  <a:pt x="326250" y="31622"/>
                </a:lnTo>
                <a:lnTo>
                  <a:pt x="14338" y="31622"/>
                </a:lnTo>
                <a:lnTo>
                  <a:pt x="14338" y="14350"/>
                </a:lnTo>
                <a:lnTo>
                  <a:pt x="326250" y="14350"/>
                </a:lnTo>
                <a:lnTo>
                  <a:pt x="326250" y="3225"/>
                </a:lnTo>
                <a:lnTo>
                  <a:pt x="323024" y="0"/>
                </a:lnTo>
                <a:close/>
              </a:path>
              <a:path w="326389" h="46354">
                <a:moveTo>
                  <a:pt x="326250" y="14350"/>
                </a:moveTo>
                <a:lnTo>
                  <a:pt x="311899" y="14350"/>
                </a:lnTo>
                <a:lnTo>
                  <a:pt x="311899" y="31622"/>
                </a:lnTo>
                <a:lnTo>
                  <a:pt x="326250" y="31622"/>
                </a:lnTo>
                <a:lnTo>
                  <a:pt x="326250" y="14350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989764" y="7091730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24" y="0"/>
                </a:moveTo>
                <a:lnTo>
                  <a:pt x="3225" y="0"/>
                </a:lnTo>
                <a:lnTo>
                  <a:pt x="0" y="3225"/>
                </a:lnTo>
                <a:lnTo>
                  <a:pt x="0" y="42748"/>
                </a:lnTo>
                <a:lnTo>
                  <a:pt x="3225" y="45973"/>
                </a:lnTo>
                <a:lnTo>
                  <a:pt x="323024" y="45973"/>
                </a:lnTo>
                <a:lnTo>
                  <a:pt x="326250" y="42748"/>
                </a:lnTo>
                <a:lnTo>
                  <a:pt x="326250" y="31635"/>
                </a:lnTo>
                <a:lnTo>
                  <a:pt x="14338" y="31635"/>
                </a:lnTo>
                <a:lnTo>
                  <a:pt x="14338" y="14350"/>
                </a:lnTo>
                <a:lnTo>
                  <a:pt x="326250" y="14350"/>
                </a:lnTo>
                <a:lnTo>
                  <a:pt x="326250" y="3225"/>
                </a:lnTo>
                <a:lnTo>
                  <a:pt x="323024" y="0"/>
                </a:lnTo>
                <a:close/>
              </a:path>
              <a:path w="326389" h="46354">
                <a:moveTo>
                  <a:pt x="326250" y="14350"/>
                </a:moveTo>
                <a:lnTo>
                  <a:pt x="311899" y="14350"/>
                </a:lnTo>
                <a:lnTo>
                  <a:pt x="311899" y="31635"/>
                </a:lnTo>
                <a:lnTo>
                  <a:pt x="326250" y="31635"/>
                </a:lnTo>
                <a:lnTo>
                  <a:pt x="326250" y="14350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989764" y="7170026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24" y="0"/>
                </a:moveTo>
                <a:lnTo>
                  <a:pt x="3225" y="0"/>
                </a:lnTo>
                <a:lnTo>
                  <a:pt x="0" y="3187"/>
                </a:lnTo>
                <a:lnTo>
                  <a:pt x="0" y="42748"/>
                </a:lnTo>
                <a:lnTo>
                  <a:pt x="3225" y="45961"/>
                </a:lnTo>
                <a:lnTo>
                  <a:pt x="323024" y="45961"/>
                </a:lnTo>
                <a:lnTo>
                  <a:pt x="326250" y="42748"/>
                </a:lnTo>
                <a:lnTo>
                  <a:pt x="326250" y="31622"/>
                </a:lnTo>
                <a:lnTo>
                  <a:pt x="14338" y="31622"/>
                </a:lnTo>
                <a:lnTo>
                  <a:pt x="14338" y="14338"/>
                </a:lnTo>
                <a:lnTo>
                  <a:pt x="326250" y="14338"/>
                </a:lnTo>
                <a:lnTo>
                  <a:pt x="326250" y="3187"/>
                </a:lnTo>
                <a:lnTo>
                  <a:pt x="323024" y="0"/>
                </a:lnTo>
                <a:close/>
              </a:path>
              <a:path w="326389" h="46354">
                <a:moveTo>
                  <a:pt x="326250" y="14338"/>
                </a:moveTo>
                <a:lnTo>
                  <a:pt x="311899" y="14338"/>
                </a:lnTo>
                <a:lnTo>
                  <a:pt x="311899" y="31622"/>
                </a:lnTo>
                <a:lnTo>
                  <a:pt x="326250" y="31622"/>
                </a:lnTo>
                <a:lnTo>
                  <a:pt x="326250" y="14338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989764" y="7248283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24" y="0"/>
                </a:moveTo>
                <a:lnTo>
                  <a:pt x="3225" y="0"/>
                </a:lnTo>
                <a:lnTo>
                  <a:pt x="0" y="3225"/>
                </a:lnTo>
                <a:lnTo>
                  <a:pt x="0" y="42748"/>
                </a:lnTo>
                <a:lnTo>
                  <a:pt x="3225" y="45961"/>
                </a:lnTo>
                <a:lnTo>
                  <a:pt x="323024" y="45961"/>
                </a:lnTo>
                <a:lnTo>
                  <a:pt x="326250" y="42748"/>
                </a:lnTo>
                <a:lnTo>
                  <a:pt x="326250" y="31622"/>
                </a:lnTo>
                <a:lnTo>
                  <a:pt x="14338" y="31622"/>
                </a:lnTo>
                <a:lnTo>
                  <a:pt x="14338" y="14350"/>
                </a:lnTo>
                <a:lnTo>
                  <a:pt x="326250" y="14350"/>
                </a:lnTo>
                <a:lnTo>
                  <a:pt x="326250" y="3225"/>
                </a:lnTo>
                <a:lnTo>
                  <a:pt x="323024" y="0"/>
                </a:lnTo>
                <a:close/>
              </a:path>
              <a:path w="326389" h="46354">
                <a:moveTo>
                  <a:pt x="326250" y="14350"/>
                </a:moveTo>
                <a:lnTo>
                  <a:pt x="311899" y="14350"/>
                </a:lnTo>
                <a:lnTo>
                  <a:pt x="311899" y="31622"/>
                </a:lnTo>
                <a:lnTo>
                  <a:pt x="326250" y="31622"/>
                </a:lnTo>
                <a:lnTo>
                  <a:pt x="326250" y="14350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989764" y="7326541"/>
            <a:ext cx="326390" cy="46355"/>
          </a:xfrm>
          <a:custGeom>
            <a:avLst/>
            <a:gdLst/>
            <a:ahLst/>
            <a:cxnLst/>
            <a:rect l="l" t="t" r="r" b="b"/>
            <a:pathLst>
              <a:path w="326389" h="46354">
                <a:moveTo>
                  <a:pt x="323024" y="0"/>
                </a:moveTo>
                <a:lnTo>
                  <a:pt x="3225" y="0"/>
                </a:lnTo>
                <a:lnTo>
                  <a:pt x="0" y="3225"/>
                </a:lnTo>
                <a:lnTo>
                  <a:pt x="0" y="42760"/>
                </a:lnTo>
                <a:lnTo>
                  <a:pt x="3225" y="45961"/>
                </a:lnTo>
                <a:lnTo>
                  <a:pt x="323024" y="45961"/>
                </a:lnTo>
                <a:lnTo>
                  <a:pt x="326250" y="42760"/>
                </a:lnTo>
                <a:lnTo>
                  <a:pt x="326250" y="31635"/>
                </a:lnTo>
                <a:lnTo>
                  <a:pt x="14338" y="31635"/>
                </a:lnTo>
                <a:lnTo>
                  <a:pt x="14338" y="14363"/>
                </a:lnTo>
                <a:lnTo>
                  <a:pt x="326250" y="14363"/>
                </a:lnTo>
                <a:lnTo>
                  <a:pt x="326250" y="3225"/>
                </a:lnTo>
                <a:lnTo>
                  <a:pt x="323024" y="0"/>
                </a:lnTo>
                <a:close/>
              </a:path>
              <a:path w="326389" h="46354">
                <a:moveTo>
                  <a:pt x="326250" y="14363"/>
                </a:moveTo>
                <a:lnTo>
                  <a:pt x="311899" y="14363"/>
                </a:lnTo>
                <a:lnTo>
                  <a:pt x="311899" y="31635"/>
                </a:lnTo>
                <a:lnTo>
                  <a:pt x="326250" y="31635"/>
                </a:lnTo>
                <a:lnTo>
                  <a:pt x="326250" y="14363"/>
                </a:lnTo>
                <a:close/>
              </a:path>
            </a:pathLst>
          </a:custGeom>
          <a:solidFill>
            <a:srgbClr val="1C75B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0250" y="2656967"/>
            <a:ext cx="3689350" cy="688340"/>
          </a:xfrm>
          <a:custGeom>
            <a:avLst/>
            <a:gdLst/>
            <a:ahLst/>
            <a:cxnLst/>
            <a:rect l="l" t="t" r="r" b="b"/>
            <a:pathLst>
              <a:path w="3689350" h="688339">
                <a:moveTo>
                  <a:pt x="3689350" y="0"/>
                </a:moveTo>
                <a:lnTo>
                  <a:pt x="0" y="0"/>
                </a:lnTo>
                <a:lnTo>
                  <a:pt x="0" y="687844"/>
                </a:lnTo>
                <a:lnTo>
                  <a:pt x="3689350" y="687844"/>
                </a:lnTo>
                <a:lnTo>
                  <a:pt x="3689350" y="0"/>
                </a:lnTo>
                <a:close/>
              </a:path>
            </a:pathLst>
          </a:custGeom>
          <a:solidFill>
            <a:srgbClr val="EEF6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72078" y="2656963"/>
            <a:ext cx="0" cy="1643380"/>
          </a:xfrm>
          <a:custGeom>
            <a:avLst/>
            <a:gdLst/>
            <a:ahLst/>
            <a:cxnLst/>
            <a:rect l="l" t="t" r="r" b="b"/>
            <a:pathLst>
              <a:path h="1643379">
                <a:moveTo>
                  <a:pt x="0" y="0"/>
                </a:moveTo>
                <a:lnTo>
                  <a:pt x="0" y="164338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19753" y="2839847"/>
            <a:ext cx="0" cy="1460500"/>
          </a:xfrm>
          <a:custGeom>
            <a:avLst/>
            <a:gdLst/>
            <a:ahLst/>
            <a:cxnLst/>
            <a:rect l="l" t="t" r="r" b="b"/>
            <a:pathLst>
              <a:path h="1460500">
                <a:moveTo>
                  <a:pt x="0" y="0"/>
                </a:moveTo>
                <a:lnTo>
                  <a:pt x="0" y="14605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67428" y="2839847"/>
            <a:ext cx="0" cy="1460500"/>
          </a:xfrm>
          <a:custGeom>
            <a:avLst/>
            <a:gdLst/>
            <a:ahLst/>
            <a:cxnLst/>
            <a:rect l="l" t="t" r="r" b="b"/>
            <a:pathLst>
              <a:path h="1460500">
                <a:moveTo>
                  <a:pt x="0" y="0"/>
                </a:moveTo>
                <a:lnTo>
                  <a:pt x="0" y="14605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65728" y="2846197"/>
            <a:ext cx="1803400" cy="0"/>
          </a:xfrm>
          <a:custGeom>
            <a:avLst/>
            <a:gdLst/>
            <a:ahLst/>
            <a:cxnLst/>
            <a:rect l="l" t="t" r="r" b="b"/>
            <a:pathLst>
              <a:path w="1803400">
                <a:moveTo>
                  <a:pt x="0" y="0"/>
                </a:moveTo>
                <a:lnTo>
                  <a:pt x="18034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5810" y="3029070"/>
            <a:ext cx="3743325" cy="0"/>
          </a:xfrm>
          <a:custGeom>
            <a:avLst/>
            <a:gdLst/>
            <a:ahLst/>
            <a:cxnLst/>
            <a:rect l="l" t="t" r="r" b="b"/>
            <a:pathLst>
              <a:path w="3743325">
                <a:moveTo>
                  <a:pt x="0" y="0"/>
                </a:moveTo>
                <a:lnTo>
                  <a:pt x="374332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5810" y="3341497"/>
            <a:ext cx="3743325" cy="0"/>
          </a:xfrm>
          <a:custGeom>
            <a:avLst/>
            <a:gdLst/>
            <a:ahLst/>
            <a:cxnLst/>
            <a:rect l="l" t="t" r="r" b="b"/>
            <a:pathLst>
              <a:path w="3743325">
                <a:moveTo>
                  <a:pt x="0" y="0"/>
                </a:moveTo>
                <a:lnTo>
                  <a:pt x="374332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2160" y="2656963"/>
            <a:ext cx="0" cy="1643380"/>
          </a:xfrm>
          <a:custGeom>
            <a:avLst/>
            <a:gdLst/>
            <a:ahLst/>
            <a:cxnLst/>
            <a:rect l="l" t="t" r="r" b="b"/>
            <a:pathLst>
              <a:path h="1643379">
                <a:moveTo>
                  <a:pt x="0" y="0"/>
                </a:moveTo>
                <a:lnTo>
                  <a:pt x="0" y="164338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62784" y="2656963"/>
            <a:ext cx="0" cy="1643380"/>
          </a:xfrm>
          <a:custGeom>
            <a:avLst/>
            <a:gdLst/>
            <a:ahLst/>
            <a:cxnLst/>
            <a:rect l="l" t="t" r="r" b="b"/>
            <a:pathLst>
              <a:path h="1643379">
                <a:moveTo>
                  <a:pt x="0" y="0"/>
                </a:moveTo>
                <a:lnTo>
                  <a:pt x="0" y="164338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5810" y="2663313"/>
            <a:ext cx="3743325" cy="0"/>
          </a:xfrm>
          <a:custGeom>
            <a:avLst/>
            <a:gdLst/>
            <a:ahLst/>
            <a:cxnLst/>
            <a:rect l="l" t="t" r="r" b="b"/>
            <a:pathLst>
              <a:path w="3743325">
                <a:moveTo>
                  <a:pt x="0" y="0"/>
                </a:moveTo>
                <a:lnTo>
                  <a:pt x="374332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358310" y="2753500"/>
            <a:ext cx="6883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5" dirty="0">
                <a:solidFill>
                  <a:srgbClr val="010101"/>
                </a:solidFill>
                <a:latin typeface="Calibri"/>
                <a:cs typeface="Calibri"/>
              </a:rPr>
              <a:t>У</a:t>
            </a:r>
            <a:r>
              <a:rPr sz="1000" b="1" spc="-10" dirty="0">
                <a:solidFill>
                  <a:srgbClr val="010101"/>
                </a:solidFill>
                <a:latin typeface="Calibri"/>
                <a:cs typeface="Calibri"/>
              </a:rPr>
              <a:t>п</a:t>
            </a:r>
            <a:r>
              <a:rPr sz="1000" b="1" dirty="0">
                <a:solidFill>
                  <a:srgbClr val="010101"/>
                </a:solidFill>
                <a:latin typeface="Calibri"/>
                <a:cs typeface="Calibri"/>
              </a:rPr>
              <a:t>р</a:t>
            </a:r>
            <a:r>
              <a:rPr sz="1000" b="1" spc="-5" dirty="0">
                <a:solidFill>
                  <a:srgbClr val="010101"/>
                </a:solidFill>
                <a:latin typeface="Calibri"/>
                <a:cs typeface="Calibri"/>
              </a:rPr>
              <a:t>авле</a:t>
            </a:r>
            <a:r>
              <a:rPr sz="1000" b="1" spc="-10" dirty="0">
                <a:solidFill>
                  <a:srgbClr val="010101"/>
                </a:solidFill>
                <a:latin typeface="Calibri"/>
                <a:cs typeface="Calibri"/>
              </a:rPr>
              <a:t>ни</a:t>
            </a:r>
            <a:r>
              <a:rPr sz="1000" b="1" spc="-5" dirty="0">
                <a:solidFill>
                  <a:srgbClr val="010101"/>
                </a:solidFill>
                <a:latin typeface="Calibri"/>
                <a:cs typeface="Calibri"/>
              </a:rPr>
              <a:t>е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92223" y="2662173"/>
            <a:ext cx="15519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010101"/>
                </a:solidFill>
                <a:latin typeface="Calibri"/>
                <a:cs typeface="Calibri"/>
              </a:rPr>
              <a:t>Загрузка на 1</a:t>
            </a:r>
            <a:r>
              <a:rPr sz="1000" b="1" dirty="0">
                <a:solidFill>
                  <a:srgbClr val="010101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010101"/>
                </a:solidFill>
                <a:latin typeface="Calibri"/>
                <a:cs typeface="Calibri"/>
              </a:rPr>
              <a:t>штат.единицу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66694" y="3016430"/>
            <a:ext cx="14693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0045" marR="5080" indent="-347980">
              <a:lnSpc>
                <a:spcPct val="100000"/>
              </a:lnSpc>
              <a:spcBef>
                <a:spcPts val="95"/>
              </a:spcBef>
            </a:pPr>
            <a:r>
              <a:rPr sz="1000" b="1" i="1" spc="-5" dirty="0">
                <a:solidFill>
                  <a:srgbClr val="010101"/>
                </a:solidFill>
                <a:latin typeface="Calibri"/>
                <a:cs typeface="Calibri"/>
              </a:rPr>
              <a:t>Всего штатных единиц</a:t>
            </a:r>
            <a:r>
              <a:rPr sz="1000" b="1" i="1" spc="-75" dirty="0">
                <a:solidFill>
                  <a:srgbClr val="010101"/>
                </a:solidFill>
                <a:latin typeface="Calibri"/>
                <a:cs typeface="Calibri"/>
              </a:rPr>
              <a:t> </a:t>
            </a:r>
            <a:r>
              <a:rPr sz="1000" b="1" i="1" spc="-5" dirty="0">
                <a:solidFill>
                  <a:srgbClr val="010101"/>
                </a:solidFill>
                <a:latin typeface="Calibri"/>
                <a:cs typeface="Calibri"/>
              </a:rPr>
              <a:t>в  организации: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2668903" y="2846197"/>
          <a:ext cx="1665605" cy="4952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73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000" i="1" u="sng" spc="-5" dirty="0">
                          <a:solidFill>
                            <a:srgbClr val="010101"/>
                          </a:solidFill>
                          <a:uFill>
                            <a:solidFill>
                              <a:srgbClr val="010101"/>
                            </a:solidFill>
                          </a:uFill>
                          <a:latin typeface="Calibri"/>
                          <a:cs typeface="Calibri"/>
                        </a:rPr>
                        <a:t>2014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solidFill>
                      <a:srgbClr val="EEF6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000" i="1" u="sng" spc="-5" dirty="0">
                          <a:solidFill>
                            <a:srgbClr val="010101"/>
                          </a:solidFill>
                          <a:uFill>
                            <a:solidFill>
                              <a:srgbClr val="010101"/>
                            </a:solidFill>
                          </a:uFill>
                          <a:latin typeface="Calibri"/>
                          <a:cs typeface="Calibri"/>
                        </a:rPr>
                        <a:t>2017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solidFill>
                      <a:srgbClr val="EEF6F9"/>
                    </a:solidFill>
                  </a:tcPr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000" i="1" u="sng" spc="-5" dirty="0">
                          <a:solidFill>
                            <a:srgbClr val="010101"/>
                          </a:solidFill>
                          <a:uFill>
                            <a:solidFill>
                              <a:srgbClr val="010101"/>
                            </a:solidFill>
                          </a:uFill>
                          <a:latin typeface="Calibri"/>
                          <a:cs typeface="Calibri"/>
                        </a:rPr>
                        <a:t>Тенденция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solidFill>
                      <a:srgbClr val="EE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26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b="1" i="1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1979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75565" marB="0">
                    <a:solidFill>
                      <a:srgbClr val="EEF6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000" b="1" i="1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2043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75565" marB="0">
                    <a:solidFill>
                      <a:srgbClr val="EEF6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E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3963497" y="3898870"/>
            <a:ext cx="101600" cy="39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305698"/>
                </a:solidFill>
                <a:latin typeface="Calibri"/>
                <a:cs typeface="Calibri"/>
              </a:rPr>
              <a:t>≈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1" dirty="0">
                <a:solidFill>
                  <a:srgbClr val="305698"/>
                </a:solidFill>
                <a:latin typeface="Calibri"/>
                <a:cs typeface="Calibri"/>
              </a:rPr>
              <a:t>≈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014304" y="3169310"/>
            <a:ext cx="0" cy="96520"/>
          </a:xfrm>
          <a:custGeom>
            <a:avLst/>
            <a:gdLst/>
            <a:ahLst/>
            <a:cxnLst/>
            <a:rect l="l" t="t" r="r" b="b"/>
            <a:pathLst>
              <a:path h="96520">
                <a:moveTo>
                  <a:pt x="0" y="0"/>
                </a:moveTo>
                <a:lnTo>
                  <a:pt x="0" y="96075"/>
                </a:lnTo>
              </a:path>
            </a:pathLst>
          </a:custGeom>
          <a:ln w="25908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75449" y="3128148"/>
            <a:ext cx="78105" cy="49530"/>
          </a:xfrm>
          <a:custGeom>
            <a:avLst/>
            <a:gdLst/>
            <a:ahLst/>
            <a:cxnLst/>
            <a:rect l="l" t="t" r="r" b="b"/>
            <a:pathLst>
              <a:path w="78104" h="49530">
                <a:moveTo>
                  <a:pt x="38862" y="0"/>
                </a:moveTo>
                <a:lnTo>
                  <a:pt x="0" y="49390"/>
                </a:lnTo>
                <a:lnTo>
                  <a:pt x="77724" y="49377"/>
                </a:lnTo>
                <a:lnTo>
                  <a:pt x="38862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75453" y="3448839"/>
            <a:ext cx="78105" cy="49530"/>
          </a:xfrm>
          <a:custGeom>
            <a:avLst/>
            <a:gdLst/>
            <a:ahLst/>
            <a:cxnLst/>
            <a:rect l="l" t="t" r="r" b="b"/>
            <a:pathLst>
              <a:path w="78104" h="49529">
                <a:moveTo>
                  <a:pt x="77724" y="0"/>
                </a:moveTo>
                <a:lnTo>
                  <a:pt x="0" y="12"/>
                </a:lnTo>
                <a:lnTo>
                  <a:pt x="38862" y="49390"/>
                </a:lnTo>
                <a:lnTo>
                  <a:pt x="77724" y="0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75453" y="3658353"/>
            <a:ext cx="78105" cy="49530"/>
          </a:xfrm>
          <a:custGeom>
            <a:avLst/>
            <a:gdLst/>
            <a:ahLst/>
            <a:cxnLst/>
            <a:rect l="l" t="t" r="r" b="b"/>
            <a:pathLst>
              <a:path w="78104" h="49529">
                <a:moveTo>
                  <a:pt x="77724" y="0"/>
                </a:moveTo>
                <a:lnTo>
                  <a:pt x="0" y="0"/>
                </a:lnTo>
                <a:lnTo>
                  <a:pt x="38862" y="49377"/>
                </a:lnTo>
                <a:lnTo>
                  <a:pt x="77724" y="0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85705" y="3780003"/>
            <a:ext cx="78105" cy="49530"/>
          </a:xfrm>
          <a:custGeom>
            <a:avLst/>
            <a:gdLst/>
            <a:ahLst/>
            <a:cxnLst/>
            <a:rect l="l" t="t" r="r" b="b"/>
            <a:pathLst>
              <a:path w="78104" h="49529">
                <a:moveTo>
                  <a:pt x="38862" y="0"/>
                </a:moveTo>
                <a:lnTo>
                  <a:pt x="0" y="49377"/>
                </a:lnTo>
                <a:lnTo>
                  <a:pt x="77724" y="49377"/>
                </a:lnTo>
                <a:lnTo>
                  <a:pt x="38862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713110" y="379804"/>
            <a:ext cx="7048500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ИНАЯ ПРАКТИКА В ОРГАНАХ ВЛАСТИ Г. </a:t>
            </a:r>
            <a:r>
              <a:rPr spc="30" dirty="0" smtClean="0"/>
              <a:t>МОСКВ</a:t>
            </a:r>
            <a:r>
              <a:rPr lang="ru-RU" spc="30" dirty="0" smtClean="0"/>
              <a:t>Ы</a:t>
            </a:r>
            <a:endParaRPr spc="30" dirty="0"/>
          </a:p>
        </p:txBody>
      </p:sp>
      <p:sp>
        <p:nvSpPr>
          <p:cNvPr id="23" name="object 23"/>
          <p:cNvSpPr/>
          <p:nvPr/>
        </p:nvSpPr>
        <p:spPr>
          <a:xfrm>
            <a:off x="0" y="12"/>
            <a:ext cx="160655" cy="7560309"/>
          </a:xfrm>
          <a:custGeom>
            <a:avLst/>
            <a:gdLst/>
            <a:ahLst/>
            <a:cxnLst/>
            <a:rect l="l" t="t" r="r" b="b"/>
            <a:pathLst>
              <a:path w="160655" h="7560309">
                <a:moveTo>
                  <a:pt x="0" y="7559992"/>
                </a:moveTo>
                <a:lnTo>
                  <a:pt x="160642" y="7559992"/>
                </a:lnTo>
                <a:lnTo>
                  <a:pt x="160642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7425" y="1461350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69">
                <a:moveTo>
                  <a:pt x="203758" y="0"/>
                </a:moveTo>
                <a:lnTo>
                  <a:pt x="157038" y="5381"/>
                </a:lnTo>
                <a:lnTo>
                  <a:pt x="114150" y="20712"/>
                </a:lnTo>
                <a:lnTo>
                  <a:pt x="76317" y="44766"/>
                </a:lnTo>
                <a:lnTo>
                  <a:pt x="44762" y="76322"/>
                </a:lnTo>
                <a:lnTo>
                  <a:pt x="20709" y="114155"/>
                </a:lnTo>
                <a:lnTo>
                  <a:pt x="5381" y="157042"/>
                </a:lnTo>
                <a:lnTo>
                  <a:pt x="0" y="203758"/>
                </a:lnTo>
                <a:lnTo>
                  <a:pt x="5381" y="250479"/>
                </a:lnTo>
                <a:lnTo>
                  <a:pt x="20709" y="293367"/>
                </a:lnTo>
                <a:lnTo>
                  <a:pt x="44762" y="331200"/>
                </a:lnTo>
                <a:lnTo>
                  <a:pt x="76317" y="362754"/>
                </a:lnTo>
                <a:lnTo>
                  <a:pt x="114150" y="386807"/>
                </a:lnTo>
                <a:lnTo>
                  <a:pt x="157038" y="402136"/>
                </a:lnTo>
                <a:lnTo>
                  <a:pt x="203758" y="407517"/>
                </a:lnTo>
                <a:lnTo>
                  <a:pt x="250479" y="402136"/>
                </a:lnTo>
                <a:lnTo>
                  <a:pt x="293367" y="386807"/>
                </a:lnTo>
                <a:lnTo>
                  <a:pt x="331200" y="362754"/>
                </a:lnTo>
                <a:lnTo>
                  <a:pt x="362754" y="331200"/>
                </a:lnTo>
                <a:lnTo>
                  <a:pt x="386807" y="293367"/>
                </a:lnTo>
                <a:lnTo>
                  <a:pt x="402136" y="250479"/>
                </a:lnTo>
                <a:lnTo>
                  <a:pt x="407517" y="203758"/>
                </a:lnTo>
                <a:lnTo>
                  <a:pt x="402136" y="157042"/>
                </a:lnTo>
                <a:lnTo>
                  <a:pt x="386807" y="114155"/>
                </a:lnTo>
                <a:lnTo>
                  <a:pt x="362754" y="76322"/>
                </a:lnTo>
                <a:lnTo>
                  <a:pt x="331200" y="44766"/>
                </a:lnTo>
                <a:lnTo>
                  <a:pt x="293367" y="20712"/>
                </a:lnTo>
                <a:lnTo>
                  <a:pt x="250479" y="5381"/>
                </a:lnTo>
                <a:lnTo>
                  <a:pt x="203758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15596" y="1550193"/>
            <a:ext cx="4402504" cy="815993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60"/>
              </a:spcBef>
            </a:pP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ОЦЕНКА ЗАГРУЗКИ НА 1 СОТРУДНИКА  ОБЕСПЕЧИВАЮЩИХ ПОДРАЗДЕЛЕНИЙ ПО</a:t>
            </a:r>
            <a:r>
              <a:rPr sz="1700" b="1" spc="35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ГОДАМ</a:t>
            </a:r>
            <a:endParaRPr sz="1700" dirty="0">
              <a:latin typeface="Myriad Pro Cond"/>
              <a:cs typeface="Myriad Pro Cond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47425" y="4661750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203758" y="0"/>
                </a:moveTo>
                <a:lnTo>
                  <a:pt x="157038" y="5381"/>
                </a:lnTo>
                <a:lnTo>
                  <a:pt x="114150" y="20712"/>
                </a:lnTo>
                <a:lnTo>
                  <a:pt x="76317" y="44766"/>
                </a:lnTo>
                <a:lnTo>
                  <a:pt x="44762" y="76322"/>
                </a:lnTo>
                <a:lnTo>
                  <a:pt x="20709" y="114155"/>
                </a:lnTo>
                <a:lnTo>
                  <a:pt x="5381" y="157042"/>
                </a:lnTo>
                <a:lnTo>
                  <a:pt x="0" y="203758"/>
                </a:lnTo>
                <a:lnTo>
                  <a:pt x="5381" y="250479"/>
                </a:lnTo>
                <a:lnTo>
                  <a:pt x="20709" y="293367"/>
                </a:lnTo>
                <a:lnTo>
                  <a:pt x="44762" y="331200"/>
                </a:lnTo>
                <a:lnTo>
                  <a:pt x="76317" y="362754"/>
                </a:lnTo>
                <a:lnTo>
                  <a:pt x="114150" y="386807"/>
                </a:lnTo>
                <a:lnTo>
                  <a:pt x="157038" y="402136"/>
                </a:lnTo>
                <a:lnTo>
                  <a:pt x="203758" y="407517"/>
                </a:lnTo>
                <a:lnTo>
                  <a:pt x="250479" y="402136"/>
                </a:lnTo>
                <a:lnTo>
                  <a:pt x="293367" y="386807"/>
                </a:lnTo>
                <a:lnTo>
                  <a:pt x="331200" y="362754"/>
                </a:lnTo>
                <a:lnTo>
                  <a:pt x="362754" y="331200"/>
                </a:lnTo>
                <a:lnTo>
                  <a:pt x="386807" y="293367"/>
                </a:lnTo>
                <a:lnTo>
                  <a:pt x="402136" y="250479"/>
                </a:lnTo>
                <a:lnTo>
                  <a:pt x="407517" y="203758"/>
                </a:lnTo>
                <a:lnTo>
                  <a:pt x="402136" y="157042"/>
                </a:lnTo>
                <a:lnTo>
                  <a:pt x="386807" y="114155"/>
                </a:lnTo>
                <a:lnTo>
                  <a:pt x="362754" y="76322"/>
                </a:lnTo>
                <a:lnTo>
                  <a:pt x="331200" y="44766"/>
                </a:lnTo>
                <a:lnTo>
                  <a:pt x="293367" y="20712"/>
                </a:lnTo>
                <a:lnTo>
                  <a:pt x="250479" y="5381"/>
                </a:lnTo>
                <a:lnTo>
                  <a:pt x="203758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15596" y="4750593"/>
            <a:ext cx="4631104" cy="815993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60"/>
              </a:spcBef>
            </a:pP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СРАВНЕНИЕ РЕЗУЛЬТАТОВ ДЕЯТЕЛЬНОСТИ С ДРУГИМИ  ОРГАНАМИ ВЛАСТИ ПРАВИТЕЛЬСТВА</a:t>
            </a:r>
            <a:r>
              <a:rPr sz="1700" b="1" spc="-10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700" b="1" spc="25" dirty="0">
                <a:solidFill>
                  <a:srgbClr val="2072B9"/>
                </a:solidFill>
                <a:latin typeface="Myriad Pro Cond"/>
                <a:cs typeface="Myriad Pro Cond"/>
              </a:rPr>
              <a:t>МОСКВы</a:t>
            </a:r>
            <a:endParaRPr sz="1700" dirty="0">
              <a:latin typeface="Myriad Pro Cond"/>
              <a:cs typeface="Myriad Pro Cond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173971" y="1461350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69">
                <a:moveTo>
                  <a:pt x="203758" y="0"/>
                </a:moveTo>
                <a:lnTo>
                  <a:pt x="157042" y="5381"/>
                </a:lnTo>
                <a:lnTo>
                  <a:pt x="114155" y="20712"/>
                </a:lnTo>
                <a:lnTo>
                  <a:pt x="76322" y="44766"/>
                </a:lnTo>
                <a:lnTo>
                  <a:pt x="44766" y="76322"/>
                </a:lnTo>
                <a:lnTo>
                  <a:pt x="20712" y="114155"/>
                </a:lnTo>
                <a:lnTo>
                  <a:pt x="5381" y="157042"/>
                </a:lnTo>
                <a:lnTo>
                  <a:pt x="0" y="203758"/>
                </a:lnTo>
                <a:lnTo>
                  <a:pt x="5381" y="250479"/>
                </a:lnTo>
                <a:lnTo>
                  <a:pt x="20712" y="293367"/>
                </a:lnTo>
                <a:lnTo>
                  <a:pt x="44766" y="331200"/>
                </a:lnTo>
                <a:lnTo>
                  <a:pt x="76322" y="362754"/>
                </a:lnTo>
                <a:lnTo>
                  <a:pt x="114155" y="386807"/>
                </a:lnTo>
                <a:lnTo>
                  <a:pt x="157042" y="402136"/>
                </a:lnTo>
                <a:lnTo>
                  <a:pt x="203758" y="407517"/>
                </a:lnTo>
                <a:lnTo>
                  <a:pt x="250479" y="402136"/>
                </a:lnTo>
                <a:lnTo>
                  <a:pt x="293367" y="386807"/>
                </a:lnTo>
                <a:lnTo>
                  <a:pt x="331200" y="362754"/>
                </a:lnTo>
                <a:lnTo>
                  <a:pt x="362754" y="331200"/>
                </a:lnTo>
                <a:lnTo>
                  <a:pt x="386807" y="293367"/>
                </a:lnTo>
                <a:lnTo>
                  <a:pt x="402136" y="250479"/>
                </a:lnTo>
                <a:lnTo>
                  <a:pt x="407517" y="203758"/>
                </a:lnTo>
                <a:lnTo>
                  <a:pt x="402136" y="157042"/>
                </a:lnTo>
                <a:lnTo>
                  <a:pt x="386807" y="114155"/>
                </a:lnTo>
                <a:lnTo>
                  <a:pt x="362754" y="76322"/>
                </a:lnTo>
                <a:lnTo>
                  <a:pt x="331200" y="44766"/>
                </a:lnTo>
                <a:lnTo>
                  <a:pt x="293367" y="20712"/>
                </a:lnTo>
                <a:lnTo>
                  <a:pt x="250479" y="5381"/>
                </a:lnTo>
                <a:lnTo>
                  <a:pt x="203758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342136" y="1550193"/>
            <a:ext cx="4143089" cy="55435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60"/>
              </a:spcBef>
            </a:pP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АНАЛИЗ ОТЧЕТНОЙ</a:t>
            </a:r>
            <a:r>
              <a:rPr sz="1700" b="1" spc="-50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700" b="1" spc="10" dirty="0">
                <a:solidFill>
                  <a:srgbClr val="2072B9"/>
                </a:solidFill>
                <a:latin typeface="Myriad Pro Cond"/>
                <a:cs typeface="Myriad Pro Cond"/>
              </a:rPr>
              <a:t>ИНФОРМАЦИИ  </a:t>
            </a: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И ЗАТРАЧИВАЕМОГО</a:t>
            </a:r>
            <a:r>
              <a:rPr sz="1700" b="1" spc="-10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ВРЕМЕНИ</a:t>
            </a:r>
            <a:endParaRPr sz="1700" dirty="0">
              <a:latin typeface="Myriad Pro Cond"/>
              <a:cs typeface="Myriad Pro Cond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80692" y="2326685"/>
            <a:ext cx="741045" cy="741045"/>
          </a:xfrm>
          <a:custGeom>
            <a:avLst/>
            <a:gdLst/>
            <a:ahLst/>
            <a:cxnLst/>
            <a:rect l="l" t="t" r="r" b="b"/>
            <a:pathLst>
              <a:path w="741044" h="741044">
                <a:moveTo>
                  <a:pt x="370497" y="0"/>
                </a:moveTo>
                <a:lnTo>
                  <a:pt x="324022" y="2886"/>
                </a:lnTo>
                <a:lnTo>
                  <a:pt x="279270" y="11315"/>
                </a:lnTo>
                <a:lnTo>
                  <a:pt x="236588" y="24939"/>
                </a:lnTo>
                <a:lnTo>
                  <a:pt x="196323" y="43411"/>
                </a:lnTo>
                <a:lnTo>
                  <a:pt x="158823" y="66383"/>
                </a:lnTo>
                <a:lnTo>
                  <a:pt x="124434" y="93508"/>
                </a:lnTo>
                <a:lnTo>
                  <a:pt x="93504" y="124439"/>
                </a:lnTo>
                <a:lnTo>
                  <a:pt x="66380" y="158828"/>
                </a:lnTo>
                <a:lnTo>
                  <a:pt x="43409" y="196329"/>
                </a:lnTo>
                <a:lnTo>
                  <a:pt x="24938" y="236593"/>
                </a:lnTo>
                <a:lnTo>
                  <a:pt x="11315" y="279274"/>
                </a:lnTo>
                <a:lnTo>
                  <a:pt x="2886" y="324024"/>
                </a:lnTo>
                <a:lnTo>
                  <a:pt x="0" y="370497"/>
                </a:lnTo>
                <a:lnTo>
                  <a:pt x="2886" y="416969"/>
                </a:lnTo>
                <a:lnTo>
                  <a:pt x="11315" y="461719"/>
                </a:lnTo>
                <a:lnTo>
                  <a:pt x="24938" y="504400"/>
                </a:lnTo>
                <a:lnTo>
                  <a:pt x="43409" y="544665"/>
                </a:lnTo>
                <a:lnTo>
                  <a:pt x="66380" y="582165"/>
                </a:lnTo>
                <a:lnTo>
                  <a:pt x="93504" y="616554"/>
                </a:lnTo>
                <a:lnTo>
                  <a:pt x="124434" y="647485"/>
                </a:lnTo>
                <a:lnTo>
                  <a:pt x="158823" y="674610"/>
                </a:lnTo>
                <a:lnTo>
                  <a:pt x="196323" y="697582"/>
                </a:lnTo>
                <a:lnTo>
                  <a:pt x="236588" y="716054"/>
                </a:lnTo>
                <a:lnTo>
                  <a:pt x="279270" y="729678"/>
                </a:lnTo>
                <a:lnTo>
                  <a:pt x="324022" y="738107"/>
                </a:lnTo>
                <a:lnTo>
                  <a:pt x="370497" y="740994"/>
                </a:lnTo>
                <a:lnTo>
                  <a:pt x="416969" y="738107"/>
                </a:lnTo>
                <a:lnTo>
                  <a:pt x="461718" y="729678"/>
                </a:lnTo>
                <a:lnTo>
                  <a:pt x="504399" y="716054"/>
                </a:lnTo>
                <a:lnTo>
                  <a:pt x="544662" y="697582"/>
                </a:lnTo>
                <a:lnTo>
                  <a:pt x="582161" y="674610"/>
                </a:lnTo>
                <a:lnTo>
                  <a:pt x="616549" y="647485"/>
                </a:lnTo>
                <a:lnTo>
                  <a:pt x="647478" y="616554"/>
                </a:lnTo>
                <a:lnTo>
                  <a:pt x="674602" y="582165"/>
                </a:lnTo>
                <a:lnTo>
                  <a:pt x="697572" y="544665"/>
                </a:lnTo>
                <a:lnTo>
                  <a:pt x="716043" y="504400"/>
                </a:lnTo>
                <a:lnTo>
                  <a:pt x="729666" y="461719"/>
                </a:lnTo>
                <a:lnTo>
                  <a:pt x="738094" y="416969"/>
                </a:lnTo>
                <a:lnTo>
                  <a:pt x="740981" y="370497"/>
                </a:lnTo>
                <a:lnTo>
                  <a:pt x="738094" y="324024"/>
                </a:lnTo>
                <a:lnTo>
                  <a:pt x="729666" y="279274"/>
                </a:lnTo>
                <a:lnTo>
                  <a:pt x="716043" y="236593"/>
                </a:lnTo>
                <a:lnTo>
                  <a:pt x="697572" y="196329"/>
                </a:lnTo>
                <a:lnTo>
                  <a:pt x="674602" y="158828"/>
                </a:lnTo>
                <a:lnTo>
                  <a:pt x="647478" y="124439"/>
                </a:lnTo>
                <a:lnTo>
                  <a:pt x="616549" y="93508"/>
                </a:lnTo>
                <a:lnTo>
                  <a:pt x="582161" y="66383"/>
                </a:lnTo>
                <a:lnTo>
                  <a:pt x="544662" y="43411"/>
                </a:lnTo>
                <a:lnTo>
                  <a:pt x="504399" y="24939"/>
                </a:lnTo>
                <a:lnTo>
                  <a:pt x="461718" y="11315"/>
                </a:lnTo>
                <a:lnTo>
                  <a:pt x="416969" y="2886"/>
                </a:lnTo>
                <a:lnTo>
                  <a:pt x="370497" y="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 rot="20100000">
            <a:off x="404402" y="2600704"/>
            <a:ext cx="770511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</a:pPr>
            <a:r>
              <a:rPr sz="1300" b="1" spc="15" dirty="0">
                <a:solidFill>
                  <a:srgbClr val="6D6E71"/>
                </a:solidFill>
                <a:latin typeface="Myriad Pro Cond"/>
                <a:cs typeface="Myriad Pro Cond"/>
              </a:rPr>
              <a:t>ПРИМЕР</a:t>
            </a:r>
            <a:endParaRPr sz="1300" dirty="0">
              <a:latin typeface="Myriad Pro Cond"/>
              <a:cs typeface="Myriad Pro Cond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48793" y="5530024"/>
            <a:ext cx="741045" cy="741045"/>
          </a:xfrm>
          <a:custGeom>
            <a:avLst/>
            <a:gdLst/>
            <a:ahLst/>
            <a:cxnLst/>
            <a:rect l="l" t="t" r="r" b="b"/>
            <a:pathLst>
              <a:path w="741044" h="741045">
                <a:moveTo>
                  <a:pt x="370497" y="0"/>
                </a:moveTo>
                <a:lnTo>
                  <a:pt x="324022" y="2886"/>
                </a:lnTo>
                <a:lnTo>
                  <a:pt x="279270" y="11315"/>
                </a:lnTo>
                <a:lnTo>
                  <a:pt x="236588" y="24938"/>
                </a:lnTo>
                <a:lnTo>
                  <a:pt x="196323" y="43409"/>
                </a:lnTo>
                <a:lnTo>
                  <a:pt x="158823" y="66380"/>
                </a:lnTo>
                <a:lnTo>
                  <a:pt x="124434" y="93504"/>
                </a:lnTo>
                <a:lnTo>
                  <a:pt x="93504" y="124434"/>
                </a:lnTo>
                <a:lnTo>
                  <a:pt x="66380" y="158823"/>
                </a:lnTo>
                <a:lnTo>
                  <a:pt x="43409" y="196323"/>
                </a:lnTo>
                <a:lnTo>
                  <a:pt x="24938" y="236588"/>
                </a:lnTo>
                <a:lnTo>
                  <a:pt x="11315" y="279270"/>
                </a:lnTo>
                <a:lnTo>
                  <a:pt x="2886" y="324022"/>
                </a:lnTo>
                <a:lnTo>
                  <a:pt x="0" y="370497"/>
                </a:lnTo>
                <a:lnTo>
                  <a:pt x="2886" y="416969"/>
                </a:lnTo>
                <a:lnTo>
                  <a:pt x="11315" y="461718"/>
                </a:lnTo>
                <a:lnTo>
                  <a:pt x="24938" y="504399"/>
                </a:lnTo>
                <a:lnTo>
                  <a:pt x="43409" y="544662"/>
                </a:lnTo>
                <a:lnTo>
                  <a:pt x="66380" y="582161"/>
                </a:lnTo>
                <a:lnTo>
                  <a:pt x="93504" y="616549"/>
                </a:lnTo>
                <a:lnTo>
                  <a:pt x="124434" y="647478"/>
                </a:lnTo>
                <a:lnTo>
                  <a:pt x="158823" y="674602"/>
                </a:lnTo>
                <a:lnTo>
                  <a:pt x="196323" y="697572"/>
                </a:lnTo>
                <a:lnTo>
                  <a:pt x="236588" y="716043"/>
                </a:lnTo>
                <a:lnTo>
                  <a:pt x="279270" y="729666"/>
                </a:lnTo>
                <a:lnTo>
                  <a:pt x="324022" y="738094"/>
                </a:lnTo>
                <a:lnTo>
                  <a:pt x="370497" y="740981"/>
                </a:lnTo>
                <a:lnTo>
                  <a:pt x="416969" y="738094"/>
                </a:lnTo>
                <a:lnTo>
                  <a:pt x="461718" y="729666"/>
                </a:lnTo>
                <a:lnTo>
                  <a:pt x="504399" y="716043"/>
                </a:lnTo>
                <a:lnTo>
                  <a:pt x="544662" y="697572"/>
                </a:lnTo>
                <a:lnTo>
                  <a:pt x="582161" y="674602"/>
                </a:lnTo>
                <a:lnTo>
                  <a:pt x="616549" y="647478"/>
                </a:lnTo>
                <a:lnTo>
                  <a:pt x="647478" y="616549"/>
                </a:lnTo>
                <a:lnTo>
                  <a:pt x="674602" y="582161"/>
                </a:lnTo>
                <a:lnTo>
                  <a:pt x="697572" y="544662"/>
                </a:lnTo>
                <a:lnTo>
                  <a:pt x="716043" y="504399"/>
                </a:lnTo>
                <a:lnTo>
                  <a:pt x="729666" y="461718"/>
                </a:lnTo>
                <a:lnTo>
                  <a:pt x="738094" y="416969"/>
                </a:lnTo>
                <a:lnTo>
                  <a:pt x="740981" y="370497"/>
                </a:lnTo>
                <a:lnTo>
                  <a:pt x="738094" y="324022"/>
                </a:lnTo>
                <a:lnTo>
                  <a:pt x="729666" y="279270"/>
                </a:lnTo>
                <a:lnTo>
                  <a:pt x="716043" y="236588"/>
                </a:lnTo>
                <a:lnTo>
                  <a:pt x="697572" y="196323"/>
                </a:lnTo>
                <a:lnTo>
                  <a:pt x="674602" y="158823"/>
                </a:lnTo>
                <a:lnTo>
                  <a:pt x="647478" y="124434"/>
                </a:lnTo>
                <a:lnTo>
                  <a:pt x="616549" y="93504"/>
                </a:lnTo>
                <a:lnTo>
                  <a:pt x="582161" y="66380"/>
                </a:lnTo>
                <a:lnTo>
                  <a:pt x="544662" y="43409"/>
                </a:lnTo>
                <a:lnTo>
                  <a:pt x="504399" y="24938"/>
                </a:lnTo>
                <a:lnTo>
                  <a:pt x="461718" y="11315"/>
                </a:lnTo>
                <a:lnTo>
                  <a:pt x="416969" y="2886"/>
                </a:lnTo>
                <a:lnTo>
                  <a:pt x="370497" y="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 rot="20100000">
            <a:off x="373479" y="5839004"/>
            <a:ext cx="769487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</a:pPr>
            <a:r>
              <a:rPr sz="1300" b="1" spc="15" dirty="0">
                <a:solidFill>
                  <a:srgbClr val="6D6E71"/>
                </a:solidFill>
                <a:latin typeface="Myriad Pro Cond"/>
                <a:cs typeface="Myriad Pro Cond"/>
              </a:rPr>
              <a:t>ПРИМЕР</a:t>
            </a:r>
            <a:endParaRPr sz="1300" dirty="0">
              <a:latin typeface="Myriad Pro Cond"/>
              <a:cs typeface="Myriad Pro Cond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432991" y="2326685"/>
            <a:ext cx="741045" cy="741045"/>
          </a:xfrm>
          <a:custGeom>
            <a:avLst/>
            <a:gdLst/>
            <a:ahLst/>
            <a:cxnLst/>
            <a:rect l="l" t="t" r="r" b="b"/>
            <a:pathLst>
              <a:path w="741045" h="741044">
                <a:moveTo>
                  <a:pt x="370484" y="0"/>
                </a:moveTo>
                <a:lnTo>
                  <a:pt x="324012" y="2886"/>
                </a:lnTo>
                <a:lnTo>
                  <a:pt x="279262" y="11315"/>
                </a:lnTo>
                <a:lnTo>
                  <a:pt x="236582" y="24939"/>
                </a:lnTo>
                <a:lnTo>
                  <a:pt x="196319" y="43411"/>
                </a:lnTo>
                <a:lnTo>
                  <a:pt x="158820" y="66383"/>
                </a:lnTo>
                <a:lnTo>
                  <a:pt x="124432" y="93508"/>
                </a:lnTo>
                <a:lnTo>
                  <a:pt x="93502" y="124439"/>
                </a:lnTo>
                <a:lnTo>
                  <a:pt x="66379" y="158828"/>
                </a:lnTo>
                <a:lnTo>
                  <a:pt x="43408" y="196329"/>
                </a:lnTo>
                <a:lnTo>
                  <a:pt x="24938" y="236593"/>
                </a:lnTo>
                <a:lnTo>
                  <a:pt x="11315" y="279274"/>
                </a:lnTo>
                <a:lnTo>
                  <a:pt x="2886" y="324024"/>
                </a:lnTo>
                <a:lnTo>
                  <a:pt x="0" y="370497"/>
                </a:lnTo>
                <a:lnTo>
                  <a:pt x="2886" y="416969"/>
                </a:lnTo>
                <a:lnTo>
                  <a:pt x="11315" y="461719"/>
                </a:lnTo>
                <a:lnTo>
                  <a:pt x="24938" y="504400"/>
                </a:lnTo>
                <a:lnTo>
                  <a:pt x="43408" y="544665"/>
                </a:lnTo>
                <a:lnTo>
                  <a:pt x="66379" y="582165"/>
                </a:lnTo>
                <a:lnTo>
                  <a:pt x="93502" y="616554"/>
                </a:lnTo>
                <a:lnTo>
                  <a:pt x="124432" y="647485"/>
                </a:lnTo>
                <a:lnTo>
                  <a:pt x="158820" y="674610"/>
                </a:lnTo>
                <a:lnTo>
                  <a:pt x="196319" y="697582"/>
                </a:lnTo>
                <a:lnTo>
                  <a:pt x="236582" y="716054"/>
                </a:lnTo>
                <a:lnTo>
                  <a:pt x="279262" y="729678"/>
                </a:lnTo>
                <a:lnTo>
                  <a:pt x="324012" y="738107"/>
                </a:lnTo>
                <a:lnTo>
                  <a:pt x="370484" y="740994"/>
                </a:lnTo>
                <a:lnTo>
                  <a:pt x="416959" y="738107"/>
                </a:lnTo>
                <a:lnTo>
                  <a:pt x="461711" y="729678"/>
                </a:lnTo>
                <a:lnTo>
                  <a:pt x="504393" y="716054"/>
                </a:lnTo>
                <a:lnTo>
                  <a:pt x="544658" y="697582"/>
                </a:lnTo>
                <a:lnTo>
                  <a:pt x="582158" y="674610"/>
                </a:lnTo>
                <a:lnTo>
                  <a:pt x="616547" y="647485"/>
                </a:lnTo>
                <a:lnTo>
                  <a:pt x="647477" y="616554"/>
                </a:lnTo>
                <a:lnTo>
                  <a:pt x="674601" y="582165"/>
                </a:lnTo>
                <a:lnTo>
                  <a:pt x="697572" y="544665"/>
                </a:lnTo>
                <a:lnTo>
                  <a:pt x="716043" y="504400"/>
                </a:lnTo>
                <a:lnTo>
                  <a:pt x="729666" y="461719"/>
                </a:lnTo>
                <a:lnTo>
                  <a:pt x="738094" y="416969"/>
                </a:lnTo>
                <a:lnTo>
                  <a:pt x="740981" y="370497"/>
                </a:lnTo>
                <a:lnTo>
                  <a:pt x="738094" y="324024"/>
                </a:lnTo>
                <a:lnTo>
                  <a:pt x="729666" y="279274"/>
                </a:lnTo>
                <a:lnTo>
                  <a:pt x="716043" y="236593"/>
                </a:lnTo>
                <a:lnTo>
                  <a:pt x="697572" y="196329"/>
                </a:lnTo>
                <a:lnTo>
                  <a:pt x="674601" y="158828"/>
                </a:lnTo>
                <a:lnTo>
                  <a:pt x="647477" y="124439"/>
                </a:lnTo>
                <a:lnTo>
                  <a:pt x="616547" y="93508"/>
                </a:lnTo>
                <a:lnTo>
                  <a:pt x="582158" y="66383"/>
                </a:lnTo>
                <a:lnTo>
                  <a:pt x="544658" y="43411"/>
                </a:lnTo>
                <a:lnTo>
                  <a:pt x="504393" y="24939"/>
                </a:lnTo>
                <a:lnTo>
                  <a:pt x="461711" y="11315"/>
                </a:lnTo>
                <a:lnTo>
                  <a:pt x="416959" y="2886"/>
                </a:lnTo>
                <a:lnTo>
                  <a:pt x="370484" y="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 rot="20100000">
            <a:off x="5423089" y="2600969"/>
            <a:ext cx="771767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</a:pPr>
            <a:r>
              <a:rPr sz="1300" b="1" spc="15" dirty="0">
                <a:solidFill>
                  <a:srgbClr val="6D6E71"/>
                </a:solidFill>
                <a:latin typeface="Myriad Pro Cond"/>
                <a:cs typeface="Myriad Pro Cond"/>
              </a:rPr>
              <a:t>ПРИМЕР</a:t>
            </a:r>
            <a:endParaRPr sz="1300" dirty="0">
              <a:latin typeface="Myriad Pro Cond"/>
              <a:cs typeface="Myriad Pro Con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896446" y="2617475"/>
            <a:ext cx="1758971" cy="34047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b="1" spc="15" dirty="0">
                <a:solidFill>
                  <a:srgbClr val="2072B9"/>
                </a:solidFill>
                <a:latin typeface="PF DinDisplay Pro"/>
                <a:cs typeface="PF DinDisplay Pro"/>
              </a:rPr>
              <a:t>Кол-во уникальных</a:t>
            </a:r>
            <a:r>
              <a:rPr sz="1050" b="1" spc="-15" dirty="0">
                <a:solidFill>
                  <a:srgbClr val="2072B9"/>
                </a:solidFill>
                <a:latin typeface="PF DinDisplay Pro"/>
                <a:cs typeface="PF DinDisplay Pro"/>
              </a:rPr>
              <a:t> </a:t>
            </a:r>
            <a:r>
              <a:rPr sz="1050" b="1" spc="15" dirty="0">
                <a:solidFill>
                  <a:srgbClr val="2072B9"/>
                </a:solidFill>
                <a:latin typeface="PF DinDisplay Pro"/>
                <a:cs typeface="PF DinDisplay Pro"/>
              </a:rPr>
              <a:t>отчетов</a:t>
            </a:r>
            <a:endParaRPr sz="1050" dirty="0">
              <a:latin typeface="PF DinDisplay Pro"/>
              <a:cs typeface="PF DinDisplay Pr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881675" y="2981588"/>
            <a:ext cx="924606" cy="1788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b="1" spc="15" dirty="0">
                <a:solidFill>
                  <a:srgbClr val="231F20"/>
                </a:solidFill>
                <a:latin typeface="PF DinDisplay Pro"/>
                <a:cs typeface="PF DinDisplay Pro"/>
              </a:rPr>
              <a:t>Бухгалтерия</a:t>
            </a:r>
            <a:endParaRPr sz="1050" dirty="0">
              <a:latin typeface="PF DinDisplay Pro"/>
              <a:cs typeface="PF DinDisplay Pr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725292" y="2617475"/>
            <a:ext cx="1779892" cy="321242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305"/>
              </a:spcBef>
            </a:pPr>
            <a:r>
              <a:rPr sz="1050" b="1" spc="20" dirty="0">
                <a:solidFill>
                  <a:srgbClr val="6AB0CC"/>
                </a:solidFill>
                <a:latin typeface="PF DinDisplay Pro"/>
                <a:cs typeface="PF DinDisplay Pro"/>
              </a:rPr>
              <a:t>Из </a:t>
            </a:r>
            <a:r>
              <a:rPr sz="1050" b="1" spc="15" dirty="0">
                <a:solidFill>
                  <a:srgbClr val="6AB0CC"/>
                </a:solidFill>
                <a:latin typeface="PF DinDisplay Pro"/>
                <a:cs typeface="PF DinDisplay Pro"/>
              </a:rPr>
              <a:t>них</a:t>
            </a:r>
            <a:r>
              <a:rPr sz="1050" b="1" spc="-40" dirty="0">
                <a:solidFill>
                  <a:srgbClr val="6AB0CC"/>
                </a:solidFill>
                <a:latin typeface="PF DinDisplay Pro"/>
                <a:cs typeface="PF DinDisplay Pro"/>
              </a:rPr>
              <a:t> </a:t>
            </a:r>
            <a:r>
              <a:rPr sz="1050" b="1" spc="15" dirty="0">
                <a:solidFill>
                  <a:srgbClr val="6AB0CC"/>
                </a:solidFill>
                <a:latin typeface="PF DinDisplay Pro"/>
                <a:cs typeface="PF DinDisplay Pro"/>
              </a:rPr>
              <a:t>автоматизировано,  в</a:t>
            </a:r>
            <a:r>
              <a:rPr sz="1050" b="1" dirty="0">
                <a:solidFill>
                  <a:srgbClr val="6AB0CC"/>
                </a:solidFill>
                <a:latin typeface="PF DinDisplay Pro"/>
                <a:cs typeface="PF DinDisplay Pro"/>
              </a:rPr>
              <a:t> </a:t>
            </a:r>
            <a:r>
              <a:rPr sz="1050" b="1" spc="30" dirty="0">
                <a:solidFill>
                  <a:srgbClr val="6AB0CC"/>
                </a:solidFill>
                <a:latin typeface="PF DinDisplay Pro"/>
                <a:cs typeface="PF DinDisplay Pro"/>
              </a:rPr>
              <a:t>%</a:t>
            </a:r>
            <a:endParaRPr sz="1050" dirty="0">
              <a:latin typeface="PF DinDisplay Pro"/>
              <a:cs typeface="PF DinDisplay Pr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909155" y="2987840"/>
            <a:ext cx="1045210" cy="223520"/>
          </a:xfrm>
          <a:prstGeom prst="rect">
            <a:avLst/>
          </a:prstGeom>
          <a:solidFill>
            <a:srgbClr val="2072B9"/>
          </a:solidFill>
        </p:spPr>
        <p:txBody>
          <a:bodyPr vert="horz" wrap="square" lIns="0" tIns="38100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300"/>
              </a:spcBef>
            </a:pPr>
            <a:r>
              <a:rPr sz="1050" b="1" spc="15" dirty="0">
                <a:solidFill>
                  <a:srgbClr val="FFFFFF"/>
                </a:solidFill>
                <a:latin typeface="PF DinDisplay Pro"/>
                <a:cs typeface="PF DinDisplay Pro"/>
              </a:rPr>
              <a:t>43</a:t>
            </a:r>
            <a:endParaRPr sz="1050">
              <a:latin typeface="PF DinDisplay Pro"/>
              <a:cs typeface="PF DinDisplay Pr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737968" y="2987840"/>
            <a:ext cx="1293495" cy="223520"/>
          </a:xfrm>
          <a:prstGeom prst="rect">
            <a:avLst/>
          </a:prstGeom>
          <a:solidFill>
            <a:srgbClr val="C4E3F7"/>
          </a:solidFill>
        </p:spPr>
        <p:txBody>
          <a:bodyPr vert="horz" wrap="square" lIns="0" tIns="38100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300"/>
              </a:spcBef>
            </a:pPr>
            <a:r>
              <a:rPr sz="1050" b="1" spc="15" dirty="0">
                <a:solidFill>
                  <a:srgbClr val="2072B9"/>
                </a:solidFill>
                <a:latin typeface="PF DinDisplay Pro"/>
                <a:cs typeface="PF DinDisplay Pro"/>
              </a:rPr>
              <a:t>80</a:t>
            </a:r>
            <a:endParaRPr sz="1050" dirty="0">
              <a:latin typeface="PF DinDisplay Pro"/>
              <a:cs typeface="PF DinDisplay Pro"/>
            </a:endParaRPr>
          </a:p>
        </p:txBody>
      </p:sp>
      <p:graphicFrame>
        <p:nvGraphicFramePr>
          <p:cNvPr id="41" name="object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770674"/>
              </p:ext>
            </p:extLst>
          </p:nvPr>
        </p:nvGraphicFramePr>
        <p:xfrm>
          <a:off x="732160" y="3376233"/>
          <a:ext cx="8289287" cy="1410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5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99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3639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9751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00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Бухгалтерия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0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53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00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50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R w="28575">
                      <a:solidFill>
                        <a:srgbClr val="BE1E2D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BE1E2D"/>
                      </a:solidFill>
                      <a:prstDash val="solid"/>
                    </a:lnL>
                    <a:lnR w="28575">
                      <a:solidFill>
                        <a:srgbClr val="BE1E2D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BE1E2D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BE1E2D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165"/>
                        </a:lnSpc>
                        <a:spcBef>
                          <a:spcPts val="290"/>
                        </a:spcBef>
                      </a:pPr>
                      <a:r>
                        <a:rPr sz="1050" b="1" spc="15" dirty="0">
                          <a:solidFill>
                            <a:srgbClr val="231F20"/>
                          </a:solidFill>
                          <a:latin typeface="PF DinDisplay Pro"/>
                          <a:cs typeface="PF DinDisplay Pro"/>
                        </a:rPr>
                        <a:t>Управление</a:t>
                      </a:r>
                      <a:r>
                        <a:rPr sz="1050" b="1" spc="-15" dirty="0">
                          <a:solidFill>
                            <a:srgbClr val="231F20"/>
                          </a:solidFill>
                          <a:latin typeface="PF DinDisplay Pro"/>
                          <a:cs typeface="PF DinDisplay Pro"/>
                        </a:rPr>
                        <a:t> </a:t>
                      </a:r>
                      <a:r>
                        <a:rPr sz="1050" b="1" spc="15" dirty="0">
                          <a:solidFill>
                            <a:srgbClr val="231F20"/>
                          </a:solidFill>
                          <a:latin typeface="PF DinDisplay Pro"/>
                          <a:cs typeface="PF DinDisplay Pro"/>
                        </a:rPr>
                        <a:t>эксплуатации</a:t>
                      </a:r>
                      <a:endParaRPr sz="1050" dirty="0">
                        <a:latin typeface="PF DinDisplay Pro"/>
                        <a:cs typeface="PF DinDisplay Pro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BE1E2D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2072B9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080"/>
                        </a:lnSpc>
                        <a:spcBef>
                          <a:spcPts val="125"/>
                        </a:spcBef>
                      </a:pPr>
                      <a:r>
                        <a:rPr sz="1050" b="1" spc="15" dirty="0">
                          <a:solidFill>
                            <a:srgbClr val="FFFFFF"/>
                          </a:solidFill>
                          <a:latin typeface="PF DinDisplay Pro"/>
                          <a:cs typeface="PF DinDisplay Pro"/>
                        </a:rPr>
                        <a:t>30</a:t>
                      </a:r>
                      <a:endParaRPr sz="1050">
                        <a:latin typeface="PF DinDisplay Pro"/>
                        <a:cs typeface="PF DinDisplay Pro"/>
                      </a:endParaRPr>
                    </a:p>
                  </a:txBody>
                  <a:tcPr marL="0" marR="0" marT="15875" marB="0">
                    <a:solidFill>
                      <a:srgbClr val="2072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2072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2072B9"/>
                    </a:solidFill>
                  </a:tcPr>
                </a:tc>
                <a:tc>
                  <a:txBody>
                    <a:bodyPr/>
                    <a:lstStyle/>
                    <a:p>
                      <a:pPr marR="46355" algn="r">
                        <a:lnSpc>
                          <a:spcPts val="1080"/>
                        </a:lnSpc>
                        <a:spcBef>
                          <a:spcPts val="370"/>
                        </a:spcBef>
                      </a:pPr>
                      <a:r>
                        <a:rPr sz="1050" b="1" dirty="0">
                          <a:solidFill>
                            <a:srgbClr val="2072B9"/>
                          </a:solidFill>
                          <a:latin typeface="PF DinDisplay Pro"/>
                          <a:cs typeface="PF DinDisplay Pro"/>
                        </a:rPr>
                        <a:t>24</a:t>
                      </a:r>
                      <a:endParaRPr sz="1050">
                        <a:latin typeface="PF DinDisplay Pro"/>
                        <a:cs typeface="PF DinDisplay Pro"/>
                      </a:endParaRPr>
                    </a:p>
                  </a:txBody>
                  <a:tcPr marL="0" marR="0" marT="4699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2072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2072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2072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2072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768">
                <a:tc>
                  <a:txBody>
                    <a:bodyPr/>
                    <a:lstStyle/>
                    <a:p>
                      <a:pPr marL="36195">
                        <a:lnSpc>
                          <a:spcPts val="944"/>
                        </a:lnSpc>
                      </a:pPr>
                      <a:r>
                        <a:rPr sz="1000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Управление</a:t>
                      </a:r>
                      <a:r>
                        <a:rPr sz="10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планирования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944"/>
                        </a:lnSpc>
                      </a:pPr>
                      <a:r>
                        <a:rPr sz="100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76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944"/>
                        </a:lnSpc>
                      </a:pPr>
                      <a:r>
                        <a:rPr sz="1000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66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28575">
                      <a:solidFill>
                        <a:srgbClr val="BE1E2D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BE1E2D"/>
                      </a:solidFill>
                      <a:prstDash val="solid"/>
                    </a:lnL>
                    <a:lnR w="28575">
                      <a:solidFill>
                        <a:srgbClr val="BE1E2D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BE1E2D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BE1E2D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BE1E2D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748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Управление</a:t>
                      </a:r>
                      <a:r>
                        <a:rPr sz="1000" spc="1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ИТ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49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55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R w="28575">
                      <a:solidFill>
                        <a:srgbClr val="2072B9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072B9"/>
                      </a:solidFill>
                      <a:prstDash val="solid"/>
                    </a:lnL>
                    <a:lnR w="28575">
                      <a:solidFill>
                        <a:srgbClr val="2072B9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2072B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2072B9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140"/>
                        </a:lnSpc>
                        <a:spcBef>
                          <a:spcPts val="260"/>
                        </a:spcBef>
                      </a:pPr>
                      <a:r>
                        <a:rPr sz="1050" b="1" spc="15" dirty="0">
                          <a:solidFill>
                            <a:srgbClr val="231F20"/>
                          </a:solidFill>
                          <a:latin typeface="PF DinDisplay Pro"/>
                          <a:cs typeface="PF DinDisplay Pro"/>
                        </a:rPr>
                        <a:t>Управление</a:t>
                      </a:r>
                      <a:r>
                        <a:rPr sz="1050" b="1" spc="-15" dirty="0">
                          <a:solidFill>
                            <a:srgbClr val="231F20"/>
                          </a:solidFill>
                          <a:latin typeface="PF DinDisplay Pro"/>
                          <a:cs typeface="PF DinDisplay Pro"/>
                        </a:rPr>
                        <a:t> </a:t>
                      </a:r>
                      <a:r>
                        <a:rPr sz="1050" b="1" spc="15" dirty="0">
                          <a:solidFill>
                            <a:srgbClr val="231F20"/>
                          </a:solidFill>
                          <a:latin typeface="PF DinDisplay Pro"/>
                          <a:cs typeface="PF DinDisplay Pro"/>
                        </a:rPr>
                        <a:t>безопасности</a:t>
                      </a:r>
                      <a:endParaRPr sz="1050">
                        <a:latin typeface="PF DinDisplay Pro"/>
                        <a:cs typeface="PF DinDisplay Pro"/>
                      </a:endParaRPr>
                    </a:p>
                  </a:txBody>
                  <a:tcPr marL="0" marR="0" marT="33020" marB="0">
                    <a:lnL w="28575">
                      <a:solidFill>
                        <a:srgbClr val="2072B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220"/>
                        </a:lnSpc>
                        <a:spcBef>
                          <a:spcPts val="125"/>
                        </a:spcBef>
                      </a:pPr>
                      <a:r>
                        <a:rPr sz="1050" b="1" spc="15" dirty="0">
                          <a:solidFill>
                            <a:srgbClr val="FFFFFF"/>
                          </a:solidFill>
                          <a:latin typeface="PF DinDisplay Pro"/>
                          <a:cs typeface="PF DinDisplay Pro"/>
                        </a:rPr>
                        <a:t>21</a:t>
                      </a:r>
                      <a:endParaRPr sz="1050" dirty="0">
                        <a:latin typeface="PF DinDisplay Pro"/>
                        <a:cs typeface="PF DinDisplay Pro"/>
                      </a:endParaRPr>
                    </a:p>
                  </a:txBody>
                  <a:tcPr marL="0" marR="0" marT="15875" marB="0">
                    <a:solidFill>
                      <a:srgbClr val="2072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2072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ts val="1225"/>
                        </a:lnSpc>
                        <a:spcBef>
                          <a:spcPts val="125"/>
                        </a:spcBef>
                      </a:pPr>
                      <a:r>
                        <a:rPr sz="1050" b="1" dirty="0">
                          <a:solidFill>
                            <a:srgbClr val="2072B9"/>
                          </a:solidFill>
                          <a:latin typeface="PF DinDisplay Pro"/>
                          <a:cs typeface="PF DinDisplay Pro"/>
                        </a:rPr>
                        <a:t>0</a:t>
                      </a:r>
                      <a:endParaRPr sz="1050">
                        <a:latin typeface="PF DinDisplay Pro"/>
                        <a:cs typeface="PF DinDisplay Pro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647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Управление</a:t>
                      </a:r>
                      <a:r>
                        <a:rPr sz="10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эксплуатации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967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Управление</a:t>
                      </a:r>
                      <a:r>
                        <a:rPr sz="1000" spc="1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безопасности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000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115"/>
                        </a:lnSpc>
                        <a:spcBef>
                          <a:spcPts val="285"/>
                        </a:spcBef>
                      </a:pPr>
                      <a:r>
                        <a:rPr sz="1050" b="1" spc="15" dirty="0">
                          <a:solidFill>
                            <a:srgbClr val="231F20"/>
                          </a:solidFill>
                          <a:latin typeface="PF DinDisplay Pro"/>
                          <a:cs typeface="PF DinDisplay Pro"/>
                        </a:rPr>
                        <a:t>Управление</a:t>
                      </a:r>
                      <a:r>
                        <a:rPr sz="1050" b="1" spc="-5" dirty="0">
                          <a:solidFill>
                            <a:srgbClr val="231F20"/>
                          </a:solidFill>
                          <a:latin typeface="PF DinDisplay Pro"/>
                          <a:cs typeface="PF DinDisplay Pro"/>
                        </a:rPr>
                        <a:t> </a:t>
                      </a:r>
                      <a:r>
                        <a:rPr sz="1050" b="1" spc="15" dirty="0">
                          <a:solidFill>
                            <a:srgbClr val="231F20"/>
                          </a:solidFill>
                          <a:latin typeface="PF DinDisplay Pro"/>
                          <a:cs typeface="PF DinDisplay Pro"/>
                        </a:rPr>
                        <a:t>планирования</a:t>
                      </a:r>
                      <a:endParaRPr sz="1050">
                        <a:latin typeface="PF DinDisplay Pro"/>
                        <a:cs typeface="PF DinDisplay Pro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2072B9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20"/>
                        </a:lnSpc>
                        <a:spcBef>
                          <a:spcPts val="125"/>
                        </a:spcBef>
                      </a:pPr>
                      <a:r>
                        <a:rPr sz="1050" b="1" spc="15" dirty="0">
                          <a:solidFill>
                            <a:srgbClr val="FFFFFF"/>
                          </a:solidFill>
                          <a:latin typeface="PF DinDisplay Pro"/>
                          <a:cs typeface="PF DinDisplay Pro"/>
                        </a:rPr>
                        <a:t>13</a:t>
                      </a:r>
                      <a:endParaRPr sz="1050">
                        <a:latin typeface="PF DinDisplay Pro"/>
                        <a:cs typeface="PF DinDisplay Pro"/>
                      </a:endParaRPr>
                    </a:p>
                  </a:txBody>
                  <a:tcPr marL="0" marR="0" marT="15875" marB="0">
                    <a:solidFill>
                      <a:srgbClr val="2072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ts val="1120"/>
                        </a:lnSpc>
                        <a:spcBef>
                          <a:spcPts val="125"/>
                        </a:spcBef>
                      </a:pPr>
                      <a:r>
                        <a:rPr sz="1050" b="1" dirty="0">
                          <a:solidFill>
                            <a:srgbClr val="2072B9"/>
                          </a:solidFill>
                          <a:latin typeface="PF DinDisplay Pro"/>
                          <a:cs typeface="PF DinDisplay Pro"/>
                        </a:rPr>
                        <a:t>0</a:t>
                      </a:r>
                      <a:endParaRPr sz="1050">
                        <a:latin typeface="PF DinDisplay Pro"/>
                        <a:cs typeface="PF DinDisplay Pro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2072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2072B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50165" algn="r">
                        <a:lnSpc>
                          <a:spcPct val="100000"/>
                        </a:lnSpc>
                      </a:pPr>
                      <a:r>
                        <a:rPr sz="1050" b="1" dirty="0">
                          <a:solidFill>
                            <a:srgbClr val="231F20"/>
                          </a:solidFill>
                          <a:latin typeface="PF DinDisplay Pro"/>
                          <a:cs typeface="PF DinDisplay Pro"/>
                        </a:rPr>
                        <a:t>ИТ</a:t>
                      </a:r>
                      <a:endParaRPr sz="1050">
                        <a:latin typeface="PF DinDisplay Pro"/>
                        <a:cs typeface="PF DinDisplay Pro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03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b="1" dirty="0">
                          <a:solidFill>
                            <a:srgbClr val="FFFFFF"/>
                          </a:solidFill>
                          <a:latin typeface="PF DinDisplay Pro"/>
                          <a:cs typeface="PF DinDisplay Pro"/>
                        </a:rPr>
                        <a:t>9</a:t>
                      </a:r>
                      <a:endParaRPr sz="1050">
                        <a:latin typeface="PF DinDisplay Pro"/>
                        <a:cs typeface="PF DinDisplay Pro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R="120014" algn="r">
                        <a:lnSpc>
                          <a:spcPct val="100000"/>
                        </a:lnSpc>
                      </a:pPr>
                      <a:r>
                        <a:rPr sz="1050" b="1" dirty="0">
                          <a:solidFill>
                            <a:srgbClr val="2072B9"/>
                          </a:solidFill>
                          <a:latin typeface="PF DinDisplay Pro"/>
                          <a:cs typeface="PF DinDisplay Pro"/>
                        </a:rPr>
                        <a:t>0</a:t>
                      </a:r>
                      <a:endParaRPr sz="1050" dirty="0">
                        <a:latin typeface="PF DinDisplay Pro"/>
                        <a:cs typeface="PF DinDisplay Pro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2" name="object 42"/>
          <p:cNvSpPr/>
          <p:nvPr/>
        </p:nvSpPr>
        <p:spPr>
          <a:xfrm>
            <a:off x="686732" y="5647406"/>
            <a:ext cx="3710431" cy="16687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909155" y="4501426"/>
            <a:ext cx="173355" cy="223520"/>
          </a:xfrm>
          <a:custGeom>
            <a:avLst/>
            <a:gdLst/>
            <a:ahLst/>
            <a:cxnLst/>
            <a:rect l="l" t="t" r="r" b="b"/>
            <a:pathLst>
              <a:path w="173354" h="223520">
                <a:moveTo>
                  <a:pt x="172948" y="223380"/>
                </a:moveTo>
                <a:lnTo>
                  <a:pt x="0" y="223380"/>
                </a:lnTo>
                <a:lnTo>
                  <a:pt x="0" y="0"/>
                </a:lnTo>
                <a:lnTo>
                  <a:pt x="172948" y="0"/>
                </a:lnTo>
                <a:lnTo>
                  <a:pt x="172948" y="22338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36681" y="3211235"/>
            <a:ext cx="317500" cy="155575"/>
          </a:xfrm>
          <a:custGeom>
            <a:avLst/>
            <a:gdLst/>
            <a:ahLst/>
            <a:cxnLst/>
            <a:rect l="l" t="t" r="r" b="b"/>
            <a:pathLst>
              <a:path w="317500" h="155575">
                <a:moveTo>
                  <a:pt x="317500" y="0"/>
                </a:moveTo>
                <a:lnTo>
                  <a:pt x="0" y="155003"/>
                </a:lnTo>
              </a:path>
            </a:pathLst>
          </a:custGeom>
          <a:ln w="12700">
            <a:solidFill>
              <a:srgbClr val="B7B6B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331881" y="3589630"/>
            <a:ext cx="304800" cy="155575"/>
          </a:xfrm>
          <a:custGeom>
            <a:avLst/>
            <a:gdLst/>
            <a:ahLst/>
            <a:cxnLst/>
            <a:rect l="l" t="t" r="r" b="b"/>
            <a:pathLst>
              <a:path w="304800" h="155575">
                <a:moveTo>
                  <a:pt x="304800" y="0"/>
                </a:moveTo>
                <a:lnTo>
                  <a:pt x="0" y="155003"/>
                </a:lnTo>
              </a:path>
            </a:pathLst>
          </a:custGeom>
          <a:ln w="12700">
            <a:solidFill>
              <a:srgbClr val="B7B6B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196410" y="3968027"/>
            <a:ext cx="135890" cy="155575"/>
          </a:xfrm>
          <a:custGeom>
            <a:avLst/>
            <a:gdLst/>
            <a:ahLst/>
            <a:cxnLst/>
            <a:rect l="l" t="t" r="r" b="b"/>
            <a:pathLst>
              <a:path w="135890" h="155575">
                <a:moveTo>
                  <a:pt x="135470" y="0"/>
                </a:moveTo>
                <a:lnTo>
                  <a:pt x="0" y="155003"/>
                </a:lnTo>
              </a:path>
            </a:pathLst>
          </a:custGeom>
          <a:ln w="12700">
            <a:solidFill>
              <a:srgbClr val="B7B6B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082110" y="4346409"/>
            <a:ext cx="114300" cy="155575"/>
          </a:xfrm>
          <a:custGeom>
            <a:avLst/>
            <a:gdLst/>
            <a:ahLst/>
            <a:cxnLst/>
            <a:rect l="l" t="t" r="r" b="b"/>
            <a:pathLst>
              <a:path w="114300" h="155575">
                <a:moveTo>
                  <a:pt x="114300" y="0"/>
                </a:moveTo>
                <a:lnTo>
                  <a:pt x="0" y="155016"/>
                </a:lnTo>
              </a:path>
            </a:pathLst>
          </a:custGeom>
          <a:ln w="12700">
            <a:solidFill>
              <a:srgbClr val="B7B6B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737955" y="3366236"/>
            <a:ext cx="254000" cy="223520"/>
          </a:xfrm>
          <a:custGeom>
            <a:avLst/>
            <a:gdLst/>
            <a:ahLst/>
            <a:cxnLst/>
            <a:rect l="l" t="t" r="r" b="b"/>
            <a:pathLst>
              <a:path w="254000" h="223520">
                <a:moveTo>
                  <a:pt x="253390" y="223392"/>
                </a:moveTo>
                <a:lnTo>
                  <a:pt x="0" y="223392"/>
                </a:lnTo>
                <a:lnTo>
                  <a:pt x="0" y="0"/>
                </a:lnTo>
                <a:lnTo>
                  <a:pt x="253390" y="0"/>
                </a:lnTo>
                <a:lnTo>
                  <a:pt x="253390" y="223392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pPr marL="60325">
              <a:spcBef>
                <a:spcPts val="300"/>
              </a:spcBef>
            </a:pPr>
            <a:r>
              <a:rPr lang="ru-RU" sz="1050" b="1" spc="15" dirty="0">
                <a:solidFill>
                  <a:srgbClr val="2072B9"/>
                </a:solidFill>
                <a:latin typeface="PF DinDisplay Pro"/>
                <a:cs typeface="PF DinDisplay Pro"/>
              </a:rPr>
              <a:t>24</a:t>
            </a:r>
            <a:endParaRPr sz="1050" b="1" spc="15" dirty="0">
              <a:solidFill>
                <a:srgbClr val="2072B9"/>
              </a:solidFill>
              <a:latin typeface="PF DinDisplay Pro"/>
              <a:cs typeface="PF DinDisplay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 marR="5080">
              <a:lnSpc>
                <a:spcPts val="3300"/>
              </a:lnSpc>
              <a:spcBef>
                <a:spcPts val="765"/>
              </a:spcBef>
            </a:pPr>
            <a:r>
              <a:rPr dirty="0"/>
              <a:t>ПРИНИМАЙТЕ РЕШЕНИЯ НА ОСНОВЕ ОБЪЕКТИВНОЙ  ИНФОРМАЦИИ!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52001" y="2511003"/>
            <a:ext cx="4976099" cy="212788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2850"/>
              </a:lnSpc>
              <a:spcBef>
                <a:spcPts val="120"/>
              </a:spcBef>
            </a:pPr>
            <a:r>
              <a:rPr sz="25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СТАРОДУБЦЕВА</a:t>
            </a:r>
            <a:endParaRPr sz="2500" dirty="0">
              <a:latin typeface="Myriad Pro Cond"/>
              <a:cs typeface="Myriad Pro Cond"/>
            </a:endParaRPr>
          </a:p>
          <a:p>
            <a:pPr marL="12700">
              <a:lnSpc>
                <a:spcPts val="2850"/>
              </a:lnSpc>
            </a:pPr>
            <a:r>
              <a:rPr sz="25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ОЛЬГА</a:t>
            </a:r>
            <a:r>
              <a:rPr sz="2500" b="1" spc="-5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25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ВЯЧЕСЛАВОВНА</a:t>
            </a:r>
            <a:endParaRPr sz="2500" dirty="0">
              <a:latin typeface="Myriad Pro Cond"/>
              <a:cs typeface="Myriad Pro Cond"/>
            </a:endParaRPr>
          </a:p>
          <a:p>
            <a:pPr marL="12700" marR="5080">
              <a:lnSpc>
                <a:spcPct val="102499"/>
              </a:lnSpc>
              <a:spcBef>
                <a:spcPts val="1085"/>
              </a:spcBef>
            </a:pPr>
            <a:r>
              <a:rPr sz="1450" b="0" spc="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Директор центра кадрового аудита и</a:t>
            </a:r>
            <a:r>
              <a:rPr sz="1450" b="0" spc="-2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450" b="0" spc="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совершенствова-  ния кадровых процессов </a:t>
            </a:r>
            <a:r>
              <a:rPr sz="1450" b="0" spc="2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МГУУ </a:t>
            </a:r>
            <a:r>
              <a:rPr sz="1450" b="0" spc="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Правительства</a:t>
            </a:r>
            <a:r>
              <a:rPr sz="1450" b="0" spc="-3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450" b="0" spc="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Москвы</a:t>
            </a:r>
            <a:endParaRPr sz="1450" dirty="0">
              <a:latin typeface="PF DinDisplay Pro Light"/>
              <a:cs typeface="PF DinDisplay Pro Light"/>
            </a:endParaRPr>
          </a:p>
          <a:p>
            <a:pPr marL="12700" marR="2703830">
              <a:lnSpc>
                <a:spcPct val="177300"/>
              </a:lnSpc>
            </a:pPr>
            <a:r>
              <a:rPr sz="1450" b="0" spc="15" dirty="0">
                <a:solidFill>
                  <a:srgbClr val="231F20"/>
                </a:solidFill>
                <a:latin typeface="PF DinDisplay Pro Light"/>
                <a:cs typeface="PF DinDisplay Pro Light"/>
                <a:hlinkClick r:id="rId3"/>
              </a:rPr>
              <a:t>KaryakinaOV@mos.ru </a:t>
            </a:r>
            <a:r>
              <a:rPr sz="145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450" b="0" spc="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8(926)</a:t>
            </a:r>
            <a:r>
              <a:rPr sz="1450" b="0" spc="-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450" b="0" spc="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216-47-90</a:t>
            </a:r>
            <a:endParaRPr sz="1450" dirty="0">
              <a:latin typeface="PF DinDisplay Pro Light"/>
              <a:cs typeface="PF DinDisplay Pro 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2"/>
            <a:ext cx="160655" cy="7560309"/>
          </a:xfrm>
          <a:custGeom>
            <a:avLst/>
            <a:gdLst/>
            <a:ahLst/>
            <a:cxnLst/>
            <a:rect l="l" t="t" r="r" b="b"/>
            <a:pathLst>
              <a:path w="160655" h="7560309">
                <a:moveTo>
                  <a:pt x="0" y="7559992"/>
                </a:moveTo>
                <a:lnTo>
                  <a:pt x="160642" y="7559992"/>
                </a:lnTo>
                <a:lnTo>
                  <a:pt x="160642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6025" y="2232304"/>
            <a:ext cx="2515869" cy="25158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700" y="331106"/>
            <a:ext cx="9144000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dirty="0" smtClean="0"/>
              <a:t>РАБОТАЙ </a:t>
            </a:r>
            <a:r>
              <a:rPr lang="ru-RU" dirty="0" smtClean="0"/>
              <a:t>С УМОМ, А НЕ ДО НОЧИ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83272" y="1429500"/>
            <a:ext cx="1554164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00" b="1" spc="-30" dirty="0">
                <a:solidFill>
                  <a:srgbClr val="A7A9AC"/>
                </a:solidFill>
                <a:latin typeface="Myriad Pro Cond"/>
                <a:cs typeface="Myriad Pro Cond"/>
              </a:rPr>
              <a:t>АУДИТ</a:t>
            </a:r>
            <a:endParaRPr sz="3300" dirty="0">
              <a:latin typeface="Myriad Pro Cond"/>
              <a:cs typeface="Myriad Pro C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5671" y="1412162"/>
            <a:ext cx="3446853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00" b="1" spc="-30" dirty="0">
                <a:solidFill>
                  <a:srgbClr val="A7A9AC"/>
                </a:solidFill>
                <a:latin typeface="Myriad Pro Cond"/>
                <a:cs typeface="Myriad Pro Cond"/>
              </a:rPr>
              <a:t>ОПТИМИЗАЦИЯ</a:t>
            </a:r>
            <a:endParaRPr sz="3300" dirty="0">
              <a:latin typeface="Myriad Pro Cond"/>
              <a:cs typeface="Myriad Pro C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2004" y="1114425"/>
            <a:ext cx="4164329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300" b="1" spc="-30" dirty="0">
                <a:solidFill>
                  <a:srgbClr val="A7A9AC"/>
                </a:solidFill>
                <a:latin typeface="Myriad Pro Cond"/>
                <a:cs typeface="Myriad Pro Cond"/>
              </a:rPr>
              <a:t>СОКРАЩЕНИЕ</a:t>
            </a:r>
            <a:r>
              <a:rPr sz="3300" b="1" spc="-60" dirty="0">
                <a:solidFill>
                  <a:srgbClr val="A7A9AC"/>
                </a:solidFill>
                <a:latin typeface="Myriad Pro Cond"/>
                <a:cs typeface="Myriad Pro Cond"/>
              </a:rPr>
              <a:t> </a:t>
            </a:r>
            <a:r>
              <a:rPr sz="3300" b="1" spc="-30" dirty="0">
                <a:solidFill>
                  <a:srgbClr val="A7A9AC"/>
                </a:solidFill>
                <a:latin typeface="Myriad Pro Cond"/>
                <a:cs typeface="Myriad Pro Cond"/>
              </a:rPr>
              <a:t>СОТРУДНИКОВ</a:t>
            </a:r>
            <a:endParaRPr sz="3300" dirty="0">
              <a:latin typeface="Myriad Pro Cond"/>
              <a:cs typeface="Myriad Pro C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95354" y="1630805"/>
            <a:ext cx="463550" cy="0"/>
          </a:xfrm>
          <a:custGeom>
            <a:avLst/>
            <a:gdLst/>
            <a:ahLst/>
            <a:cxnLst/>
            <a:rect l="l" t="t" r="r" b="b"/>
            <a:pathLst>
              <a:path w="463550">
                <a:moveTo>
                  <a:pt x="0" y="0"/>
                </a:moveTo>
                <a:lnTo>
                  <a:pt x="463550" y="0"/>
                </a:lnTo>
              </a:path>
            </a:pathLst>
          </a:custGeom>
          <a:ln w="3810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95354" y="1738755"/>
            <a:ext cx="463550" cy="0"/>
          </a:xfrm>
          <a:custGeom>
            <a:avLst/>
            <a:gdLst/>
            <a:ahLst/>
            <a:cxnLst/>
            <a:rect l="l" t="t" r="r" b="b"/>
            <a:pathLst>
              <a:path w="463550">
                <a:moveTo>
                  <a:pt x="0" y="0"/>
                </a:moveTo>
                <a:lnTo>
                  <a:pt x="463550" y="0"/>
                </a:lnTo>
              </a:path>
            </a:pathLst>
          </a:custGeom>
          <a:ln w="3810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12525" y="1630805"/>
            <a:ext cx="463550" cy="0"/>
          </a:xfrm>
          <a:custGeom>
            <a:avLst/>
            <a:gdLst/>
            <a:ahLst/>
            <a:cxnLst/>
            <a:rect l="l" t="t" r="r" b="b"/>
            <a:pathLst>
              <a:path w="463550">
                <a:moveTo>
                  <a:pt x="0" y="0"/>
                </a:moveTo>
                <a:lnTo>
                  <a:pt x="463550" y="0"/>
                </a:lnTo>
              </a:path>
            </a:pathLst>
          </a:custGeom>
          <a:ln w="3810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12525" y="1738755"/>
            <a:ext cx="463550" cy="0"/>
          </a:xfrm>
          <a:custGeom>
            <a:avLst/>
            <a:gdLst/>
            <a:ahLst/>
            <a:cxnLst/>
            <a:rect l="l" t="t" r="r" b="b"/>
            <a:pathLst>
              <a:path w="463550">
                <a:moveTo>
                  <a:pt x="0" y="0"/>
                </a:moveTo>
                <a:lnTo>
                  <a:pt x="463550" y="0"/>
                </a:lnTo>
              </a:path>
            </a:pathLst>
          </a:custGeom>
          <a:ln w="3810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42687" y="1508567"/>
            <a:ext cx="403225" cy="403225"/>
          </a:xfrm>
          <a:custGeom>
            <a:avLst/>
            <a:gdLst/>
            <a:ahLst/>
            <a:cxnLst/>
            <a:rect l="l" t="t" r="r" b="b"/>
            <a:pathLst>
              <a:path w="403225" h="403225">
                <a:moveTo>
                  <a:pt x="0" y="403225"/>
                </a:moveTo>
                <a:lnTo>
                  <a:pt x="403225" y="0"/>
                </a:lnTo>
              </a:path>
            </a:pathLst>
          </a:custGeom>
          <a:ln w="381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38623" y="6128832"/>
            <a:ext cx="6053455" cy="1431290"/>
          </a:xfrm>
          <a:custGeom>
            <a:avLst/>
            <a:gdLst/>
            <a:ahLst/>
            <a:cxnLst/>
            <a:rect l="l" t="t" r="r" b="b"/>
            <a:pathLst>
              <a:path w="6053455" h="1431290">
                <a:moveTo>
                  <a:pt x="6053378" y="0"/>
                </a:moveTo>
                <a:lnTo>
                  <a:pt x="474141" y="0"/>
                </a:lnTo>
                <a:lnTo>
                  <a:pt x="0" y="1431175"/>
                </a:lnTo>
                <a:lnTo>
                  <a:pt x="6053378" y="1431175"/>
                </a:lnTo>
                <a:lnTo>
                  <a:pt x="6053378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20078" y="3900430"/>
            <a:ext cx="963294" cy="1020444"/>
          </a:xfrm>
          <a:custGeom>
            <a:avLst/>
            <a:gdLst/>
            <a:ahLst/>
            <a:cxnLst/>
            <a:rect l="l" t="t" r="r" b="b"/>
            <a:pathLst>
              <a:path w="963295" h="1020445">
                <a:moveTo>
                  <a:pt x="487718" y="0"/>
                </a:moveTo>
                <a:lnTo>
                  <a:pt x="9867" y="326101"/>
                </a:lnTo>
                <a:lnTo>
                  <a:pt x="0" y="341644"/>
                </a:lnTo>
                <a:lnTo>
                  <a:pt x="155" y="350877"/>
                </a:lnTo>
                <a:lnTo>
                  <a:pt x="3962" y="359616"/>
                </a:lnTo>
                <a:lnTo>
                  <a:pt x="459562" y="1010021"/>
                </a:lnTo>
                <a:lnTo>
                  <a:pt x="466485" y="1016587"/>
                </a:lnTo>
                <a:lnTo>
                  <a:pt x="475111" y="1019890"/>
                </a:lnTo>
                <a:lnTo>
                  <a:pt x="484345" y="1019738"/>
                </a:lnTo>
                <a:lnTo>
                  <a:pt x="493090" y="1015939"/>
                </a:lnTo>
                <a:lnTo>
                  <a:pt x="952969" y="693791"/>
                </a:lnTo>
                <a:lnTo>
                  <a:pt x="959528" y="686872"/>
                </a:lnTo>
                <a:lnTo>
                  <a:pt x="962826" y="678241"/>
                </a:lnTo>
                <a:lnTo>
                  <a:pt x="962669" y="669004"/>
                </a:lnTo>
                <a:lnTo>
                  <a:pt x="958862" y="660263"/>
                </a:lnTo>
                <a:lnTo>
                  <a:pt x="503250" y="9858"/>
                </a:lnTo>
                <a:lnTo>
                  <a:pt x="496340" y="3299"/>
                </a:lnTo>
                <a:lnTo>
                  <a:pt x="487718" y="0"/>
                </a:lnTo>
                <a:close/>
              </a:path>
            </a:pathLst>
          </a:custGeom>
          <a:solidFill>
            <a:srgbClr val="5A51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16499" y="3614837"/>
            <a:ext cx="323850" cy="251460"/>
          </a:xfrm>
          <a:custGeom>
            <a:avLst/>
            <a:gdLst/>
            <a:ahLst/>
            <a:cxnLst/>
            <a:rect l="l" t="t" r="r" b="b"/>
            <a:pathLst>
              <a:path w="323850" h="251460">
                <a:moveTo>
                  <a:pt x="275793" y="0"/>
                </a:moveTo>
                <a:lnTo>
                  <a:pt x="927" y="192544"/>
                </a:lnTo>
                <a:lnTo>
                  <a:pt x="495" y="196265"/>
                </a:lnTo>
                <a:lnTo>
                  <a:pt x="850" y="199745"/>
                </a:lnTo>
                <a:lnTo>
                  <a:pt x="1917" y="202857"/>
                </a:lnTo>
                <a:lnTo>
                  <a:pt x="215" y="205460"/>
                </a:lnTo>
                <a:lnTo>
                  <a:pt x="15994" y="241888"/>
                </a:lnTo>
                <a:lnTo>
                  <a:pt x="24295" y="251459"/>
                </a:lnTo>
                <a:lnTo>
                  <a:pt x="30810" y="246913"/>
                </a:lnTo>
                <a:lnTo>
                  <a:pt x="23489" y="238816"/>
                </a:lnTo>
                <a:lnTo>
                  <a:pt x="16964" y="229769"/>
                </a:lnTo>
                <a:lnTo>
                  <a:pt x="11843" y="220640"/>
                </a:lnTo>
                <a:lnTo>
                  <a:pt x="8737" y="212293"/>
                </a:lnTo>
                <a:lnTo>
                  <a:pt x="23588" y="212293"/>
                </a:lnTo>
                <a:lnTo>
                  <a:pt x="292519" y="23888"/>
                </a:lnTo>
                <a:lnTo>
                  <a:pt x="292932" y="20405"/>
                </a:lnTo>
                <a:lnTo>
                  <a:pt x="292866" y="19220"/>
                </a:lnTo>
                <a:lnTo>
                  <a:pt x="292595" y="16636"/>
                </a:lnTo>
                <a:lnTo>
                  <a:pt x="291515" y="13525"/>
                </a:lnTo>
                <a:lnTo>
                  <a:pt x="303538" y="13525"/>
                </a:lnTo>
                <a:lnTo>
                  <a:pt x="301894" y="11753"/>
                </a:lnTo>
                <a:lnTo>
                  <a:pt x="294005" y="5841"/>
                </a:lnTo>
                <a:lnTo>
                  <a:pt x="291263" y="4330"/>
                </a:lnTo>
                <a:lnTo>
                  <a:pt x="285013" y="4330"/>
                </a:lnTo>
                <a:lnTo>
                  <a:pt x="282473" y="2336"/>
                </a:lnTo>
                <a:lnTo>
                  <a:pt x="279374" y="850"/>
                </a:lnTo>
                <a:lnTo>
                  <a:pt x="275793" y="0"/>
                </a:lnTo>
                <a:close/>
              </a:path>
              <a:path w="323850" h="251460">
                <a:moveTo>
                  <a:pt x="23588" y="212293"/>
                </a:moveTo>
                <a:lnTo>
                  <a:pt x="8737" y="212293"/>
                </a:lnTo>
                <a:lnTo>
                  <a:pt x="11214" y="214198"/>
                </a:lnTo>
                <a:lnTo>
                  <a:pt x="14211" y="215607"/>
                </a:lnTo>
                <a:lnTo>
                  <a:pt x="17678" y="216433"/>
                </a:lnTo>
                <a:lnTo>
                  <a:pt x="23588" y="212293"/>
                </a:lnTo>
                <a:close/>
              </a:path>
              <a:path w="323850" h="251460">
                <a:moveTo>
                  <a:pt x="303538" y="13525"/>
                </a:moveTo>
                <a:lnTo>
                  <a:pt x="291515" y="13525"/>
                </a:lnTo>
                <a:lnTo>
                  <a:pt x="298404" y="19220"/>
                </a:lnTo>
                <a:lnTo>
                  <a:pt x="305382" y="27214"/>
                </a:lnTo>
                <a:lnTo>
                  <a:pt x="311805" y="36587"/>
                </a:lnTo>
                <a:lnTo>
                  <a:pt x="317030" y="46418"/>
                </a:lnTo>
                <a:lnTo>
                  <a:pt x="323532" y="41846"/>
                </a:lnTo>
                <a:lnTo>
                  <a:pt x="317372" y="30777"/>
                </a:lnTo>
                <a:lnTo>
                  <a:pt x="309921" y="20405"/>
                </a:lnTo>
                <a:lnTo>
                  <a:pt x="303538" y="13525"/>
                </a:lnTo>
                <a:close/>
              </a:path>
              <a:path w="323850" h="251460">
                <a:moveTo>
                  <a:pt x="288277" y="3428"/>
                </a:moveTo>
                <a:lnTo>
                  <a:pt x="285013" y="4330"/>
                </a:lnTo>
                <a:lnTo>
                  <a:pt x="291263" y="4330"/>
                </a:lnTo>
                <a:lnTo>
                  <a:pt x="290779" y="4063"/>
                </a:lnTo>
                <a:lnTo>
                  <a:pt x="288277" y="3428"/>
                </a:lnTo>
                <a:close/>
              </a:path>
            </a:pathLst>
          </a:custGeom>
          <a:solidFill>
            <a:srgbClr val="612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44620" y="3921683"/>
            <a:ext cx="883285" cy="940435"/>
          </a:xfrm>
          <a:custGeom>
            <a:avLst/>
            <a:gdLst/>
            <a:ahLst/>
            <a:cxnLst/>
            <a:rect l="l" t="t" r="r" b="b"/>
            <a:pathLst>
              <a:path w="883284" h="940435">
                <a:moveTo>
                  <a:pt x="440804" y="0"/>
                </a:moveTo>
                <a:lnTo>
                  <a:pt x="0" y="308775"/>
                </a:lnTo>
                <a:lnTo>
                  <a:pt x="442150" y="939977"/>
                </a:lnTo>
                <a:lnTo>
                  <a:pt x="882942" y="631202"/>
                </a:lnTo>
                <a:lnTo>
                  <a:pt x="440804" y="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13146" y="3661771"/>
            <a:ext cx="187813" cy="15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30400" y="3801037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87" y="235877"/>
                </a:lnTo>
                <a:lnTo>
                  <a:pt x="335064" y="2273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19438" y="3785385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87" y="235877"/>
                </a:lnTo>
                <a:lnTo>
                  <a:pt x="335064" y="2273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2489" y="3832576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87" y="235864"/>
                </a:lnTo>
                <a:lnTo>
                  <a:pt x="335064" y="2260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41525" y="3816924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87" y="235864"/>
                </a:lnTo>
                <a:lnTo>
                  <a:pt x="335064" y="2260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74863" y="3864500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74" y="235864"/>
                </a:lnTo>
                <a:lnTo>
                  <a:pt x="335051" y="2260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63900" y="3848847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74" y="235864"/>
                </a:lnTo>
                <a:lnTo>
                  <a:pt x="335051" y="2260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96951" y="3896039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74" y="235864"/>
                </a:lnTo>
                <a:lnTo>
                  <a:pt x="335051" y="2260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85988" y="3880386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74" y="235864"/>
                </a:lnTo>
                <a:lnTo>
                  <a:pt x="335051" y="2260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19313" y="4274816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87" y="235864"/>
                </a:lnTo>
                <a:lnTo>
                  <a:pt x="335064" y="2260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08348" y="3912310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87" y="235864"/>
                </a:lnTo>
                <a:lnTo>
                  <a:pt x="335064" y="2260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41401" y="4306342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87" y="235877"/>
                </a:lnTo>
                <a:lnTo>
                  <a:pt x="335064" y="2273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30438" y="4290691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87" y="235877"/>
                </a:lnTo>
                <a:lnTo>
                  <a:pt x="335064" y="2273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63763" y="4338279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87" y="235864"/>
                </a:lnTo>
                <a:lnTo>
                  <a:pt x="335064" y="2260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52798" y="4322628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87" y="235864"/>
                </a:lnTo>
                <a:lnTo>
                  <a:pt x="335064" y="2260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985851" y="4369805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87" y="235864"/>
                </a:lnTo>
                <a:lnTo>
                  <a:pt x="335064" y="2260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974888" y="4354154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87" y="235877"/>
                </a:lnTo>
                <a:lnTo>
                  <a:pt x="335064" y="2273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008225" y="4401729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74" y="235877"/>
                </a:lnTo>
                <a:lnTo>
                  <a:pt x="335051" y="2273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97248" y="4386078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87" y="235877"/>
                </a:lnTo>
                <a:lnTo>
                  <a:pt x="335064" y="2273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030315" y="4433268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74" y="235864"/>
                </a:lnTo>
                <a:lnTo>
                  <a:pt x="335051" y="2260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019338" y="4417617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87" y="235864"/>
                </a:lnTo>
                <a:lnTo>
                  <a:pt x="335064" y="2260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052675" y="4465192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74" y="235864"/>
                </a:lnTo>
                <a:lnTo>
                  <a:pt x="335051" y="2260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041712" y="4449540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74" y="235877"/>
                </a:lnTo>
                <a:lnTo>
                  <a:pt x="335051" y="2273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74765" y="4496732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74" y="235864"/>
                </a:lnTo>
                <a:lnTo>
                  <a:pt x="335051" y="2260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063800" y="4481080"/>
            <a:ext cx="335280" cy="236220"/>
          </a:xfrm>
          <a:custGeom>
            <a:avLst/>
            <a:gdLst/>
            <a:ahLst/>
            <a:cxnLst/>
            <a:rect l="l" t="t" r="r" b="b"/>
            <a:pathLst>
              <a:path w="335279" h="236220">
                <a:moveTo>
                  <a:pt x="333476" y="0"/>
                </a:moveTo>
                <a:lnTo>
                  <a:pt x="0" y="233603"/>
                </a:lnTo>
                <a:lnTo>
                  <a:pt x="1587" y="235864"/>
                </a:lnTo>
                <a:lnTo>
                  <a:pt x="335064" y="2260"/>
                </a:lnTo>
                <a:lnTo>
                  <a:pt x="333476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10513" y="3617348"/>
            <a:ext cx="336550" cy="264160"/>
          </a:xfrm>
          <a:custGeom>
            <a:avLst/>
            <a:gdLst/>
            <a:ahLst/>
            <a:cxnLst/>
            <a:rect l="l" t="t" r="r" b="b"/>
            <a:pathLst>
              <a:path w="336550" h="264160">
                <a:moveTo>
                  <a:pt x="15849" y="191518"/>
                </a:moveTo>
                <a:lnTo>
                  <a:pt x="2120" y="201144"/>
                </a:lnTo>
                <a:lnTo>
                  <a:pt x="0" y="204167"/>
                </a:lnTo>
                <a:lnTo>
                  <a:pt x="1168" y="211520"/>
                </a:lnTo>
                <a:lnTo>
                  <a:pt x="24364" y="251340"/>
                </a:lnTo>
                <a:lnTo>
                  <a:pt x="45488" y="263554"/>
                </a:lnTo>
                <a:lnTo>
                  <a:pt x="51812" y="261150"/>
                </a:lnTo>
                <a:lnTo>
                  <a:pt x="58987" y="256999"/>
                </a:lnTo>
                <a:lnTo>
                  <a:pt x="43980" y="256999"/>
                </a:lnTo>
                <a:lnTo>
                  <a:pt x="40220" y="254510"/>
                </a:lnTo>
                <a:lnTo>
                  <a:pt x="12928" y="221456"/>
                </a:lnTo>
                <a:lnTo>
                  <a:pt x="8470" y="206478"/>
                </a:lnTo>
                <a:lnTo>
                  <a:pt x="20447" y="198084"/>
                </a:lnTo>
                <a:lnTo>
                  <a:pt x="15849" y="191518"/>
                </a:lnTo>
                <a:close/>
              </a:path>
              <a:path w="336550" h="264160">
                <a:moveTo>
                  <a:pt x="307000" y="6949"/>
                </a:moveTo>
                <a:lnTo>
                  <a:pt x="293306" y="6949"/>
                </a:lnTo>
                <a:lnTo>
                  <a:pt x="296672" y="8803"/>
                </a:lnTo>
                <a:lnTo>
                  <a:pt x="305852" y="16247"/>
                </a:lnTo>
                <a:lnTo>
                  <a:pt x="315064" y="27553"/>
                </a:lnTo>
                <a:lnTo>
                  <a:pt x="322814" y="40580"/>
                </a:lnTo>
                <a:lnTo>
                  <a:pt x="327609" y="53189"/>
                </a:lnTo>
                <a:lnTo>
                  <a:pt x="328676" y="57583"/>
                </a:lnTo>
                <a:lnTo>
                  <a:pt x="317106" y="66613"/>
                </a:lnTo>
                <a:lnTo>
                  <a:pt x="310335" y="71808"/>
                </a:lnTo>
                <a:lnTo>
                  <a:pt x="302428" y="77732"/>
                </a:lnTo>
                <a:lnTo>
                  <a:pt x="261067" y="108285"/>
                </a:lnTo>
                <a:lnTo>
                  <a:pt x="250909" y="115955"/>
                </a:lnTo>
                <a:lnTo>
                  <a:pt x="226733" y="139892"/>
                </a:lnTo>
                <a:lnTo>
                  <a:pt x="222008" y="146455"/>
                </a:lnTo>
                <a:lnTo>
                  <a:pt x="184636" y="179087"/>
                </a:lnTo>
                <a:lnTo>
                  <a:pt x="151676" y="190540"/>
                </a:lnTo>
                <a:lnTo>
                  <a:pt x="141922" y="193969"/>
                </a:lnTo>
                <a:lnTo>
                  <a:pt x="63605" y="244647"/>
                </a:lnTo>
                <a:lnTo>
                  <a:pt x="56400" y="249239"/>
                </a:lnTo>
                <a:lnTo>
                  <a:pt x="43980" y="256999"/>
                </a:lnTo>
                <a:lnTo>
                  <a:pt x="58987" y="256999"/>
                </a:lnTo>
                <a:lnTo>
                  <a:pt x="60655" y="256034"/>
                </a:lnTo>
                <a:lnTo>
                  <a:pt x="68040" y="251320"/>
                </a:lnTo>
                <a:lnTo>
                  <a:pt x="119030" y="217551"/>
                </a:lnTo>
                <a:lnTo>
                  <a:pt x="129654" y="210666"/>
                </a:lnTo>
                <a:lnTo>
                  <a:pt x="158267" y="197055"/>
                </a:lnTo>
                <a:lnTo>
                  <a:pt x="166175" y="194814"/>
                </a:lnTo>
                <a:lnTo>
                  <a:pt x="201472" y="178805"/>
                </a:lnTo>
                <a:lnTo>
                  <a:pt x="228469" y="151185"/>
                </a:lnTo>
                <a:lnTo>
                  <a:pt x="235762" y="140972"/>
                </a:lnTo>
                <a:lnTo>
                  <a:pt x="241706" y="133720"/>
                </a:lnTo>
                <a:lnTo>
                  <a:pt x="307035" y="84298"/>
                </a:lnTo>
                <a:lnTo>
                  <a:pt x="315118" y="78240"/>
                </a:lnTo>
                <a:lnTo>
                  <a:pt x="322046" y="72925"/>
                </a:lnTo>
                <a:lnTo>
                  <a:pt x="329877" y="66362"/>
                </a:lnTo>
                <a:lnTo>
                  <a:pt x="334297" y="61241"/>
                </a:lnTo>
                <a:lnTo>
                  <a:pt x="335928" y="56559"/>
                </a:lnTo>
                <a:lnTo>
                  <a:pt x="335394" y="51310"/>
                </a:lnTo>
                <a:lnTo>
                  <a:pt x="330031" y="37186"/>
                </a:lnTo>
                <a:lnTo>
                  <a:pt x="321381" y="22722"/>
                </a:lnTo>
                <a:lnTo>
                  <a:pt x="311028" y="10172"/>
                </a:lnTo>
                <a:lnTo>
                  <a:pt x="307000" y="6949"/>
                </a:lnTo>
                <a:close/>
              </a:path>
              <a:path w="336550" h="264160">
                <a:moveTo>
                  <a:pt x="296032" y="0"/>
                </a:moveTo>
                <a:lnTo>
                  <a:pt x="291509" y="213"/>
                </a:lnTo>
                <a:lnTo>
                  <a:pt x="285881" y="2734"/>
                </a:lnTo>
                <a:lnTo>
                  <a:pt x="278041" y="7863"/>
                </a:lnTo>
                <a:lnTo>
                  <a:pt x="276733" y="8777"/>
                </a:lnTo>
                <a:lnTo>
                  <a:pt x="281330" y="15343"/>
                </a:lnTo>
                <a:lnTo>
                  <a:pt x="293306" y="6949"/>
                </a:lnTo>
                <a:lnTo>
                  <a:pt x="307000" y="6949"/>
                </a:lnTo>
                <a:lnTo>
                  <a:pt x="300558" y="1792"/>
                </a:lnTo>
                <a:lnTo>
                  <a:pt x="296032" y="0"/>
                </a:lnTo>
                <a:close/>
              </a:path>
            </a:pathLst>
          </a:custGeom>
          <a:solidFill>
            <a:srgbClr val="414141">
              <a:alpha val="50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710676" y="3613777"/>
            <a:ext cx="335915" cy="264160"/>
          </a:xfrm>
          <a:custGeom>
            <a:avLst/>
            <a:gdLst/>
            <a:ahLst/>
            <a:cxnLst/>
            <a:rect l="l" t="t" r="r" b="b"/>
            <a:pathLst>
              <a:path w="335915" h="264160">
                <a:moveTo>
                  <a:pt x="15723" y="191518"/>
                </a:moveTo>
                <a:lnTo>
                  <a:pt x="1995" y="201144"/>
                </a:lnTo>
                <a:lnTo>
                  <a:pt x="85" y="203866"/>
                </a:lnTo>
                <a:lnTo>
                  <a:pt x="0" y="204967"/>
                </a:lnTo>
                <a:lnTo>
                  <a:pt x="1029" y="211520"/>
                </a:lnTo>
                <a:lnTo>
                  <a:pt x="24240" y="251335"/>
                </a:lnTo>
                <a:lnTo>
                  <a:pt x="45362" y="263547"/>
                </a:lnTo>
                <a:lnTo>
                  <a:pt x="51686" y="261140"/>
                </a:lnTo>
                <a:lnTo>
                  <a:pt x="58840" y="256999"/>
                </a:lnTo>
                <a:lnTo>
                  <a:pt x="43854" y="256999"/>
                </a:lnTo>
                <a:lnTo>
                  <a:pt x="40082" y="254510"/>
                </a:lnTo>
                <a:lnTo>
                  <a:pt x="12796" y="221450"/>
                </a:lnTo>
                <a:lnTo>
                  <a:pt x="8345" y="206478"/>
                </a:lnTo>
                <a:lnTo>
                  <a:pt x="20321" y="198084"/>
                </a:lnTo>
                <a:lnTo>
                  <a:pt x="15723" y="191518"/>
                </a:lnTo>
                <a:close/>
              </a:path>
              <a:path w="335915" h="264160">
                <a:moveTo>
                  <a:pt x="306864" y="6949"/>
                </a:moveTo>
                <a:lnTo>
                  <a:pt x="293168" y="6949"/>
                </a:lnTo>
                <a:lnTo>
                  <a:pt x="296533" y="8803"/>
                </a:lnTo>
                <a:lnTo>
                  <a:pt x="305720" y="16247"/>
                </a:lnTo>
                <a:lnTo>
                  <a:pt x="314932" y="27553"/>
                </a:lnTo>
                <a:lnTo>
                  <a:pt x="322683" y="40580"/>
                </a:lnTo>
                <a:lnTo>
                  <a:pt x="327483" y="53189"/>
                </a:lnTo>
                <a:lnTo>
                  <a:pt x="328537" y="57571"/>
                </a:lnTo>
                <a:lnTo>
                  <a:pt x="316980" y="66613"/>
                </a:lnTo>
                <a:lnTo>
                  <a:pt x="310209" y="71808"/>
                </a:lnTo>
                <a:lnTo>
                  <a:pt x="302302" y="77732"/>
                </a:lnTo>
                <a:lnTo>
                  <a:pt x="284252" y="91061"/>
                </a:lnTo>
                <a:lnTo>
                  <a:pt x="283643" y="91492"/>
                </a:lnTo>
                <a:lnTo>
                  <a:pt x="260933" y="108283"/>
                </a:lnTo>
                <a:lnTo>
                  <a:pt x="229274" y="136095"/>
                </a:lnTo>
                <a:lnTo>
                  <a:pt x="226607" y="139892"/>
                </a:lnTo>
                <a:lnTo>
                  <a:pt x="221877" y="146448"/>
                </a:lnTo>
                <a:lnTo>
                  <a:pt x="184510" y="179085"/>
                </a:lnTo>
                <a:lnTo>
                  <a:pt x="151550" y="190540"/>
                </a:lnTo>
                <a:lnTo>
                  <a:pt x="141796" y="193969"/>
                </a:lnTo>
                <a:lnTo>
                  <a:pt x="63479" y="244640"/>
                </a:lnTo>
                <a:lnTo>
                  <a:pt x="56274" y="249239"/>
                </a:lnTo>
                <a:lnTo>
                  <a:pt x="43854" y="256999"/>
                </a:lnTo>
                <a:lnTo>
                  <a:pt x="58840" y="256999"/>
                </a:lnTo>
                <a:lnTo>
                  <a:pt x="60529" y="256021"/>
                </a:lnTo>
                <a:lnTo>
                  <a:pt x="67915" y="251313"/>
                </a:lnTo>
                <a:lnTo>
                  <a:pt x="118900" y="217546"/>
                </a:lnTo>
                <a:lnTo>
                  <a:pt x="129523" y="210660"/>
                </a:lnTo>
                <a:lnTo>
                  <a:pt x="158141" y="197055"/>
                </a:lnTo>
                <a:lnTo>
                  <a:pt x="166049" y="194812"/>
                </a:lnTo>
                <a:lnTo>
                  <a:pt x="201283" y="178843"/>
                </a:lnTo>
                <a:lnTo>
                  <a:pt x="228336" y="151185"/>
                </a:lnTo>
                <a:lnTo>
                  <a:pt x="235637" y="140959"/>
                </a:lnTo>
                <a:lnTo>
                  <a:pt x="241580" y="133720"/>
                </a:lnTo>
                <a:lnTo>
                  <a:pt x="306909" y="84293"/>
                </a:lnTo>
                <a:lnTo>
                  <a:pt x="314992" y="78238"/>
                </a:lnTo>
                <a:lnTo>
                  <a:pt x="321920" y="72925"/>
                </a:lnTo>
                <a:lnTo>
                  <a:pt x="329749" y="66354"/>
                </a:lnTo>
                <a:lnTo>
                  <a:pt x="334165" y="61232"/>
                </a:lnTo>
                <a:lnTo>
                  <a:pt x="335792" y="56552"/>
                </a:lnTo>
                <a:lnTo>
                  <a:pt x="335255" y="51310"/>
                </a:lnTo>
                <a:lnTo>
                  <a:pt x="329898" y="37181"/>
                </a:lnTo>
                <a:lnTo>
                  <a:pt x="321247" y="22717"/>
                </a:lnTo>
                <a:lnTo>
                  <a:pt x="310892" y="10171"/>
                </a:lnTo>
                <a:lnTo>
                  <a:pt x="306864" y="6949"/>
                </a:lnTo>
                <a:close/>
              </a:path>
              <a:path w="335915" h="264160">
                <a:moveTo>
                  <a:pt x="295901" y="0"/>
                </a:moveTo>
                <a:lnTo>
                  <a:pt x="291380" y="213"/>
                </a:lnTo>
                <a:lnTo>
                  <a:pt x="285750" y="2734"/>
                </a:lnTo>
                <a:lnTo>
                  <a:pt x="277902" y="7863"/>
                </a:lnTo>
                <a:lnTo>
                  <a:pt x="276607" y="8777"/>
                </a:lnTo>
                <a:lnTo>
                  <a:pt x="281191" y="15343"/>
                </a:lnTo>
                <a:lnTo>
                  <a:pt x="293168" y="6949"/>
                </a:lnTo>
                <a:lnTo>
                  <a:pt x="306864" y="6949"/>
                </a:lnTo>
                <a:lnTo>
                  <a:pt x="300419" y="1792"/>
                </a:lnTo>
                <a:lnTo>
                  <a:pt x="295901" y="0"/>
                </a:lnTo>
                <a:close/>
              </a:path>
            </a:pathLst>
          </a:custGeom>
          <a:solidFill>
            <a:srgbClr val="C0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713981" y="3609909"/>
            <a:ext cx="292100" cy="216535"/>
          </a:xfrm>
          <a:custGeom>
            <a:avLst/>
            <a:gdLst/>
            <a:ahLst/>
            <a:cxnLst/>
            <a:rect l="l" t="t" r="r" b="b"/>
            <a:pathLst>
              <a:path w="292100" h="216535">
                <a:moveTo>
                  <a:pt x="274866" y="0"/>
                </a:moveTo>
                <a:lnTo>
                  <a:pt x="0" y="192532"/>
                </a:lnTo>
                <a:lnTo>
                  <a:pt x="411" y="200860"/>
                </a:lnTo>
                <a:lnTo>
                  <a:pt x="3521" y="207883"/>
                </a:lnTo>
                <a:lnTo>
                  <a:pt x="9054" y="213206"/>
                </a:lnTo>
                <a:lnTo>
                  <a:pt x="16738" y="216433"/>
                </a:lnTo>
                <a:lnTo>
                  <a:pt x="291592" y="23901"/>
                </a:lnTo>
                <a:lnTo>
                  <a:pt x="291180" y="15573"/>
                </a:lnTo>
                <a:lnTo>
                  <a:pt x="288072" y="8550"/>
                </a:lnTo>
                <a:lnTo>
                  <a:pt x="282542" y="3227"/>
                </a:lnTo>
                <a:lnTo>
                  <a:pt x="274866" y="0"/>
                </a:lnTo>
                <a:close/>
              </a:path>
            </a:pathLst>
          </a:custGeom>
          <a:solidFill>
            <a:srgbClr val="818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715227" y="3614821"/>
            <a:ext cx="287070" cy="203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713819" y="3610376"/>
            <a:ext cx="278765" cy="196215"/>
          </a:xfrm>
          <a:custGeom>
            <a:avLst/>
            <a:gdLst/>
            <a:ahLst/>
            <a:cxnLst/>
            <a:rect l="l" t="t" r="r" b="b"/>
            <a:pathLst>
              <a:path w="278765" h="196214">
                <a:moveTo>
                  <a:pt x="276682" y="0"/>
                </a:moveTo>
                <a:lnTo>
                  <a:pt x="38" y="193802"/>
                </a:lnTo>
                <a:lnTo>
                  <a:pt x="0" y="195643"/>
                </a:lnTo>
                <a:lnTo>
                  <a:pt x="278434" y="609"/>
                </a:lnTo>
                <a:lnTo>
                  <a:pt x="277863" y="381"/>
                </a:lnTo>
                <a:lnTo>
                  <a:pt x="276682" y="0"/>
                </a:lnTo>
                <a:close/>
              </a:path>
            </a:pathLst>
          </a:custGeom>
          <a:solidFill>
            <a:srgbClr val="E6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790702" y="3977233"/>
            <a:ext cx="45085" cy="60960"/>
          </a:xfrm>
          <a:custGeom>
            <a:avLst/>
            <a:gdLst/>
            <a:ahLst/>
            <a:cxnLst/>
            <a:rect l="l" t="t" r="r" b="b"/>
            <a:pathLst>
              <a:path w="45084" h="60960">
                <a:moveTo>
                  <a:pt x="18732" y="0"/>
                </a:moveTo>
                <a:lnTo>
                  <a:pt x="1010" y="43243"/>
                </a:lnTo>
                <a:lnTo>
                  <a:pt x="0" y="57454"/>
                </a:lnTo>
                <a:lnTo>
                  <a:pt x="3594" y="59550"/>
                </a:lnTo>
                <a:lnTo>
                  <a:pt x="8128" y="60693"/>
                </a:lnTo>
                <a:lnTo>
                  <a:pt x="13741" y="60020"/>
                </a:lnTo>
                <a:lnTo>
                  <a:pt x="44145" y="32651"/>
                </a:lnTo>
                <a:lnTo>
                  <a:pt x="44726" y="24322"/>
                </a:lnTo>
                <a:lnTo>
                  <a:pt x="44054" y="11672"/>
                </a:lnTo>
                <a:lnTo>
                  <a:pt x="37074" y="1349"/>
                </a:lnTo>
                <a:lnTo>
                  <a:pt x="18732" y="0"/>
                </a:lnTo>
                <a:close/>
              </a:path>
            </a:pathLst>
          </a:custGeom>
          <a:solidFill>
            <a:srgbClr val="FAF8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584055" y="2776481"/>
            <a:ext cx="5107947" cy="44615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692208" y="2967273"/>
            <a:ext cx="723900" cy="842010"/>
          </a:xfrm>
          <a:custGeom>
            <a:avLst/>
            <a:gdLst/>
            <a:ahLst/>
            <a:cxnLst/>
            <a:rect l="l" t="t" r="r" b="b"/>
            <a:pathLst>
              <a:path w="723900" h="842010">
                <a:moveTo>
                  <a:pt x="589262" y="0"/>
                </a:moveTo>
                <a:lnTo>
                  <a:pt x="527426" y="8083"/>
                </a:lnTo>
                <a:lnTo>
                  <a:pt x="490765" y="20673"/>
                </a:lnTo>
                <a:lnTo>
                  <a:pt x="451026" y="39082"/>
                </a:lnTo>
                <a:lnTo>
                  <a:pt x="408776" y="63400"/>
                </a:lnTo>
                <a:lnTo>
                  <a:pt x="364576" y="93719"/>
                </a:lnTo>
                <a:lnTo>
                  <a:pt x="318992" y="130129"/>
                </a:lnTo>
                <a:lnTo>
                  <a:pt x="272587" y="172720"/>
                </a:lnTo>
                <a:lnTo>
                  <a:pt x="225926" y="221582"/>
                </a:lnTo>
                <a:lnTo>
                  <a:pt x="179572" y="276807"/>
                </a:lnTo>
                <a:lnTo>
                  <a:pt x="136768" y="334836"/>
                </a:lnTo>
                <a:lnTo>
                  <a:pt x="100220" y="391669"/>
                </a:lnTo>
                <a:lnTo>
                  <a:pt x="69709" y="446778"/>
                </a:lnTo>
                <a:lnTo>
                  <a:pt x="45014" y="499638"/>
                </a:lnTo>
                <a:lnTo>
                  <a:pt x="25916" y="549720"/>
                </a:lnTo>
                <a:lnTo>
                  <a:pt x="12194" y="596499"/>
                </a:lnTo>
                <a:lnTo>
                  <a:pt x="3628" y="639447"/>
                </a:lnTo>
                <a:lnTo>
                  <a:pt x="0" y="678036"/>
                </a:lnTo>
                <a:lnTo>
                  <a:pt x="1087" y="711741"/>
                </a:lnTo>
                <a:lnTo>
                  <a:pt x="16532" y="762389"/>
                </a:lnTo>
                <a:lnTo>
                  <a:pt x="59153" y="801787"/>
                </a:lnTo>
                <a:lnTo>
                  <a:pt x="90140" y="824623"/>
                </a:lnTo>
                <a:lnTo>
                  <a:pt x="157985" y="841984"/>
                </a:lnTo>
                <a:lnTo>
                  <a:pt x="194356" y="823361"/>
                </a:lnTo>
                <a:lnTo>
                  <a:pt x="232036" y="777771"/>
                </a:lnTo>
                <a:lnTo>
                  <a:pt x="264000" y="714943"/>
                </a:lnTo>
                <a:lnTo>
                  <a:pt x="271624" y="669736"/>
                </a:lnTo>
                <a:lnTo>
                  <a:pt x="236082" y="610101"/>
                </a:lnTo>
                <a:lnTo>
                  <a:pt x="204032" y="584629"/>
                </a:lnTo>
                <a:lnTo>
                  <a:pt x="191797" y="558473"/>
                </a:lnTo>
                <a:lnTo>
                  <a:pt x="199574" y="519968"/>
                </a:lnTo>
                <a:lnTo>
                  <a:pt x="222651" y="472911"/>
                </a:lnTo>
                <a:lnTo>
                  <a:pt x="256315" y="421100"/>
                </a:lnTo>
                <a:lnTo>
                  <a:pt x="295853" y="368335"/>
                </a:lnTo>
                <a:lnTo>
                  <a:pt x="337847" y="317544"/>
                </a:lnTo>
                <a:lnTo>
                  <a:pt x="380284" y="272676"/>
                </a:lnTo>
                <a:lnTo>
                  <a:pt x="420585" y="239203"/>
                </a:lnTo>
                <a:lnTo>
                  <a:pt x="456171" y="222594"/>
                </a:lnTo>
                <a:lnTo>
                  <a:pt x="664467" y="222594"/>
                </a:lnTo>
                <a:lnTo>
                  <a:pt x="678885" y="210271"/>
                </a:lnTo>
                <a:lnTo>
                  <a:pt x="714331" y="162923"/>
                </a:lnTo>
                <a:lnTo>
                  <a:pt x="723877" y="123182"/>
                </a:lnTo>
                <a:lnTo>
                  <a:pt x="713970" y="89739"/>
                </a:lnTo>
                <a:lnTo>
                  <a:pt x="691060" y="61284"/>
                </a:lnTo>
                <a:lnTo>
                  <a:pt x="661595" y="36510"/>
                </a:lnTo>
                <a:lnTo>
                  <a:pt x="632022" y="14107"/>
                </a:lnTo>
                <a:lnTo>
                  <a:pt x="613308" y="4325"/>
                </a:lnTo>
                <a:lnTo>
                  <a:pt x="589262" y="0"/>
                </a:lnTo>
                <a:close/>
              </a:path>
              <a:path w="723900" h="842010">
                <a:moveTo>
                  <a:pt x="664467" y="222594"/>
                </a:moveTo>
                <a:lnTo>
                  <a:pt x="456171" y="222594"/>
                </a:lnTo>
                <a:lnTo>
                  <a:pt x="484461" y="228318"/>
                </a:lnTo>
                <a:lnTo>
                  <a:pt x="516791" y="253513"/>
                </a:lnTo>
                <a:lnTo>
                  <a:pt x="548328" y="270996"/>
                </a:lnTo>
                <a:lnTo>
                  <a:pt x="583142" y="274075"/>
                </a:lnTo>
                <a:lnTo>
                  <a:pt x="625304" y="256064"/>
                </a:lnTo>
                <a:lnTo>
                  <a:pt x="664467" y="222594"/>
                </a:lnTo>
                <a:close/>
              </a:path>
            </a:pathLst>
          </a:custGeom>
          <a:solidFill>
            <a:srgbClr val="5D4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504434" y="3512432"/>
            <a:ext cx="231178" cy="1033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643125" y="3682331"/>
            <a:ext cx="85483" cy="1813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892578" y="3485529"/>
            <a:ext cx="260350" cy="50165"/>
          </a:xfrm>
          <a:custGeom>
            <a:avLst/>
            <a:gdLst/>
            <a:ahLst/>
            <a:cxnLst/>
            <a:rect l="l" t="t" r="r" b="b"/>
            <a:pathLst>
              <a:path w="260350" h="50164">
                <a:moveTo>
                  <a:pt x="209071" y="20030"/>
                </a:moveTo>
                <a:lnTo>
                  <a:pt x="114168" y="20030"/>
                </a:lnTo>
                <a:lnTo>
                  <a:pt x="127495" y="20423"/>
                </a:lnTo>
                <a:lnTo>
                  <a:pt x="153903" y="23260"/>
                </a:lnTo>
                <a:lnTo>
                  <a:pt x="178544" y="28021"/>
                </a:lnTo>
                <a:lnTo>
                  <a:pt x="200863" y="33768"/>
                </a:lnTo>
                <a:lnTo>
                  <a:pt x="220306" y="39562"/>
                </a:lnTo>
                <a:lnTo>
                  <a:pt x="236411" y="44630"/>
                </a:lnTo>
                <a:lnTo>
                  <a:pt x="248696" y="48276"/>
                </a:lnTo>
                <a:lnTo>
                  <a:pt x="256663" y="50019"/>
                </a:lnTo>
                <a:lnTo>
                  <a:pt x="259816" y="49379"/>
                </a:lnTo>
                <a:lnTo>
                  <a:pt x="257744" y="46279"/>
                </a:lnTo>
                <a:lnTo>
                  <a:pt x="250694" y="41011"/>
                </a:lnTo>
                <a:lnTo>
                  <a:pt x="239078" y="34108"/>
                </a:lnTo>
                <a:lnTo>
                  <a:pt x="223304" y="26100"/>
                </a:lnTo>
                <a:lnTo>
                  <a:pt x="209071" y="20030"/>
                </a:lnTo>
                <a:close/>
              </a:path>
              <a:path w="260350" h="50164">
                <a:moveTo>
                  <a:pt x="112621" y="0"/>
                </a:moveTo>
                <a:lnTo>
                  <a:pt x="73177" y="4789"/>
                </a:lnTo>
                <a:lnTo>
                  <a:pt x="32104" y="20423"/>
                </a:lnTo>
                <a:lnTo>
                  <a:pt x="0" y="45340"/>
                </a:lnTo>
                <a:lnTo>
                  <a:pt x="1308" y="47792"/>
                </a:lnTo>
                <a:lnTo>
                  <a:pt x="5092" y="46661"/>
                </a:lnTo>
                <a:lnTo>
                  <a:pt x="11328" y="44147"/>
                </a:lnTo>
                <a:lnTo>
                  <a:pt x="22607" y="39465"/>
                </a:lnTo>
                <a:lnTo>
                  <a:pt x="29621" y="36640"/>
                </a:lnTo>
                <a:lnTo>
                  <a:pt x="66160" y="25248"/>
                </a:lnTo>
                <a:lnTo>
                  <a:pt x="114168" y="20030"/>
                </a:lnTo>
                <a:lnTo>
                  <a:pt x="209071" y="20030"/>
                </a:lnTo>
                <a:lnTo>
                  <a:pt x="203748" y="17760"/>
                </a:lnTo>
                <a:lnTo>
                  <a:pt x="180781" y="9941"/>
                </a:lnTo>
                <a:lnTo>
                  <a:pt x="154970" y="3753"/>
                </a:lnTo>
                <a:lnTo>
                  <a:pt x="126885" y="306"/>
                </a:lnTo>
                <a:lnTo>
                  <a:pt x="112621" y="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902520" y="3257630"/>
            <a:ext cx="2119462" cy="5251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085"/>
              </a:lnSpc>
              <a:spcBef>
                <a:spcPts val="105"/>
              </a:spcBef>
            </a:pPr>
            <a:r>
              <a:rPr sz="17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перепроизводство</a:t>
            </a:r>
            <a:endParaRPr sz="1750" dirty="0">
              <a:latin typeface="PF DinDisplay Pro Light"/>
              <a:cs typeface="PF DinDisplay Pro Light"/>
            </a:endParaRPr>
          </a:p>
          <a:p>
            <a:pPr marL="12700">
              <a:lnSpc>
                <a:spcPts val="1845"/>
              </a:lnSpc>
            </a:pPr>
            <a:r>
              <a:rPr sz="1550" b="0" dirty="0">
                <a:solidFill>
                  <a:srgbClr val="2072B9"/>
                </a:solidFill>
                <a:latin typeface="PF DinDisplay Pro Light"/>
                <a:cs typeface="PF DinDisplay Pro Light"/>
              </a:rPr>
              <a:t>(ненужные</a:t>
            </a:r>
            <a:r>
              <a:rPr sz="1550" b="0" spc="-15" dirty="0">
                <a:solidFill>
                  <a:srgbClr val="2072B9"/>
                </a:solidFill>
                <a:latin typeface="PF DinDisplay Pro Light"/>
                <a:cs typeface="PF DinDisplay Pro Light"/>
              </a:rPr>
              <a:t> </a:t>
            </a:r>
            <a:r>
              <a:rPr sz="1550" b="0" dirty="0">
                <a:solidFill>
                  <a:srgbClr val="2072B9"/>
                </a:solidFill>
                <a:latin typeface="PF DinDisplay Pro Light"/>
                <a:cs typeface="PF DinDisplay Pro Light"/>
              </a:rPr>
              <a:t>отчеты)</a:t>
            </a:r>
            <a:endParaRPr sz="1550" dirty="0">
              <a:latin typeface="PF DinDisplay Pro Light"/>
              <a:cs typeface="PF DinDisplay Pro 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02519" y="3889380"/>
            <a:ext cx="2119462" cy="762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085"/>
              </a:lnSpc>
              <a:spcBef>
                <a:spcPts val="105"/>
              </a:spcBef>
            </a:pPr>
            <a:r>
              <a:rPr sz="17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ожидание</a:t>
            </a:r>
            <a:endParaRPr sz="1750" dirty="0">
              <a:latin typeface="PF DinDisplay Pro Light"/>
              <a:cs typeface="PF DinDisplay Pro Light"/>
            </a:endParaRPr>
          </a:p>
          <a:p>
            <a:pPr marL="12700" marR="5080">
              <a:lnSpc>
                <a:spcPts val="1870"/>
              </a:lnSpc>
              <a:spcBef>
                <a:spcPts val="35"/>
              </a:spcBef>
            </a:pPr>
            <a:r>
              <a:rPr sz="1550" b="0" dirty="0">
                <a:solidFill>
                  <a:srgbClr val="2072B9"/>
                </a:solidFill>
                <a:latin typeface="PF DinDisplay Pro Light"/>
                <a:cs typeface="PF DinDisplay Pro Light"/>
              </a:rPr>
              <a:t>(данных для</a:t>
            </a:r>
            <a:r>
              <a:rPr sz="1550" b="0" spc="-45" dirty="0">
                <a:solidFill>
                  <a:srgbClr val="2072B9"/>
                </a:solidFill>
                <a:latin typeface="PF DinDisplay Pro Light"/>
                <a:cs typeface="PF DinDisplay Pro Light"/>
              </a:rPr>
              <a:t> </a:t>
            </a:r>
            <a:r>
              <a:rPr sz="1550" b="0" dirty="0">
                <a:solidFill>
                  <a:srgbClr val="2072B9"/>
                </a:solidFill>
                <a:latin typeface="PF DinDisplay Pro Light"/>
                <a:cs typeface="PF DinDisplay Pro Light"/>
              </a:rPr>
              <a:t>подготовки  отчетов)</a:t>
            </a:r>
            <a:endParaRPr sz="1550" dirty="0">
              <a:latin typeface="PF DinDisplay Pro Light"/>
              <a:cs typeface="PF DinDisplay Pro Ligh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02519" y="4758264"/>
            <a:ext cx="2234381" cy="777135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>
              <a:lnSpc>
                <a:spcPts val="1870"/>
              </a:lnSpc>
              <a:spcBef>
                <a:spcPts val="359"/>
              </a:spcBef>
            </a:pPr>
            <a:r>
              <a:rPr sz="17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излишняя</a:t>
            </a:r>
            <a:r>
              <a:rPr sz="1750" b="0" spc="-5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7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обработка  </a:t>
            </a:r>
            <a:r>
              <a:rPr sz="1550" b="0" dirty="0">
                <a:solidFill>
                  <a:srgbClr val="2072B9"/>
                </a:solidFill>
                <a:latin typeface="PF DinDisplay Pro Light"/>
                <a:cs typeface="PF DinDisplay Pro Light"/>
              </a:rPr>
              <a:t>(многочисленные  согласования)</a:t>
            </a:r>
            <a:endParaRPr sz="1550" dirty="0">
              <a:latin typeface="PF DinDisplay Pro Light"/>
              <a:cs typeface="PF DinDisplay Pro Ligh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02518" y="5627136"/>
            <a:ext cx="2322297" cy="828431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>
              <a:lnSpc>
                <a:spcPts val="1870"/>
              </a:lnSpc>
              <a:spcBef>
                <a:spcPts val="359"/>
              </a:spcBef>
            </a:pPr>
            <a:r>
              <a:rPr sz="1750" b="0" dirty="0" err="1">
                <a:solidFill>
                  <a:srgbClr val="231F20"/>
                </a:solidFill>
                <a:latin typeface="PF DinDisplay Pro Light"/>
                <a:cs typeface="PF DinDisplay Pro Light"/>
              </a:rPr>
              <a:t>дефекты</a:t>
            </a:r>
            <a:r>
              <a:rPr sz="17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endParaRPr lang="ru-RU" sz="1750" b="0" dirty="0" smtClean="0">
              <a:solidFill>
                <a:srgbClr val="231F20"/>
              </a:solidFill>
              <a:latin typeface="PF DinDisplay Pro Light"/>
              <a:cs typeface="PF DinDisplay Pro Light"/>
            </a:endParaRPr>
          </a:p>
          <a:p>
            <a:pPr marL="12700" marR="5080">
              <a:lnSpc>
                <a:spcPts val="1870"/>
              </a:lnSpc>
              <a:spcBef>
                <a:spcPts val="359"/>
              </a:spcBef>
            </a:pPr>
            <a:r>
              <a:rPr sz="1550" b="0" dirty="0" smtClean="0">
                <a:solidFill>
                  <a:srgbClr val="2072B9"/>
                </a:solidFill>
                <a:latin typeface="PF DinDisplay Pro Light"/>
                <a:cs typeface="PF DinDisplay Pro Light"/>
              </a:rPr>
              <a:t>(</a:t>
            </a:r>
            <a:r>
              <a:rPr sz="1550" b="0" dirty="0">
                <a:solidFill>
                  <a:srgbClr val="2072B9"/>
                </a:solidFill>
                <a:latin typeface="PF DinDisplay Pro Light"/>
                <a:cs typeface="PF DinDisplay Pro Light"/>
              </a:rPr>
              <a:t>ошибки,</a:t>
            </a:r>
            <a:r>
              <a:rPr sz="1550" b="0" spc="-60" dirty="0">
                <a:solidFill>
                  <a:srgbClr val="2072B9"/>
                </a:solidFill>
                <a:latin typeface="PF DinDisplay Pro Light"/>
                <a:cs typeface="PF DinDisplay Pro Light"/>
              </a:rPr>
              <a:t> </a:t>
            </a:r>
            <a:r>
              <a:rPr sz="1550" b="0" dirty="0">
                <a:solidFill>
                  <a:srgbClr val="2072B9"/>
                </a:solidFill>
                <a:latin typeface="PF DinDisplay Pro Light"/>
                <a:cs typeface="PF DinDisplay Pro Light"/>
              </a:rPr>
              <a:t>правка  документов)</a:t>
            </a:r>
            <a:endParaRPr sz="1550" dirty="0">
              <a:latin typeface="PF DinDisplay Pro Light"/>
              <a:cs typeface="PF DinDisplay Pro Light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50202" y="2562225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70">
                <a:moveTo>
                  <a:pt x="203758" y="0"/>
                </a:moveTo>
                <a:lnTo>
                  <a:pt x="157038" y="5381"/>
                </a:lnTo>
                <a:lnTo>
                  <a:pt x="114150" y="20709"/>
                </a:lnTo>
                <a:lnTo>
                  <a:pt x="76317" y="44762"/>
                </a:lnTo>
                <a:lnTo>
                  <a:pt x="44762" y="76317"/>
                </a:lnTo>
                <a:lnTo>
                  <a:pt x="20709" y="114150"/>
                </a:lnTo>
                <a:lnTo>
                  <a:pt x="5381" y="157038"/>
                </a:lnTo>
                <a:lnTo>
                  <a:pt x="0" y="203758"/>
                </a:lnTo>
                <a:lnTo>
                  <a:pt x="5381" y="250479"/>
                </a:lnTo>
                <a:lnTo>
                  <a:pt x="20709" y="293367"/>
                </a:lnTo>
                <a:lnTo>
                  <a:pt x="44762" y="331200"/>
                </a:lnTo>
                <a:lnTo>
                  <a:pt x="76317" y="362754"/>
                </a:lnTo>
                <a:lnTo>
                  <a:pt x="114150" y="386807"/>
                </a:lnTo>
                <a:lnTo>
                  <a:pt x="157038" y="402136"/>
                </a:lnTo>
                <a:lnTo>
                  <a:pt x="203758" y="407517"/>
                </a:lnTo>
                <a:lnTo>
                  <a:pt x="250475" y="402136"/>
                </a:lnTo>
                <a:lnTo>
                  <a:pt x="293362" y="386807"/>
                </a:lnTo>
                <a:lnTo>
                  <a:pt x="331194" y="362754"/>
                </a:lnTo>
                <a:lnTo>
                  <a:pt x="362750" y="331200"/>
                </a:lnTo>
                <a:lnTo>
                  <a:pt x="386805" y="293367"/>
                </a:lnTo>
                <a:lnTo>
                  <a:pt x="402135" y="250479"/>
                </a:lnTo>
                <a:lnTo>
                  <a:pt x="407517" y="203758"/>
                </a:lnTo>
                <a:lnTo>
                  <a:pt x="402135" y="157038"/>
                </a:lnTo>
                <a:lnTo>
                  <a:pt x="386805" y="114150"/>
                </a:lnTo>
                <a:lnTo>
                  <a:pt x="362750" y="76317"/>
                </a:lnTo>
                <a:lnTo>
                  <a:pt x="331194" y="44762"/>
                </a:lnTo>
                <a:lnTo>
                  <a:pt x="293362" y="20709"/>
                </a:lnTo>
                <a:lnTo>
                  <a:pt x="250475" y="5381"/>
                </a:lnTo>
                <a:lnTo>
                  <a:pt x="203758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718368" y="2651065"/>
            <a:ext cx="2140535" cy="27699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ПОТЕРИ В</a:t>
            </a:r>
            <a:r>
              <a:rPr sz="1700" b="1" spc="-50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ОФИСЕ:</a:t>
            </a:r>
            <a:endParaRPr sz="1700">
              <a:latin typeface="Myriad Pro Cond"/>
              <a:cs typeface="Myriad Pro Cond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30670" y="3378499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23291" y="0"/>
                </a:moveTo>
                <a:lnTo>
                  <a:pt x="14224" y="1829"/>
                </a:lnTo>
                <a:lnTo>
                  <a:pt x="6821" y="6819"/>
                </a:lnTo>
                <a:lnTo>
                  <a:pt x="1830" y="14219"/>
                </a:lnTo>
                <a:lnTo>
                  <a:pt x="0" y="23279"/>
                </a:lnTo>
                <a:lnTo>
                  <a:pt x="1830" y="32343"/>
                </a:lnTo>
                <a:lnTo>
                  <a:pt x="6821" y="39743"/>
                </a:lnTo>
                <a:lnTo>
                  <a:pt x="14224" y="44729"/>
                </a:lnTo>
                <a:lnTo>
                  <a:pt x="23291" y="46558"/>
                </a:lnTo>
                <a:lnTo>
                  <a:pt x="32351" y="44729"/>
                </a:lnTo>
                <a:lnTo>
                  <a:pt x="39751" y="39743"/>
                </a:lnTo>
                <a:lnTo>
                  <a:pt x="44740" y="32343"/>
                </a:lnTo>
                <a:lnTo>
                  <a:pt x="46570" y="23279"/>
                </a:lnTo>
                <a:lnTo>
                  <a:pt x="44740" y="14219"/>
                </a:lnTo>
                <a:lnTo>
                  <a:pt x="39751" y="6819"/>
                </a:lnTo>
                <a:lnTo>
                  <a:pt x="32351" y="1829"/>
                </a:lnTo>
                <a:lnTo>
                  <a:pt x="23291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30670" y="4054148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23291" y="0"/>
                </a:moveTo>
                <a:lnTo>
                  <a:pt x="14224" y="1828"/>
                </a:lnTo>
                <a:lnTo>
                  <a:pt x="6821" y="6815"/>
                </a:lnTo>
                <a:lnTo>
                  <a:pt x="1830" y="14214"/>
                </a:lnTo>
                <a:lnTo>
                  <a:pt x="0" y="23279"/>
                </a:lnTo>
                <a:lnTo>
                  <a:pt x="1830" y="32343"/>
                </a:lnTo>
                <a:lnTo>
                  <a:pt x="6821" y="39743"/>
                </a:lnTo>
                <a:lnTo>
                  <a:pt x="14224" y="44729"/>
                </a:lnTo>
                <a:lnTo>
                  <a:pt x="23291" y="46558"/>
                </a:lnTo>
                <a:lnTo>
                  <a:pt x="32351" y="44729"/>
                </a:lnTo>
                <a:lnTo>
                  <a:pt x="39751" y="39743"/>
                </a:lnTo>
                <a:lnTo>
                  <a:pt x="44740" y="32343"/>
                </a:lnTo>
                <a:lnTo>
                  <a:pt x="46570" y="23279"/>
                </a:lnTo>
                <a:lnTo>
                  <a:pt x="44740" y="14214"/>
                </a:lnTo>
                <a:lnTo>
                  <a:pt x="39751" y="6815"/>
                </a:lnTo>
                <a:lnTo>
                  <a:pt x="32351" y="1828"/>
                </a:lnTo>
                <a:lnTo>
                  <a:pt x="23291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30670" y="5789297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23291" y="0"/>
                </a:moveTo>
                <a:lnTo>
                  <a:pt x="14224" y="1830"/>
                </a:lnTo>
                <a:lnTo>
                  <a:pt x="6821" y="6821"/>
                </a:lnTo>
                <a:lnTo>
                  <a:pt x="1830" y="14224"/>
                </a:lnTo>
                <a:lnTo>
                  <a:pt x="0" y="23291"/>
                </a:lnTo>
                <a:lnTo>
                  <a:pt x="1830" y="32356"/>
                </a:lnTo>
                <a:lnTo>
                  <a:pt x="6821" y="39755"/>
                </a:lnTo>
                <a:lnTo>
                  <a:pt x="14224" y="44742"/>
                </a:lnTo>
                <a:lnTo>
                  <a:pt x="23291" y="46570"/>
                </a:lnTo>
                <a:lnTo>
                  <a:pt x="32351" y="44742"/>
                </a:lnTo>
                <a:lnTo>
                  <a:pt x="39751" y="39755"/>
                </a:lnTo>
                <a:lnTo>
                  <a:pt x="44740" y="32356"/>
                </a:lnTo>
                <a:lnTo>
                  <a:pt x="46570" y="23291"/>
                </a:lnTo>
                <a:lnTo>
                  <a:pt x="44740" y="14224"/>
                </a:lnTo>
                <a:lnTo>
                  <a:pt x="39751" y="6821"/>
                </a:lnTo>
                <a:lnTo>
                  <a:pt x="32351" y="1830"/>
                </a:lnTo>
                <a:lnTo>
                  <a:pt x="23291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543806" y="4040889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89" h="46989">
                <a:moveTo>
                  <a:pt x="23291" y="0"/>
                </a:moveTo>
                <a:lnTo>
                  <a:pt x="14224" y="1830"/>
                </a:lnTo>
                <a:lnTo>
                  <a:pt x="6821" y="6821"/>
                </a:lnTo>
                <a:lnTo>
                  <a:pt x="1830" y="14224"/>
                </a:lnTo>
                <a:lnTo>
                  <a:pt x="0" y="23291"/>
                </a:lnTo>
                <a:lnTo>
                  <a:pt x="1830" y="32356"/>
                </a:lnTo>
                <a:lnTo>
                  <a:pt x="6821" y="39755"/>
                </a:lnTo>
                <a:lnTo>
                  <a:pt x="14224" y="44742"/>
                </a:lnTo>
                <a:lnTo>
                  <a:pt x="23291" y="46570"/>
                </a:lnTo>
                <a:lnTo>
                  <a:pt x="32356" y="44742"/>
                </a:lnTo>
                <a:lnTo>
                  <a:pt x="39755" y="39755"/>
                </a:lnTo>
                <a:lnTo>
                  <a:pt x="44742" y="32356"/>
                </a:lnTo>
                <a:lnTo>
                  <a:pt x="46570" y="23291"/>
                </a:lnTo>
                <a:lnTo>
                  <a:pt x="44742" y="14224"/>
                </a:lnTo>
                <a:lnTo>
                  <a:pt x="39755" y="6821"/>
                </a:lnTo>
                <a:lnTo>
                  <a:pt x="32356" y="1830"/>
                </a:lnTo>
                <a:lnTo>
                  <a:pt x="23291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543806" y="3389084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89" h="46989">
                <a:moveTo>
                  <a:pt x="23291" y="0"/>
                </a:moveTo>
                <a:lnTo>
                  <a:pt x="14224" y="1828"/>
                </a:lnTo>
                <a:lnTo>
                  <a:pt x="6821" y="6815"/>
                </a:lnTo>
                <a:lnTo>
                  <a:pt x="1830" y="14214"/>
                </a:lnTo>
                <a:lnTo>
                  <a:pt x="0" y="23279"/>
                </a:lnTo>
                <a:lnTo>
                  <a:pt x="1830" y="32343"/>
                </a:lnTo>
                <a:lnTo>
                  <a:pt x="6821" y="39743"/>
                </a:lnTo>
                <a:lnTo>
                  <a:pt x="14224" y="44729"/>
                </a:lnTo>
                <a:lnTo>
                  <a:pt x="23291" y="46558"/>
                </a:lnTo>
                <a:lnTo>
                  <a:pt x="32356" y="44729"/>
                </a:lnTo>
                <a:lnTo>
                  <a:pt x="39755" y="39743"/>
                </a:lnTo>
                <a:lnTo>
                  <a:pt x="44742" y="32343"/>
                </a:lnTo>
                <a:lnTo>
                  <a:pt x="46570" y="23279"/>
                </a:lnTo>
                <a:lnTo>
                  <a:pt x="44742" y="14214"/>
                </a:lnTo>
                <a:lnTo>
                  <a:pt x="39755" y="6815"/>
                </a:lnTo>
                <a:lnTo>
                  <a:pt x="32356" y="1828"/>
                </a:lnTo>
                <a:lnTo>
                  <a:pt x="23291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0670" y="4916842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23291" y="0"/>
                </a:moveTo>
                <a:lnTo>
                  <a:pt x="14224" y="1828"/>
                </a:lnTo>
                <a:lnTo>
                  <a:pt x="6821" y="6815"/>
                </a:lnTo>
                <a:lnTo>
                  <a:pt x="1830" y="14214"/>
                </a:lnTo>
                <a:lnTo>
                  <a:pt x="0" y="23279"/>
                </a:lnTo>
                <a:lnTo>
                  <a:pt x="1830" y="32343"/>
                </a:lnTo>
                <a:lnTo>
                  <a:pt x="6821" y="39743"/>
                </a:lnTo>
                <a:lnTo>
                  <a:pt x="14224" y="44729"/>
                </a:lnTo>
                <a:lnTo>
                  <a:pt x="23291" y="46558"/>
                </a:lnTo>
                <a:lnTo>
                  <a:pt x="32351" y="44729"/>
                </a:lnTo>
                <a:lnTo>
                  <a:pt x="39751" y="39743"/>
                </a:lnTo>
                <a:lnTo>
                  <a:pt x="44740" y="32343"/>
                </a:lnTo>
                <a:lnTo>
                  <a:pt x="46570" y="23279"/>
                </a:lnTo>
                <a:lnTo>
                  <a:pt x="44740" y="14214"/>
                </a:lnTo>
                <a:lnTo>
                  <a:pt x="39751" y="6815"/>
                </a:lnTo>
                <a:lnTo>
                  <a:pt x="32351" y="1828"/>
                </a:lnTo>
                <a:lnTo>
                  <a:pt x="23291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0818" y="-20722"/>
            <a:ext cx="160655" cy="7560309"/>
          </a:xfrm>
          <a:custGeom>
            <a:avLst/>
            <a:gdLst/>
            <a:ahLst/>
            <a:cxnLst/>
            <a:rect l="l" t="t" r="r" b="b"/>
            <a:pathLst>
              <a:path w="160655" h="7560309">
                <a:moveTo>
                  <a:pt x="160629" y="7559992"/>
                </a:moveTo>
                <a:lnTo>
                  <a:pt x="0" y="7559992"/>
                </a:lnTo>
                <a:lnTo>
                  <a:pt x="0" y="0"/>
                </a:lnTo>
                <a:lnTo>
                  <a:pt x="160629" y="0"/>
                </a:lnTo>
                <a:lnTo>
                  <a:pt x="160629" y="7559992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3690923" y="3248166"/>
            <a:ext cx="2407331" cy="5251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085"/>
              </a:lnSpc>
              <a:spcBef>
                <a:spcPts val="105"/>
              </a:spcBef>
            </a:pPr>
            <a:r>
              <a:rPr sz="17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излишние</a:t>
            </a:r>
            <a:r>
              <a:rPr sz="1750" b="0" spc="-4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7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движения</a:t>
            </a:r>
            <a:endParaRPr sz="1750" dirty="0">
              <a:latin typeface="PF DinDisplay Pro Light"/>
              <a:cs typeface="PF DinDisplay Pro Light"/>
            </a:endParaRPr>
          </a:p>
          <a:p>
            <a:pPr marL="12700">
              <a:lnSpc>
                <a:spcPts val="1845"/>
              </a:lnSpc>
            </a:pPr>
            <a:r>
              <a:rPr sz="1550" b="0" dirty="0">
                <a:solidFill>
                  <a:srgbClr val="2072B9"/>
                </a:solidFill>
                <a:latin typeface="PF DinDisplay Pro Light"/>
                <a:cs typeface="PF DinDisplay Pro Light"/>
              </a:rPr>
              <a:t>(поиск</a:t>
            </a:r>
            <a:r>
              <a:rPr sz="1550" b="0" spc="-5" dirty="0">
                <a:solidFill>
                  <a:srgbClr val="2072B9"/>
                </a:solidFill>
                <a:latin typeface="PF DinDisplay Pro Light"/>
                <a:cs typeface="PF DinDisplay Pro Light"/>
              </a:rPr>
              <a:t> </a:t>
            </a:r>
            <a:r>
              <a:rPr sz="1550" b="0" dirty="0">
                <a:solidFill>
                  <a:srgbClr val="2072B9"/>
                </a:solidFill>
                <a:latin typeface="PF DinDisplay Pro Light"/>
                <a:cs typeface="PF DinDisplay Pro Light"/>
              </a:rPr>
              <a:t>файлов)</a:t>
            </a:r>
            <a:endParaRPr sz="1550" dirty="0">
              <a:latin typeface="PF DinDisplay Pro Light"/>
              <a:cs typeface="PF DinDisplay Pro Ligh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690923" y="3879918"/>
            <a:ext cx="2622333" cy="1508104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>
              <a:lnSpc>
                <a:spcPts val="1870"/>
              </a:lnSpc>
              <a:spcBef>
                <a:spcPts val="359"/>
              </a:spcBef>
            </a:pPr>
            <a:r>
              <a:rPr sz="17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менеджмент ресурсов  </a:t>
            </a:r>
            <a:r>
              <a:rPr sz="1550" b="0" dirty="0">
                <a:solidFill>
                  <a:srgbClr val="2072B9"/>
                </a:solidFill>
                <a:latin typeface="PF DinDisplay Pro Light"/>
                <a:cs typeface="PF DinDisplay Pro Light"/>
              </a:rPr>
              <a:t>(выполнение  </a:t>
            </a:r>
            <a:r>
              <a:rPr sz="1550" b="0" dirty="0" err="1">
                <a:solidFill>
                  <a:srgbClr val="2072B9"/>
                </a:solidFill>
                <a:latin typeface="PF DinDisplay Pro Light"/>
                <a:cs typeface="PF DinDisplay Pro Light"/>
              </a:rPr>
              <a:t>низкоквалифицированной</a:t>
            </a:r>
            <a:r>
              <a:rPr sz="1550" b="0" dirty="0">
                <a:solidFill>
                  <a:srgbClr val="2072B9"/>
                </a:solidFill>
                <a:latin typeface="PF DinDisplay Pro Light"/>
                <a:cs typeface="PF DinDisplay Pro Light"/>
              </a:rPr>
              <a:t>  </a:t>
            </a:r>
            <a:r>
              <a:rPr sz="1550" b="0" dirty="0" err="1" smtClean="0">
                <a:solidFill>
                  <a:srgbClr val="2072B9"/>
                </a:solidFill>
                <a:latin typeface="PF DinDisplay Pro Light"/>
                <a:cs typeface="PF DinDisplay Pro Light"/>
              </a:rPr>
              <a:t>работы</a:t>
            </a:r>
            <a:r>
              <a:rPr lang="ru-RU" sz="1550" b="0" dirty="0" smtClean="0">
                <a:solidFill>
                  <a:srgbClr val="2072B9"/>
                </a:solidFill>
                <a:latin typeface="PF DinDisplay Pro Light"/>
                <a:cs typeface="PF DinDisplay Pro Light"/>
              </a:rPr>
              <a:t> высококвалифицированным персоналом</a:t>
            </a:r>
            <a:r>
              <a:rPr sz="1550" b="0" dirty="0" smtClean="0">
                <a:solidFill>
                  <a:srgbClr val="2072B9"/>
                </a:solidFill>
                <a:latin typeface="PF DinDisplay Pro Light"/>
                <a:cs typeface="PF DinDisplay Pro Light"/>
              </a:rPr>
              <a:t>)</a:t>
            </a:r>
            <a:endParaRPr sz="1550" dirty="0">
              <a:latin typeface="PF DinDisplay Pro Light"/>
              <a:cs typeface="PF DinDisplay Pro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102" y="379804"/>
            <a:ext cx="2576197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НАШ</a:t>
            </a:r>
            <a:r>
              <a:rPr spc="-70" dirty="0"/>
              <a:t> </a:t>
            </a:r>
            <a:r>
              <a:rPr spc="45" dirty="0" smtClean="0"/>
              <a:t>ОП</a:t>
            </a:r>
            <a:r>
              <a:rPr lang="ru-RU" spc="45" dirty="0" smtClean="0"/>
              <a:t>Ы</a:t>
            </a:r>
            <a:r>
              <a:rPr spc="45" dirty="0" smtClean="0"/>
              <a:t>Т</a:t>
            </a:r>
            <a:endParaRPr spc="45" dirty="0"/>
          </a:p>
        </p:txBody>
      </p:sp>
      <p:sp>
        <p:nvSpPr>
          <p:cNvPr id="3" name="object 3"/>
          <p:cNvSpPr/>
          <p:nvPr/>
        </p:nvSpPr>
        <p:spPr>
          <a:xfrm>
            <a:off x="561235" y="1461353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69">
                <a:moveTo>
                  <a:pt x="203758" y="0"/>
                </a:moveTo>
                <a:lnTo>
                  <a:pt x="157038" y="5381"/>
                </a:lnTo>
                <a:lnTo>
                  <a:pt x="114150" y="20709"/>
                </a:lnTo>
                <a:lnTo>
                  <a:pt x="76317" y="44762"/>
                </a:lnTo>
                <a:lnTo>
                  <a:pt x="44762" y="76317"/>
                </a:lnTo>
                <a:lnTo>
                  <a:pt x="20709" y="114150"/>
                </a:lnTo>
                <a:lnTo>
                  <a:pt x="5381" y="157038"/>
                </a:lnTo>
                <a:lnTo>
                  <a:pt x="0" y="203758"/>
                </a:lnTo>
                <a:lnTo>
                  <a:pt x="5381" y="250479"/>
                </a:lnTo>
                <a:lnTo>
                  <a:pt x="20709" y="293367"/>
                </a:lnTo>
                <a:lnTo>
                  <a:pt x="44762" y="331200"/>
                </a:lnTo>
                <a:lnTo>
                  <a:pt x="76317" y="362754"/>
                </a:lnTo>
                <a:lnTo>
                  <a:pt x="114150" y="386807"/>
                </a:lnTo>
                <a:lnTo>
                  <a:pt x="157038" y="402136"/>
                </a:lnTo>
                <a:lnTo>
                  <a:pt x="203758" y="407517"/>
                </a:lnTo>
                <a:lnTo>
                  <a:pt x="250475" y="402136"/>
                </a:lnTo>
                <a:lnTo>
                  <a:pt x="293362" y="386807"/>
                </a:lnTo>
                <a:lnTo>
                  <a:pt x="331194" y="362754"/>
                </a:lnTo>
                <a:lnTo>
                  <a:pt x="362750" y="331200"/>
                </a:lnTo>
                <a:lnTo>
                  <a:pt x="386805" y="293367"/>
                </a:lnTo>
                <a:lnTo>
                  <a:pt x="402135" y="250479"/>
                </a:lnTo>
                <a:lnTo>
                  <a:pt x="407517" y="203758"/>
                </a:lnTo>
                <a:lnTo>
                  <a:pt x="402135" y="157038"/>
                </a:lnTo>
                <a:lnTo>
                  <a:pt x="386805" y="114150"/>
                </a:lnTo>
                <a:lnTo>
                  <a:pt x="362750" y="76317"/>
                </a:lnTo>
                <a:lnTo>
                  <a:pt x="331194" y="44762"/>
                </a:lnTo>
                <a:lnTo>
                  <a:pt x="293362" y="20709"/>
                </a:lnTo>
                <a:lnTo>
                  <a:pt x="250475" y="5381"/>
                </a:lnTo>
                <a:lnTo>
                  <a:pt x="203758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9393" y="1550193"/>
            <a:ext cx="3169507" cy="54656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60"/>
              </a:spcBef>
            </a:pP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В СТРУКТУРЕ  ПРАВИТЕЛЬСТВА</a:t>
            </a:r>
            <a:r>
              <a:rPr sz="1700" b="1" spc="-35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700" b="1" spc="20" dirty="0" smtClean="0">
                <a:solidFill>
                  <a:srgbClr val="2072B9"/>
                </a:solidFill>
                <a:latin typeface="Myriad Pro Cond"/>
                <a:cs typeface="Myriad Pro Cond"/>
              </a:rPr>
              <a:t>МОСКВ</a:t>
            </a:r>
            <a:r>
              <a:rPr lang="ru-RU" sz="1700" b="1" spc="20" dirty="0" smtClean="0">
                <a:solidFill>
                  <a:srgbClr val="2072B9"/>
                </a:solidFill>
                <a:latin typeface="Myriad Pro Cond"/>
                <a:cs typeface="Myriad Pro Cond"/>
              </a:rPr>
              <a:t>Ы</a:t>
            </a:r>
            <a:r>
              <a:rPr sz="1700" b="1" spc="20" dirty="0" smtClean="0">
                <a:solidFill>
                  <a:srgbClr val="2072B9"/>
                </a:solidFill>
                <a:latin typeface="Myriad Pro Cond"/>
                <a:cs typeface="Myriad Pro Cond"/>
              </a:rPr>
              <a:t>:</a:t>
            </a:r>
            <a:endParaRPr sz="1700" dirty="0">
              <a:latin typeface="Myriad Pro Cond"/>
              <a:cs typeface="Myriad Pro C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9393" y="2780320"/>
            <a:ext cx="2559907" cy="1075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ts val="4270"/>
              </a:lnSpc>
              <a:spcBef>
                <a:spcPts val="120"/>
              </a:spcBef>
            </a:pPr>
            <a:r>
              <a:rPr sz="3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46</a:t>
            </a:r>
            <a:r>
              <a:rPr sz="3700" b="1" spc="-20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700" b="1" spc="15" dirty="0" smtClean="0">
                <a:solidFill>
                  <a:srgbClr val="2072B9"/>
                </a:solidFill>
                <a:latin typeface="Myriad Pro Cond"/>
                <a:cs typeface="Myriad Pro Cond"/>
              </a:rPr>
              <a:t>ОТРАСЛЕВ</a:t>
            </a:r>
            <a:r>
              <a:rPr lang="ru-RU" sz="1700" b="1" spc="15" dirty="0" smtClean="0">
                <a:solidFill>
                  <a:srgbClr val="2072B9"/>
                </a:solidFill>
                <a:latin typeface="Myriad Pro Cond"/>
                <a:cs typeface="Myriad Pro Cond"/>
              </a:rPr>
              <a:t>Ы</a:t>
            </a:r>
            <a:r>
              <a:rPr sz="1700" b="1" spc="15" dirty="0" smtClean="0">
                <a:solidFill>
                  <a:srgbClr val="2072B9"/>
                </a:solidFill>
                <a:latin typeface="Myriad Pro Cond"/>
                <a:cs typeface="Myriad Pro Cond"/>
              </a:rPr>
              <a:t>Х</a:t>
            </a:r>
            <a:endParaRPr sz="1700" dirty="0">
              <a:latin typeface="Myriad Pro Cond"/>
              <a:cs typeface="Myriad Pro Cond"/>
            </a:endParaRPr>
          </a:p>
          <a:p>
            <a:pPr marL="12700" algn="ctr">
              <a:lnSpc>
                <a:spcPts val="1870"/>
              </a:lnSpc>
            </a:pP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И</a:t>
            </a:r>
            <a:r>
              <a:rPr sz="1700" b="1" spc="-60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700" b="1" spc="15" dirty="0" smtClean="0">
                <a:solidFill>
                  <a:srgbClr val="2072B9"/>
                </a:solidFill>
                <a:latin typeface="Myriad Pro Cond"/>
                <a:cs typeface="Myriad Pro Cond"/>
              </a:rPr>
              <a:t>ФУНКЦИОНАЛЬН</a:t>
            </a:r>
            <a:r>
              <a:rPr lang="ru-RU" sz="1700" b="1" spc="15" dirty="0" smtClean="0">
                <a:solidFill>
                  <a:srgbClr val="2072B9"/>
                </a:solidFill>
                <a:latin typeface="Myriad Pro Cond"/>
                <a:cs typeface="Myriad Pro Cond"/>
              </a:rPr>
              <a:t>Ы</a:t>
            </a:r>
            <a:r>
              <a:rPr sz="1700" b="1" spc="15" dirty="0" smtClean="0">
                <a:solidFill>
                  <a:srgbClr val="2072B9"/>
                </a:solidFill>
                <a:latin typeface="Myriad Pro Cond"/>
                <a:cs typeface="Myriad Pro Cond"/>
              </a:rPr>
              <a:t>Х</a:t>
            </a:r>
            <a:endParaRPr sz="1700" dirty="0">
              <a:latin typeface="Myriad Pro Cond"/>
              <a:cs typeface="Myriad Pro Cond"/>
            </a:endParaRPr>
          </a:p>
          <a:p>
            <a:pPr marL="12700" algn="ctr">
              <a:lnSpc>
                <a:spcPct val="100000"/>
              </a:lnSpc>
              <a:spcBef>
                <a:spcPts val="55"/>
              </a:spcBef>
            </a:pP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ОРГАНОВ</a:t>
            </a:r>
            <a:r>
              <a:rPr sz="1700" b="1" spc="-5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ВЛАСТИ</a:t>
            </a:r>
            <a:endParaRPr sz="1700" dirty="0">
              <a:latin typeface="Myriad Pro Cond"/>
              <a:cs typeface="Myriad Pro C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80808" y="2717043"/>
            <a:ext cx="1387475" cy="84638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sz="3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11</a:t>
            </a:r>
            <a:r>
              <a:rPr sz="3700" b="1" spc="-55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ПРЕФЕКТУР</a:t>
            </a:r>
            <a:endParaRPr sz="1700" dirty="0">
              <a:latin typeface="Myriad Pro Cond"/>
              <a:cs typeface="Myriad Pro C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36193" y="2765945"/>
            <a:ext cx="1207770" cy="84638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sz="3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125</a:t>
            </a:r>
            <a:r>
              <a:rPr sz="3700" b="1" spc="-65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УПРАВ</a:t>
            </a:r>
            <a:endParaRPr sz="1700" dirty="0">
              <a:latin typeface="Myriad Pro Cond"/>
              <a:cs typeface="Myriad Pro C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0847" y="4365020"/>
            <a:ext cx="2105660" cy="1264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Мы</a:t>
            </a:r>
            <a:r>
              <a:rPr sz="1550" b="0" spc="-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5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работаем</a:t>
            </a:r>
            <a:endParaRPr sz="1550" dirty="0">
              <a:latin typeface="PF DinDisplay Pro Light"/>
              <a:cs typeface="PF DinDisplay Pro Light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5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с госструктурами</a:t>
            </a:r>
            <a:r>
              <a:rPr sz="1550" b="0" spc="-4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5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Москвы  начиная</a:t>
            </a:r>
            <a:endParaRPr sz="1550" dirty="0">
              <a:latin typeface="PF DinDisplay Pro Light"/>
              <a:cs typeface="PF DinDisplay Pro Ligh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150" spc="-170" dirty="0">
                <a:solidFill>
                  <a:srgbClr val="231F20"/>
                </a:solidFill>
                <a:latin typeface="Arial"/>
                <a:cs typeface="Arial"/>
              </a:rPr>
              <a:t>с </a:t>
            </a:r>
            <a:r>
              <a:rPr sz="3150" spc="-105" dirty="0">
                <a:solidFill>
                  <a:srgbClr val="231F20"/>
                </a:solidFill>
                <a:latin typeface="Arial"/>
                <a:cs typeface="Arial"/>
              </a:rPr>
              <a:t>2012</a:t>
            </a:r>
            <a:r>
              <a:rPr sz="31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150" spc="-20" dirty="0">
                <a:solidFill>
                  <a:srgbClr val="231F20"/>
                </a:solidFill>
                <a:latin typeface="Arial"/>
                <a:cs typeface="Arial"/>
              </a:rPr>
              <a:t>года</a:t>
            </a:r>
            <a:endParaRPr sz="31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36110" y="4365020"/>
            <a:ext cx="2229789" cy="1946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03250">
              <a:lnSpc>
                <a:spcPct val="100000"/>
              </a:lnSpc>
              <a:spcBef>
                <a:spcPts val="105"/>
              </a:spcBef>
            </a:pPr>
            <a:r>
              <a:rPr sz="15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Нашим сервисом  воспользовалось</a:t>
            </a:r>
            <a:endParaRPr sz="1550" dirty="0">
              <a:latin typeface="PF DinDisplay Pro Light"/>
              <a:cs typeface="PF DinDisplay Pro Light"/>
            </a:endParaRPr>
          </a:p>
          <a:p>
            <a:pPr marL="12700">
              <a:lnSpc>
                <a:spcPts val="3625"/>
              </a:lnSpc>
              <a:spcBef>
                <a:spcPts val="370"/>
              </a:spcBef>
            </a:pPr>
            <a:r>
              <a:rPr sz="3150" spc="-165" dirty="0">
                <a:solidFill>
                  <a:srgbClr val="231F20"/>
                </a:solidFill>
                <a:latin typeface="Arial"/>
                <a:cs typeface="Arial"/>
              </a:rPr>
              <a:t>более</a:t>
            </a:r>
            <a:r>
              <a:rPr sz="3150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150" spc="-105" dirty="0">
                <a:solidFill>
                  <a:srgbClr val="231F20"/>
                </a:solidFill>
                <a:latin typeface="Arial"/>
                <a:cs typeface="Arial"/>
              </a:rPr>
              <a:t>25</a:t>
            </a:r>
            <a:endParaRPr sz="3150" dirty="0">
              <a:latin typeface="Arial"/>
              <a:cs typeface="Arial"/>
            </a:endParaRPr>
          </a:p>
          <a:p>
            <a:pPr marL="12700">
              <a:lnSpc>
                <a:spcPts val="1705"/>
              </a:lnSpc>
            </a:pPr>
            <a:r>
              <a:rPr sz="15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органов</a:t>
            </a:r>
            <a:r>
              <a:rPr sz="1550" b="0" spc="-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5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власти</a:t>
            </a:r>
            <a:endParaRPr sz="1550" dirty="0">
              <a:latin typeface="PF DinDisplay Pro Light"/>
              <a:cs typeface="PF DinDisplay Pro Light"/>
            </a:endParaRPr>
          </a:p>
          <a:p>
            <a:pPr marL="12700">
              <a:lnSpc>
                <a:spcPts val="3625"/>
              </a:lnSpc>
              <a:spcBef>
                <a:spcPts val="370"/>
              </a:spcBef>
            </a:pPr>
            <a:r>
              <a:rPr sz="3150" spc="-195" dirty="0">
                <a:solidFill>
                  <a:srgbClr val="231F20"/>
                </a:solidFill>
                <a:latin typeface="Arial"/>
                <a:cs typeface="Arial"/>
              </a:rPr>
              <a:t>+ </a:t>
            </a:r>
            <a:r>
              <a:rPr sz="3150" spc="-165" dirty="0">
                <a:solidFill>
                  <a:srgbClr val="231F20"/>
                </a:solidFill>
                <a:latin typeface="Arial"/>
                <a:cs typeface="Arial"/>
              </a:rPr>
              <a:t>более</a:t>
            </a:r>
            <a:r>
              <a:rPr sz="31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150" spc="-105" dirty="0">
                <a:solidFill>
                  <a:srgbClr val="231F20"/>
                </a:solidFill>
                <a:latin typeface="Arial"/>
                <a:cs typeface="Arial"/>
              </a:rPr>
              <a:t>35</a:t>
            </a:r>
            <a:endParaRPr sz="3150" dirty="0">
              <a:latin typeface="Arial"/>
              <a:cs typeface="Arial"/>
            </a:endParaRPr>
          </a:p>
          <a:p>
            <a:pPr marL="12700">
              <a:lnSpc>
                <a:spcPts val="1705"/>
              </a:lnSpc>
            </a:pPr>
            <a:r>
              <a:rPr sz="15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бюджетных</a:t>
            </a:r>
            <a:r>
              <a:rPr sz="1550" b="0" spc="-3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5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учреждений</a:t>
            </a:r>
            <a:endParaRPr sz="1550" dirty="0">
              <a:latin typeface="PF DinDisplay Pro Light"/>
              <a:cs typeface="PF DinDisplay Pro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80773" y="4365091"/>
            <a:ext cx="2233127" cy="1223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2700">
              <a:lnSpc>
                <a:spcPct val="100000"/>
              </a:lnSpc>
              <a:spcBef>
                <a:spcPts val="105"/>
              </a:spcBef>
            </a:pPr>
            <a:r>
              <a:rPr sz="15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Мы кропотливо</a:t>
            </a:r>
            <a:r>
              <a:rPr sz="1550" b="0" spc="-4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5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изучили  рабочие</a:t>
            </a:r>
            <a:r>
              <a:rPr sz="1550" b="0" spc="-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5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функции</a:t>
            </a:r>
            <a:endParaRPr sz="1550" dirty="0">
              <a:latin typeface="PF DinDisplay Pro Light"/>
              <a:cs typeface="PF DinDisplay Pro Light"/>
            </a:endParaRPr>
          </a:p>
          <a:p>
            <a:pPr marL="12700">
              <a:lnSpc>
                <a:spcPts val="3625"/>
              </a:lnSpc>
              <a:spcBef>
                <a:spcPts val="370"/>
              </a:spcBef>
            </a:pPr>
            <a:r>
              <a:rPr sz="3150" spc="-165" dirty="0">
                <a:solidFill>
                  <a:srgbClr val="231F20"/>
                </a:solidFill>
                <a:latin typeface="Arial"/>
                <a:cs typeface="Arial"/>
              </a:rPr>
              <a:t>более </a:t>
            </a:r>
            <a:r>
              <a:rPr sz="3150" spc="-105" dirty="0">
                <a:solidFill>
                  <a:srgbClr val="231F20"/>
                </a:solidFill>
                <a:latin typeface="Arial"/>
                <a:cs typeface="Arial"/>
              </a:rPr>
              <a:t>2300</a:t>
            </a:r>
            <a:endParaRPr sz="3150" dirty="0">
              <a:latin typeface="Arial"/>
              <a:cs typeface="Arial"/>
            </a:endParaRPr>
          </a:p>
          <a:p>
            <a:pPr marL="12700">
              <a:lnSpc>
                <a:spcPts val="1705"/>
              </a:lnSpc>
            </a:pPr>
            <a:r>
              <a:rPr sz="15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сотрудников</a:t>
            </a:r>
            <a:endParaRPr sz="1550" dirty="0">
              <a:latin typeface="PF DinDisplay Pro Light"/>
              <a:cs typeface="PF DinDisplay Pro Ligh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93086" y="3757903"/>
            <a:ext cx="9486900" cy="402590"/>
          </a:xfrm>
          <a:custGeom>
            <a:avLst/>
            <a:gdLst/>
            <a:ahLst/>
            <a:cxnLst/>
            <a:rect l="l" t="t" r="r" b="b"/>
            <a:pathLst>
              <a:path w="9486900" h="402589">
                <a:moveTo>
                  <a:pt x="9486900" y="0"/>
                </a:moveTo>
                <a:lnTo>
                  <a:pt x="9486900" y="113982"/>
                </a:lnTo>
                <a:lnTo>
                  <a:pt x="9478782" y="162014"/>
                </a:lnTo>
                <a:lnTo>
                  <a:pt x="9456204" y="203832"/>
                </a:lnTo>
                <a:lnTo>
                  <a:pt x="9421831" y="236874"/>
                </a:lnTo>
                <a:lnTo>
                  <a:pt x="9378326" y="258578"/>
                </a:lnTo>
                <a:lnTo>
                  <a:pt x="9328353" y="266382"/>
                </a:lnTo>
                <a:lnTo>
                  <a:pt x="4717021" y="266382"/>
                </a:lnTo>
                <a:lnTo>
                  <a:pt x="4598111" y="266382"/>
                </a:lnTo>
                <a:lnTo>
                  <a:pt x="4452666" y="287645"/>
                </a:lnTo>
                <a:lnTo>
                  <a:pt x="4371014" y="334422"/>
                </a:lnTo>
                <a:lnTo>
                  <a:pt x="4335194" y="381200"/>
                </a:lnTo>
                <a:lnTo>
                  <a:pt x="4327245" y="402463"/>
                </a:lnTo>
                <a:lnTo>
                  <a:pt x="4310734" y="367366"/>
                </a:lnTo>
                <a:lnTo>
                  <a:pt x="4281287" y="338887"/>
                </a:lnTo>
                <a:lnTo>
                  <a:pt x="4242611" y="316282"/>
                </a:lnTo>
                <a:lnTo>
                  <a:pt x="4198413" y="298809"/>
                </a:lnTo>
                <a:lnTo>
                  <a:pt x="4152402" y="285725"/>
                </a:lnTo>
                <a:lnTo>
                  <a:pt x="4108284" y="276288"/>
                </a:lnTo>
                <a:lnTo>
                  <a:pt x="4053759" y="268792"/>
                </a:lnTo>
                <a:lnTo>
                  <a:pt x="3998709" y="266382"/>
                </a:lnTo>
                <a:lnTo>
                  <a:pt x="3939666" y="266382"/>
                </a:lnTo>
                <a:lnTo>
                  <a:pt x="158546" y="266382"/>
                </a:lnTo>
                <a:lnTo>
                  <a:pt x="108573" y="258578"/>
                </a:lnTo>
                <a:lnTo>
                  <a:pt x="65068" y="236874"/>
                </a:lnTo>
                <a:lnTo>
                  <a:pt x="30695" y="203832"/>
                </a:lnTo>
                <a:lnTo>
                  <a:pt x="8117" y="162014"/>
                </a:lnTo>
                <a:lnTo>
                  <a:pt x="0" y="113982"/>
                </a:lnTo>
                <a:lnTo>
                  <a:pt x="0" y="0"/>
                </a:lnTo>
              </a:path>
            </a:pathLst>
          </a:custGeom>
          <a:ln w="38862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" y="12"/>
            <a:ext cx="160655" cy="7560309"/>
          </a:xfrm>
          <a:custGeom>
            <a:avLst/>
            <a:gdLst/>
            <a:ahLst/>
            <a:cxnLst/>
            <a:rect l="l" t="t" r="r" b="b"/>
            <a:pathLst>
              <a:path w="160655" h="7560309">
                <a:moveTo>
                  <a:pt x="160629" y="7559992"/>
                </a:moveTo>
                <a:lnTo>
                  <a:pt x="0" y="7559992"/>
                </a:lnTo>
                <a:lnTo>
                  <a:pt x="0" y="0"/>
                </a:lnTo>
                <a:lnTo>
                  <a:pt x="160629" y="0"/>
                </a:lnTo>
                <a:lnTo>
                  <a:pt x="160629" y="7559992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45515" y="313041"/>
            <a:ext cx="6096000" cy="1551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110" y="379804"/>
            <a:ext cx="8308340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ОСНОВНОЙ ИНСТРУМЕНТ </a:t>
            </a:r>
            <a:r>
              <a:rPr spc="795" dirty="0"/>
              <a:t>-</a:t>
            </a:r>
            <a:r>
              <a:rPr spc="25" dirty="0"/>
              <a:t> </a:t>
            </a:r>
            <a:r>
              <a:rPr dirty="0"/>
              <a:t>ФОТОГРАФИЯ РАБОЧЕГО ДНЯ</a:t>
            </a:r>
          </a:p>
        </p:txBody>
      </p:sp>
      <p:sp>
        <p:nvSpPr>
          <p:cNvPr id="3" name="object 3"/>
          <p:cNvSpPr/>
          <p:nvPr/>
        </p:nvSpPr>
        <p:spPr>
          <a:xfrm>
            <a:off x="547427" y="1461353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69">
                <a:moveTo>
                  <a:pt x="203758" y="0"/>
                </a:moveTo>
                <a:lnTo>
                  <a:pt x="157038" y="5381"/>
                </a:lnTo>
                <a:lnTo>
                  <a:pt x="114150" y="20709"/>
                </a:lnTo>
                <a:lnTo>
                  <a:pt x="76317" y="44762"/>
                </a:lnTo>
                <a:lnTo>
                  <a:pt x="44762" y="76317"/>
                </a:lnTo>
                <a:lnTo>
                  <a:pt x="20709" y="114150"/>
                </a:lnTo>
                <a:lnTo>
                  <a:pt x="5381" y="157038"/>
                </a:lnTo>
                <a:lnTo>
                  <a:pt x="0" y="203758"/>
                </a:lnTo>
                <a:lnTo>
                  <a:pt x="5381" y="250479"/>
                </a:lnTo>
                <a:lnTo>
                  <a:pt x="20709" y="293367"/>
                </a:lnTo>
                <a:lnTo>
                  <a:pt x="44762" y="331200"/>
                </a:lnTo>
                <a:lnTo>
                  <a:pt x="76317" y="362754"/>
                </a:lnTo>
                <a:lnTo>
                  <a:pt x="114150" y="386807"/>
                </a:lnTo>
                <a:lnTo>
                  <a:pt x="157038" y="402136"/>
                </a:lnTo>
                <a:lnTo>
                  <a:pt x="203758" y="407517"/>
                </a:lnTo>
                <a:lnTo>
                  <a:pt x="250475" y="402136"/>
                </a:lnTo>
                <a:lnTo>
                  <a:pt x="293362" y="386807"/>
                </a:lnTo>
                <a:lnTo>
                  <a:pt x="331194" y="362754"/>
                </a:lnTo>
                <a:lnTo>
                  <a:pt x="362750" y="331200"/>
                </a:lnTo>
                <a:lnTo>
                  <a:pt x="386805" y="293367"/>
                </a:lnTo>
                <a:lnTo>
                  <a:pt x="402135" y="250479"/>
                </a:lnTo>
                <a:lnTo>
                  <a:pt x="407517" y="203758"/>
                </a:lnTo>
                <a:lnTo>
                  <a:pt x="402135" y="157038"/>
                </a:lnTo>
                <a:lnTo>
                  <a:pt x="386805" y="114150"/>
                </a:lnTo>
                <a:lnTo>
                  <a:pt x="362750" y="76317"/>
                </a:lnTo>
                <a:lnTo>
                  <a:pt x="331194" y="44762"/>
                </a:lnTo>
                <a:lnTo>
                  <a:pt x="293362" y="20709"/>
                </a:lnTo>
                <a:lnTo>
                  <a:pt x="250475" y="5381"/>
                </a:lnTo>
                <a:lnTo>
                  <a:pt x="203758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5590" y="1550193"/>
            <a:ext cx="3387405" cy="815993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60"/>
              </a:spcBef>
            </a:pPr>
            <a:r>
              <a:rPr sz="1700" b="1" spc="15" dirty="0" smtClean="0">
                <a:solidFill>
                  <a:srgbClr val="2072B9"/>
                </a:solidFill>
                <a:latin typeface="Myriad Pro Cond"/>
                <a:cs typeface="Myriad Pro Cond"/>
              </a:rPr>
              <a:t>АДАПТИРОВАНН</a:t>
            </a:r>
            <a:r>
              <a:rPr lang="ru-RU" sz="1700" b="1" spc="15" dirty="0" smtClean="0">
                <a:solidFill>
                  <a:srgbClr val="2072B9"/>
                </a:solidFill>
                <a:latin typeface="Myriad Pro Cond"/>
                <a:cs typeface="Myriad Pro Cond"/>
              </a:rPr>
              <a:t>Ы</a:t>
            </a:r>
            <a:r>
              <a:rPr sz="1700" b="1" spc="15" dirty="0" smtClean="0">
                <a:solidFill>
                  <a:srgbClr val="2072B9"/>
                </a:solidFill>
                <a:latin typeface="Myriad Pro Cond"/>
                <a:cs typeface="Myriad Pro Cond"/>
              </a:rPr>
              <a:t>Й</a:t>
            </a:r>
            <a:r>
              <a:rPr sz="1700" b="1" spc="-30" dirty="0" smtClean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ИНСТРУМЕНТАРИЙ  ПОД СПЕЦИФИКУ</a:t>
            </a:r>
            <a:r>
              <a:rPr sz="1700" b="1" spc="-5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ГОССЛУЖАЩЕГО</a:t>
            </a:r>
            <a:endParaRPr sz="1700" dirty="0">
              <a:latin typeface="Myriad Pro Cond"/>
              <a:cs typeface="Myriad Pro C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5590" y="2740574"/>
            <a:ext cx="3016247" cy="314445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ЗАДАЧИ:</a:t>
            </a:r>
            <a:endParaRPr sz="1700" dirty="0">
              <a:latin typeface="Myriad Pro Cond"/>
              <a:cs typeface="Myriad Pro Cond"/>
            </a:endParaRPr>
          </a:p>
          <a:p>
            <a:pPr marL="137160" marR="227965">
              <a:lnSpc>
                <a:spcPct val="100000"/>
              </a:lnSpc>
              <a:spcBef>
                <a:spcPts val="1595"/>
              </a:spcBef>
            </a:pPr>
            <a:r>
              <a:rPr sz="15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Определить </a:t>
            </a:r>
            <a:r>
              <a:rPr sz="1500" b="1" dirty="0">
                <a:solidFill>
                  <a:srgbClr val="231F20"/>
                </a:solidFill>
                <a:latin typeface="PF DinDisplay Pro"/>
                <a:cs typeface="PF DinDisplay Pro"/>
              </a:rPr>
              <a:t>фактические  затраты рабочего времени  </a:t>
            </a:r>
            <a:r>
              <a:rPr sz="15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для различных видов</a:t>
            </a:r>
            <a:r>
              <a:rPr sz="1500" b="0" spc="-2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5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рабочих  операций;</a:t>
            </a:r>
            <a:endParaRPr sz="1500" dirty="0">
              <a:latin typeface="PF DinDisplay Pro Light"/>
              <a:cs typeface="PF DinDisplay Pro 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37160" marR="413384">
              <a:lnSpc>
                <a:spcPct val="100000"/>
              </a:lnSpc>
            </a:pPr>
            <a:r>
              <a:rPr sz="15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Выявить </a:t>
            </a:r>
            <a:r>
              <a:rPr sz="1500" b="1" dirty="0">
                <a:solidFill>
                  <a:srgbClr val="231F20"/>
                </a:solidFill>
                <a:latin typeface="PF DinDisplay Pro"/>
                <a:cs typeface="PF DinDisplay Pro"/>
              </a:rPr>
              <a:t>потери времени  и резервы </a:t>
            </a:r>
            <a:r>
              <a:rPr sz="15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повышения  производительности</a:t>
            </a:r>
            <a:r>
              <a:rPr sz="1500" b="0" spc="-2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5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труда;</a:t>
            </a:r>
            <a:endParaRPr sz="1500" dirty="0">
              <a:latin typeface="PF DinDisplay Pro Light"/>
              <a:cs typeface="PF DinDisplay Pro 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37160">
              <a:lnSpc>
                <a:spcPct val="100000"/>
              </a:lnSpc>
              <a:spcBef>
                <a:spcPts val="5"/>
              </a:spcBef>
            </a:pPr>
            <a:r>
              <a:rPr sz="15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Разработать </a:t>
            </a:r>
            <a:r>
              <a:rPr sz="1500" b="1" dirty="0">
                <a:solidFill>
                  <a:srgbClr val="231F20"/>
                </a:solidFill>
                <a:latin typeface="PF DinDisplay Pro"/>
                <a:cs typeface="PF DinDisplay Pro"/>
              </a:rPr>
              <a:t>новые</a:t>
            </a:r>
            <a:r>
              <a:rPr sz="1500" b="1" spc="-15" dirty="0">
                <a:solidFill>
                  <a:srgbClr val="231F20"/>
                </a:solidFill>
                <a:latin typeface="PF DinDisplay Pro"/>
                <a:cs typeface="PF DinDisplay Pro"/>
              </a:rPr>
              <a:t> </a:t>
            </a:r>
            <a:r>
              <a:rPr sz="1500" b="1" dirty="0">
                <a:solidFill>
                  <a:srgbClr val="231F20"/>
                </a:solidFill>
                <a:latin typeface="PF DinDisplay Pro"/>
                <a:cs typeface="PF DinDisplay Pro"/>
              </a:rPr>
              <a:t>нормативы</a:t>
            </a:r>
            <a:r>
              <a:rPr sz="15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;</a:t>
            </a:r>
            <a:endParaRPr sz="1500" dirty="0">
              <a:latin typeface="PF DinDisplay Pro Light"/>
              <a:cs typeface="PF DinDisplay Pro 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52945" y="1461353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70" h="407669">
                <a:moveTo>
                  <a:pt x="203758" y="0"/>
                </a:moveTo>
                <a:lnTo>
                  <a:pt x="157042" y="5381"/>
                </a:lnTo>
                <a:lnTo>
                  <a:pt x="114155" y="20709"/>
                </a:lnTo>
                <a:lnTo>
                  <a:pt x="76322" y="44762"/>
                </a:lnTo>
                <a:lnTo>
                  <a:pt x="44766" y="76317"/>
                </a:lnTo>
                <a:lnTo>
                  <a:pt x="20712" y="114150"/>
                </a:lnTo>
                <a:lnTo>
                  <a:pt x="5381" y="157038"/>
                </a:lnTo>
                <a:lnTo>
                  <a:pt x="0" y="203758"/>
                </a:lnTo>
                <a:lnTo>
                  <a:pt x="5381" y="250479"/>
                </a:lnTo>
                <a:lnTo>
                  <a:pt x="20712" y="293367"/>
                </a:lnTo>
                <a:lnTo>
                  <a:pt x="44766" y="331200"/>
                </a:lnTo>
                <a:lnTo>
                  <a:pt x="76322" y="362754"/>
                </a:lnTo>
                <a:lnTo>
                  <a:pt x="114155" y="386807"/>
                </a:lnTo>
                <a:lnTo>
                  <a:pt x="157042" y="402136"/>
                </a:lnTo>
                <a:lnTo>
                  <a:pt x="203758" y="407517"/>
                </a:lnTo>
                <a:lnTo>
                  <a:pt x="250479" y="402136"/>
                </a:lnTo>
                <a:lnTo>
                  <a:pt x="293367" y="386807"/>
                </a:lnTo>
                <a:lnTo>
                  <a:pt x="331200" y="362754"/>
                </a:lnTo>
                <a:lnTo>
                  <a:pt x="362754" y="331200"/>
                </a:lnTo>
                <a:lnTo>
                  <a:pt x="386807" y="293367"/>
                </a:lnTo>
                <a:lnTo>
                  <a:pt x="402136" y="250479"/>
                </a:lnTo>
                <a:lnTo>
                  <a:pt x="407517" y="203758"/>
                </a:lnTo>
                <a:lnTo>
                  <a:pt x="402136" y="157038"/>
                </a:lnTo>
                <a:lnTo>
                  <a:pt x="386807" y="114150"/>
                </a:lnTo>
                <a:lnTo>
                  <a:pt x="362754" y="76317"/>
                </a:lnTo>
                <a:lnTo>
                  <a:pt x="331200" y="44762"/>
                </a:lnTo>
                <a:lnTo>
                  <a:pt x="293367" y="20709"/>
                </a:lnTo>
                <a:lnTo>
                  <a:pt x="250479" y="5381"/>
                </a:lnTo>
                <a:lnTo>
                  <a:pt x="203758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21115" y="1550193"/>
            <a:ext cx="3611779" cy="815993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60"/>
              </a:spcBef>
            </a:pP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ДЛЯ ДОСТОВЕРНОСТИ РЕЗУЛЬТАТОВ </a:t>
            </a:r>
            <a:r>
              <a:rPr sz="1700" b="1" spc="415" dirty="0" smtClean="0">
                <a:solidFill>
                  <a:srgbClr val="2072B9"/>
                </a:solidFill>
                <a:latin typeface="Myriad Pro Cond"/>
                <a:cs typeface="Myriad Pro Cond"/>
              </a:rPr>
              <a:t>-</a:t>
            </a:r>
            <a:r>
              <a:rPr sz="1700" b="1" spc="5" dirty="0" smtClean="0">
                <a:solidFill>
                  <a:srgbClr val="2072B9"/>
                </a:solidFill>
                <a:latin typeface="Myriad Pro Cond"/>
                <a:cs typeface="Myriad Pro Cond"/>
              </a:rPr>
              <a:t>НАБЛЮДЕНИЕ </a:t>
            </a: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ВЕДЕТСЯ 5 РАБОЧИХ</a:t>
            </a:r>
            <a:r>
              <a:rPr sz="1700" b="1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ДНЕЙ</a:t>
            </a:r>
            <a:endParaRPr sz="1700" dirty="0">
              <a:latin typeface="Myriad Pro Cond"/>
              <a:cs typeface="Myriad Pro C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54376" y="3203897"/>
            <a:ext cx="2666365" cy="712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5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Оценить </a:t>
            </a:r>
            <a:r>
              <a:rPr sz="1500" b="1" dirty="0">
                <a:solidFill>
                  <a:srgbClr val="231F20"/>
                </a:solidFill>
                <a:latin typeface="PF DinDisplay Pro"/>
                <a:cs typeface="PF DinDisplay Pro"/>
              </a:rPr>
              <a:t>эффективность</a:t>
            </a:r>
            <a:r>
              <a:rPr sz="1500" b="1" spc="-10" dirty="0">
                <a:solidFill>
                  <a:srgbClr val="231F20"/>
                </a:solidFill>
                <a:latin typeface="PF DinDisplay Pro"/>
                <a:cs typeface="PF DinDisplay Pro"/>
              </a:rPr>
              <a:t> </a:t>
            </a:r>
            <a:r>
              <a:rPr sz="1500" b="1" dirty="0">
                <a:solidFill>
                  <a:srgbClr val="231F20"/>
                </a:solidFill>
                <a:latin typeface="PF DinDisplay Pro"/>
                <a:cs typeface="PF DinDisplay Pro"/>
              </a:rPr>
              <a:t>работы  </a:t>
            </a:r>
            <a:r>
              <a:rPr sz="15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каждого сотрудника и выбрать  передовика;</a:t>
            </a:r>
            <a:endParaRPr sz="1500">
              <a:latin typeface="PF DinDisplay Pro Light"/>
              <a:cs typeface="PF DinDisplay Pro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54376" y="4169295"/>
            <a:ext cx="3178810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5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Определить оптимальный коэффициент  управляемости в организации и</a:t>
            </a:r>
            <a:r>
              <a:rPr sz="15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5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прочее;</a:t>
            </a:r>
            <a:endParaRPr sz="1500">
              <a:latin typeface="PF DinDisplay Pro Light"/>
              <a:cs typeface="PF DinDisplay Pro Ligh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45952" y="1607871"/>
            <a:ext cx="2390435" cy="15750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45952" y="3324202"/>
            <a:ext cx="2390435" cy="17139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45954" y="5179453"/>
            <a:ext cx="2390863" cy="15896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" y="12"/>
            <a:ext cx="160655" cy="7560309"/>
          </a:xfrm>
          <a:custGeom>
            <a:avLst/>
            <a:gdLst/>
            <a:ahLst/>
            <a:cxnLst/>
            <a:rect l="l" t="t" r="r" b="b"/>
            <a:pathLst>
              <a:path w="160655" h="7560309">
                <a:moveTo>
                  <a:pt x="160629" y="7559992"/>
                </a:moveTo>
                <a:lnTo>
                  <a:pt x="0" y="7559992"/>
                </a:lnTo>
                <a:lnTo>
                  <a:pt x="0" y="0"/>
                </a:lnTo>
                <a:lnTo>
                  <a:pt x="160629" y="0"/>
                </a:lnTo>
                <a:lnTo>
                  <a:pt x="160629" y="7559992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8291" y="3316825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23291" y="0"/>
                </a:moveTo>
                <a:lnTo>
                  <a:pt x="14224" y="1828"/>
                </a:lnTo>
                <a:lnTo>
                  <a:pt x="6821" y="6815"/>
                </a:lnTo>
                <a:lnTo>
                  <a:pt x="1830" y="14214"/>
                </a:lnTo>
                <a:lnTo>
                  <a:pt x="0" y="23279"/>
                </a:lnTo>
                <a:lnTo>
                  <a:pt x="1830" y="32343"/>
                </a:lnTo>
                <a:lnTo>
                  <a:pt x="6821" y="39743"/>
                </a:lnTo>
                <a:lnTo>
                  <a:pt x="14224" y="44729"/>
                </a:lnTo>
                <a:lnTo>
                  <a:pt x="23291" y="46558"/>
                </a:lnTo>
                <a:lnTo>
                  <a:pt x="32351" y="44729"/>
                </a:lnTo>
                <a:lnTo>
                  <a:pt x="39751" y="39743"/>
                </a:lnTo>
                <a:lnTo>
                  <a:pt x="44740" y="32343"/>
                </a:lnTo>
                <a:lnTo>
                  <a:pt x="46570" y="23279"/>
                </a:lnTo>
                <a:lnTo>
                  <a:pt x="44740" y="14214"/>
                </a:lnTo>
                <a:lnTo>
                  <a:pt x="39751" y="6815"/>
                </a:lnTo>
                <a:lnTo>
                  <a:pt x="32351" y="1828"/>
                </a:lnTo>
                <a:lnTo>
                  <a:pt x="23291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46451" y="3316825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89" h="46989">
                <a:moveTo>
                  <a:pt x="23279" y="0"/>
                </a:moveTo>
                <a:lnTo>
                  <a:pt x="14214" y="1828"/>
                </a:lnTo>
                <a:lnTo>
                  <a:pt x="6815" y="6815"/>
                </a:lnTo>
                <a:lnTo>
                  <a:pt x="1828" y="14214"/>
                </a:lnTo>
                <a:lnTo>
                  <a:pt x="0" y="23279"/>
                </a:lnTo>
                <a:lnTo>
                  <a:pt x="1828" y="32343"/>
                </a:lnTo>
                <a:lnTo>
                  <a:pt x="6815" y="39743"/>
                </a:lnTo>
                <a:lnTo>
                  <a:pt x="14214" y="44729"/>
                </a:lnTo>
                <a:lnTo>
                  <a:pt x="23279" y="46558"/>
                </a:lnTo>
                <a:lnTo>
                  <a:pt x="32343" y="44729"/>
                </a:lnTo>
                <a:lnTo>
                  <a:pt x="39743" y="39743"/>
                </a:lnTo>
                <a:lnTo>
                  <a:pt x="44729" y="32343"/>
                </a:lnTo>
                <a:lnTo>
                  <a:pt x="46558" y="23279"/>
                </a:lnTo>
                <a:lnTo>
                  <a:pt x="44729" y="14214"/>
                </a:lnTo>
                <a:lnTo>
                  <a:pt x="39743" y="6815"/>
                </a:lnTo>
                <a:lnTo>
                  <a:pt x="32343" y="1828"/>
                </a:lnTo>
                <a:lnTo>
                  <a:pt x="23279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46451" y="4284134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89" h="46989">
                <a:moveTo>
                  <a:pt x="23279" y="0"/>
                </a:moveTo>
                <a:lnTo>
                  <a:pt x="14214" y="1830"/>
                </a:lnTo>
                <a:lnTo>
                  <a:pt x="6815" y="6821"/>
                </a:lnTo>
                <a:lnTo>
                  <a:pt x="1828" y="14224"/>
                </a:lnTo>
                <a:lnTo>
                  <a:pt x="0" y="23291"/>
                </a:lnTo>
                <a:lnTo>
                  <a:pt x="1828" y="32351"/>
                </a:lnTo>
                <a:lnTo>
                  <a:pt x="6815" y="39751"/>
                </a:lnTo>
                <a:lnTo>
                  <a:pt x="14214" y="44740"/>
                </a:lnTo>
                <a:lnTo>
                  <a:pt x="23279" y="46570"/>
                </a:lnTo>
                <a:lnTo>
                  <a:pt x="32343" y="44740"/>
                </a:lnTo>
                <a:lnTo>
                  <a:pt x="39743" y="39751"/>
                </a:lnTo>
                <a:lnTo>
                  <a:pt x="44729" y="32351"/>
                </a:lnTo>
                <a:lnTo>
                  <a:pt x="46558" y="23291"/>
                </a:lnTo>
                <a:lnTo>
                  <a:pt x="44729" y="14224"/>
                </a:lnTo>
                <a:lnTo>
                  <a:pt x="39743" y="6821"/>
                </a:lnTo>
                <a:lnTo>
                  <a:pt x="32343" y="1830"/>
                </a:lnTo>
                <a:lnTo>
                  <a:pt x="23279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8291" y="4508505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23291" y="0"/>
                </a:moveTo>
                <a:lnTo>
                  <a:pt x="14224" y="1829"/>
                </a:lnTo>
                <a:lnTo>
                  <a:pt x="6821" y="6819"/>
                </a:lnTo>
                <a:lnTo>
                  <a:pt x="1830" y="14219"/>
                </a:lnTo>
                <a:lnTo>
                  <a:pt x="0" y="23279"/>
                </a:lnTo>
                <a:lnTo>
                  <a:pt x="1830" y="32345"/>
                </a:lnTo>
                <a:lnTo>
                  <a:pt x="6821" y="39749"/>
                </a:lnTo>
                <a:lnTo>
                  <a:pt x="14224" y="44740"/>
                </a:lnTo>
                <a:lnTo>
                  <a:pt x="23291" y="46570"/>
                </a:lnTo>
                <a:lnTo>
                  <a:pt x="32351" y="44740"/>
                </a:lnTo>
                <a:lnTo>
                  <a:pt x="39751" y="39749"/>
                </a:lnTo>
                <a:lnTo>
                  <a:pt x="44740" y="32345"/>
                </a:lnTo>
                <a:lnTo>
                  <a:pt x="46570" y="23279"/>
                </a:lnTo>
                <a:lnTo>
                  <a:pt x="44740" y="14219"/>
                </a:lnTo>
                <a:lnTo>
                  <a:pt x="39751" y="6819"/>
                </a:lnTo>
                <a:lnTo>
                  <a:pt x="32351" y="1829"/>
                </a:lnTo>
                <a:lnTo>
                  <a:pt x="23291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8291" y="5488622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23291" y="0"/>
                </a:moveTo>
                <a:lnTo>
                  <a:pt x="14224" y="1829"/>
                </a:lnTo>
                <a:lnTo>
                  <a:pt x="6821" y="6819"/>
                </a:lnTo>
                <a:lnTo>
                  <a:pt x="1830" y="14219"/>
                </a:lnTo>
                <a:lnTo>
                  <a:pt x="0" y="23279"/>
                </a:lnTo>
                <a:lnTo>
                  <a:pt x="1830" y="32345"/>
                </a:lnTo>
                <a:lnTo>
                  <a:pt x="6821" y="39749"/>
                </a:lnTo>
                <a:lnTo>
                  <a:pt x="14224" y="44740"/>
                </a:lnTo>
                <a:lnTo>
                  <a:pt x="23291" y="46570"/>
                </a:lnTo>
                <a:lnTo>
                  <a:pt x="32351" y="44740"/>
                </a:lnTo>
                <a:lnTo>
                  <a:pt x="39751" y="39749"/>
                </a:lnTo>
                <a:lnTo>
                  <a:pt x="44740" y="32345"/>
                </a:lnTo>
                <a:lnTo>
                  <a:pt x="46570" y="23279"/>
                </a:lnTo>
                <a:lnTo>
                  <a:pt x="44740" y="14219"/>
                </a:lnTo>
                <a:lnTo>
                  <a:pt x="39751" y="6819"/>
                </a:lnTo>
                <a:lnTo>
                  <a:pt x="32351" y="1829"/>
                </a:lnTo>
                <a:lnTo>
                  <a:pt x="23291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110" y="379804"/>
            <a:ext cx="9058910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ПРОГРАММНОЕ ОБЕСПЕЧЕНИЕ ДЛЯ ФИКСАЦИИ</a:t>
            </a:r>
            <a:r>
              <a:rPr spc="35" dirty="0"/>
              <a:t> </a:t>
            </a:r>
            <a:r>
              <a:rPr dirty="0"/>
              <a:t>НАБЛЮДЕНИЯ</a:t>
            </a:r>
          </a:p>
        </p:txBody>
      </p:sp>
      <p:sp>
        <p:nvSpPr>
          <p:cNvPr id="3" name="object 3"/>
          <p:cNvSpPr/>
          <p:nvPr/>
        </p:nvSpPr>
        <p:spPr>
          <a:xfrm>
            <a:off x="733526" y="1425689"/>
            <a:ext cx="4025582" cy="20372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63031" y="1425682"/>
            <a:ext cx="3986651" cy="20372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880" y="3431424"/>
            <a:ext cx="389890" cy="389890"/>
          </a:xfrm>
          <a:custGeom>
            <a:avLst/>
            <a:gdLst/>
            <a:ahLst/>
            <a:cxnLst/>
            <a:rect l="l" t="t" r="r" b="b"/>
            <a:pathLst>
              <a:path w="389890" h="389889">
                <a:moveTo>
                  <a:pt x="194640" y="0"/>
                </a:moveTo>
                <a:lnTo>
                  <a:pt x="150012" y="5140"/>
                </a:lnTo>
                <a:lnTo>
                  <a:pt x="109044" y="19784"/>
                </a:lnTo>
                <a:lnTo>
                  <a:pt x="72904" y="42762"/>
                </a:lnTo>
                <a:lnTo>
                  <a:pt x="42761" y="72906"/>
                </a:lnTo>
                <a:lnTo>
                  <a:pt x="19784" y="109048"/>
                </a:lnTo>
                <a:lnTo>
                  <a:pt x="5140" y="150020"/>
                </a:lnTo>
                <a:lnTo>
                  <a:pt x="0" y="194652"/>
                </a:lnTo>
                <a:lnTo>
                  <a:pt x="5140" y="239280"/>
                </a:lnTo>
                <a:lnTo>
                  <a:pt x="19784" y="280248"/>
                </a:lnTo>
                <a:lnTo>
                  <a:pt x="42761" y="316388"/>
                </a:lnTo>
                <a:lnTo>
                  <a:pt x="72904" y="346531"/>
                </a:lnTo>
                <a:lnTo>
                  <a:pt x="109044" y="369508"/>
                </a:lnTo>
                <a:lnTo>
                  <a:pt x="150012" y="384152"/>
                </a:lnTo>
                <a:lnTo>
                  <a:pt x="194640" y="389293"/>
                </a:lnTo>
                <a:lnTo>
                  <a:pt x="239272" y="384152"/>
                </a:lnTo>
                <a:lnTo>
                  <a:pt x="280244" y="369508"/>
                </a:lnTo>
                <a:lnTo>
                  <a:pt x="316386" y="346531"/>
                </a:lnTo>
                <a:lnTo>
                  <a:pt x="346530" y="316388"/>
                </a:lnTo>
                <a:lnTo>
                  <a:pt x="369508" y="280248"/>
                </a:lnTo>
                <a:lnTo>
                  <a:pt x="384152" y="239280"/>
                </a:lnTo>
                <a:lnTo>
                  <a:pt x="389293" y="194652"/>
                </a:lnTo>
                <a:lnTo>
                  <a:pt x="384152" y="150020"/>
                </a:lnTo>
                <a:lnTo>
                  <a:pt x="369508" y="109048"/>
                </a:lnTo>
                <a:lnTo>
                  <a:pt x="346530" y="72906"/>
                </a:lnTo>
                <a:lnTo>
                  <a:pt x="316386" y="42762"/>
                </a:lnTo>
                <a:lnTo>
                  <a:pt x="280244" y="19784"/>
                </a:lnTo>
                <a:lnTo>
                  <a:pt x="239272" y="5140"/>
                </a:lnTo>
                <a:lnTo>
                  <a:pt x="194640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62021" y="3431424"/>
            <a:ext cx="389890" cy="389890"/>
          </a:xfrm>
          <a:custGeom>
            <a:avLst/>
            <a:gdLst/>
            <a:ahLst/>
            <a:cxnLst/>
            <a:rect l="l" t="t" r="r" b="b"/>
            <a:pathLst>
              <a:path w="389889" h="389889">
                <a:moveTo>
                  <a:pt x="194652" y="0"/>
                </a:moveTo>
                <a:lnTo>
                  <a:pt x="150020" y="5140"/>
                </a:lnTo>
                <a:lnTo>
                  <a:pt x="109048" y="19784"/>
                </a:lnTo>
                <a:lnTo>
                  <a:pt x="72906" y="42762"/>
                </a:lnTo>
                <a:lnTo>
                  <a:pt x="42762" y="72906"/>
                </a:lnTo>
                <a:lnTo>
                  <a:pt x="19784" y="109048"/>
                </a:lnTo>
                <a:lnTo>
                  <a:pt x="5140" y="150020"/>
                </a:lnTo>
                <a:lnTo>
                  <a:pt x="0" y="194652"/>
                </a:lnTo>
                <a:lnTo>
                  <a:pt x="5140" y="239280"/>
                </a:lnTo>
                <a:lnTo>
                  <a:pt x="19784" y="280248"/>
                </a:lnTo>
                <a:lnTo>
                  <a:pt x="42762" y="316388"/>
                </a:lnTo>
                <a:lnTo>
                  <a:pt x="72906" y="346531"/>
                </a:lnTo>
                <a:lnTo>
                  <a:pt x="109048" y="369508"/>
                </a:lnTo>
                <a:lnTo>
                  <a:pt x="150020" y="384152"/>
                </a:lnTo>
                <a:lnTo>
                  <a:pt x="194652" y="389293"/>
                </a:lnTo>
                <a:lnTo>
                  <a:pt x="239280" y="384152"/>
                </a:lnTo>
                <a:lnTo>
                  <a:pt x="280248" y="369508"/>
                </a:lnTo>
                <a:lnTo>
                  <a:pt x="316388" y="346531"/>
                </a:lnTo>
                <a:lnTo>
                  <a:pt x="346531" y="316388"/>
                </a:lnTo>
                <a:lnTo>
                  <a:pt x="369508" y="280248"/>
                </a:lnTo>
                <a:lnTo>
                  <a:pt x="384152" y="239280"/>
                </a:lnTo>
                <a:lnTo>
                  <a:pt x="389293" y="194652"/>
                </a:lnTo>
                <a:lnTo>
                  <a:pt x="384152" y="150020"/>
                </a:lnTo>
                <a:lnTo>
                  <a:pt x="369508" y="109048"/>
                </a:lnTo>
                <a:lnTo>
                  <a:pt x="346531" y="72906"/>
                </a:lnTo>
                <a:lnTo>
                  <a:pt x="316388" y="42762"/>
                </a:lnTo>
                <a:lnTo>
                  <a:pt x="280248" y="19784"/>
                </a:lnTo>
                <a:lnTo>
                  <a:pt x="239280" y="5140"/>
                </a:lnTo>
                <a:lnTo>
                  <a:pt x="194652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4750" y="3504874"/>
            <a:ext cx="3980815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0" spc="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Рис. </a:t>
            </a:r>
            <a:r>
              <a:rPr sz="1450" b="0" spc="1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1. </a:t>
            </a:r>
            <a:r>
              <a:rPr sz="1450" b="0" spc="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Экран наблюдателя в процессе</a:t>
            </a:r>
            <a:r>
              <a:rPr sz="1450" b="0" spc="-3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450" b="0" spc="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наблюдения</a:t>
            </a:r>
            <a:endParaRPr sz="1450">
              <a:latin typeface="PF DinDisplay Pro Light"/>
              <a:cs typeface="PF DinDisplay Pro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50392" y="3504874"/>
            <a:ext cx="3911108" cy="240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0" spc="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Рис. </a:t>
            </a:r>
            <a:r>
              <a:rPr sz="1450" b="0" spc="1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2. </a:t>
            </a:r>
            <a:r>
              <a:rPr sz="1450" b="0" spc="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Комментарий от</a:t>
            </a:r>
            <a:r>
              <a:rPr sz="1450" b="0" spc="-4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450" b="0" spc="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модератора</a:t>
            </a:r>
            <a:endParaRPr sz="1450" dirty="0">
              <a:latin typeface="PF DinDisplay Pro Light"/>
              <a:cs typeface="PF DinDisplay Pro Ligh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62021" y="6587299"/>
            <a:ext cx="389890" cy="389890"/>
          </a:xfrm>
          <a:custGeom>
            <a:avLst/>
            <a:gdLst/>
            <a:ahLst/>
            <a:cxnLst/>
            <a:rect l="l" t="t" r="r" b="b"/>
            <a:pathLst>
              <a:path w="389889" h="389890">
                <a:moveTo>
                  <a:pt x="194652" y="0"/>
                </a:moveTo>
                <a:lnTo>
                  <a:pt x="150020" y="5140"/>
                </a:lnTo>
                <a:lnTo>
                  <a:pt x="109048" y="19784"/>
                </a:lnTo>
                <a:lnTo>
                  <a:pt x="72906" y="42761"/>
                </a:lnTo>
                <a:lnTo>
                  <a:pt x="42762" y="72904"/>
                </a:lnTo>
                <a:lnTo>
                  <a:pt x="19784" y="109044"/>
                </a:lnTo>
                <a:lnTo>
                  <a:pt x="5140" y="150012"/>
                </a:lnTo>
                <a:lnTo>
                  <a:pt x="0" y="194640"/>
                </a:lnTo>
                <a:lnTo>
                  <a:pt x="5140" y="239272"/>
                </a:lnTo>
                <a:lnTo>
                  <a:pt x="19784" y="280244"/>
                </a:lnTo>
                <a:lnTo>
                  <a:pt x="42762" y="316386"/>
                </a:lnTo>
                <a:lnTo>
                  <a:pt x="72906" y="346530"/>
                </a:lnTo>
                <a:lnTo>
                  <a:pt x="109048" y="369508"/>
                </a:lnTo>
                <a:lnTo>
                  <a:pt x="150020" y="384152"/>
                </a:lnTo>
                <a:lnTo>
                  <a:pt x="194652" y="389293"/>
                </a:lnTo>
                <a:lnTo>
                  <a:pt x="239280" y="384152"/>
                </a:lnTo>
                <a:lnTo>
                  <a:pt x="280248" y="369508"/>
                </a:lnTo>
                <a:lnTo>
                  <a:pt x="316388" y="346530"/>
                </a:lnTo>
                <a:lnTo>
                  <a:pt x="346531" y="316386"/>
                </a:lnTo>
                <a:lnTo>
                  <a:pt x="369508" y="280244"/>
                </a:lnTo>
                <a:lnTo>
                  <a:pt x="384152" y="239272"/>
                </a:lnTo>
                <a:lnTo>
                  <a:pt x="389293" y="194640"/>
                </a:lnTo>
                <a:lnTo>
                  <a:pt x="384152" y="150012"/>
                </a:lnTo>
                <a:lnTo>
                  <a:pt x="369508" y="109044"/>
                </a:lnTo>
                <a:lnTo>
                  <a:pt x="346531" y="72904"/>
                </a:lnTo>
                <a:lnTo>
                  <a:pt x="316388" y="42761"/>
                </a:lnTo>
                <a:lnTo>
                  <a:pt x="280248" y="19784"/>
                </a:lnTo>
                <a:lnTo>
                  <a:pt x="239280" y="5140"/>
                </a:lnTo>
                <a:lnTo>
                  <a:pt x="194652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550321" y="6660738"/>
            <a:ext cx="4203700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0" spc="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Рис. </a:t>
            </a:r>
            <a:r>
              <a:rPr sz="1450" b="0" spc="1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3. </a:t>
            </a:r>
            <a:r>
              <a:rPr sz="1450" b="0" spc="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Готовые отчеты онлайн по итогам</a:t>
            </a:r>
            <a:r>
              <a:rPr sz="1450" b="0" spc="-4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450" b="0" spc="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наблюдений</a:t>
            </a:r>
            <a:endParaRPr sz="1450" dirty="0">
              <a:latin typeface="PF DinDisplay Pro Light"/>
              <a:cs typeface="PF DinDisplay Pro Ligh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3436" y="4528247"/>
            <a:ext cx="3957604" cy="14619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13026" y="4928856"/>
            <a:ext cx="656590" cy="550545"/>
          </a:xfrm>
          <a:custGeom>
            <a:avLst/>
            <a:gdLst/>
            <a:ahLst/>
            <a:cxnLst/>
            <a:rect l="l" t="t" r="r" b="b"/>
            <a:pathLst>
              <a:path w="656589" h="550545">
                <a:moveTo>
                  <a:pt x="381431" y="0"/>
                </a:moveTo>
                <a:lnTo>
                  <a:pt x="381431" y="137579"/>
                </a:lnTo>
                <a:lnTo>
                  <a:pt x="0" y="137579"/>
                </a:lnTo>
                <a:lnTo>
                  <a:pt x="0" y="412724"/>
                </a:lnTo>
                <a:lnTo>
                  <a:pt x="381431" y="412724"/>
                </a:lnTo>
                <a:lnTo>
                  <a:pt x="381431" y="550303"/>
                </a:lnTo>
                <a:lnTo>
                  <a:pt x="656590" y="275158"/>
                </a:lnTo>
                <a:lnTo>
                  <a:pt x="381431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13026" y="4928856"/>
            <a:ext cx="656590" cy="550545"/>
          </a:xfrm>
          <a:custGeom>
            <a:avLst/>
            <a:gdLst/>
            <a:ahLst/>
            <a:cxnLst/>
            <a:rect l="l" t="t" r="r" b="b"/>
            <a:pathLst>
              <a:path w="656589" h="550545">
                <a:moveTo>
                  <a:pt x="381431" y="0"/>
                </a:moveTo>
                <a:lnTo>
                  <a:pt x="381431" y="137579"/>
                </a:lnTo>
                <a:lnTo>
                  <a:pt x="0" y="137579"/>
                </a:lnTo>
                <a:lnTo>
                  <a:pt x="0" y="412724"/>
                </a:lnTo>
                <a:lnTo>
                  <a:pt x="381431" y="412724"/>
                </a:lnTo>
                <a:lnTo>
                  <a:pt x="381431" y="550303"/>
                </a:lnTo>
                <a:lnTo>
                  <a:pt x="656590" y="275158"/>
                </a:lnTo>
                <a:lnTo>
                  <a:pt x="381431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91604" y="4538297"/>
            <a:ext cx="3934339" cy="19424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2"/>
            <a:ext cx="160655" cy="7560309"/>
          </a:xfrm>
          <a:custGeom>
            <a:avLst/>
            <a:gdLst/>
            <a:ahLst/>
            <a:cxnLst/>
            <a:rect l="l" t="t" r="r" b="b"/>
            <a:pathLst>
              <a:path w="160655" h="7560309">
                <a:moveTo>
                  <a:pt x="160642" y="7559992"/>
                </a:moveTo>
                <a:lnTo>
                  <a:pt x="0" y="7559992"/>
                </a:lnTo>
                <a:lnTo>
                  <a:pt x="0" y="0"/>
                </a:lnTo>
                <a:lnTo>
                  <a:pt x="160642" y="0"/>
                </a:lnTo>
                <a:lnTo>
                  <a:pt x="160642" y="7559992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0895" y="12"/>
            <a:ext cx="2311400" cy="7560309"/>
          </a:xfrm>
          <a:custGeom>
            <a:avLst/>
            <a:gdLst/>
            <a:ahLst/>
            <a:cxnLst/>
            <a:rect l="l" t="t" r="r" b="b"/>
            <a:pathLst>
              <a:path w="2311400" h="7560309">
                <a:moveTo>
                  <a:pt x="0" y="7559992"/>
                </a:moveTo>
                <a:lnTo>
                  <a:pt x="2311095" y="7559992"/>
                </a:lnTo>
                <a:lnTo>
                  <a:pt x="2311095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480812" y="2158602"/>
            <a:ext cx="2211483" cy="10130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3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* По данным проведенного  исследования в 2018 </a:t>
            </a:r>
            <a:r>
              <a:rPr sz="1300" b="0" dirty="0" err="1">
                <a:solidFill>
                  <a:srgbClr val="231F20"/>
                </a:solidFill>
                <a:latin typeface="PF DinDisplay Pro Light"/>
                <a:cs typeface="PF DinDisplay Pro Light"/>
              </a:rPr>
              <a:t>году</a:t>
            </a:r>
            <a:r>
              <a:rPr sz="13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 </a:t>
            </a:r>
            <a:r>
              <a:rPr sz="1300" b="0" dirty="0" err="1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лондонской</a:t>
            </a:r>
            <a:r>
              <a:rPr lang="ru-RU" sz="1300" spc="-9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300" b="0" dirty="0" err="1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консалтинговой</a:t>
            </a:r>
            <a:r>
              <a:rPr sz="1300" b="0" dirty="0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  </a:t>
            </a:r>
            <a:r>
              <a:rPr sz="13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компании STL Microsoﬅ  Training:</a:t>
            </a:r>
            <a:endParaRPr sz="1300" dirty="0">
              <a:latin typeface="PF DinDisplay Pro Light"/>
              <a:cs typeface="PF DinDisplay Pro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5764" y="3400050"/>
            <a:ext cx="1660786" cy="13106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200" b="0" dirty="0" err="1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сотрудник</a:t>
            </a:r>
            <a:r>
              <a:rPr sz="1200" b="0" spc="-15" dirty="0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2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посещает</a:t>
            </a:r>
            <a:endParaRPr sz="1200" dirty="0">
              <a:latin typeface="PF DinDisplay Pro Light"/>
              <a:cs typeface="PF DinDisplay Pro Ligh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2000" spc="-80" dirty="0">
                <a:solidFill>
                  <a:srgbClr val="1C75BC"/>
                </a:solidFill>
                <a:latin typeface="Arial"/>
                <a:cs typeface="Arial"/>
              </a:rPr>
              <a:t>207</a:t>
            </a:r>
            <a:r>
              <a:rPr sz="2000" spc="-375" dirty="0">
                <a:solidFill>
                  <a:srgbClr val="1C75BC"/>
                </a:solidFill>
                <a:latin typeface="Arial"/>
                <a:cs typeface="Arial"/>
              </a:rPr>
              <a:t> </a:t>
            </a:r>
            <a:r>
              <a:rPr sz="1200" b="0" dirty="0" err="1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совещаний</a:t>
            </a:r>
            <a:r>
              <a:rPr sz="1200" b="0" dirty="0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2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в год;</a:t>
            </a:r>
            <a:endParaRPr sz="1200" dirty="0">
              <a:latin typeface="PF DinDisplay Pro Light"/>
              <a:cs typeface="PF DinDisplay Pro Light"/>
            </a:endParaRPr>
          </a:p>
          <a:p>
            <a:pPr marL="12700" marR="291465">
              <a:lnSpc>
                <a:spcPct val="94700"/>
              </a:lnSpc>
              <a:spcBef>
                <a:spcPts val="1025"/>
              </a:spcBef>
            </a:pPr>
            <a:r>
              <a:rPr sz="2000" spc="-95" dirty="0">
                <a:solidFill>
                  <a:srgbClr val="1C75BC"/>
                </a:solidFill>
                <a:latin typeface="Arial"/>
                <a:cs typeface="Arial"/>
              </a:rPr>
              <a:t>67%</a:t>
            </a:r>
            <a:r>
              <a:rPr sz="2000" spc="-160" dirty="0">
                <a:solidFill>
                  <a:srgbClr val="1C75BC"/>
                </a:solidFill>
                <a:latin typeface="Arial"/>
                <a:cs typeface="Arial"/>
              </a:rPr>
              <a:t> </a:t>
            </a:r>
            <a:r>
              <a:rPr sz="12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совещаний  являются  непродуктивными;</a:t>
            </a:r>
            <a:endParaRPr sz="1200" dirty="0">
              <a:latin typeface="PF DinDisplay Pro Light"/>
              <a:cs typeface="PF DinDisplay Pro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5764" y="4800469"/>
            <a:ext cx="1660786" cy="858519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196850">
              <a:lnSpc>
                <a:spcPct val="94700"/>
              </a:lnSpc>
              <a:spcBef>
                <a:spcPts val="225"/>
              </a:spcBef>
            </a:pPr>
            <a:r>
              <a:rPr sz="2000" spc="-80" dirty="0">
                <a:solidFill>
                  <a:srgbClr val="1C75BC"/>
                </a:solidFill>
                <a:latin typeface="Arial"/>
                <a:cs typeface="Arial"/>
              </a:rPr>
              <a:t>31 </a:t>
            </a:r>
            <a:r>
              <a:rPr sz="1400" spc="-65" dirty="0">
                <a:solidFill>
                  <a:srgbClr val="1C75BC"/>
                </a:solidFill>
                <a:latin typeface="Arial"/>
                <a:cs typeface="Arial"/>
              </a:rPr>
              <a:t>час </a:t>
            </a:r>
            <a:r>
              <a:rPr sz="1400" spc="-50" dirty="0">
                <a:solidFill>
                  <a:srgbClr val="1C75BC"/>
                </a:solidFill>
                <a:latin typeface="Arial"/>
                <a:cs typeface="Arial"/>
              </a:rPr>
              <a:t>в </a:t>
            </a:r>
            <a:r>
              <a:rPr sz="1400" spc="-80" dirty="0">
                <a:solidFill>
                  <a:srgbClr val="1C75BC"/>
                </a:solidFill>
                <a:latin typeface="Arial"/>
                <a:cs typeface="Arial"/>
              </a:rPr>
              <a:t>месяц </a:t>
            </a:r>
            <a:r>
              <a:rPr sz="14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тратит сотрудник  на</a:t>
            </a:r>
            <a:r>
              <a:rPr sz="1200" b="0" spc="-9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2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непродуктивные</a:t>
            </a:r>
            <a:endParaRPr sz="1200" dirty="0">
              <a:latin typeface="PF DinDisplay Pro Light"/>
              <a:cs typeface="PF DinDisplay Pro Light"/>
            </a:endParaRPr>
          </a:p>
          <a:p>
            <a:pPr marL="12700">
              <a:lnSpc>
                <a:spcPct val="100000"/>
              </a:lnSpc>
            </a:pPr>
            <a:r>
              <a:rPr sz="12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беседы с</a:t>
            </a:r>
            <a:r>
              <a:rPr sz="1200" b="0" spc="-8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2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начальством;</a:t>
            </a:r>
            <a:endParaRPr sz="1200" dirty="0">
              <a:latin typeface="PF DinDisplay Pro Light"/>
              <a:cs typeface="PF DinDisplay Pro Ligh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13110" y="379803"/>
            <a:ext cx="4785990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НАША</a:t>
            </a:r>
            <a:r>
              <a:rPr spc="-50" dirty="0"/>
              <a:t> </a:t>
            </a:r>
            <a:r>
              <a:rPr dirty="0"/>
              <a:t>СТАТИСТИКА</a:t>
            </a:r>
          </a:p>
        </p:txBody>
      </p:sp>
      <p:sp>
        <p:nvSpPr>
          <p:cNvPr id="8" name="object 8"/>
          <p:cNvSpPr/>
          <p:nvPr/>
        </p:nvSpPr>
        <p:spPr>
          <a:xfrm>
            <a:off x="6164168" y="3780166"/>
            <a:ext cx="493395" cy="550545"/>
          </a:xfrm>
          <a:custGeom>
            <a:avLst/>
            <a:gdLst/>
            <a:ahLst/>
            <a:cxnLst/>
            <a:rect l="l" t="t" r="r" b="b"/>
            <a:pathLst>
              <a:path w="493395" h="550545">
                <a:moveTo>
                  <a:pt x="217652" y="0"/>
                </a:moveTo>
                <a:lnTo>
                  <a:pt x="217652" y="137579"/>
                </a:lnTo>
                <a:lnTo>
                  <a:pt x="0" y="137579"/>
                </a:lnTo>
                <a:lnTo>
                  <a:pt x="0" y="412737"/>
                </a:lnTo>
                <a:lnTo>
                  <a:pt x="217652" y="412737"/>
                </a:lnTo>
                <a:lnTo>
                  <a:pt x="217652" y="550316"/>
                </a:lnTo>
                <a:lnTo>
                  <a:pt x="492810" y="275158"/>
                </a:lnTo>
                <a:lnTo>
                  <a:pt x="217652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2"/>
            <a:ext cx="160655" cy="7560309"/>
          </a:xfrm>
          <a:custGeom>
            <a:avLst/>
            <a:gdLst/>
            <a:ahLst/>
            <a:cxnLst/>
            <a:rect l="l" t="t" r="r" b="b"/>
            <a:pathLst>
              <a:path w="160655" h="7560309">
                <a:moveTo>
                  <a:pt x="0" y="7559992"/>
                </a:moveTo>
                <a:lnTo>
                  <a:pt x="160642" y="7559992"/>
                </a:lnTo>
                <a:lnTo>
                  <a:pt x="160642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035411"/>
              </p:ext>
            </p:extLst>
          </p:nvPr>
        </p:nvGraphicFramePr>
        <p:xfrm>
          <a:off x="363687" y="1285156"/>
          <a:ext cx="5747810" cy="56057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1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856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68580" marR="1008380" indent="-635" algn="ctr">
                        <a:lnSpc>
                          <a:spcPct val="102000"/>
                        </a:lnSpc>
                      </a:pPr>
                      <a:r>
                        <a:rPr sz="14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Основные 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потери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времени  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госслужащего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871B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7945" marR="122555" algn="ctr">
                        <a:lnSpc>
                          <a:spcPct val="102000"/>
                        </a:lnSpc>
                        <a:spcBef>
                          <a:spcPts val="229"/>
                        </a:spcBef>
                      </a:pPr>
                      <a:r>
                        <a:rPr sz="13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 среднем в</a:t>
                      </a:r>
                      <a:r>
                        <a:rPr sz="1300" b="1" spc="-9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день  </a:t>
                      </a:r>
                      <a:r>
                        <a:rPr sz="13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 1</a:t>
                      </a:r>
                      <a:r>
                        <a:rPr sz="13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сотрудника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871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7945" marR="16510" algn="ctr">
                        <a:lnSpc>
                          <a:spcPct val="102000"/>
                        </a:lnSpc>
                        <a:spcBef>
                          <a:spcPts val="760"/>
                        </a:spcBef>
                      </a:pPr>
                      <a:r>
                        <a:rPr sz="13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300" b="1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среднем  в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год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  <a:p>
                      <a:pPr marL="6794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3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 1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ггс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9652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87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67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871B9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15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ОТ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7556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871B9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15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ДО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7683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871B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652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87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310">
                <a:tc>
                  <a:txBody>
                    <a:bodyPr/>
                    <a:lstStyle/>
                    <a:p>
                      <a:pPr marL="69215" marR="356235" indent="-635">
                        <a:lnSpc>
                          <a:spcPct val="102000"/>
                        </a:lnSpc>
                        <a:spcBef>
                          <a:spcPts val="875"/>
                        </a:spcBef>
                      </a:pPr>
                      <a:r>
                        <a:rPr sz="15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Совещания, </a:t>
                      </a:r>
                      <a:r>
                        <a:rPr sz="15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коммуникации* (внутри  </a:t>
                      </a:r>
                      <a:r>
                        <a:rPr sz="150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одной </a:t>
                      </a:r>
                      <a:r>
                        <a:rPr sz="15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организации)</a:t>
                      </a:r>
                      <a:endParaRPr sz="1500" dirty="0">
                        <a:latin typeface="Calibri"/>
                        <a:cs typeface="Calibri"/>
                      </a:endParaRPr>
                    </a:p>
                  </a:txBody>
                  <a:tcPr marL="0" marR="0" marT="11112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AF6"/>
                    </a:solidFill>
                  </a:tcPr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ts val="2675"/>
                        </a:lnSpc>
                        <a:spcBef>
                          <a:spcPts val="265"/>
                        </a:spcBef>
                      </a:pPr>
                      <a:r>
                        <a:rPr sz="23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238125">
                        <a:lnSpc>
                          <a:spcPts val="1475"/>
                        </a:lnSpc>
                      </a:pPr>
                      <a:r>
                        <a:rPr sz="13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мин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AF6"/>
                    </a:solidFill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2675"/>
                        </a:lnSpc>
                        <a:spcBef>
                          <a:spcPts val="265"/>
                        </a:spcBef>
                      </a:pPr>
                      <a:r>
                        <a:rPr sz="23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3,5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144780">
                        <a:lnSpc>
                          <a:spcPts val="1475"/>
                        </a:lnSpc>
                      </a:pPr>
                      <a:r>
                        <a:rPr sz="13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часов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AF6"/>
                    </a:solidFill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ts val="2675"/>
                        </a:lnSpc>
                        <a:spcBef>
                          <a:spcPts val="165"/>
                        </a:spcBef>
                      </a:pPr>
                      <a:r>
                        <a:rPr sz="23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370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189865">
                        <a:lnSpc>
                          <a:spcPts val="1475"/>
                        </a:lnSpc>
                      </a:pPr>
                      <a:r>
                        <a:rPr sz="13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часов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76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500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Техническая</a:t>
                      </a:r>
                      <a:r>
                        <a:rPr sz="15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 обработка</a:t>
                      </a:r>
                      <a:endParaRPr sz="1500" dirty="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5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документо </a:t>
                      </a:r>
                      <a:r>
                        <a:rPr sz="15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в </a:t>
                      </a:r>
                      <a:r>
                        <a:rPr sz="15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(печать, </a:t>
                      </a:r>
                      <a:r>
                        <a:rPr sz="15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сканирование</a:t>
                      </a:r>
                      <a:r>
                        <a:rPr sz="1500" spc="4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endParaRPr sz="1500" dirty="0">
                        <a:latin typeface="Calibri"/>
                        <a:cs typeface="Calibri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5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sz="15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 делопроизводители)</a:t>
                      </a:r>
                      <a:endParaRPr sz="1500" dirty="0">
                        <a:latin typeface="Calibri"/>
                        <a:cs typeface="Calibri"/>
                      </a:endParaRPr>
                    </a:p>
                  </a:txBody>
                  <a:tcPr marL="0" marR="0" marT="6476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2675"/>
                        </a:lnSpc>
                        <a:spcBef>
                          <a:spcPts val="1100"/>
                        </a:spcBef>
                      </a:pPr>
                      <a:r>
                        <a:rPr sz="23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1,5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191770">
                        <a:lnSpc>
                          <a:spcPts val="1475"/>
                        </a:lnSpc>
                      </a:pPr>
                      <a:r>
                        <a:rPr sz="13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часов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3970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ts val="2675"/>
                        </a:lnSpc>
                        <a:spcBef>
                          <a:spcPts val="1100"/>
                        </a:spcBef>
                      </a:pPr>
                      <a:r>
                        <a:rPr sz="230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45720" algn="ctr">
                        <a:lnSpc>
                          <a:spcPts val="1475"/>
                        </a:lnSpc>
                      </a:pPr>
                      <a:r>
                        <a:rPr sz="13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часов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3970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0166">
                <a:tc>
                  <a:txBody>
                    <a:bodyPr/>
                    <a:lstStyle/>
                    <a:p>
                      <a:pPr marL="68580" marR="224154" indent="-635">
                        <a:lnSpc>
                          <a:spcPct val="102000"/>
                        </a:lnSpc>
                        <a:spcBef>
                          <a:spcPts val="835"/>
                        </a:spcBef>
                      </a:pPr>
                      <a:r>
                        <a:rPr sz="15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Перенос бумажных </a:t>
                      </a:r>
                      <a:r>
                        <a:rPr sz="15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копий документов  </a:t>
                      </a:r>
                      <a:r>
                        <a:rPr sz="15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из </a:t>
                      </a:r>
                      <a:r>
                        <a:rPr sz="15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кабинета </a:t>
                      </a:r>
                      <a:r>
                        <a:rPr sz="15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500" spc="1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кабинет/канцелярию</a:t>
                      </a:r>
                      <a:endParaRPr sz="1500" dirty="0">
                        <a:latin typeface="Calibri"/>
                        <a:cs typeface="Calibri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AF6"/>
                    </a:solidFill>
                  </a:tcPr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2675"/>
                        </a:lnSpc>
                        <a:spcBef>
                          <a:spcPts val="365"/>
                        </a:spcBef>
                      </a:pPr>
                      <a:r>
                        <a:rPr sz="23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236220">
                        <a:lnSpc>
                          <a:spcPts val="1475"/>
                        </a:lnSpc>
                      </a:pPr>
                      <a:r>
                        <a:rPr sz="13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мин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4635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AF6"/>
                    </a:solidFill>
                  </a:tcPr>
                </a:tc>
                <a:tc>
                  <a:txBody>
                    <a:bodyPr/>
                    <a:lstStyle/>
                    <a:p>
                      <a:pPr marL="49530" algn="ctr">
                        <a:lnSpc>
                          <a:spcPts val="2675"/>
                        </a:lnSpc>
                        <a:spcBef>
                          <a:spcPts val="365"/>
                        </a:spcBef>
                      </a:pPr>
                      <a:r>
                        <a:rPr sz="230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49530" algn="ctr">
                        <a:lnSpc>
                          <a:spcPts val="1475"/>
                        </a:lnSpc>
                      </a:pPr>
                      <a:r>
                        <a:rPr sz="13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часа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4635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AF6"/>
                    </a:solidFill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ts val="2675"/>
                        </a:lnSpc>
                        <a:spcBef>
                          <a:spcPts val="365"/>
                        </a:spcBef>
                      </a:pPr>
                      <a:r>
                        <a:rPr sz="23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247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232410">
                        <a:lnSpc>
                          <a:spcPts val="1475"/>
                        </a:lnSpc>
                      </a:pPr>
                      <a:r>
                        <a:rPr sz="13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часов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4635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5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Поиск информации на рабочем</a:t>
                      </a:r>
                      <a:r>
                        <a:rPr sz="15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столе</a:t>
                      </a:r>
                      <a:endParaRPr sz="15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2595"/>
                        </a:lnSpc>
                        <a:spcBef>
                          <a:spcPts val="85"/>
                        </a:spcBef>
                      </a:pPr>
                      <a:r>
                        <a:rPr sz="23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238125">
                        <a:lnSpc>
                          <a:spcPts val="1395"/>
                        </a:lnSpc>
                      </a:pPr>
                      <a:r>
                        <a:rPr sz="13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мин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2675"/>
                        </a:lnSpc>
                        <a:spcBef>
                          <a:spcPts val="85"/>
                        </a:spcBef>
                      </a:pPr>
                      <a:r>
                        <a:rPr sz="23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1,5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226695">
                        <a:lnSpc>
                          <a:spcPts val="1475"/>
                        </a:lnSpc>
                      </a:pPr>
                      <a:r>
                        <a:rPr sz="13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часа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ts val="2675"/>
                        </a:lnSpc>
                        <a:spcBef>
                          <a:spcPts val="85"/>
                        </a:spcBef>
                      </a:pPr>
                      <a:r>
                        <a:rPr sz="23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123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1475"/>
                        </a:lnSpc>
                      </a:pPr>
                      <a:r>
                        <a:rPr sz="13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часа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6397">
                <a:tc>
                  <a:txBody>
                    <a:bodyPr/>
                    <a:lstStyle/>
                    <a:p>
                      <a:pPr marL="68580" marR="354330" indent="-635">
                        <a:lnSpc>
                          <a:spcPct val="102000"/>
                        </a:lnSpc>
                        <a:spcBef>
                          <a:spcPts val="1010"/>
                        </a:spcBef>
                      </a:pPr>
                      <a:r>
                        <a:rPr sz="15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Ожидание/простой по причине </a:t>
                      </a:r>
                      <a:r>
                        <a:rPr sz="15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сбоя  </a:t>
                      </a:r>
                      <a:r>
                        <a:rPr sz="15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в программе/поломки</a:t>
                      </a:r>
                      <a:r>
                        <a:rPr sz="1500" spc="-1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оргтехники</a:t>
                      </a:r>
                      <a:endParaRPr sz="1500" dirty="0">
                        <a:latin typeface="Calibri"/>
                        <a:cs typeface="Calibri"/>
                      </a:endParaRPr>
                    </a:p>
                  </a:txBody>
                  <a:tcPr marL="0" marR="0" marT="1282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AF6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2645"/>
                        </a:lnSpc>
                        <a:spcBef>
                          <a:spcPts val="459"/>
                        </a:spcBef>
                      </a:pPr>
                      <a:r>
                        <a:rPr sz="23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238125">
                        <a:lnSpc>
                          <a:spcPts val="1445"/>
                        </a:lnSpc>
                      </a:pPr>
                      <a:r>
                        <a:rPr sz="13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мин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AF6"/>
                    </a:solidFill>
                  </a:tcPr>
                </a:tc>
                <a:tc>
                  <a:txBody>
                    <a:bodyPr/>
                    <a:lstStyle/>
                    <a:p>
                      <a:pPr marL="195580">
                        <a:lnSpc>
                          <a:spcPts val="2675"/>
                        </a:lnSpc>
                        <a:spcBef>
                          <a:spcPts val="350"/>
                        </a:spcBef>
                      </a:pPr>
                      <a:r>
                        <a:rPr sz="23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1,5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226060">
                        <a:lnSpc>
                          <a:spcPts val="1475"/>
                        </a:lnSpc>
                      </a:pPr>
                      <a:r>
                        <a:rPr sz="13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часа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4445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924">
                <a:tc>
                  <a:txBody>
                    <a:bodyPr/>
                    <a:lstStyle/>
                    <a:p>
                      <a:pPr marL="67945" marR="340360">
                        <a:lnSpc>
                          <a:spcPct val="102000"/>
                        </a:lnSpc>
                        <a:spcBef>
                          <a:spcPts val="570"/>
                        </a:spcBef>
                      </a:pPr>
                      <a:r>
                        <a:rPr sz="15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+ с 2017 </a:t>
                      </a:r>
                      <a:r>
                        <a:rPr sz="1500" spc="-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года </a:t>
                      </a:r>
                      <a:r>
                        <a:rPr sz="1500" spc="2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— </a:t>
                      </a:r>
                      <a:r>
                        <a:rPr sz="150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подготовка  </a:t>
                      </a:r>
                      <a:r>
                        <a:rPr sz="15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неактуальных/дублирующих</a:t>
                      </a:r>
                      <a:r>
                        <a:rPr sz="1500" spc="3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отчетов</a:t>
                      </a:r>
                      <a:endParaRPr sz="1500" dirty="0">
                        <a:latin typeface="Calibri"/>
                        <a:cs typeface="Calibri"/>
                      </a:endParaRPr>
                    </a:p>
                  </a:txBody>
                  <a:tcPr marL="0" marR="0" marT="7239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2500"/>
                        </a:lnSpc>
                      </a:pPr>
                      <a:r>
                        <a:rPr sz="230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19050" algn="ctr">
                        <a:lnSpc>
                          <a:spcPts val="1380"/>
                        </a:lnSpc>
                      </a:pPr>
                      <a:r>
                        <a:rPr sz="13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часа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275"/>
                        </a:lnSpc>
                      </a:pPr>
                      <a:r>
                        <a:rPr sz="230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ts val="1475"/>
                        </a:lnSpc>
                      </a:pPr>
                      <a:r>
                        <a:rPr sz="13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часов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2300" spc="10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494</a:t>
                      </a:r>
                      <a:endParaRPr sz="2300" dirty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1475"/>
                        </a:lnSpc>
                      </a:pPr>
                      <a:r>
                        <a:rPr sz="1300" spc="5" dirty="0">
                          <a:solidFill>
                            <a:srgbClr val="010101"/>
                          </a:solidFill>
                          <a:latin typeface="Calibri"/>
                          <a:cs typeface="Calibri"/>
                        </a:rPr>
                        <a:t>часа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6524952" y="3204852"/>
            <a:ext cx="1845691" cy="17503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9700" algn="ctr">
              <a:lnSpc>
                <a:spcPct val="101000"/>
              </a:lnSpc>
              <a:spcBef>
                <a:spcPts val="95"/>
              </a:spcBef>
            </a:pPr>
            <a:r>
              <a:rPr sz="16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В день у одного  госслужащего  Правительства  Москвы можно  оптимизировать  </a:t>
            </a:r>
            <a:r>
              <a:rPr sz="1600" b="1" spc="-70" dirty="0">
                <a:solidFill>
                  <a:srgbClr val="231F20"/>
                </a:solidFill>
                <a:latin typeface="Arial"/>
                <a:cs typeface="Arial"/>
              </a:rPr>
              <a:t>ДО </a:t>
            </a:r>
            <a:r>
              <a:rPr sz="1600" b="1" spc="-45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160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b="1" spc="-125" dirty="0">
                <a:solidFill>
                  <a:srgbClr val="231F20"/>
                </a:solidFill>
                <a:latin typeface="Arial"/>
                <a:cs typeface="Arial"/>
              </a:rPr>
              <a:t>ЧАСОВ</a:t>
            </a:r>
            <a:endParaRPr sz="1600" b="1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5"/>
              </a:spcBef>
            </a:pPr>
            <a:r>
              <a:rPr sz="16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рабочего</a:t>
            </a:r>
            <a:r>
              <a:rPr sz="1600" b="0" spc="-6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6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времени</a:t>
            </a:r>
            <a:endParaRPr sz="1600" dirty="0">
              <a:latin typeface="PF DinDisplay Pro Light"/>
              <a:cs typeface="PF DinDisplay Pro Ligh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633431" y="3601991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23279" y="0"/>
                </a:moveTo>
                <a:lnTo>
                  <a:pt x="14214" y="1828"/>
                </a:lnTo>
                <a:lnTo>
                  <a:pt x="6815" y="6815"/>
                </a:lnTo>
                <a:lnTo>
                  <a:pt x="1828" y="14214"/>
                </a:lnTo>
                <a:lnTo>
                  <a:pt x="0" y="23279"/>
                </a:lnTo>
                <a:lnTo>
                  <a:pt x="1828" y="32343"/>
                </a:lnTo>
                <a:lnTo>
                  <a:pt x="6815" y="39743"/>
                </a:lnTo>
                <a:lnTo>
                  <a:pt x="14214" y="44729"/>
                </a:lnTo>
                <a:lnTo>
                  <a:pt x="23279" y="46558"/>
                </a:lnTo>
                <a:lnTo>
                  <a:pt x="32343" y="44729"/>
                </a:lnTo>
                <a:lnTo>
                  <a:pt x="39743" y="39743"/>
                </a:lnTo>
                <a:lnTo>
                  <a:pt x="44729" y="32343"/>
                </a:lnTo>
                <a:lnTo>
                  <a:pt x="46558" y="23279"/>
                </a:lnTo>
                <a:lnTo>
                  <a:pt x="44729" y="14214"/>
                </a:lnTo>
                <a:lnTo>
                  <a:pt x="39743" y="6815"/>
                </a:lnTo>
                <a:lnTo>
                  <a:pt x="32343" y="1828"/>
                </a:lnTo>
                <a:lnTo>
                  <a:pt x="23279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633431" y="4278534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23279" y="0"/>
                </a:moveTo>
                <a:lnTo>
                  <a:pt x="14214" y="1829"/>
                </a:lnTo>
                <a:lnTo>
                  <a:pt x="6815" y="6819"/>
                </a:lnTo>
                <a:lnTo>
                  <a:pt x="1828" y="14219"/>
                </a:lnTo>
                <a:lnTo>
                  <a:pt x="0" y="23279"/>
                </a:lnTo>
                <a:lnTo>
                  <a:pt x="1828" y="32345"/>
                </a:lnTo>
                <a:lnTo>
                  <a:pt x="6815" y="39749"/>
                </a:lnTo>
                <a:lnTo>
                  <a:pt x="14214" y="44740"/>
                </a:lnTo>
                <a:lnTo>
                  <a:pt x="23279" y="46570"/>
                </a:lnTo>
                <a:lnTo>
                  <a:pt x="32343" y="44740"/>
                </a:lnTo>
                <a:lnTo>
                  <a:pt x="39743" y="39749"/>
                </a:lnTo>
                <a:lnTo>
                  <a:pt x="44729" y="32345"/>
                </a:lnTo>
                <a:lnTo>
                  <a:pt x="46558" y="23279"/>
                </a:lnTo>
                <a:lnTo>
                  <a:pt x="44729" y="14219"/>
                </a:lnTo>
                <a:lnTo>
                  <a:pt x="39743" y="6819"/>
                </a:lnTo>
                <a:lnTo>
                  <a:pt x="32343" y="1829"/>
                </a:lnTo>
                <a:lnTo>
                  <a:pt x="23279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33431" y="4960414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23279" y="0"/>
                </a:moveTo>
                <a:lnTo>
                  <a:pt x="14214" y="1830"/>
                </a:lnTo>
                <a:lnTo>
                  <a:pt x="6815" y="6821"/>
                </a:lnTo>
                <a:lnTo>
                  <a:pt x="1828" y="14224"/>
                </a:lnTo>
                <a:lnTo>
                  <a:pt x="0" y="23291"/>
                </a:lnTo>
                <a:lnTo>
                  <a:pt x="1828" y="32351"/>
                </a:lnTo>
                <a:lnTo>
                  <a:pt x="6815" y="39751"/>
                </a:lnTo>
                <a:lnTo>
                  <a:pt x="14214" y="44740"/>
                </a:lnTo>
                <a:lnTo>
                  <a:pt x="23279" y="46570"/>
                </a:lnTo>
                <a:lnTo>
                  <a:pt x="32343" y="44740"/>
                </a:lnTo>
                <a:lnTo>
                  <a:pt x="39743" y="39751"/>
                </a:lnTo>
                <a:lnTo>
                  <a:pt x="44729" y="32351"/>
                </a:lnTo>
                <a:lnTo>
                  <a:pt x="46558" y="23291"/>
                </a:lnTo>
                <a:lnTo>
                  <a:pt x="44729" y="14224"/>
                </a:lnTo>
                <a:lnTo>
                  <a:pt x="39743" y="6821"/>
                </a:lnTo>
                <a:lnTo>
                  <a:pt x="32343" y="1830"/>
                </a:lnTo>
                <a:lnTo>
                  <a:pt x="23279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341" y="1429583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69">
                <a:moveTo>
                  <a:pt x="203758" y="0"/>
                </a:moveTo>
                <a:lnTo>
                  <a:pt x="157042" y="5381"/>
                </a:lnTo>
                <a:lnTo>
                  <a:pt x="114155" y="20709"/>
                </a:lnTo>
                <a:lnTo>
                  <a:pt x="76322" y="44762"/>
                </a:lnTo>
                <a:lnTo>
                  <a:pt x="44766" y="76317"/>
                </a:lnTo>
                <a:lnTo>
                  <a:pt x="20712" y="114150"/>
                </a:lnTo>
                <a:lnTo>
                  <a:pt x="5381" y="157038"/>
                </a:lnTo>
                <a:lnTo>
                  <a:pt x="0" y="203758"/>
                </a:lnTo>
                <a:lnTo>
                  <a:pt x="5381" y="250475"/>
                </a:lnTo>
                <a:lnTo>
                  <a:pt x="20712" y="293362"/>
                </a:lnTo>
                <a:lnTo>
                  <a:pt x="44766" y="331194"/>
                </a:lnTo>
                <a:lnTo>
                  <a:pt x="76322" y="362750"/>
                </a:lnTo>
                <a:lnTo>
                  <a:pt x="114155" y="386805"/>
                </a:lnTo>
                <a:lnTo>
                  <a:pt x="157042" y="402135"/>
                </a:lnTo>
                <a:lnTo>
                  <a:pt x="203758" y="407517"/>
                </a:lnTo>
                <a:lnTo>
                  <a:pt x="250479" y="402135"/>
                </a:lnTo>
                <a:lnTo>
                  <a:pt x="293367" y="386805"/>
                </a:lnTo>
                <a:lnTo>
                  <a:pt x="331200" y="362750"/>
                </a:lnTo>
                <a:lnTo>
                  <a:pt x="362754" y="331194"/>
                </a:lnTo>
                <a:lnTo>
                  <a:pt x="386807" y="293362"/>
                </a:lnTo>
                <a:lnTo>
                  <a:pt x="402136" y="250475"/>
                </a:lnTo>
                <a:lnTo>
                  <a:pt x="407517" y="203758"/>
                </a:lnTo>
                <a:lnTo>
                  <a:pt x="402136" y="157038"/>
                </a:lnTo>
                <a:lnTo>
                  <a:pt x="386807" y="114150"/>
                </a:lnTo>
                <a:lnTo>
                  <a:pt x="362754" y="76317"/>
                </a:lnTo>
                <a:lnTo>
                  <a:pt x="331200" y="44762"/>
                </a:lnTo>
                <a:lnTo>
                  <a:pt x="293367" y="20709"/>
                </a:lnTo>
                <a:lnTo>
                  <a:pt x="250479" y="5381"/>
                </a:lnTo>
                <a:lnTo>
                  <a:pt x="203758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4737" y="3118714"/>
            <a:ext cx="555625" cy="555625"/>
          </a:xfrm>
          <a:custGeom>
            <a:avLst/>
            <a:gdLst/>
            <a:ahLst/>
            <a:cxnLst/>
            <a:rect l="l" t="t" r="r" b="b"/>
            <a:pathLst>
              <a:path w="555625" h="555625">
                <a:moveTo>
                  <a:pt x="277583" y="0"/>
                </a:moveTo>
                <a:lnTo>
                  <a:pt x="227688" y="4471"/>
                </a:lnTo>
                <a:lnTo>
                  <a:pt x="180727" y="17365"/>
                </a:lnTo>
                <a:lnTo>
                  <a:pt x="137483" y="37895"/>
                </a:lnTo>
                <a:lnTo>
                  <a:pt x="98741" y="65280"/>
                </a:lnTo>
                <a:lnTo>
                  <a:pt x="65285" y="98734"/>
                </a:lnTo>
                <a:lnTo>
                  <a:pt x="37899" y="137474"/>
                </a:lnTo>
                <a:lnTo>
                  <a:pt x="17366" y="180716"/>
                </a:lnTo>
                <a:lnTo>
                  <a:pt x="4472" y="227676"/>
                </a:lnTo>
                <a:lnTo>
                  <a:pt x="0" y="277571"/>
                </a:lnTo>
                <a:lnTo>
                  <a:pt x="4472" y="327465"/>
                </a:lnTo>
                <a:lnTo>
                  <a:pt x="17366" y="374426"/>
                </a:lnTo>
                <a:lnTo>
                  <a:pt x="37899" y="417668"/>
                </a:lnTo>
                <a:lnTo>
                  <a:pt x="65285" y="456408"/>
                </a:lnTo>
                <a:lnTo>
                  <a:pt x="98741" y="489862"/>
                </a:lnTo>
                <a:lnTo>
                  <a:pt x="137483" y="517246"/>
                </a:lnTo>
                <a:lnTo>
                  <a:pt x="180727" y="537777"/>
                </a:lnTo>
                <a:lnTo>
                  <a:pt x="227688" y="550670"/>
                </a:lnTo>
                <a:lnTo>
                  <a:pt x="277583" y="555142"/>
                </a:lnTo>
                <a:lnTo>
                  <a:pt x="327478" y="550670"/>
                </a:lnTo>
                <a:lnTo>
                  <a:pt x="374438" y="537777"/>
                </a:lnTo>
                <a:lnTo>
                  <a:pt x="417680" y="517246"/>
                </a:lnTo>
                <a:lnTo>
                  <a:pt x="456420" y="489862"/>
                </a:lnTo>
                <a:lnTo>
                  <a:pt x="489874" y="456408"/>
                </a:lnTo>
                <a:lnTo>
                  <a:pt x="517259" y="417668"/>
                </a:lnTo>
                <a:lnTo>
                  <a:pt x="537789" y="374426"/>
                </a:lnTo>
                <a:lnTo>
                  <a:pt x="550683" y="327465"/>
                </a:lnTo>
                <a:lnTo>
                  <a:pt x="555155" y="277571"/>
                </a:lnTo>
                <a:lnTo>
                  <a:pt x="550683" y="227676"/>
                </a:lnTo>
                <a:lnTo>
                  <a:pt x="537789" y="180716"/>
                </a:lnTo>
                <a:lnTo>
                  <a:pt x="517259" y="137474"/>
                </a:lnTo>
                <a:lnTo>
                  <a:pt x="489874" y="98734"/>
                </a:lnTo>
                <a:lnTo>
                  <a:pt x="456420" y="65280"/>
                </a:lnTo>
                <a:lnTo>
                  <a:pt x="417680" y="37895"/>
                </a:lnTo>
                <a:lnTo>
                  <a:pt x="374438" y="17365"/>
                </a:lnTo>
                <a:lnTo>
                  <a:pt x="327478" y="4471"/>
                </a:lnTo>
                <a:lnTo>
                  <a:pt x="277583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89142" y="3118714"/>
            <a:ext cx="555625" cy="555625"/>
          </a:xfrm>
          <a:custGeom>
            <a:avLst/>
            <a:gdLst/>
            <a:ahLst/>
            <a:cxnLst/>
            <a:rect l="l" t="t" r="r" b="b"/>
            <a:pathLst>
              <a:path w="555625" h="555625">
                <a:moveTo>
                  <a:pt x="277583" y="0"/>
                </a:moveTo>
                <a:lnTo>
                  <a:pt x="227688" y="4471"/>
                </a:lnTo>
                <a:lnTo>
                  <a:pt x="180727" y="17365"/>
                </a:lnTo>
                <a:lnTo>
                  <a:pt x="137483" y="37895"/>
                </a:lnTo>
                <a:lnTo>
                  <a:pt x="98741" y="65280"/>
                </a:lnTo>
                <a:lnTo>
                  <a:pt x="65285" y="98734"/>
                </a:lnTo>
                <a:lnTo>
                  <a:pt x="37899" y="137474"/>
                </a:lnTo>
                <a:lnTo>
                  <a:pt x="17366" y="180716"/>
                </a:lnTo>
                <a:lnTo>
                  <a:pt x="4472" y="227676"/>
                </a:lnTo>
                <a:lnTo>
                  <a:pt x="0" y="277571"/>
                </a:lnTo>
                <a:lnTo>
                  <a:pt x="4472" y="327465"/>
                </a:lnTo>
                <a:lnTo>
                  <a:pt x="17366" y="374426"/>
                </a:lnTo>
                <a:lnTo>
                  <a:pt x="37899" y="417668"/>
                </a:lnTo>
                <a:lnTo>
                  <a:pt x="65285" y="456408"/>
                </a:lnTo>
                <a:lnTo>
                  <a:pt x="98741" y="489862"/>
                </a:lnTo>
                <a:lnTo>
                  <a:pt x="137483" y="517246"/>
                </a:lnTo>
                <a:lnTo>
                  <a:pt x="180727" y="537777"/>
                </a:lnTo>
                <a:lnTo>
                  <a:pt x="227688" y="550670"/>
                </a:lnTo>
                <a:lnTo>
                  <a:pt x="277583" y="555142"/>
                </a:lnTo>
                <a:lnTo>
                  <a:pt x="327478" y="550670"/>
                </a:lnTo>
                <a:lnTo>
                  <a:pt x="374438" y="537777"/>
                </a:lnTo>
                <a:lnTo>
                  <a:pt x="417680" y="517246"/>
                </a:lnTo>
                <a:lnTo>
                  <a:pt x="456420" y="489862"/>
                </a:lnTo>
                <a:lnTo>
                  <a:pt x="489874" y="456408"/>
                </a:lnTo>
                <a:lnTo>
                  <a:pt x="517259" y="417668"/>
                </a:lnTo>
                <a:lnTo>
                  <a:pt x="537789" y="374426"/>
                </a:lnTo>
                <a:lnTo>
                  <a:pt x="550683" y="327465"/>
                </a:lnTo>
                <a:lnTo>
                  <a:pt x="555155" y="277571"/>
                </a:lnTo>
                <a:lnTo>
                  <a:pt x="550683" y="227676"/>
                </a:lnTo>
                <a:lnTo>
                  <a:pt x="537789" y="180716"/>
                </a:lnTo>
                <a:lnTo>
                  <a:pt x="517259" y="137474"/>
                </a:lnTo>
                <a:lnTo>
                  <a:pt x="489874" y="98734"/>
                </a:lnTo>
                <a:lnTo>
                  <a:pt x="456420" y="65280"/>
                </a:lnTo>
                <a:lnTo>
                  <a:pt x="417680" y="37895"/>
                </a:lnTo>
                <a:lnTo>
                  <a:pt x="374438" y="17365"/>
                </a:lnTo>
                <a:lnTo>
                  <a:pt x="327478" y="4471"/>
                </a:lnTo>
                <a:lnTo>
                  <a:pt x="277583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10896" y="3118714"/>
            <a:ext cx="555625" cy="555625"/>
          </a:xfrm>
          <a:custGeom>
            <a:avLst/>
            <a:gdLst/>
            <a:ahLst/>
            <a:cxnLst/>
            <a:rect l="l" t="t" r="r" b="b"/>
            <a:pathLst>
              <a:path w="555625" h="555625">
                <a:moveTo>
                  <a:pt x="277583" y="0"/>
                </a:moveTo>
                <a:lnTo>
                  <a:pt x="227688" y="4471"/>
                </a:lnTo>
                <a:lnTo>
                  <a:pt x="180727" y="17365"/>
                </a:lnTo>
                <a:lnTo>
                  <a:pt x="137483" y="37895"/>
                </a:lnTo>
                <a:lnTo>
                  <a:pt x="98741" y="65280"/>
                </a:lnTo>
                <a:lnTo>
                  <a:pt x="65285" y="98734"/>
                </a:lnTo>
                <a:lnTo>
                  <a:pt x="37899" y="137474"/>
                </a:lnTo>
                <a:lnTo>
                  <a:pt x="17366" y="180716"/>
                </a:lnTo>
                <a:lnTo>
                  <a:pt x="4472" y="227676"/>
                </a:lnTo>
                <a:lnTo>
                  <a:pt x="0" y="277571"/>
                </a:lnTo>
                <a:lnTo>
                  <a:pt x="4472" y="327465"/>
                </a:lnTo>
                <a:lnTo>
                  <a:pt x="17366" y="374426"/>
                </a:lnTo>
                <a:lnTo>
                  <a:pt x="37899" y="417668"/>
                </a:lnTo>
                <a:lnTo>
                  <a:pt x="65285" y="456408"/>
                </a:lnTo>
                <a:lnTo>
                  <a:pt x="98741" y="489862"/>
                </a:lnTo>
                <a:lnTo>
                  <a:pt x="137483" y="517246"/>
                </a:lnTo>
                <a:lnTo>
                  <a:pt x="180727" y="537777"/>
                </a:lnTo>
                <a:lnTo>
                  <a:pt x="227688" y="550670"/>
                </a:lnTo>
                <a:lnTo>
                  <a:pt x="277583" y="555142"/>
                </a:lnTo>
                <a:lnTo>
                  <a:pt x="327478" y="550670"/>
                </a:lnTo>
                <a:lnTo>
                  <a:pt x="374438" y="537777"/>
                </a:lnTo>
                <a:lnTo>
                  <a:pt x="417680" y="517246"/>
                </a:lnTo>
                <a:lnTo>
                  <a:pt x="456420" y="489862"/>
                </a:lnTo>
                <a:lnTo>
                  <a:pt x="489874" y="456408"/>
                </a:lnTo>
                <a:lnTo>
                  <a:pt x="517259" y="417668"/>
                </a:lnTo>
                <a:lnTo>
                  <a:pt x="537789" y="374426"/>
                </a:lnTo>
                <a:lnTo>
                  <a:pt x="550683" y="327465"/>
                </a:lnTo>
                <a:lnTo>
                  <a:pt x="555155" y="277571"/>
                </a:lnTo>
                <a:lnTo>
                  <a:pt x="550683" y="227676"/>
                </a:lnTo>
                <a:lnTo>
                  <a:pt x="537789" y="180716"/>
                </a:lnTo>
                <a:lnTo>
                  <a:pt x="517259" y="137474"/>
                </a:lnTo>
                <a:lnTo>
                  <a:pt x="489874" y="98734"/>
                </a:lnTo>
                <a:lnTo>
                  <a:pt x="456420" y="65280"/>
                </a:lnTo>
                <a:lnTo>
                  <a:pt x="417680" y="37895"/>
                </a:lnTo>
                <a:lnTo>
                  <a:pt x="374438" y="17365"/>
                </a:lnTo>
                <a:lnTo>
                  <a:pt x="327478" y="4471"/>
                </a:lnTo>
                <a:lnTo>
                  <a:pt x="277583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41344" y="3118714"/>
            <a:ext cx="555625" cy="555625"/>
          </a:xfrm>
          <a:custGeom>
            <a:avLst/>
            <a:gdLst/>
            <a:ahLst/>
            <a:cxnLst/>
            <a:rect l="l" t="t" r="r" b="b"/>
            <a:pathLst>
              <a:path w="555625" h="555625">
                <a:moveTo>
                  <a:pt x="277583" y="0"/>
                </a:moveTo>
                <a:lnTo>
                  <a:pt x="227685" y="4471"/>
                </a:lnTo>
                <a:lnTo>
                  <a:pt x="180722" y="17365"/>
                </a:lnTo>
                <a:lnTo>
                  <a:pt x="137477" y="37895"/>
                </a:lnTo>
                <a:lnTo>
                  <a:pt x="98736" y="65280"/>
                </a:lnTo>
                <a:lnTo>
                  <a:pt x="65281" y="98734"/>
                </a:lnTo>
                <a:lnTo>
                  <a:pt x="37896" y="137474"/>
                </a:lnTo>
                <a:lnTo>
                  <a:pt x="17365" y="180716"/>
                </a:lnTo>
                <a:lnTo>
                  <a:pt x="4471" y="227676"/>
                </a:lnTo>
                <a:lnTo>
                  <a:pt x="0" y="277571"/>
                </a:lnTo>
                <a:lnTo>
                  <a:pt x="4471" y="327465"/>
                </a:lnTo>
                <a:lnTo>
                  <a:pt x="17365" y="374426"/>
                </a:lnTo>
                <a:lnTo>
                  <a:pt x="37896" y="417668"/>
                </a:lnTo>
                <a:lnTo>
                  <a:pt x="65281" y="456408"/>
                </a:lnTo>
                <a:lnTo>
                  <a:pt x="98736" y="489862"/>
                </a:lnTo>
                <a:lnTo>
                  <a:pt x="137477" y="517246"/>
                </a:lnTo>
                <a:lnTo>
                  <a:pt x="180722" y="537777"/>
                </a:lnTo>
                <a:lnTo>
                  <a:pt x="227685" y="550670"/>
                </a:lnTo>
                <a:lnTo>
                  <a:pt x="277583" y="555142"/>
                </a:lnTo>
                <a:lnTo>
                  <a:pt x="327475" y="550670"/>
                </a:lnTo>
                <a:lnTo>
                  <a:pt x="374433" y="537777"/>
                </a:lnTo>
                <a:lnTo>
                  <a:pt x="417675" y="517246"/>
                </a:lnTo>
                <a:lnTo>
                  <a:pt x="456415" y="489862"/>
                </a:lnTo>
                <a:lnTo>
                  <a:pt x="489870" y="456408"/>
                </a:lnTo>
                <a:lnTo>
                  <a:pt x="517256" y="417668"/>
                </a:lnTo>
                <a:lnTo>
                  <a:pt x="537788" y="374426"/>
                </a:lnTo>
                <a:lnTo>
                  <a:pt x="550682" y="327465"/>
                </a:lnTo>
                <a:lnTo>
                  <a:pt x="555155" y="277571"/>
                </a:lnTo>
                <a:lnTo>
                  <a:pt x="550682" y="227676"/>
                </a:lnTo>
                <a:lnTo>
                  <a:pt x="537788" y="180716"/>
                </a:lnTo>
                <a:lnTo>
                  <a:pt x="517256" y="137474"/>
                </a:lnTo>
                <a:lnTo>
                  <a:pt x="489870" y="98734"/>
                </a:lnTo>
                <a:lnTo>
                  <a:pt x="456415" y="65280"/>
                </a:lnTo>
                <a:lnTo>
                  <a:pt x="417675" y="37895"/>
                </a:lnTo>
                <a:lnTo>
                  <a:pt x="374433" y="17365"/>
                </a:lnTo>
                <a:lnTo>
                  <a:pt x="327475" y="4471"/>
                </a:lnTo>
                <a:lnTo>
                  <a:pt x="277583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71794" y="3118714"/>
            <a:ext cx="555625" cy="555625"/>
          </a:xfrm>
          <a:custGeom>
            <a:avLst/>
            <a:gdLst/>
            <a:ahLst/>
            <a:cxnLst/>
            <a:rect l="l" t="t" r="r" b="b"/>
            <a:pathLst>
              <a:path w="555625" h="555625">
                <a:moveTo>
                  <a:pt x="277571" y="0"/>
                </a:moveTo>
                <a:lnTo>
                  <a:pt x="227676" y="4471"/>
                </a:lnTo>
                <a:lnTo>
                  <a:pt x="180716" y="17365"/>
                </a:lnTo>
                <a:lnTo>
                  <a:pt x="137474" y="37895"/>
                </a:lnTo>
                <a:lnTo>
                  <a:pt x="98734" y="65280"/>
                </a:lnTo>
                <a:lnTo>
                  <a:pt x="65280" y="98734"/>
                </a:lnTo>
                <a:lnTo>
                  <a:pt x="37895" y="137474"/>
                </a:lnTo>
                <a:lnTo>
                  <a:pt x="17365" y="180716"/>
                </a:lnTo>
                <a:lnTo>
                  <a:pt x="4471" y="227676"/>
                </a:lnTo>
                <a:lnTo>
                  <a:pt x="0" y="277571"/>
                </a:lnTo>
                <a:lnTo>
                  <a:pt x="4471" y="327465"/>
                </a:lnTo>
                <a:lnTo>
                  <a:pt x="17365" y="374426"/>
                </a:lnTo>
                <a:lnTo>
                  <a:pt x="37895" y="417668"/>
                </a:lnTo>
                <a:lnTo>
                  <a:pt x="65280" y="456408"/>
                </a:lnTo>
                <a:lnTo>
                  <a:pt x="98734" y="489862"/>
                </a:lnTo>
                <a:lnTo>
                  <a:pt x="137474" y="517246"/>
                </a:lnTo>
                <a:lnTo>
                  <a:pt x="180716" y="537777"/>
                </a:lnTo>
                <a:lnTo>
                  <a:pt x="227676" y="550670"/>
                </a:lnTo>
                <a:lnTo>
                  <a:pt x="277571" y="555142"/>
                </a:lnTo>
                <a:lnTo>
                  <a:pt x="327465" y="550670"/>
                </a:lnTo>
                <a:lnTo>
                  <a:pt x="374426" y="537777"/>
                </a:lnTo>
                <a:lnTo>
                  <a:pt x="417668" y="517246"/>
                </a:lnTo>
                <a:lnTo>
                  <a:pt x="456408" y="489862"/>
                </a:lnTo>
                <a:lnTo>
                  <a:pt x="489862" y="456408"/>
                </a:lnTo>
                <a:lnTo>
                  <a:pt x="517246" y="417668"/>
                </a:lnTo>
                <a:lnTo>
                  <a:pt x="537777" y="374426"/>
                </a:lnTo>
                <a:lnTo>
                  <a:pt x="550670" y="327465"/>
                </a:lnTo>
                <a:lnTo>
                  <a:pt x="555142" y="277571"/>
                </a:lnTo>
                <a:lnTo>
                  <a:pt x="550670" y="227676"/>
                </a:lnTo>
                <a:lnTo>
                  <a:pt x="537777" y="180716"/>
                </a:lnTo>
                <a:lnTo>
                  <a:pt x="517246" y="137474"/>
                </a:lnTo>
                <a:lnTo>
                  <a:pt x="489862" y="98734"/>
                </a:lnTo>
                <a:lnTo>
                  <a:pt x="456408" y="65280"/>
                </a:lnTo>
                <a:lnTo>
                  <a:pt x="417668" y="37895"/>
                </a:lnTo>
                <a:lnTo>
                  <a:pt x="374426" y="17365"/>
                </a:lnTo>
                <a:lnTo>
                  <a:pt x="327465" y="4471"/>
                </a:lnTo>
                <a:lnTo>
                  <a:pt x="277571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15723" y="3118714"/>
            <a:ext cx="555625" cy="555625"/>
          </a:xfrm>
          <a:custGeom>
            <a:avLst/>
            <a:gdLst/>
            <a:ahLst/>
            <a:cxnLst/>
            <a:rect l="l" t="t" r="r" b="b"/>
            <a:pathLst>
              <a:path w="555625" h="555625">
                <a:moveTo>
                  <a:pt x="277583" y="0"/>
                </a:moveTo>
                <a:lnTo>
                  <a:pt x="227688" y="4471"/>
                </a:lnTo>
                <a:lnTo>
                  <a:pt x="180727" y="17365"/>
                </a:lnTo>
                <a:lnTo>
                  <a:pt x="137483" y="37895"/>
                </a:lnTo>
                <a:lnTo>
                  <a:pt x="98741" y="65280"/>
                </a:lnTo>
                <a:lnTo>
                  <a:pt x="65285" y="98734"/>
                </a:lnTo>
                <a:lnTo>
                  <a:pt x="37899" y="137474"/>
                </a:lnTo>
                <a:lnTo>
                  <a:pt x="17366" y="180716"/>
                </a:lnTo>
                <a:lnTo>
                  <a:pt x="4472" y="227676"/>
                </a:lnTo>
                <a:lnTo>
                  <a:pt x="0" y="277571"/>
                </a:lnTo>
                <a:lnTo>
                  <a:pt x="4472" y="327465"/>
                </a:lnTo>
                <a:lnTo>
                  <a:pt x="17366" y="374426"/>
                </a:lnTo>
                <a:lnTo>
                  <a:pt x="37899" y="417668"/>
                </a:lnTo>
                <a:lnTo>
                  <a:pt x="65285" y="456408"/>
                </a:lnTo>
                <a:lnTo>
                  <a:pt x="98741" y="489862"/>
                </a:lnTo>
                <a:lnTo>
                  <a:pt x="137483" y="517246"/>
                </a:lnTo>
                <a:lnTo>
                  <a:pt x="180727" y="537777"/>
                </a:lnTo>
                <a:lnTo>
                  <a:pt x="227688" y="550670"/>
                </a:lnTo>
                <a:lnTo>
                  <a:pt x="277583" y="555142"/>
                </a:lnTo>
                <a:lnTo>
                  <a:pt x="327478" y="550670"/>
                </a:lnTo>
                <a:lnTo>
                  <a:pt x="374438" y="537777"/>
                </a:lnTo>
                <a:lnTo>
                  <a:pt x="417680" y="517246"/>
                </a:lnTo>
                <a:lnTo>
                  <a:pt x="456420" y="489862"/>
                </a:lnTo>
                <a:lnTo>
                  <a:pt x="489874" y="456408"/>
                </a:lnTo>
                <a:lnTo>
                  <a:pt x="517259" y="417668"/>
                </a:lnTo>
                <a:lnTo>
                  <a:pt x="537789" y="374426"/>
                </a:lnTo>
                <a:lnTo>
                  <a:pt x="550683" y="327465"/>
                </a:lnTo>
                <a:lnTo>
                  <a:pt x="555155" y="277571"/>
                </a:lnTo>
                <a:lnTo>
                  <a:pt x="550683" y="227676"/>
                </a:lnTo>
                <a:lnTo>
                  <a:pt x="537789" y="180716"/>
                </a:lnTo>
                <a:lnTo>
                  <a:pt x="517259" y="137474"/>
                </a:lnTo>
                <a:lnTo>
                  <a:pt x="489874" y="98734"/>
                </a:lnTo>
                <a:lnTo>
                  <a:pt x="456420" y="65280"/>
                </a:lnTo>
                <a:lnTo>
                  <a:pt x="417680" y="37895"/>
                </a:lnTo>
                <a:lnTo>
                  <a:pt x="374438" y="17365"/>
                </a:lnTo>
                <a:lnTo>
                  <a:pt x="327478" y="4471"/>
                </a:lnTo>
                <a:lnTo>
                  <a:pt x="277583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16703" y="3118714"/>
            <a:ext cx="555625" cy="555625"/>
          </a:xfrm>
          <a:custGeom>
            <a:avLst/>
            <a:gdLst/>
            <a:ahLst/>
            <a:cxnLst/>
            <a:rect l="l" t="t" r="r" b="b"/>
            <a:pathLst>
              <a:path w="555625" h="555625">
                <a:moveTo>
                  <a:pt x="277583" y="0"/>
                </a:moveTo>
                <a:lnTo>
                  <a:pt x="227688" y="4471"/>
                </a:lnTo>
                <a:lnTo>
                  <a:pt x="180727" y="17365"/>
                </a:lnTo>
                <a:lnTo>
                  <a:pt x="137483" y="37895"/>
                </a:lnTo>
                <a:lnTo>
                  <a:pt x="98741" y="65280"/>
                </a:lnTo>
                <a:lnTo>
                  <a:pt x="65285" y="98734"/>
                </a:lnTo>
                <a:lnTo>
                  <a:pt x="37899" y="137474"/>
                </a:lnTo>
                <a:lnTo>
                  <a:pt x="17366" y="180716"/>
                </a:lnTo>
                <a:lnTo>
                  <a:pt x="4472" y="227676"/>
                </a:lnTo>
                <a:lnTo>
                  <a:pt x="0" y="277571"/>
                </a:lnTo>
                <a:lnTo>
                  <a:pt x="4472" y="327465"/>
                </a:lnTo>
                <a:lnTo>
                  <a:pt x="17366" y="374426"/>
                </a:lnTo>
                <a:lnTo>
                  <a:pt x="37899" y="417668"/>
                </a:lnTo>
                <a:lnTo>
                  <a:pt x="65285" y="456408"/>
                </a:lnTo>
                <a:lnTo>
                  <a:pt x="98741" y="489862"/>
                </a:lnTo>
                <a:lnTo>
                  <a:pt x="137483" y="517246"/>
                </a:lnTo>
                <a:lnTo>
                  <a:pt x="180727" y="537777"/>
                </a:lnTo>
                <a:lnTo>
                  <a:pt x="227688" y="550670"/>
                </a:lnTo>
                <a:lnTo>
                  <a:pt x="277583" y="555142"/>
                </a:lnTo>
                <a:lnTo>
                  <a:pt x="327478" y="550670"/>
                </a:lnTo>
                <a:lnTo>
                  <a:pt x="374438" y="537777"/>
                </a:lnTo>
                <a:lnTo>
                  <a:pt x="417680" y="517246"/>
                </a:lnTo>
                <a:lnTo>
                  <a:pt x="456420" y="489862"/>
                </a:lnTo>
                <a:lnTo>
                  <a:pt x="489874" y="456408"/>
                </a:lnTo>
                <a:lnTo>
                  <a:pt x="517259" y="417668"/>
                </a:lnTo>
                <a:lnTo>
                  <a:pt x="537789" y="374426"/>
                </a:lnTo>
                <a:lnTo>
                  <a:pt x="550683" y="327465"/>
                </a:lnTo>
                <a:lnTo>
                  <a:pt x="555155" y="277571"/>
                </a:lnTo>
                <a:lnTo>
                  <a:pt x="550683" y="227676"/>
                </a:lnTo>
                <a:lnTo>
                  <a:pt x="537789" y="180716"/>
                </a:lnTo>
                <a:lnTo>
                  <a:pt x="517259" y="137474"/>
                </a:lnTo>
                <a:lnTo>
                  <a:pt x="489874" y="98734"/>
                </a:lnTo>
                <a:lnTo>
                  <a:pt x="456420" y="65280"/>
                </a:lnTo>
                <a:lnTo>
                  <a:pt x="417680" y="37895"/>
                </a:lnTo>
                <a:lnTo>
                  <a:pt x="374438" y="17365"/>
                </a:lnTo>
                <a:lnTo>
                  <a:pt x="327478" y="4471"/>
                </a:lnTo>
                <a:lnTo>
                  <a:pt x="277583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3090" y="4367910"/>
            <a:ext cx="6045835" cy="256540"/>
          </a:xfrm>
          <a:custGeom>
            <a:avLst/>
            <a:gdLst/>
            <a:ahLst/>
            <a:cxnLst/>
            <a:rect l="l" t="t" r="r" b="b"/>
            <a:pathLst>
              <a:path w="6045834" h="256539">
                <a:moveTo>
                  <a:pt x="6045568" y="0"/>
                </a:moveTo>
                <a:lnTo>
                  <a:pt x="6045568" y="72631"/>
                </a:lnTo>
                <a:lnTo>
                  <a:pt x="6037595" y="110340"/>
                </a:lnTo>
                <a:lnTo>
                  <a:pt x="6015888" y="141220"/>
                </a:lnTo>
                <a:lnTo>
                  <a:pt x="5983760" y="162085"/>
                </a:lnTo>
                <a:lnTo>
                  <a:pt x="5944527" y="169748"/>
                </a:lnTo>
                <a:lnTo>
                  <a:pt x="3005937" y="169748"/>
                </a:lnTo>
                <a:lnTo>
                  <a:pt x="2930156" y="169748"/>
                </a:lnTo>
                <a:lnTo>
                  <a:pt x="2837473" y="183297"/>
                </a:lnTo>
                <a:lnTo>
                  <a:pt x="2785441" y="213106"/>
                </a:lnTo>
                <a:lnTo>
                  <a:pt x="2762616" y="242914"/>
                </a:lnTo>
                <a:lnTo>
                  <a:pt x="2757551" y="256463"/>
                </a:lnTo>
                <a:lnTo>
                  <a:pt x="2738527" y="224526"/>
                </a:lnTo>
                <a:lnTo>
                  <a:pt x="2703614" y="201544"/>
                </a:lnTo>
                <a:lnTo>
                  <a:pt x="2660785" y="185917"/>
                </a:lnTo>
                <a:lnTo>
                  <a:pt x="2618016" y="176047"/>
                </a:lnTo>
                <a:lnTo>
                  <a:pt x="2565759" y="170125"/>
                </a:lnTo>
                <a:lnTo>
                  <a:pt x="2548191" y="169748"/>
                </a:lnTo>
                <a:lnTo>
                  <a:pt x="2510561" y="169748"/>
                </a:lnTo>
                <a:lnTo>
                  <a:pt x="101041" y="169748"/>
                </a:lnTo>
                <a:lnTo>
                  <a:pt x="61807" y="162085"/>
                </a:lnTo>
                <a:lnTo>
                  <a:pt x="29679" y="141220"/>
                </a:lnTo>
                <a:lnTo>
                  <a:pt x="7972" y="110340"/>
                </a:lnTo>
                <a:lnTo>
                  <a:pt x="0" y="72631"/>
                </a:lnTo>
                <a:lnTo>
                  <a:pt x="0" y="0"/>
                </a:lnTo>
              </a:path>
            </a:pathLst>
          </a:custGeom>
          <a:ln w="24765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3090" y="6227133"/>
            <a:ext cx="6045835" cy="256540"/>
          </a:xfrm>
          <a:custGeom>
            <a:avLst/>
            <a:gdLst/>
            <a:ahLst/>
            <a:cxnLst/>
            <a:rect l="l" t="t" r="r" b="b"/>
            <a:pathLst>
              <a:path w="6045834" h="256539">
                <a:moveTo>
                  <a:pt x="6045568" y="0"/>
                </a:moveTo>
                <a:lnTo>
                  <a:pt x="6045568" y="72631"/>
                </a:lnTo>
                <a:lnTo>
                  <a:pt x="6037595" y="110340"/>
                </a:lnTo>
                <a:lnTo>
                  <a:pt x="6015888" y="141220"/>
                </a:lnTo>
                <a:lnTo>
                  <a:pt x="5983760" y="162085"/>
                </a:lnTo>
                <a:lnTo>
                  <a:pt x="5944527" y="169748"/>
                </a:lnTo>
                <a:lnTo>
                  <a:pt x="3005937" y="169748"/>
                </a:lnTo>
                <a:lnTo>
                  <a:pt x="2930156" y="169748"/>
                </a:lnTo>
                <a:lnTo>
                  <a:pt x="2837473" y="183299"/>
                </a:lnTo>
                <a:lnTo>
                  <a:pt x="2785441" y="213112"/>
                </a:lnTo>
                <a:lnTo>
                  <a:pt x="2762616" y="242925"/>
                </a:lnTo>
                <a:lnTo>
                  <a:pt x="2757551" y="256476"/>
                </a:lnTo>
                <a:lnTo>
                  <a:pt x="2738527" y="224532"/>
                </a:lnTo>
                <a:lnTo>
                  <a:pt x="2703614" y="201547"/>
                </a:lnTo>
                <a:lnTo>
                  <a:pt x="2660785" y="185923"/>
                </a:lnTo>
                <a:lnTo>
                  <a:pt x="2618016" y="176060"/>
                </a:lnTo>
                <a:lnTo>
                  <a:pt x="2565759" y="170127"/>
                </a:lnTo>
                <a:lnTo>
                  <a:pt x="2548191" y="169748"/>
                </a:lnTo>
                <a:lnTo>
                  <a:pt x="2510561" y="169748"/>
                </a:lnTo>
                <a:lnTo>
                  <a:pt x="101041" y="169748"/>
                </a:lnTo>
                <a:lnTo>
                  <a:pt x="61807" y="162085"/>
                </a:lnTo>
                <a:lnTo>
                  <a:pt x="29679" y="141220"/>
                </a:lnTo>
                <a:lnTo>
                  <a:pt x="7972" y="110340"/>
                </a:lnTo>
                <a:lnTo>
                  <a:pt x="0" y="72631"/>
                </a:lnTo>
                <a:lnTo>
                  <a:pt x="0" y="0"/>
                </a:lnTo>
              </a:path>
            </a:pathLst>
          </a:custGeom>
          <a:ln w="24765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" y="12"/>
            <a:ext cx="160655" cy="7560309"/>
          </a:xfrm>
          <a:custGeom>
            <a:avLst/>
            <a:gdLst/>
            <a:ahLst/>
            <a:cxnLst/>
            <a:rect l="l" t="t" r="r" b="b"/>
            <a:pathLst>
              <a:path w="160655" h="7560309">
                <a:moveTo>
                  <a:pt x="160629" y="7559992"/>
                </a:moveTo>
                <a:lnTo>
                  <a:pt x="0" y="7559992"/>
                </a:lnTo>
                <a:lnTo>
                  <a:pt x="0" y="0"/>
                </a:lnTo>
                <a:lnTo>
                  <a:pt x="160629" y="0"/>
                </a:lnTo>
                <a:lnTo>
                  <a:pt x="160629" y="7559992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19608" y="3510119"/>
            <a:ext cx="923382" cy="9347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Взаимодействие</a:t>
            </a:r>
            <a:r>
              <a:rPr sz="850" b="0" spc="-8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с  гражданином  передача</a:t>
            </a:r>
            <a:endParaRPr sz="850" dirty="0">
              <a:latin typeface="PF DinDisplay Pro Light"/>
              <a:cs typeface="PF DinDisplay Pro Light"/>
            </a:endParaRPr>
          </a:p>
          <a:p>
            <a:pPr marL="12700" marR="191770">
              <a:lnSpc>
                <a:spcPct val="100000"/>
              </a:lnSpc>
              <a:spcBef>
                <a:spcPts val="10"/>
              </a:spcBef>
            </a:pP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и проверка  документов  специалистом  МФЦ</a:t>
            </a:r>
            <a:endParaRPr sz="850" dirty="0">
              <a:latin typeface="PF DinDisplay Pro Light"/>
              <a:cs typeface="PF DinDisplay Pro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3181" y="3234074"/>
            <a:ext cx="308877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850"/>
              </a:lnSpc>
              <a:spcBef>
                <a:spcPts val="100"/>
              </a:spcBef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1</a:t>
            </a:r>
            <a:endParaRPr sz="850" dirty="0">
              <a:latin typeface="PF DinDisplay Pro"/>
              <a:cs typeface="PF DinDisplay Pro"/>
            </a:endParaRPr>
          </a:p>
          <a:p>
            <a:pPr algn="ctr">
              <a:lnSpc>
                <a:spcPts val="850"/>
              </a:lnSpc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мин</a:t>
            </a:r>
            <a:endParaRPr sz="850" dirty="0">
              <a:latin typeface="PF DinDisplay Pro"/>
              <a:cs typeface="PF DinDisplay Pr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31994" y="3234770"/>
            <a:ext cx="842414" cy="8309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">
              <a:lnSpc>
                <a:spcPts val="850"/>
              </a:lnSpc>
              <a:spcBef>
                <a:spcPts val="100"/>
              </a:spcBef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30</a:t>
            </a:r>
            <a:endParaRPr sz="850" dirty="0">
              <a:latin typeface="PF DinDisplay Pro"/>
              <a:cs typeface="PF DinDisplay Pro"/>
            </a:endParaRPr>
          </a:p>
          <a:p>
            <a:pPr marL="12700">
              <a:lnSpc>
                <a:spcPts val="850"/>
              </a:lnSpc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мин</a:t>
            </a:r>
            <a:endParaRPr sz="850" dirty="0">
              <a:latin typeface="PF DinDisplay Pro"/>
              <a:cs typeface="PF DinDisplay Pro"/>
            </a:endParaRPr>
          </a:p>
          <a:p>
            <a:pPr marL="38100" marR="5080">
              <a:lnSpc>
                <a:spcPct val="100000"/>
              </a:lnSpc>
              <a:spcBef>
                <a:spcPts val="465"/>
              </a:spcBef>
            </a:pP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Выдача</a:t>
            </a:r>
            <a:r>
              <a:rPr sz="850" b="0" spc="-8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850" b="0" dirty="0" err="1">
                <a:solidFill>
                  <a:srgbClr val="231F20"/>
                </a:solidFill>
                <a:latin typeface="PF DinDisplay Pro Light"/>
                <a:cs typeface="PF DinDisplay Pro Light"/>
              </a:rPr>
              <a:t>заявле</a:t>
            </a: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-  </a:t>
            </a:r>
            <a:r>
              <a:rPr sz="850" b="0" dirty="0" err="1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ни</a:t>
            </a:r>
            <a:r>
              <a:rPr lang="ru-RU" sz="850" b="0" dirty="0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я</a:t>
            </a:r>
            <a:r>
              <a:rPr lang="ru-RU" sz="850" dirty="0">
                <a:latin typeface="PF DinDisplay Pro Light"/>
                <a:cs typeface="PF DinDisplay Pro Light"/>
              </a:rPr>
              <a:t> </a:t>
            </a:r>
            <a:r>
              <a:rPr sz="850" b="0" dirty="0" err="1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на</a:t>
            </a:r>
            <a:r>
              <a:rPr sz="850" b="0" spc="-80" dirty="0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заполнение  гражданину</a:t>
            </a:r>
            <a:endParaRPr sz="850" dirty="0">
              <a:latin typeface="PF DinDisplay Pro Light"/>
              <a:cs typeface="PF DinDisplay Pro Ligh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83071" y="3234771"/>
            <a:ext cx="769873" cy="7001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">
              <a:lnSpc>
                <a:spcPts val="850"/>
              </a:lnSpc>
              <a:spcBef>
                <a:spcPts val="100"/>
              </a:spcBef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11</a:t>
            </a:r>
            <a:endParaRPr sz="850" dirty="0">
              <a:latin typeface="PF DinDisplay Pro"/>
              <a:cs typeface="PF DinDisplay Pro"/>
            </a:endParaRPr>
          </a:p>
          <a:p>
            <a:pPr marL="12700">
              <a:lnSpc>
                <a:spcPts val="850"/>
              </a:lnSpc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мин</a:t>
            </a:r>
            <a:endParaRPr sz="850" dirty="0">
              <a:latin typeface="PF DinDisplay Pro"/>
              <a:cs typeface="PF DinDisplay Pro"/>
            </a:endParaRPr>
          </a:p>
          <a:p>
            <a:pPr marL="42545" marR="5080">
              <a:lnSpc>
                <a:spcPct val="100000"/>
              </a:lnSpc>
              <a:spcBef>
                <a:spcPts val="465"/>
              </a:spcBef>
            </a:pP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Занесение  данных в</a:t>
            </a:r>
            <a:r>
              <a:rPr sz="850" b="0" spc="-9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базу  ЕИС</a:t>
            </a:r>
            <a:r>
              <a:rPr sz="850" b="0" spc="-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ЗАГС</a:t>
            </a:r>
            <a:endParaRPr sz="850" dirty="0">
              <a:latin typeface="PF DinDisplay Pro Light"/>
              <a:cs typeface="PF DinDisplay Pro 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13554" y="3234771"/>
            <a:ext cx="751479" cy="8309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ts val="850"/>
              </a:lnSpc>
              <a:spcBef>
                <a:spcPts val="100"/>
              </a:spcBef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2</a:t>
            </a:r>
            <a:endParaRPr sz="850" dirty="0">
              <a:latin typeface="PF DinDisplay Pro"/>
              <a:cs typeface="PF DinDisplay Pro"/>
            </a:endParaRPr>
          </a:p>
          <a:p>
            <a:pPr marL="12700">
              <a:lnSpc>
                <a:spcPts val="850"/>
              </a:lnSpc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мин</a:t>
            </a:r>
            <a:endParaRPr sz="850" dirty="0">
              <a:latin typeface="PF DinDisplay Pro"/>
              <a:cs typeface="PF DinDisplay Pro"/>
            </a:endParaRPr>
          </a:p>
          <a:p>
            <a:pPr marL="17145" marR="5080">
              <a:lnSpc>
                <a:spcPct val="100000"/>
              </a:lnSpc>
              <a:spcBef>
                <a:spcPts val="465"/>
              </a:spcBef>
            </a:pPr>
            <a:r>
              <a:rPr sz="850" b="0" dirty="0" err="1">
                <a:solidFill>
                  <a:srgbClr val="231F20"/>
                </a:solidFill>
                <a:latin typeface="PF DinDisplay Pro Light"/>
                <a:cs typeface="PF DinDisplay Pro Light"/>
              </a:rPr>
              <a:t>Передача</a:t>
            </a: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 </a:t>
            </a:r>
            <a:r>
              <a:rPr sz="850" b="0" dirty="0" err="1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справки</a:t>
            </a:r>
            <a:r>
              <a:rPr sz="850" b="0" dirty="0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/</a:t>
            </a:r>
            <a:r>
              <a:rPr sz="850" b="0" dirty="0" err="1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акт</a:t>
            </a:r>
            <a:r>
              <a:rPr lang="ru-RU" sz="850" b="0" dirty="0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о</a:t>
            </a:r>
            <a:r>
              <a:rPr sz="850" b="0" dirty="0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в  </a:t>
            </a: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на проверку  гражданину</a:t>
            </a:r>
            <a:endParaRPr sz="850" dirty="0">
              <a:latin typeface="PF DinDisplay Pro Light"/>
              <a:cs typeface="PF DinDisplay Pro 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44039" y="3234771"/>
            <a:ext cx="683285" cy="7001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ts val="850"/>
              </a:lnSpc>
              <a:spcBef>
                <a:spcPts val="100"/>
              </a:spcBef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2</a:t>
            </a:r>
            <a:endParaRPr sz="850" dirty="0">
              <a:latin typeface="PF DinDisplay Pro"/>
              <a:cs typeface="PF DinDisplay Pro"/>
            </a:endParaRPr>
          </a:p>
          <a:p>
            <a:pPr marL="12700">
              <a:lnSpc>
                <a:spcPts val="850"/>
              </a:lnSpc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мин</a:t>
            </a:r>
            <a:endParaRPr sz="850" dirty="0">
              <a:latin typeface="PF DinDisplay Pro"/>
              <a:cs typeface="PF DinDisplay Pro"/>
            </a:endParaRPr>
          </a:p>
          <a:p>
            <a:pPr marL="22860" marR="5080">
              <a:lnSpc>
                <a:spcPct val="100000"/>
              </a:lnSpc>
              <a:spcBef>
                <a:spcPts val="465"/>
              </a:spcBef>
            </a:pP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Техническая  обработка  документов</a:t>
            </a:r>
            <a:endParaRPr sz="850" dirty="0">
              <a:latin typeface="PF DinDisplay Pro Light"/>
              <a:cs typeface="PF DinDisplay Pro Ligh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87933" y="3234771"/>
            <a:ext cx="878131" cy="8309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ts val="850"/>
              </a:lnSpc>
              <a:spcBef>
                <a:spcPts val="100"/>
              </a:spcBef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1</a:t>
            </a:r>
            <a:endParaRPr sz="850" dirty="0">
              <a:latin typeface="PF DinDisplay Pro"/>
              <a:cs typeface="PF DinDisplay Pro"/>
            </a:endParaRPr>
          </a:p>
          <a:p>
            <a:pPr marL="12700">
              <a:lnSpc>
                <a:spcPts val="850"/>
              </a:lnSpc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мин</a:t>
            </a:r>
            <a:endParaRPr sz="850" dirty="0">
              <a:latin typeface="PF DinDisplay Pro"/>
              <a:cs typeface="PF DinDisplay Pro"/>
            </a:endParaRPr>
          </a:p>
          <a:p>
            <a:pPr marL="28575" marR="5080">
              <a:lnSpc>
                <a:spcPct val="100000"/>
              </a:lnSpc>
              <a:spcBef>
                <a:spcPts val="465"/>
              </a:spcBef>
            </a:pP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Передача  свидетельства  о рождении  гражданину</a:t>
            </a:r>
            <a:endParaRPr sz="850" dirty="0">
              <a:latin typeface="PF DinDisplay Pro Light"/>
              <a:cs typeface="PF DinDisplay Pro 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88978" y="3234771"/>
            <a:ext cx="810381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">
              <a:lnSpc>
                <a:spcPts val="850"/>
              </a:lnSpc>
              <a:spcBef>
                <a:spcPts val="100"/>
              </a:spcBef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1,5</a:t>
            </a:r>
            <a:endParaRPr sz="850" dirty="0">
              <a:latin typeface="PF DinDisplay Pro"/>
              <a:cs typeface="PF DinDisplay Pro"/>
            </a:endParaRPr>
          </a:p>
          <a:p>
            <a:pPr marL="12700">
              <a:lnSpc>
                <a:spcPts val="850"/>
              </a:lnSpc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мин</a:t>
            </a:r>
            <a:endParaRPr sz="850" dirty="0">
              <a:latin typeface="PF DinDisplay Pro"/>
              <a:cs typeface="PF DinDisplay Pro"/>
            </a:endParaRPr>
          </a:p>
          <a:p>
            <a:pPr marL="52069" marR="5080">
              <a:lnSpc>
                <a:spcPct val="100000"/>
              </a:lnSpc>
              <a:spcBef>
                <a:spcPts val="465"/>
              </a:spcBef>
            </a:pP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Проставление  подписей</a:t>
            </a:r>
            <a:endParaRPr sz="850" dirty="0">
              <a:latin typeface="PF DinDisplay Pro Light"/>
              <a:cs typeface="PF DinDisplay Pro Light"/>
            </a:endParaRPr>
          </a:p>
          <a:p>
            <a:pPr marL="52069" marR="102870">
              <a:lnSpc>
                <a:spcPct val="100000"/>
              </a:lnSpc>
              <a:spcBef>
                <a:spcPts val="5"/>
              </a:spcBef>
            </a:pP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в журнале  выдачи  документов</a:t>
            </a:r>
            <a:endParaRPr sz="850" dirty="0">
              <a:latin typeface="PF DinDisplay Pro Light"/>
              <a:cs typeface="PF DinDisplay Pro 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16266" y="4298038"/>
            <a:ext cx="1073442" cy="7607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4925">
              <a:lnSpc>
                <a:spcPct val="101800"/>
              </a:lnSpc>
              <a:spcBef>
                <a:spcPts val="95"/>
              </a:spcBef>
            </a:pPr>
            <a:r>
              <a:rPr sz="1600" spc="-70" dirty="0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sz="1600" spc="-55" dirty="0">
                <a:solidFill>
                  <a:srgbClr val="231F20"/>
                </a:solidFill>
                <a:latin typeface="Arial"/>
                <a:cs typeface="Arial"/>
              </a:rPr>
              <a:t>среднем  </a:t>
            </a:r>
            <a:r>
              <a:rPr sz="1600" spc="-45" dirty="0">
                <a:solidFill>
                  <a:srgbClr val="231F20"/>
                </a:solidFill>
                <a:latin typeface="Arial"/>
                <a:cs typeface="Arial"/>
              </a:rPr>
              <a:t>на 1</a:t>
            </a:r>
            <a:r>
              <a:rPr sz="160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231F20"/>
                </a:solidFill>
                <a:latin typeface="Arial"/>
                <a:cs typeface="Arial"/>
              </a:rPr>
              <a:t>услугу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600" spc="45" dirty="0">
                <a:solidFill>
                  <a:srgbClr val="231F20"/>
                </a:solidFill>
                <a:latin typeface="Arial"/>
                <a:cs typeface="Arial"/>
              </a:rPr>
              <a:t>— </a:t>
            </a:r>
            <a:r>
              <a:rPr sz="1600" spc="-35" dirty="0">
                <a:solidFill>
                  <a:srgbClr val="231F20"/>
                </a:solidFill>
                <a:latin typeface="Arial"/>
                <a:cs typeface="Arial"/>
              </a:rPr>
              <a:t>23,5</a:t>
            </a:r>
            <a:r>
              <a:rPr sz="1600" spc="-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231F20"/>
                </a:solidFill>
                <a:latin typeface="Arial"/>
                <a:cs typeface="Arial"/>
              </a:rPr>
              <a:t>мин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9392" y="1510309"/>
            <a:ext cx="6139093" cy="1449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95"/>
              </a:spcBef>
            </a:pPr>
            <a:r>
              <a:rPr sz="2100" b="1" spc="5" dirty="0">
                <a:solidFill>
                  <a:srgbClr val="231F20"/>
                </a:solidFill>
                <a:latin typeface="PF DinDisplay Pro"/>
                <a:cs typeface="PF DinDisplay Pro"/>
              </a:rPr>
              <a:t>В 2016 году нормирование 40</a:t>
            </a:r>
            <a:r>
              <a:rPr sz="2100" b="1" spc="-65" dirty="0">
                <a:solidFill>
                  <a:srgbClr val="231F20"/>
                </a:solidFill>
                <a:latin typeface="PF DinDisplay Pro"/>
                <a:cs typeface="PF DinDisplay Pro"/>
              </a:rPr>
              <a:t> </a:t>
            </a:r>
            <a:r>
              <a:rPr sz="2100" b="1" spc="5" dirty="0">
                <a:solidFill>
                  <a:srgbClr val="231F20"/>
                </a:solidFill>
                <a:latin typeface="PF DinDisplay Pro"/>
                <a:cs typeface="PF DinDisplay Pro"/>
              </a:rPr>
              <a:t>наиболее  запрашиваемых услуг</a:t>
            </a:r>
            <a:r>
              <a:rPr sz="2100" b="1" spc="-15" dirty="0">
                <a:solidFill>
                  <a:srgbClr val="231F20"/>
                </a:solidFill>
                <a:latin typeface="PF DinDisplay Pro"/>
                <a:cs typeface="PF DinDisplay Pro"/>
              </a:rPr>
              <a:t> </a:t>
            </a:r>
            <a:r>
              <a:rPr sz="2100" b="1" spc="5" dirty="0">
                <a:solidFill>
                  <a:srgbClr val="231F20"/>
                </a:solidFill>
                <a:latin typeface="PF DinDisplay Pro"/>
                <a:cs typeface="PF DinDisplay Pro"/>
              </a:rPr>
              <a:t>гражданами</a:t>
            </a:r>
            <a:endParaRPr sz="2100" dirty="0">
              <a:latin typeface="PF DinDisplay Pro"/>
              <a:cs typeface="PF DinDisplay Pr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1169670">
              <a:lnSpc>
                <a:spcPct val="102899"/>
              </a:lnSpc>
            </a:pP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ПРОЦЕСС ОКАЗАНИЯ УСЛУГИ ГОС.РЕГИСТРАЦИИ  РОЖДЕНИЯ</a:t>
            </a:r>
            <a:r>
              <a:rPr sz="1700" b="1" spc="-5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РЕБЕНКА</a:t>
            </a:r>
            <a:endParaRPr sz="1700" dirty="0">
              <a:latin typeface="Myriad Pro Cond"/>
              <a:cs typeface="Myriad Pro Con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9608" y="4626683"/>
            <a:ext cx="3028315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spc="10" dirty="0">
                <a:solidFill>
                  <a:srgbClr val="2072B9"/>
                </a:solidFill>
                <a:latin typeface="Myriad Pro Cond"/>
                <a:cs typeface="Myriad Pro Cond"/>
              </a:rPr>
              <a:t>В среднем на основной процесс </a:t>
            </a:r>
            <a:r>
              <a:rPr sz="1500" b="1" spc="20" dirty="0">
                <a:solidFill>
                  <a:srgbClr val="2072B9"/>
                </a:solidFill>
                <a:latin typeface="Myriad Pro Cond"/>
                <a:cs typeface="Myriad Pro Cond"/>
              </a:rPr>
              <a:t>— </a:t>
            </a:r>
            <a:r>
              <a:rPr sz="1500" b="1" spc="10" dirty="0">
                <a:solidFill>
                  <a:srgbClr val="2072B9"/>
                </a:solidFill>
                <a:latin typeface="Myriad Pro Cond"/>
                <a:cs typeface="Myriad Pro Cond"/>
              </a:rPr>
              <a:t>19</a:t>
            </a:r>
            <a:r>
              <a:rPr sz="1500" b="1" spc="-140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500" b="1" spc="10" dirty="0">
                <a:solidFill>
                  <a:srgbClr val="2072B9"/>
                </a:solidFill>
                <a:latin typeface="Myriad Pro Cond"/>
                <a:cs typeface="Myriad Pro Cond"/>
              </a:rPr>
              <a:t>мин.</a:t>
            </a:r>
            <a:endParaRPr sz="1500">
              <a:latin typeface="Myriad Pro Cond"/>
              <a:cs typeface="Myriad Pro Con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19608" y="6501814"/>
            <a:ext cx="3786504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spc="10" dirty="0">
                <a:solidFill>
                  <a:srgbClr val="2072B9"/>
                </a:solidFill>
                <a:latin typeface="Myriad Pro Cond"/>
                <a:cs typeface="Myriad Pro Cond"/>
              </a:rPr>
              <a:t>В среднем на обеспечивающие операции </a:t>
            </a:r>
            <a:r>
              <a:rPr sz="1500" b="1" spc="20" dirty="0">
                <a:solidFill>
                  <a:srgbClr val="2072B9"/>
                </a:solidFill>
                <a:latin typeface="Myriad Pro Cond"/>
                <a:cs typeface="Myriad Pro Cond"/>
              </a:rPr>
              <a:t>— </a:t>
            </a:r>
            <a:r>
              <a:rPr sz="15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9,5</a:t>
            </a:r>
            <a:r>
              <a:rPr sz="1500" b="1" spc="-114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500" b="1" spc="10" dirty="0">
                <a:solidFill>
                  <a:srgbClr val="2072B9"/>
                </a:solidFill>
                <a:latin typeface="Myriad Pro Cond"/>
                <a:cs typeface="Myriad Pro Cond"/>
              </a:rPr>
              <a:t>мин.</a:t>
            </a:r>
            <a:endParaRPr sz="1500" dirty="0">
              <a:latin typeface="Myriad Pro Cond"/>
              <a:cs typeface="Myriad Pro Cond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23769" y="3553547"/>
            <a:ext cx="0" cy="325755"/>
          </a:xfrm>
          <a:custGeom>
            <a:avLst/>
            <a:gdLst/>
            <a:ahLst/>
            <a:cxnLst/>
            <a:rect l="l" t="t" r="r" b="b"/>
            <a:pathLst>
              <a:path h="325754">
                <a:moveTo>
                  <a:pt x="0" y="0"/>
                </a:moveTo>
                <a:lnTo>
                  <a:pt x="0" y="325526"/>
                </a:lnTo>
              </a:path>
            </a:pathLst>
          </a:custGeom>
          <a:ln w="34607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4737" y="5368549"/>
            <a:ext cx="555625" cy="555625"/>
          </a:xfrm>
          <a:custGeom>
            <a:avLst/>
            <a:gdLst/>
            <a:ahLst/>
            <a:cxnLst/>
            <a:rect l="l" t="t" r="r" b="b"/>
            <a:pathLst>
              <a:path w="555625" h="555625">
                <a:moveTo>
                  <a:pt x="277583" y="0"/>
                </a:moveTo>
                <a:lnTo>
                  <a:pt x="227688" y="4471"/>
                </a:lnTo>
                <a:lnTo>
                  <a:pt x="180727" y="17365"/>
                </a:lnTo>
                <a:lnTo>
                  <a:pt x="137483" y="37895"/>
                </a:lnTo>
                <a:lnTo>
                  <a:pt x="98741" y="65280"/>
                </a:lnTo>
                <a:lnTo>
                  <a:pt x="65285" y="98734"/>
                </a:lnTo>
                <a:lnTo>
                  <a:pt x="37899" y="137474"/>
                </a:lnTo>
                <a:lnTo>
                  <a:pt x="17366" y="180716"/>
                </a:lnTo>
                <a:lnTo>
                  <a:pt x="4472" y="227676"/>
                </a:lnTo>
                <a:lnTo>
                  <a:pt x="0" y="277571"/>
                </a:lnTo>
                <a:lnTo>
                  <a:pt x="4472" y="327462"/>
                </a:lnTo>
                <a:lnTo>
                  <a:pt x="17366" y="374421"/>
                </a:lnTo>
                <a:lnTo>
                  <a:pt x="37899" y="417662"/>
                </a:lnTo>
                <a:lnTo>
                  <a:pt x="65285" y="456402"/>
                </a:lnTo>
                <a:lnTo>
                  <a:pt x="98741" y="489858"/>
                </a:lnTo>
                <a:lnTo>
                  <a:pt x="137483" y="517243"/>
                </a:lnTo>
                <a:lnTo>
                  <a:pt x="180727" y="537775"/>
                </a:lnTo>
                <a:lnTo>
                  <a:pt x="227688" y="550670"/>
                </a:lnTo>
                <a:lnTo>
                  <a:pt x="277583" y="555142"/>
                </a:lnTo>
                <a:lnTo>
                  <a:pt x="327478" y="550670"/>
                </a:lnTo>
                <a:lnTo>
                  <a:pt x="374438" y="537775"/>
                </a:lnTo>
                <a:lnTo>
                  <a:pt x="417680" y="517243"/>
                </a:lnTo>
                <a:lnTo>
                  <a:pt x="456420" y="489858"/>
                </a:lnTo>
                <a:lnTo>
                  <a:pt x="489874" y="456402"/>
                </a:lnTo>
                <a:lnTo>
                  <a:pt x="517259" y="417662"/>
                </a:lnTo>
                <a:lnTo>
                  <a:pt x="537789" y="374421"/>
                </a:lnTo>
                <a:lnTo>
                  <a:pt x="550683" y="327462"/>
                </a:lnTo>
                <a:lnTo>
                  <a:pt x="555155" y="277571"/>
                </a:lnTo>
                <a:lnTo>
                  <a:pt x="550683" y="227676"/>
                </a:lnTo>
                <a:lnTo>
                  <a:pt x="537789" y="180716"/>
                </a:lnTo>
                <a:lnTo>
                  <a:pt x="517259" y="137474"/>
                </a:lnTo>
                <a:lnTo>
                  <a:pt x="489874" y="98734"/>
                </a:lnTo>
                <a:lnTo>
                  <a:pt x="456420" y="65280"/>
                </a:lnTo>
                <a:lnTo>
                  <a:pt x="417680" y="37895"/>
                </a:lnTo>
                <a:lnTo>
                  <a:pt x="374438" y="17365"/>
                </a:lnTo>
                <a:lnTo>
                  <a:pt x="327478" y="4471"/>
                </a:lnTo>
                <a:lnTo>
                  <a:pt x="277583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19608" y="5759941"/>
            <a:ext cx="761729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Завершающая  консультации</a:t>
            </a:r>
            <a:endParaRPr sz="850" dirty="0">
              <a:latin typeface="PF DinDisplay Pro Light"/>
              <a:cs typeface="PF DinDisplay Pro 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26959" y="5484594"/>
            <a:ext cx="30470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">
              <a:lnSpc>
                <a:spcPts val="850"/>
              </a:lnSpc>
              <a:spcBef>
                <a:spcPts val="100"/>
              </a:spcBef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3,5</a:t>
            </a:r>
            <a:endParaRPr sz="850" dirty="0">
              <a:latin typeface="PF DinDisplay Pro"/>
              <a:cs typeface="PF DinDisplay Pro"/>
            </a:endParaRPr>
          </a:p>
          <a:p>
            <a:pPr marL="12700">
              <a:lnSpc>
                <a:spcPts val="850"/>
              </a:lnSpc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мин</a:t>
            </a:r>
            <a:endParaRPr sz="850" dirty="0">
              <a:latin typeface="PF DinDisplay Pro"/>
              <a:cs typeface="PF DinDisplay Pro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23769" y="5803382"/>
            <a:ext cx="0" cy="325755"/>
          </a:xfrm>
          <a:custGeom>
            <a:avLst/>
            <a:gdLst/>
            <a:ahLst/>
            <a:cxnLst/>
            <a:rect l="l" t="t" r="r" b="b"/>
            <a:pathLst>
              <a:path h="325754">
                <a:moveTo>
                  <a:pt x="0" y="0"/>
                </a:moveTo>
                <a:lnTo>
                  <a:pt x="0" y="325526"/>
                </a:lnTo>
              </a:path>
            </a:pathLst>
          </a:custGeom>
          <a:ln w="34607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19663" y="5368549"/>
            <a:ext cx="555625" cy="555625"/>
          </a:xfrm>
          <a:custGeom>
            <a:avLst/>
            <a:gdLst/>
            <a:ahLst/>
            <a:cxnLst/>
            <a:rect l="l" t="t" r="r" b="b"/>
            <a:pathLst>
              <a:path w="555625" h="555625">
                <a:moveTo>
                  <a:pt x="277583" y="0"/>
                </a:moveTo>
                <a:lnTo>
                  <a:pt x="227688" y="4471"/>
                </a:lnTo>
                <a:lnTo>
                  <a:pt x="180727" y="17365"/>
                </a:lnTo>
                <a:lnTo>
                  <a:pt x="137483" y="37895"/>
                </a:lnTo>
                <a:lnTo>
                  <a:pt x="98741" y="65280"/>
                </a:lnTo>
                <a:lnTo>
                  <a:pt x="65285" y="98734"/>
                </a:lnTo>
                <a:lnTo>
                  <a:pt x="37899" y="137474"/>
                </a:lnTo>
                <a:lnTo>
                  <a:pt x="17366" y="180716"/>
                </a:lnTo>
                <a:lnTo>
                  <a:pt x="4472" y="227676"/>
                </a:lnTo>
                <a:lnTo>
                  <a:pt x="0" y="277571"/>
                </a:lnTo>
                <a:lnTo>
                  <a:pt x="4472" y="327462"/>
                </a:lnTo>
                <a:lnTo>
                  <a:pt x="17366" y="374421"/>
                </a:lnTo>
                <a:lnTo>
                  <a:pt x="37899" y="417662"/>
                </a:lnTo>
                <a:lnTo>
                  <a:pt x="65285" y="456402"/>
                </a:lnTo>
                <a:lnTo>
                  <a:pt x="98741" y="489858"/>
                </a:lnTo>
                <a:lnTo>
                  <a:pt x="137483" y="517243"/>
                </a:lnTo>
                <a:lnTo>
                  <a:pt x="180727" y="537775"/>
                </a:lnTo>
                <a:lnTo>
                  <a:pt x="227688" y="550670"/>
                </a:lnTo>
                <a:lnTo>
                  <a:pt x="277583" y="555142"/>
                </a:lnTo>
                <a:lnTo>
                  <a:pt x="327478" y="550670"/>
                </a:lnTo>
                <a:lnTo>
                  <a:pt x="374438" y="537775"/>
                </a:lnTo>
                <a:lnTo>
                  <a:pt x="417680" y="517243"/>
                </a:lnTo>
                <a:lnTo>
                  <a:pt x="456420" y="489858"/>
                </a:lnTo>
                <a:lnTo>
                  <a:pt x="489874" y="456402"/>
                </a:lnTo>
                <a:lnTo>
                  <a:pt x="517259" y="417662"/>
                </a:lnTo>
                <a:lnTo>
                  <a:pt x="537789" y="374421"/>
                </a:lnTo>
                <a:lnTo>
                  <a:pt x="550683" y="327462"/>
                </a:lnTo>
                <a:lnTo>
                  <a:pt x="555155" y="277571"/>
                </a:lnTo>
                <a:lnTo>
                  <a:pt x="550683" y="227676"/>
                </a:lnTo>
                <a:lnTo>
                  <a:pt x="537789" y="180716"/>
                </a:lnTo>
                <a:lnTo>
                  <a:pt x="517259" y="137474"/>
                </a:lnTo>
                <a:lnTo>
                  <a:pt x="489874" y="98734"/>
                </a:lnTo>
                <a:lnTo>
                  <a:pt x="456420" y="65280"/>
                </a:lnTo>
                <a:lnTo>
                  <a:pt x="417680" y="37895"/>
                </a:lnTo>
                <a:lnTo>
                  <a:pt x="374438" y="17365"/>
                </a:lnTo>
                <a:lnTo>
                  <a:pt x="327478" y="4471"/>
                </a:lnTo>
                <a:lnTo>
                  <a:pt x="277583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984549" y="5759942"/>
            <a:ext cx="1001595" cy="4052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Поиск</a:t>
            </a:r>
            <a:r>
              <a:rPr sz="850" b="0" spc="-8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документов/  ожидание получе-  ния</a:t>
            </a:r>
            <a:r>
              <a:rPr sz="850" b="0" spc="-1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бланков</a:t>
            </a:r>
            <a:endParaRPr sz="850" dirty="0">
              <a:latin typeface="PF DinDisplay Pro Light"/>
              <a:cs typeface="PF DinDisplay Pro Light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888696" y="5803382"/>
            <a:ext cx="0" cy="325755"/>
          </a:xfrm>
          <a:custGeom>
            <a:avLst/>
            <a:gdLst/>
            <a:ahLst/>
            <a:cxnLst/>
            <a:rect l="l" t="t" r="r" b="b"/>
            <a:pathLst>
              <a:path h="325754">
                <a:moveTo>
                  <a:pt x="0" y="0"/>
                </a:moveTo>
                <a:lnTo>
                  <a:pt x="0" y="325526"/>
                </a:lnTo>
              </a:path>
            </a:pathLst>
          </a:custGeom>
          <a:ln w="34607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991561" y="5368549"/>
            <a:ext cx="555625" cy="555625"/>
          </a:xfrm>
          <a:custGeom>
            <a:avLst/>
            <a:gdLst/>
            <a:ahLst/>
            <a:cxnLst/>
            <a:rect l="l" t="t" r="r" b="b"/>
            <a:pathLst>
              <a:path w="555625" h="555625">
                <a:moveTo>
                  <a:pt x="277583" y="0"/>
                </a:moveTo>
                <a:lnTo>
                  <a:pt x="227685" y="4471"/>
                </a:lnTo>
                <a:lnTo>
                  <a:pt x="180722" y="17365"/>
                </a:lnTo>
                <a:lnTo>
                  <a:pt x="137477" y="37895"/>
                </a:lnTo>
                <a:lnTo>
                  <a:pt x="98736" y="65280"/>
                </a:lnTo>
                <a:lnTo>
                  <a:pt x="65281" y="98734"/>
                </a:lnTo>
                <a:lnTo>
                  <a:pt x="37896" y="137474"/>
                </a:lnTo>
                <a:lnTo>
                  <a:pt x="17365" y="180716"/>
                </a:lnTo>
                <a:lnTo>
                  <a:pt x="4471" y="227676"/>
                </a:lnTo>
                <a:lnTo>
                  <a:pt x="0" y="277571"/>
                </a:lnTo>
                <a:lnTo>
                  <a:pt x="4471" y="327462"/>
                </a:lnTo>
                <a:lnTo>
                  <a:pt x="17365" y="374421"/>
                </a:lnTo>
                <a:lnTo>
                  <a:pt x="37896" y="417662"/>
                </a:lnTo>
                <a:lnTo>
                  <a:pt x="65281" y="456402"/>
                </a:lnTo>
                <a:lnTo>
                  <a:pt x="98736" y="489858"/>
                </a:lnTo>
                <a:lnTo>
                  <a:pt x="137477" y="517243"/>
                </a:lnTo>
                <a:lnTo>
                  <a:pt x="180722" y="537775"/>
                </a:lnTo>
                <a:lnTo>
                  <a:pt x="227685" y="550670"/>
                </a:lnTo>
                <a:lnTo>
                  <a:pt x="277583" y="555142"/>
                </a:lnTo>
                <a:lnTo>
                  <a:pt x="327478" y="550670"/>
                </a:lnTo>
                <a:lnTo>
                  <a:pt x="374438" y="537775"/>
                </a:lnTo>
                <a:lnTo>
                  <a:pt x="417680" y="517243"/>
                </a:lnTo>
                <a:lnTo>
                  <a:pt x="456420" y="489858"/>
                </a:lnTo>
                <a:lnTo>
                  <a:pt x="489874" y="456402"/>
                </a:lnTo>
                <a:lnTo>
                  <a:pt x="517259" y="417662"/>
                </a:lnTo>
                <a:lnTo>
                  <a:pt x="537789" y="374421"/>
                </a:lnTo>
                <a:lnTo>
                  <a:pt x="550683" y="327462"/>
                </a:lnTo>
                <a:lnTo>
                  <a:pt x="555155" y="277571"/>
                </a:lnTo>
                <a:lnTo>
                  <a:pt x="550683" y="227676"/>
                </a:lnTo>
                <a:lnTo>
                  <a:pt x="537789" y="180716"/>
                </a:lnTo>
                <a:lnTo>
                  <a:pt x="517259" y="137474"/>
                </a:lnTo>
                <a:lnTo>
                  <a:pt x="489874" y="98734"/>
                </a:lnTo>
                <a:lnTo>
                  <a:pt x="456420" y="65280"/>
                </a:lnTo>
                <a:lnTo>
                  <a:pt x="417680" y="37895"/>
                </a:lnTo>
                <a:lnTo>
                  <a:pt x="374438" y="17365"/>
                </a:lnTo>
                <a:lnTo>
                  <a:pt x="327478" y="4471"/>
                </a:lnTo>
                <a:lnTo>
                  <a:pt x="277583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60594" y="5803382"/>
            <a:ext cx="0" cy="325755"/>
          </a:xfrm>
          <a:custGeom>
            <a:avLst/>
            <a:gdLst/>
            <a:ahLst/>
            <a:cxnLst/>
            <a:rect l="l" t="t" r="r" b="b"/>
            <a:pathLst>
              <a:path h="325754">
                <a:moveTo>
                  <a:pt x="0" y="0"/>
                </a:moveTo>
                <a:lnTo>
                  <a:pt x="0" y="325526"/>
                </a:lnTo>
              </a:path>
            </a:pathLst>
          </a:custGeom>
          <a:ln w="34607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212783" y="5368549"/>
            <a:ext cx="555625" cy="555625"/>
          </a:xfrm>
          <a:custGeom>
            <a:avLst/>
            <a:gdLst/>
            <a:ahLst/>
            <a:cxnLst/>
            <a:rect l="l" t="t" r="r" b="b"/>
            <a:pathLst>
              <a:path w="555625" h="555625">
                <a:moveTo>
                  <a:pt x="277583" y="0"/>
                </a:moveTo>
                <a:lnTo>
                  <a:pt x="227685" y="4471"/>
                </a:lnTo>
                <a:lnTo>
                  <a:pt x="180722" y="17365"/>
                </a:lnTo>
                <a:lnTo>
                  <a:pt x="137477" y="37895"/>
                </a:lnTo>
                <a:lnTo>
                  <a:pt x="98736" y="65280"/>
                </a:lnTo>
                <a:lnTo>
                  <a:pt x="65281" y="98734"/>
                </a:lnTo>
                <a:lnTo>
                  <a:pt x="37896" y="137474"/>
                </a:lnTo>
                <a:lnTo>
                  <a:pt x="17365" y="180716"/>
                </a:lnTo>
                <a:lnTo>
                  <a:pt x="4471" y="227676"/>
                </a:lnTo>
                <a:lnTo>
                  <a:pt x="0" y="277571"/>
                </a:lnTo>
                <a:lnTo>
                  <a:pt x="4471" y="327462"/>
                </a:lnTo>
                <a:lnTo>
                  <a:pt x="17365" y="374421"/>
                </a:lnTo>
                <a:lnTo>
                  <a:pt x="37896" y="417662"/>
                </a:lnTo>
                <a:lnTo>
                  <a:pt x="65281" y="456402"/>
                </a:lnTo>
                <a:lnTo>
                  <a:pt x="98736" y="489858"/>
                </a:lnTo>
                <a:lnTo>
                  <a:pt x="137477" y="517243"/>
                </a:lnTo>
                <a:lnTo>
                  <a:pt x="180722" y="537775"/>
                </a:lnTo>
                <a:lnTo>
                  <a:pt x="227685" y="550670"/>
                </a:lnTo>
                <a:lnTo>
                  <a:pt x="277583" y="555142"/>
                </a:lnTo>
                <a:lnTo>
                  <a:pt x="327478" y="550670"/>
                </a:lnTo>
                <a:lnTo>
                  <a:pt x="374438" y="537775"/>
                </a:lnTo>
                <a:lnTo>
                  <a:pt x="417680" y="517243"/>
                </a:lnTo>
                <a:lnTo>
                  <a:pt x="456420" y="489858"/>
                </a:lnTo>
                <a:lnTo>
                  <a:pt x="489874" y="456402"/>
                </a:lnTo>
                <a:lnTo>
                  <a:pt x="517259" y="417662"/>
                </a:lnTo>
                <a:lnTo>
                  <a:pt x="537789" y="374421"/>
                </a:lnTo>
                <a:lnTo>
                  <a:pt x="550683" y="327462"/>
                </a:lnTo>
                <a:lnTo>
                  <a:pt x="555155" y="277571"/>
                </a:lnTo>
                <a:lnTo>
                  <a:pt x="550683" y="227676"/>
                </a:lnTo>
                <a:lnTo>
                  <a:pt x="537789" y="180716"/>
                </a:lnTo>
                <a:lnTo>
                  <a:pt x="517259" y="137474"/>
                </a:lnTo>
                <a:lnTo>
                  <a:pt x="489874" y="98734"/>
                </a:lnTo>
                <a:lnTo>
                  <a:pt x="456420" y="65280"/>
                </a:lnTo>
                <a:lnTo>
                  <a:pt x="417680" y="37895"/>
                </a:lnTo>
                <a:lnTo>
                  <a:pt x="374438" y="17365"/>
                </a:lnTo>
                <a:lnTo>
                  <a:pt x="327478" y="4471"/>
                </a:lnTo>
                <a:lnTo>
                  <a:pt x="277583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81803" y="5803382"/>
            <a:ext cx="0" cy="325755"/>
          </a:xfrm>
          <a:custGeom>
            <a:avLst/>
            <a:gdLst/>
            <a:ahLst/>
            <a:cxnLst/>
            <a:rect l="l" t="t" r="r" b="b"/>
            <a:pathLst>
              <a:path h="325754">
                <a:moveTo>
                  <a:pt x="0" y="0"/>
                </a:moveTo>
                <a:lnTo>
                  <a:pt x="0" y="325526"/>
                </a:lnTo>
              </a:path>
            </a:pathLst>
          </a:custGeom>
          <a:ln w="34607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52682" y="5368549"/>
            <a:ext cx="555625" cy="555625"/>
          </a:xfrm>
          <a:custGeom>
            <a:avLst/>
            <a:gdLst/>
            <a:ahLst/>
            <a:cxnLst/>
            <a:rect l="l" t="t" r="r" b="b"/>
            <a:pathLst>
              <a:path w="555625" h="555625">
                <a:moveTo>
                  <a:pt x="277583" y="0"/>
                </a:moveTo>
                <a:lnTo>
                  <a:pt x="227685" y="4471"/>
                </a:lnTo>
                <a:lnTo>
                  <a:pt x="180722" y="17365"/>
                </a:lnTo>
                <a:lnTo>
                  <a:pt x="137477" y="37895"/>
                </a:lnTo>
                <a:lnTo>
                  <a:pt x="98736" y="65280"/>
                </a:lnTo>
                <a:lnTo>
                  <a:pt x="65281" y="98734"/>
                </a:lnTo>
                <a:lnTo>
                  <a:pt x="37896" y="137474"/>
                </a:lnTo>
                <a:lnTo>
                  <a:pt x="17365" y="180716"/>
                </a:lnTo>
                <a:lnTo>
                  <a:pt x="4471" y="227676"/>
                </a:lnTo>
                <a:lnTo>
                  <a:pt x="0" y="277571"/>
                </a:lnTo>
                <a:lnTo>
                  <a:pt x="4471" y="327462"/>
                </a:lnTo>
                <a:lnTo>
                  <a:pt x="17365" y="374421"/>
                </a:lnTo>
                <a:lnTo>
                  <a:pt x="37896" y="417662"/>
                </a:lnTo>
                <a:lnTo>
                  <a:pt x="65281" y="456402"/>
                </a:lnTo>
                <a:lnTo>
                  <a:pt x="98736" y="489858"/>
                </a:lnTo>
                <a:lnTo>
                  <a:pt x="137477" y="517243"/>
                </a:lnTo>
                <a:lnTo>
                  <a:pt x="180722" y="537775"/>
                </a:lnTo>
                <a:lnTo>
                  <a:pt x="227685" y="550670"/>
                </a:lnTo>
                <a:lnTo>
                  <a:pt x="277583" y="555142"/>
                </a:lnTo>
                <a:lnTo>
                  <a:pt x="327478" y="550670"/>
                </a:lnTo>
                <a:lnTo>
                  <a:pt x="374438" y="537775"/>
                </a:lnTo>
                <a:lnTo>
                  <a:pt x="417680" y="517243"/>
                </a:lnTo>
                <a:lnTo>
                  <a:pt x="456420" y="489858"/>
                </a:lnTo>
                <a:lnTo>
                  <a:pt x="489874" y="456402"/>
                </a:lnTo>
                <a:lnTo>
                  <a:pt x="517259" y="417662"/>
                </a:lnTo>
                <a:lnTo>
                  <a:pt x="537789" y="374421"/>
                </a:lnTo>
                <a:lnTo>
                  <a:pt x="550683" y="327462"/>
                </a:lnTo>
                <a:lnTo>
                  <a:pt x="555155" y="277571"/>
                </a:lnTo>
                <a:lnTo>
                  <a:pt x="550683" y="227676"/>
                </a:lnTo>
                <a:lnTo>
                  <a:pt x="537789" y="180716"/>
                </a:lnTo>
                <a:lnTo>
                  <a:pt x="517259" y="137474"/>
                </a:lnTo>
                <a:lnTo>
                  <a:pt x="489874" y="98734"/>
                </a:lnTo>
                <a:lnTo>
                  <a:pt x="456420" y="65280"/>
                </a:lnTo>
                <a:lnTo>
                  <a:pt x="417680" y="37895"/>
                </a:lnTo>
                <a:lnTo>
                  <a:pt x="374438" y="17365"/>
                </a:lnTo>
                <a:lnTo>
                  <a:pt x="327478" y="4471"/>
                </a:lnTo>
                <a:lnTo>
                  <a:pt x="277583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717554" y="5759942"/>
            <a:ext cx="926623" cy="545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6839">
              <a:lnSpc>
                <a:spcPct val="100000"/>
              </a:lnSpc>
              <a:spcBef>
                <a:spcPts val="100"/>
              </a:spcBef>
            </a:pP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Визирование  документов</a:t>
            </a:r>
            <a:endParaRPr sz="850" dirty="0">
              <a:latin typeface="PF DinDisplay Pro Light"/>
              <a:cs typeface="PF DinDisplay Pro Light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у</a:t>
            </a:r>
            <a:r>
              <a:rPr sz="850" b="0" spc="-8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руководителя  МФЦ</a:t>
            </a:r>
            <a:endParaRPr sz="850" dirty="0">
              <a:latin typeface="PF DinDisplay Pro Light"/>
              <a:cs typeface="PF DinDisplay Pro Light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621703" y="5803382"/>
            <a:ext cx="0" cy="325755"/>
          </a:xfrm>
          <a:custGeom>
            <a:avLst/>
            <a:gdLst/>
            <a:ahLst/>
            <a:cxnLst/>
            <a:rect l="l" t="t" r="r" b="b"/>
            <a:pathLst>
              <a:path h="325754">
                <a:moveTo>
                  <a:pt x="0" y="0"/>
                </a:moveTo>
                <a:lnTo>
                  <a:pt x="0" y="325526"/>
                </a:lnTo>
              </a:path>
            </a:pathLst>
          </a:custGeom>
          <a:ln w="34607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868486" y="3168380"/>
            <a:ext cx="0" cy="3512820"/>
          </a:xfrm>
          <a:custGeom>
            <a:avLst/>
            <a:gdLst/>
            <a:ahLst/>
            <a:cxnLst/>
            <a:rect l="l" t="t" r="r" b="b"/>
            <a:pathLst>
              <a:path h="3512820">
                <a:moveTo>
                  <a:pt x="0" y="0"/>
                </a:moveTo>
                <a:lnTo>
                  <a:pt x="0" y="3512667"/>
                </a:lnTo>
              </a:path>
            </a:pathLst>
          </a:custGeom>
          <a:ln w="24765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35528" y="3553547"/>
            <a:ext cx="0" cy="325755"/>
          </a:xfrm>
          <a:custGeom>
            <a:avLst/>
            <a:gdLst/>
            <a:ahLst/>
            <a:cxnLst/>
            <a:rect l="l" t="t" r="r" b="b"/>
            <a:pathLst>
              <a:path h="325754">
                <a:moveTo>
                  <a:pt x="0" y="0"/>
                </a:moveTo>
                <a:lnTo>
                  <a:pt x="0" y="325526"/>
                </a:lnTo>
              </a:path>
            </a:pathLst>
          </a:custGeom>
          <a:ln w="34607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565890" y="3553547"/>
            <a:ext cx="0" cy="325755"/>
          </a:xfrm>
          <a:custGeom>
            <a:avLst/>
            <a:gdLst/>
            <a:ahLst/>
            <a:cxnLst/>
            <a:rect l="l" t="t" r="r" b="b"/>
            <a:pathLst>
              <a:path h="325754">
                <a:moveTo>
                  <a:pt x="0" y="0"/>
                </a:moveTo>
                <a:lnTo>
                  <a:pt x="0" y="325526"/>
                </a:lnTo>
              </a:path>
            </a:pathLst>
          </a:custGeom>
          <a:ln w="34607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76147" y="3553547"/>
            <a:ext cx="0" cy="325755"/>
          </a:xfrm>
          <a:custGeom>
            <a:avLst/>
            <a:gdLst/>
            <a:ahLst/>
            <a:cxnLst/>
            <a:rect l="l" t="t" r="r" b="b"/>
            <a:pathLst>
              <a:path h="325754">
                <a:moveTo>
                  <a:pt x="0" y="0"/>
                </a:moveTo>
                <a:lnTo>
                  <a:pt x="0" y="325526"/>
                </a:lnTo>
              </a:path>
            </a:pathLst>
          </a:custGeom>
          <a:ln w="34607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212784" y="3553547"/>
            <a:ext cx="0" cy="325755"/>
          </a:xfrm>
          <a:custGeom>
            <a:avLst/>
            <a:gdLst/>
            <a:ahLst/>
            <a:cxnLst/>
            <a:rect l="l" t="t" r="r" b="b"/>
            <a:pathLst>
              <a:path h="325754">
                <a:moveTo>
                  <a:pt x="0" y="0"/>
                </a:moveTo>
                <a:lnTo>
                  <a:pt x="0" y="325526"/>
                </a:lnTo>
              </a:path>
            </a:pathLst>
          </a:custGeom>
          <a:ln w="34607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955028" y="3553547"/>
            <a:ext cx="0" cy="325755"/>
          </a:xfrm>
          <a:custGeom>
            <a:avLst/>
            <a:gdLst/>
            <a:ahLst/>
            <a:cxnLst/>
            <a:rect l="l" t="t" r="r" b="b"/>
            <a:pathLst>
              <a:path h="325754">
                <a:moveTo>
                  <a:pt x="0" y="0"/>
                </a:moveTo>
                <a:lnTo>
                  <a:pt x="0" y="325526"/>
                </a:lnTo>
              </a:path>
            </a:pathLst>
          </a:custGeom>
          <a:ln w="34607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776819" y="3553547"/>
            <a:ext cx="0" cy="325755"/>
          </a:xfrm>
          <a:custGeom>
            <a:avLst/>
            <a:gdLst/>
            <a:ahLst/>
            <a:cxnLst/>
            <a:rect l="l" t="t" r="r" b="b"/>
            <a:pathLst>
              <a:path h="325754">
                <a:moveTo>
                  <a:pt x="0" y="0"/>
                </a:moveTo>
                <a:lnTo>
                  <a:pt x="0" y="325526"/>
                </a:lnTo>
              </a:path>
            </a:pathLst>
          </a:custGeom>
          <a:ln w="34607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891842" y="5484647"/>
            <a:ext cx="298796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">
              <a:lnSpc>
                <a:spcPts val="850"/>
              </a:lnSpc>
              <a:spcBef>
                <a:spcPts val="100"/>
              </a:spcBef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3,5</a:t>
            </a:r>
            <a:endParaRPr sz="850" dirty="0">
              <a:latin typeface="PF DinDisplay Pro"/>
              <a:cs typeface="PF DinDisplay Pro"/>
            </a:endParaRPr>
          </a:p>
          <a:p>
            <a:pPr marL="12700">
              <a:lnSpc>
                <a:spcPts val="850"/>
              </a:lnSpc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мин</a:t>
            </a:r>
            <a:endParaRPr sz="850" dirty="0">
              <a:latin typeface="PF DinDisplay Pro"/>
              <a:cs typeface="PF DinDisplay Pr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175827" y="5484647"/>
            <a:ext cx="1055633" cy="7001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">
              <a:lnSpc>
                <a:spcPts val="850"/>
              </a:lnSpc>
              <a:spcBef>
                <a:spcPts val="100"/>
              </a:spcBef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3,5</a:t>
            </a:r>
            <a:endParaRPr sz="850" dirty="0">
              <a:latin typeface="PF DinDisplay Pro"/>
              <a:cs typeface="PF DinDisplay Pro"/>
            </a:endParaRPr>
          </a:p>
          <a:p>
            <a:pPr marL="12700">
              <a:lnSpc>
                <a:spcPts val="850"/>
              </a:lnSpc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мин</a:t>
            </a:r>
            <a:endParaRPr sz="850" dirty="0">
              <a:latin typeface="PF DinDisplay Pro"/>
              <a:cs typeface="PF DinDisplay Pro"/>
            </a:endParaRPr>
          </a:p>
          <a:p>
            <a:pPr marL="92710" marR="5080">
              <a:lnSpc>
                <a:spcPct val="100000"/>
              </a:lnSpc>
              <a:spcBef>
                <a:spcPts val="465"/>
              </a:spcBef>
            </a:pP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Телефонные  звонки во</a:t>
            </a:r>
            <a:r>
              <a:rPr sz="850" b="0" spc="-8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время  приема</a:t>
            </a:r>
            <a:endParaRPr sz="850" dirty="0">
              <a:latin typeface="PF DinDisplay Pro Light"/>
              <a:cs typeface="PF DinDisplay Pro Ligh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394222" y="5484647"/>
            <a:ext cx="990909" cy="5693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">
              <a:lnSpc>
                <a:spcPts val="850"/>
              </a:lnSpc>
              <a:spcBef>
                <a:spcPts val="100"/>
              </a:spcBef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3,5</a:t>
            </a:r>
            <a:endParaRPr sz="850" dirty="0">
              <a:latin typeface="PF DinDisplay Pro"/>
              <a:cs typeface="PF DinDisplay Pro"/>
            </a:endParaRPr>
          </a:p>
          <a:p>
            <a:pPr marL="12700">
              <a:lnSpc>
                <a:spcPts val="850"/>
              </a:lnSpc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мин</a:t>
            </a:r>
            <a:endParaRPr sz="850" dirty="0">
              <a:latin typeface="PF DinDisplay Pro"/>
              <a:cs typeface="PF DinDisplay Pro"/>
            </a:endParaRPr>
          </a:p>
          <a:p>
            <a:pPr marL="95885" marR="5080">
              <a:lnSpc>
                <a:spcPct val="100000"/>
              </a:lnSpc>
              <a:spcBef>
                <a:spcPts val="465"/>
              </a:spcBef>
            </a:pPr>
            <a:r>
              <a:rPr sz="85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Сбор/сортировка  документов</a:t>
            </a:r>
            <a:endParaRPr sz="850" dirty="0">
              <a:latin typeface="PF DinDisplay Pro Light"/>
              <a:cs typeface="PF DinDisplay Pro 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03094" y="5484594"/>
            <a:ext cx="24121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">
              <a:lnSpc>
                <a:spcPts val="850"/>
              </a:lnSpc>
              <a:spcBef>
                <a:spcPts val="100"/>
              </a:spcBef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3,5</a:t>
            </a:r>
            <a:endParaRPr sz="850" dirty="0">
              <a:latin typeface="PF DinDisplay Pro"/>
              <a:cs typeface="PF DinDisplay Pro"/>
            </a:endParaRPr>
          </a:p>
          <a:p>
            <a:pPr marL="12700">
              <a:lnSpc>
                <a:spcPts val="850"/>
              </a:lnSpc>
            </a:pPr>
            <a:r>
              <a:rPr sz="850" b="1" dirty="0">
                <a:solidFill>
                  <a:srgbClr val="2072B9"/>
                </a:solidFill>
                <a:latin typeface="PF DinDisplay Pro"/>
                <a:cs typeface="PF DinDisplay Pro"/>
              </a:rPr>
              <a:t>мин</a:t>
            </a:r>
            <a:endParaRPr sz="850" dirty="0">
              <a:latin typeface="PF DinDisplay Pro"/>
              <a:cs typeface="PF DinDisplay Pro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420071" y="4999240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562"/>
                </a:lnTo>
              </a:path>
            </a:pathLst>
          </a:custGeom>
          <a:ln w="63576">
            <a:solidFill>
              <a:srgbClr val="C4E3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20071" y="5172379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4">
                <a:moveTo>
                  <a:pt x="0" y="0"/>
                </a:moveTo>
                <a:lnTo>
                  <a:pt x="0" y="109562"/>
                </a:lnTo>
              </a:path>
            </a:pathLst>
          </a:custGeom>
          <a:ln w="63576">
            <a:solidFill>
              <a:srgbClr val="C4E3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78720" y="5140591"/>
            <a:ext cx="283210" cy="0"/>
          </a:xfrm>
          <a:custGeom>
            <a:avLst/>
            <a:gdLst/>
            <a:ahLst/>
            <a:cxnLst/>
            <a:rect l="l" t="t" r="r" b="b"/>
            <a:pathLst>
              <a:path w="283210">
                <a:moveTo>
                  <a:pt x="0" y="0"/>
                </a:moveTo>
                <a:lnTo>
                  <a:pt x="282701" y="0"/>
                </a:lnTo>
              </a:path>
            </a:pathLst>
          </a:custGeom>
          <a:ln w="63576">
            <a:solidFill>
              <a:srgbClr val="C4E3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713103" y="379804"/>
            <a:ext cx="7910197" cy="7803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НАШИ </a:t>
            </a:r>
            <a:r>
              <a:rPr spc="25" dirty="0" smtClean="0"/>
              <a:t>КРУПН</a:t>
            </a:r>
            <a:r>
              <a:rPr lang="ru-RU" spc="25" dirty="0" smtClean="0"/>
              <a:t>Ы</a:t>
            </a:r>
            <a:r>
              <a:rPr spc="25" dirty="0" smtClean="0"/>
              <a:t>Е</a:t>
            </a:r>
            <a:r>
              <a:rPr spc="-5" dirty="0" smtClean="0"/>
              <a:t> </a:t>
            </a:r>
            <a:r>
              <a:rPr spc="25" dirty="0" smtClean="0"/>
              <a:t>ПРОЕКТ</a:t>
            </a:r>
            <a:r>
              <a:rPr lang="ru-RU" spc="25" dirty="0" smtClean="0"/>
              <a:t>Ы</a:t>
            </a:r>
            <a:endParaRPr spc="25" dirty="0"/>
          </a:p>
          <a:p>
            <a:pPr marL="51435">
              <a:lnSpc>
                <a:spcPct val="100000"/>
              </a:lnSpc>
              <a:spcBef>
                <a:spcPts val="90"/>
              </a:spcBef>
            </a:pPr>
            <a:r>
              <a:rPr sz="1600" b="0" spc="-60" dirty="0">
                <a:solidFill>
                  <a:srgbClr val="60A9DC"/>
                </a:solidFill>
                <a:latin typeface="Arial"/>
                <a:cs typeface="Arial"/>
              </a:rPr>
              <a:t>Фотография </a:t>
            </a:r>
            <a:r>
              <a:rPr sz="1600" b="0" spc="-55" dirty="0">
                <a:solidFill>
                  <a:srgbClr val="60A9DC"/>
                </a:solidFill>
                <a:latin typeface="Arial"/>
                <a:cs typeface="Arial"/>
              </a:rPr>
              <a:t>рабочего </a:t>
            </a:r>
            <a:r>
              <a:rPr sz="1600" b="0" spc="-45" dirty="0">
                <a:solidFill>
                  <a:srgbClr val="60A9DC"/>
                </a:solidFill>
                <a:latin typeface="Arial"/>
                <a:cs typeface="Arial"/>
              </a:rPr>
              <a:t>дня </a:t>
            </a:r>
            <a:r>
              <a:rPr sz="1600" b="0" spc="-55" dirty="0">
                <a:solidFill>
                  <a:srgbClr val="60A9DC"/>
                </a:solidFill>
                <a:latin typeface="Arial"/>
                <a:cs typeface="Arial"/>
              </a:rPr>
              <a:t>в </a:t>
            </a:r>
            <a:r>
              <a:rPr sz="1600" b="0" spc="-75" dirty="0">
                <a:solidFill>
                  <a:srgbClr val="60A9DC"/>
                </a:solidFill>
                <a:latin typeface="Arial"/>
                <a:cs typeface="Arial"/>
              </a:rPr>
              <a:t>Центрах </a:t>
            </a:r>
            <a:r>
              <a:rPr sz="1600" b="0" spc="-35" dirty="0">
                <a:solidFill>
                  <a:srgbClr val="60A9DC"/>
                </a:solidFill>
                <a:latin typeface="Arial"/>
                <a:cs typeface="Arial"/>
              </a:rPr>
              <a:t>госуслуг </a:t>
            </a:r>
            <a:r>
              <a:rPr sz="1600" b="0" spc="20" dirty="0">
                <a:solidFill>
                  <a:srgbClr val="60A9DC"/>
                </a:solidFill>
                <a:latin typeface="Arial"/>
                <a:cs typeface="Arial"/>
              </a:rPr>
              <a:t>г. </a:t>
            </a:r>
            <a:r>
              <a:rPr sz="1600" b="0" spc="-50" dirty="0">
                <a:solidFill>
                  <a:srgbClr val="60A9DC"/>
                </a:solidFill>
                <a:latin typeface="Arial"/>
                <a:cs typeface="Arial"/>
              </a:rPr>
              <a:t>Москвы </a:t>
            </a:r>
            <a:r>
              <a:rPr sz="1600" b="0" spc="-75" dirty="0">
                <a:solidFill>
                  <a:srgbClr val="60A9DC"/>
                </a:solidFill>
                <a:latin typeface="Arial"/>
                <a:cs typeface="Arial"/>
              </a:rPr>
              <a:t>«Мои</a:t>
            </a:r>
            <a:r>
              <a:rPr sz="1600" b="0" spc="-65" dirty="0">
                <a:solidFill>
                  <a:srgbClr val="60A9DC"/>
                </a:solidFill>
                <a:latin typeface="Arial"/>
                <a:cs typeface="Arial"/>
              </a:rPr>
              <a:t> </a:t>
            </a:r>
            <a:r>
              <a:rPr sz="1600" b="0" spc="-50" dirty="0">
                <a:solidFill>
                  <a:srgbClr val="60A9DC"/>
                </a:solidFill>
                <a:latin typeface="Arial"/>
                <a:cs typeface="Arial"/>
              </a:rPr>
              <a:t>документы»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169599" y="3510119"/>
            <a:ext cx="2403313" cy="18106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209489" y="3850899"/>
            <a:ext cx="2330450" cy="1517650"/>
          </a:xfrm>
          <a:custGeom>
            <a:avLst/>
            <a:gdLst/>
            <a:ahLst/>
            <a:cxnLst/>
            <a:rect l="l" t="t" r="r" b="b"/>
            <a:pathLst>
              <a:path w="2330450" h="1517650">
                <a:moveTo>
                  <a:pt x="2330107" y="0"/>
                </a:moveTo>
                <a:lnTo>
                  <a:pt x="0" y="0"/>
                </a:lnTo>
                <a:lnTo>
                  <a:pt x="0" y="1517269"/>
                </a:lnTo>
                <a:lnTo>
                  <a:pt x="2330107" y="1517269"/>
                </a:lnTo>
              </a:path>
            </a:pathLst>
          </a:custGeom>
          <a:ln w="4419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227" y="1429583"/>
            <a:ext cx="407670" cy="407670"/>
          </a:xfrm>
          <a:custGeom>
            <a:avLst/>
            <a:gdLst/>
            <a:ahLst/>
            <a:cxnLst/>
            <a:rect l="l" t="t" r="r" b="b"/>
            <a:pathLst>
              <a:path w="407669" h="407669">
                <a:moveTo>
                  <a:pt x="203758" y="0"/>
                </a:moveTo>
                <a:lnTo>
                  <a:pt x="157042" y="5381"/>
                </a:lnTo>
                <a:lnTo>
                  <a:pt x="114155" y="20709"/>
                </a:lnTo>
                <a:lnTo>
                  <a:pt x="76322" y="44762"/>
                </a:lnTo>
                <a:lnTo>
                  <a:pt x="44766" y="76317"/>
                </a:lnTo>
                <a:lnTo>
                  <a:pt x="20712" y="114150"/>
                </a:lnTo>
                <a:lnTo>
                  <a:pt x="5381" y="157038"/>
                </a:lnTo>
                <a:lnTo>
                  <a:pt x="0" y="203758"/>
                </a:lnTo>
                <a:lnTo>
                  <a:pt x="5381" y="250475"/>
                </a:lnTo>
                <a:lnTo>
                  <a:pt x="20712" y="293362"/>
                </a:lnTo>
                <a:lnTo>
                  <a:pt x="44766" y="331194"/>
                </a:lnTo>
                <a:lnTo>
                  <a:pt x="76322" y="362750"/>
                </a:lnTo>
                <a:lnTo>
                  <a:pt x="114155" y="386805"/>
                </a:lnTo>
                <a:lnTo>
                  <a:pt x="157042" y="402135"/>
                </a:lnTo>
                <a:lnTo>
                  <a:pt x="203758" y="407517"/>
                </a:lnTo>
                <a:lnTo>
                  <a:pt x="250479" y="402135"/>
                </a:lnTo>
                <a:lnTo>
                  <a:pt x="293367" y="386805"/>
                </a:lnTo>
                <a:lnTo>
                  <a:pt x="331200" y="362750"/>
                </a:lnTo>
                <a:lnTo>
                  <a:pt x="362754" y="331194"/>
                </a:lnTo>
                <a:lnTo>
                  <a:pt x="386807" y="293362"/>
                </a:lnTo>
                <a:lnTo>
                  <a:pt x="402136" y="250475"/>
                </a:lnTo>
                <a:lnTo>
                  <a:pt x="407517" y="203758"/>
                </a:lnTo>
                <a:lnTo>
                  <a:pt x="402136" y="157038"/>
                </a:lnTo>
                <a:lnTo>
                  <a:pt x="386807" y="114150"/>
                </a:lnTo>
                <a:lnTo>
                  <a:pt x="362754" y="76317"/>
                </a:lnTo>
                <a:lnTo>
                  <a:pt x="331200" y="44762"/>
                </a:lnTo>
                <a:lnTo>
                  <a:pt x="293367" y="20709"/>
                </a:lnTo>
                <a:lnTo>
                  <a:pt x="250479" y="5381"/>
                </a:lnTo>
                <a:lnTo>
                  <a:pt x="203758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07157" y="4763805"/>
            <a:ext cx="359410" cy="321945"/>
          </a:xfrm>
          <a:custGeom>
            <a:avLst/>
            <a:gdLst/>
            <a:ahLst/>
            <a:cxnLst/>
            <a:rect l="l" t="t" r="r" b="b"/>
            <a:pathLst>
              <a:path w="359410" h="321945">
                <a:moveTo>
                  <a:pt x="359371" y="142138"/>
                </a:moveTo>
                <a:lnTo>
                  <a:pt x="0" y="142138"/>
                </a:lnTo>
                <a:lnTo>
                  <a:pt x="179692" y="321830"/>
                </a:lnTo>
                <a:lnTo>
                  <a:pt x="359371" y="142138"/>
                </a:lnTo>
                <a:close/>
              </a:path>
              <a:path w="359410" h="321945">
                <a:moveTo>
                  <a:pt x="269532" y="0"/>
                </a:moveTo>
                <a:lnTo>
                  <a:pt x="89852" y="0"/>
                </a:lnTo>
                <a:lnTo>
                  <a:pt x="89852" y="142138"/>
                </a:lnTo>
                <a:lnTo>
                  <a:pt x="269532" y="142138"/>
                </a:lnTo>
                <a:lnTo>
                  <a:pt x="269532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7157" y="4763805"/>
            <a:ext cx="359410" cy="321945"/>
          </a:xfrm>
          <a:custGeom>
            <a:avLst/>
            <a:gdLst/>
            <a:ahLst/>
            <a:cxnLst/>
            <a:rect l="l" t="t" r="r" b="b"/>
            <a:pathLst>
              <a:path w="359410" h="321945">
                <a:moveTo>
                  <a:pt x="359371" y="142138"/>
                </a:moveTo>
                <a:lnTo>
                  <a:pt x="0" y="142138"/>
                </a:lnTo>
                <a:lnTo>
                  <a:pt x="179692" y="321830"/>
                </a:lnTo>
                <a:lnTo>
                  <a:pt x="359371" y="142138"/>
                </a:lnTo>
                <a:close/>
              </a:path>
              <a:path w="359410" h="321945">
                <a:moveTo>
                  <a:pt x="269532" y="0"/>
                </a:moveTo>
                <a:lnTo>
                  <a:pt x="89852" y="0"/>
                </a:lnTo>
                <a:lnTo>
                  <a:pt x="89852" y="142138"/>
                </a:lnTo>
                <a:lnTo>
                  <a:pt x="269532" y="142138"/>
                </a:lnTo>
                <a:lnTo>
                  <a:pt x="269532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" y="12"/>
            <a:ext cx="160655" cy="7560309"/>
          </a:xfrm>
          <a:custGeom>
            <a:avLst/>
            <a:gdLst/>
            <a:ahLst/>
            <a:cxnLst/>
            <a:rect l="l" t="t" r="r" b="b"/>
            <a:pathLst>
              <a:path w="160655" h="7560309">
                <a:moveTo>
                  <a:pt x="160629" y="7559992"/>
                </a:moveTo>
                <a:lnTo>
                  <a:pt x="0" y="7559992"/>
                </a:lnTo>
                <a:lnTo>
                  <a:pt x="0" y="0"/>
                </a:lnTo>
                <a:lnTo>
                  <a:pt x="160629" y="0"/>
                </a:lnTo>
                <a:lnTo>
                  <a:pt x="160629" y="7559992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87673" y="1510309"/>
            <a:ext cx="4447808" cy="6699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b="1" spc="5" dirty="0">
                <a:solidFill>
                  <a:srgbClr val="231F20"/>
                </a:solidFill>
                <a:latin typeface="PF DinDisplay Pro"/>
                <a:cs typeface="PF DinDisplay Pro"/>
              </a:rPr>
              <a:t>Оптимизация</a:t>
            </a:r>
            <a:r>
              <a:rPr sz="2100" b="1" spc="-5" dirty="0">
                <a:solidFill>
                  <a:srgbClr val="231F20"/>
                </a:solidFill>
                <a:latin typeface="PF DinDisplay Pro"/>
                <a:cs typeface="PF DinDisplay Pro"/>
              </a:rPr>
              <a:t> </a:t>
            </a:r>
            <a:r>
              <a:rPr sz="2100" b="1" spc="5" dirty="0">
                <a:solidFill>
                  <a:srgbClr val="231F20"/>
                </a:solidFill>
                <a:latin typeface="PF DinDisplay Pro"/>
                <a:cs typeface="PF DinDisplay Pro"/>
              </a:rPr>
              <a:t>приема</a:t>
            </a:r>
            <a:endParaRPr sz="2100">
              <a:latin typeface="PF DinDisplay Pro"/>
              <a:cs typeface="PF DinDisplay Pro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100" b="1" spc="5" dirty="0">
                <a:solidFill>
                  <a:srgbClr val="231F20"/>
                </a:solidFill>
                <a:latin typeface="PF DinDisplay Pro"/>
                <a:cs typeface="PF DinDisplay Pro"/>
              </a:rPr>
              <a:t>граждан – «5С» в офисах</a:t>
            </a:r>
            <a:r>
              <a:rPr sz="2100" b="1" spc="-70" dirty="0">
                <a:solidFill>
                  <a:srgbClr val="231F20"/>
                </a:solidFill>
                <a:latin typeface="PF DinDisplay Pro"/>
                <a:cs typeface="PF DinDisplay Pro"/>
              </a:rPr>
              <a:t> </a:t>
            </a:r>
            <a:r>
              <a:rPr sz="2100" b="1" spc="5" dirty="0">
                <a:solidFill>
                  <a:srgbClr val="231F20"/>
                </a:solidFill>
                <a:latin typeface="PF DinDisplay Pro"/>
                <a:cs typeface="PF DinDisplay Pro"/>
              </a:rPr>
              <a:t>МФЦ</a:t>
            </a:r>
            <a:endParaRPr sz="2100">
              <a:latin typeface="PF DinDisplay Pro"/>
              <a:cs typeface="PF DinDisplay Pr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13110" y="379804"/>
            <a:ext cx="6485255" cy="777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НАШИ </a:t>
            </a:r>
            <a:r>
              <a:rPr spc="25" dirty="0" smtClean="0"/>
              <a:t>КРУПН</a:t>
            </a:r>
            <a:r>
              <a:rPr lang="ru-RU" spc="25" dirty="0" smtClean="0"/>
              <a:t>Ы</a:t>
            </a:r>
            <a:r>
              <a:rPr spc="25" dirty="0" smtClean="0"/>
              <a:t>Е</a:t>
            </a:r>
            <a:r>
              <a:rPr spc="-5" dirty="0" smtClean="0"/>
              <a:t> </a:t>
            </a:r>
            <a:r>
              <a:rPr spc="25" dirty="0" smtClean="0"/>
              <a:t>ПРОЕКТ</a:t>
            </a:r>
            <a:r>
              <a:rPr lang="ru-RU" spc="25" dirty="0" smtClean="0"/>
              <a:t>Ы</a:t>
            </a:r>
            <a:endParaRPr spc="25" dirty="0"/>
          </a:p>
          <a:p>
            <a:pPr marL="51435">
              <a:lnSpc>
                <a:spcPct val="100000"/>
              </a:lnSpc>
              <a:spcBef>
                <a:spcPts val="90"/>
              </a:spcBef>
            </a:pPr>
            <a:r>
              <a:rPr sz="1550" b="0" spc="-60" dirty="0">
                <a:solidFill>
                  <a:srgbClr val="60A9DC"/>
                </a:solidFill>
                <a:latin typeface="Arial"/>
                <a:cs typeface="Arial"/>
              </a:rPr>
              <a:t>Фотография </a:t>
            </a:r>
            <a:r>
              <a:rPr sz="1550" b="0" spc="-55" dirty="0">
                <a:solidFill>
                  <a:srgbClr val="60A9DC"/>
                </a:solidFill>
                <a:latin typeface="Arial"/>
                <a:cs typeface="Arial"/>
              </a:rPr>
              <a:t>рабочего </a:t>
            </a:r>
            <a:r>
              <a:rPr sz="1550" b="0" spc="-45" dirty="0">
                <a:solidFill>
                  <a:srgbClr val="60A9DC"/>
                </a:solidFill>
                <a:latin typeface="Arial"/>
                <a:cs typeface="Arial"/>
              </a:rPr>
              <a:t>дня </a:t>
            </a:r>
            <a:r>
              <a:rPr sz="1550" b="0" spc="-55" dirty="0">
                <a:solidFill>
                  <a:srgbClr val="60A9DC"/>
                </a:solidFill>
                <a:latin typeface="Arial"/>
                <a:cs typeface="Arial"/>
              </a:rPr>
              <a:t>в </a:t>
            </a:r>
            <a:r>
              <a:rPr sz="1550" b="0" spc="-75" dirty="0">
                <a:solidFill>
                  <a:srgbClr val="60A9DC"/>
                </a:solidFill>
                <a:latin typeface="Arial"/>
                <a:cs typeface="Arial"/>
              </a:rPr>
              <a:t>Центрах </a:t>
            </a:r>
            <a:r>
              <a:rPr sz="1550" b="0" spc="-35" dirty="0">
                <a:solidFill>
                  <a:srgbClr val="60A9DC"/>
                </a:solidFill>
                <a:latin typeface="Arial"/>
                <a:cs typeface="Arial"/>
              </a:rPr>
              <a:t>госуслуг </a:t>
            </a:r>
            <a:r>
              <a:rPr sz="1550" b="0" spc="20" dirty="0">
                <a:solidFill>
                  <a:srgbClr val="60A9DC"/>
                </a:solidFill>
                <a:latin typeface="Arial"/>
                <a:cs typeface="Arial"/>
              </a:rPr>
              <a:t>г. </a:t>
            </a:r>
            <a:r>
              <a:rPr sz="1550" b="0" spc="-50" dirty="0">
                <a:solidFill>
                  <a:srgbClr val="60A9DC"/>
                </a:solidFill>
                <a:latin typeface="Arial"/>
                <a:cs typeface="Arial"/>
              </a:rPr>
              <a:t>Москвы </a:t>
            </a:r>
            <a:r>
              <a:rPr sz="1550" b="0" spc="-75" dirty="0">
                <a:solidFill>
                  <a:srgbClr val="60A9DC"/>
                </a:solidFill>
                <a:latin typeface="Arial"/>
                <a:cs typeface="Arial"/>
              </a:rPr>
              <a:t>«Мои</a:t>
            </a:r>
            <a:r>
              <a:rPr sz="1550" b="0" spc="-65" dirty="0">
                <a:solidFill>
                  <a:srgbClr val="60A9DC"/>
                </a:solidFill>
                <a:latin typeface="Arial"/>
                <a:cs typeface="Arial"/>
              </a:rPr>
              <a:t> </a:t>
            </a:r>
            <a:r>
              <a:rPr sz="1550" b="0" spc="-50" dirty="0">
                <a:solidFill>
                  <a:srgbClr val="60A9DC"/>
                </a:solidFill>
                <a:latin typeface="Arial"/>
                <a:cs typeface="Arial"/>
              </a:rPr>
              <a:t>документы»</a:t>
            </a:r>
            <a:endParaRPr sz="155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03490" y="2407589"/>
            <a:ext cx="3749675" cy="2227580"/>
          </a:xfrm>
          <a:custGeom>
            <a:avLst/>
            <a:gdLst/>
            <a:ahLst/>
            <a:cxnLst/>
            <a:rect l="l" t="t" r="r" b="b"/>
            <a:pathLst>
              <a:path w="3749675" h="2227579">
                <a:moveTo>
                  <a:pt x="0" y="0"/>
                </a:moveTo>
                <a:lnTo>
                  <a:pt x="3749586" y="0"/>
                </a:lnTo>
                <a:lnTo>
                  <a:pt x="3749586" y="2227211"/>
                </a:lnTo>
                <a:lnTo>
                  <a:pt x="0" y="2227211"/>
                </a:lnTo>
                <a:lnTo>
                  <a:pt x="0" y="0"/>
                </a:lnTo>
                <a:close/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58424" y="3776281"/>
            <a:ext cx="291465" cy="483870"/>
          </a:xfrm>
          <a:custGeom>
            <a:avLst/>
            <a:gdLst/>
            <a:ahLst/>
            <a:cxnLst/>
            <a:rect l="l" t="t" r="r" b="b"/>
            <a:pathLst>
              <a:path w="291464" h="483870">
                <a:moveTo>
                  <a:pt x="0" y="0"/>
                </a:moveTo>
                <a:lnTo>
                  <a:pt x="290957" y="0"/>
                </a:lnTo>
                <a:lnTo>
                  <a:pt x="290957" y="483552"/>
                </a:lnTo>
                <a:lnTo>
                  <a:pt x="0" y="48355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79765" y="4259836"/>
            <a:ext cx="474345" cy="0"/>
          </a:xfrm>
          <a:custGeom>
            <a:avLst/>
            <a:gdLst/>
            <a:ahLst/>
            <a:cxnLst/>
            <a:rect l="l" t="t" r="r" b="b"/>
            <a:pathLst>
              <a:path w="474345">
                <a:moveTo>
                  <a:pt x="474065" y="0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96669" y="4259836"/>
            <a:ext cx="474345" cy="0"/>
          </a:xfrm>
          <a:custGeom>
            <a:avLst/>
            <a:gdLst/>
            <a:ahLst/>
            <a:cxnLst/>
            <a:rect l="l" t="t" r="r" b="b"/>
            <a:pathLst>
              <a:path w="474345">
                <a:moveTo>
                  <a:pt x="474065" y="0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20109" y="4259836"/>
            <a:ext cx="474345" cy="0"/>
          </a:xfrm>
          <a:custGeom>
            <a:avLst/>
            <a:gdLst/>
            <a:ahLst/>
            <a:cxnLst/>
            <a:rect l="l" t="t" r="r" b="b"/>
            <a:pathLst>
              <a:path w="474344">
                <a:moveTo>
                  <a:pt x="474065" y="0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67795" y="4259836"/>
            <a:ext cx="1003935" cy="0"/>
          </a:xfrm>
          <a:custGeom>
            <a:avLst/>
            <a:gdLst/>
            <a:ahLst/>
            <a:cxnLst/>
            <a:rect l="l" t="t" r="r" b="b"/>
            <a:pathLst>
              <a:path w="1003935">
                <a:moveTo>
                  <a:pt x="1003719" y="0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51348" y="4259839"/>
            <a:ext cx="0" cy="387350"/>
          </a:xfrm>
          <a:custGeom>
            <a:avLst/>
            <a:gdLst/>
            <a:ahLst/>
            <a:cxnLst/>
            <a:rect l="l" t="t" r="r" b="b"/>
            <a:pathLst>
              <a:path h="387350">
                <a:moveTo>
                  <a:pt x="0" y="387248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22154" y="4259839"/>
            <a:ext cx="0" cy="387350"/>
          </a:xfrm>
          <a:custGeom>
            <a:avLst/>
            <a:gdLst/>
            <a:ahLst/>
            <a:cxnLst/>
            <a:rect l="l" t="t" r="r" b="b"/>
            <a:pathLst>
              <a:path h="387350">
                <a:moveTo>
                  <a:pt x="0" y="387248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42531" y="4259839"/>
            <a:ext cx="635" cy="387350"/>
          </a:xfrm>
          <a:custGeom>
            <a:avLst/>
            <a:gdLst/>
            <a:ahLst/>
            <a:cxnLst/>
            <a:rect l="l" t="t" r="r" b="b"/>
            <a:pathLst>
              <a:path w="635" h="387350">
                <a:moveTo>
                  <a:pt x="0" y="387248"/>
                </a:moveTo>
                <a:lnTo>
                  <a:pt x="12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3487" y="4100014"/>
            <a:ext cx="193675" cy="145415"/>
          </a:xfrm>
          <a:custGeom>
            <a:avLst/>
            <a:gdLst/>
            <a:ahLst/>
            <a:cxnLst/>
            <a:rect l="l" t="t" r="r" b="b"/>
            <a:pathLst>
              <a:path w="193675" h="145414">
                <a:moveTo>
                  <a:pt x="0" y="145199"/>
                </a:moveTo>
                <a:lnTo>
                  <a:pt x="193598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61543" y="4116410"/>
            <a:ext cx="193675" cy="145415"/>
          </a:xfrm>
          <a:custGeom>
            <a:avLst/>
            <a:gdLst/>
            <a:ahLst/>
            <a:cxnLst/>
            <a:rect l="l" t="t" r="r" b="b"/>
            <a:pathLst>
              <a:path w="193675" h="145414">
                <a:moveTo>
                  <a:pt x="0" y="145199"/>
                </a:moveTo>
                <a:lnTo>
                  <a:pt x="193598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01615" y="4114351"/>
            <a:ext cx="193675" cy="145415"/>
          </a:xfrm>
          <a:custGeom>
            <a:avLst/>
            <a:gdLst/>
            <a:ahLst/>
            <a:cxnLst/>
            <a:rect l="l" t="t" r="r" b="b"/>
            <a:pathLst>
              <a:path w="193675" h="145414">
                <a:moveTo>
                  <a:pt x="0" y="145211"/>
                </a:moveTo>
                <a:lnTo>
                  <a:pt x="193598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67919" y="4114351"/>
            <a:ext cx="193675" cy="145415"/>
          </a:xfrm>
          <a:custGeom>
            <a:avLst/>
            <a:gdLst/>
            <a:ahLst/>
            <a:cxnLst/>
            <a:rect l="l" t="t" r="r" b="b"/>
            <a:pathLst>
              <a:path w="193675" h="145414">
                <a:moveTo>
                  <a:pt x="0" y="145211"/>
                </a:moveTo>
                <a:lnTo>
                  <a:pt x="193598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62117" y="3770142"/>
            <a:ext cx="285750" cy="0"/>
          </a:xfrm>
          <a:custGeom>
            <a:avLst/>
            <a:gdLst/>
            <a:ahLst/>
            <a:cxnLst/>
            <a:rect l="l" t="t" r="r" b="b"/>
            <a:pathLst>
              <a:path w="285750">
                <a:moveTo>
                  <a:pt x="285673" y="0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62116" y="3389028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380606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60398" y="3776281"/>
            <a:ext cx="2566035" cy="0"/>
          </a:xfrm>
          <a:custGeom>
            <a:avLst/>
            <a:gdLst/>
            <a:ahLst/>
            <a:cxnLst/>
            <a:rect l="l" t="t" r="r" b="b"/>
            <a:pathLst>
              <a:path w="2566035">
                <a:moveTo>
                  <a:pt x="2565514" y="0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60401" y="3389028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380606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81688" y="3395182"/>
            <a:ext cx="2103755" cy="0"/>
          </a:xfrm>
          <a:custGeom>
            <a:avLst/>
            <a:gdLst/>
            <a:ahLst/>
            <a:cxnLst/>
            <a:rect l="l" t="t" r="r" b="b"/>
            <a:pathLst>
              <a:path w="2103754">
                <a:moveTo>
                  <a:pt x="2103272" y="0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15445" y="3389028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380606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60401" y="3253790"/>
            <a:ext cx="193675" cy="145415"/>
          </a:xfrm>
          <a:custGeom>
            <a:avLst/>
            <a:gdLst/>
            <a:ahLst/>
            <a:cxnLst/>
            <a:rect l="l" t="t" r="r" b="b"/>
            <a:pathLst>
              <a:path w="193675" h="145414">
                <a:moveTo>
                  <a:pt x="0" y="145211"/>
                </a:moveTo>
                <a:lnTo>
                  <a:pt x="193598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577767" y="3255849"/>
            <a:ext cx="193675" cy="145415"/>
          </a:xfrm>
          <a:custGeom>
            <a:avLst/>
            <a:gdLst/>
            <a:ahLst/>
            <a:cxnLst/>
            <a:rect l="l" t="t" r="r" b="b"/>
            <a:pathLst>
              <a:path w="193675" h="145414">
                <a:moveTo>
                  <a:pt x="0" y="145199"/>
                </a:moveTo>
                <a:lnTo>
                  <a:pt x="193598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00525" y="3098083"/>
            <a:ext cx="822960" cy="0"/>
          </a:xfrm>
          <a:custGeom>
            <a:avLst/>
            <a:gdLst/>
            <a:ahLst/>
            <a:cxnLst/>
            <a:rect l="l" t="t" r="r" b="b"/>
            <a:pathLst>
              <a:path w="822960">
                <a:moveTo>
                  <a:pt x="822807" y="0"/>
                </a:moveTo>
                <a:lnTo>
                  <a:pt x="0" y="0"/>
                </a:lnTo>
              </a:path>
            </a:pathLst>
          </a:custGeom>
          <a:ln w="8191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13113" y="3098083"/>
            <a:ext cx="822960" cy="0"/>
          </a:xfrm>
          <a:custGeom>
            <a:avLst/>
            <a:gdLst/>
            <a:ahLst/>
            <a:cxnLst/>
            <a:rect l="l" t="t" r="r" b="b"/>
            <a:pathLst>
              <a:path w="822960">
                <a:moveTo>
                  <a:pt x="822807" y="0"/>
                </a:moveTo>
                <a:lnTo>
                  <a:pt x="0" y="0"/>
                </a:lnTo>
              </a:path>
            </a:pathLst>
          </a:custGeom>
          <a:ln w="8191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51354" y="2809171"/>
            <a:ext cx="3001645" cy="635"/>
          </a:xfrm>
          <a:custGeom>
            <a:avLst/>
            <a:gdLst/>
            <a:ahLst/>
            <a:cxnLst/>
            <a:rect l="l" t="t" r="r" b="b"/>
            <a:pathLst>
              <a:path w="3001645" h="635">
                <a:moveTo>
                  <a:pt x="3001162" y="0"/>
                </a:moveTo>
                <a:lnTo>
                  <a:pt x="0" y="12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60401" y="2421917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380606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031031" y="4352499"/>
            <a:ext cx="2235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20" dirty="0">
                <a:solidFill>
                  <a:srgbClr val="010101"/>
                </a:solidFill>
                <a:latin typeface="Calibri"/>
                <a:cs typeface="Calibri"/>
              </a:rPr>
              <a:t>WC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62110" y="4340007"/>
            <a:ext cx="51943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15" dirty="0">
                <a:solidFill>
                  <a:srgbClr val="010101"/>
                </a:solidFill>
                <a:latin typeface="Calibri"/>
                <a:cs typeface="Calibri"/>
              </a:rPr>
              <a:t>К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а</a:t>
            </a:r>
            <a:r>
              <a:rPr sz="1050" b="1" spc="20" dirty="0">
                <a:solidFill>
                  <a:srgbClr val="010101"/>
                </a:solidFill>
                <a:latin typeface="Calibri"/>
                <a:cs typeface="Calibri"/>
              </a:rPr>
              <a:t>б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и</a:t>
            </a:r>
            <a:r>
              <a:rPr sz="1050" b="1" spc="20" dirty="0">
                <a:solidFill>
                  <a:srgbClr val="010101"/>
                </a:solidFill>
                <a:latin typeface="Calibri"/>
                <a:cs typeface="Calibri"/>
              </a:rPr>
              <a:t>н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ет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30214" y="4332868"/>
            <a:ext cx="51943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15" dirty="0">
                <a:solidFill>
                  <a:srgbClr val="010101"/>
                </a:solidFill>
                <a:latin typeface="Calibri"/>
                <a:cs typeface="Calibri"/>
              </a:rPr>
              <a:t>К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а</a:t>
            </a:r>
            <a:r>
              <a:rPr sz="1050" b="1" spc="20" dirty="0">
                <a:solidFill>
                  <a:srgbClr val="010101"/>
                </a:solidFill>
                <a:latin typeface="Calibri"/>
                <a:cs typeface="Calibri"/>
              </a:rPr>
              <a:t>б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и</a:t>
            </a:r>
            <a:r>
              <a:rPr sz="1050" b="1" spc="20" dirty="0">
                <a:solidFill>
                  <a:srgbClr val="010101"/>
                </a:solidFill>
                <a:latin typeface="Calibri"/>
                <a:cs typeface="Calibri"/>
              </a:rPr>
              <a:t>н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ет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75194" y="4339320"/>
            <a:ext cx="51943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15" dirty="0">
                <a:solidFill>
                  <a:srgbClr val="010101"/>
                </a:solidFill>
                <a:latin typeface="Calibri"/>
                <a:cs typeface="Calibri"/>
              </a:rPr>
              <a:t>К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а</a:t>
            </a:r>
            <a:r>
              <a:rPr sz="1050" b="1" spc="20" dirty="0">
                <a:solidFill>
                  <a:srgbClr val="010101"/>
                </a:solidFill>
                <a:latin typeface="Calibri"/>
                <a:cs typeface="Calibri"/>
              </a:rPr>
              <a:t>б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и</a:t>
            </a:r>
            <a:r>
              <a:rPr sz="1050" b="1" spc="20" dirty="0">
                <a:solidFill>
                  <a:srgbClr val="010101"/>
                </a:solidFill>
                <a:latin typeface="Calibri"/>
                <a:cs typeface="Calibri"/>
              </a:rPr>
              <a:t>н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ет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333839" y="3298881"/>
            <a:ext cx="174155" cy="1700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647652" y="3485339"/>
            <a:ext cx="174167" cy="1720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25862" y="3485339"/>
            <a:ext cx="174155" cy="1720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04059" y="3485339"/>
            <a:ext cx="174167" cy="1720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647652" y="2518228"/>
            <a:ext cx="174167" cy="1700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80716" y="2603259"/>
            <a:ext cx="174167" cy="1700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31132" y="2858301"/>
            <a:ext cx="174155" cy="17005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80716" y="3769638"/>
            <a:ext cx="174167" cy="1700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175039" y="3862184"/>
            <a:ext cx="174167" cy="1700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2154" y="2518228"/>
            <a:ext cx="174167" cy="17005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04059" y="2518228"/>
            <a:ext cx="174167" cy="17005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682269" y="2518228"/>
            <a:ext cx="174155" cy="17005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58752" y="2809166"/>
            <a:ext cx="193675" cy="145415"/>
          </a:xfrm>
          <a:custGeom>
            <a:avLst/>
            <a:gdLst/>
            <a:ahLst/>
            <a:cxnLst/>
            <a:rect l="l" t="t" r="r" b="b"/>
            <a:pathLst>
              <a:path w="193675" h="145414">
                <a:moveTo>
                  <a:pt x="0" y="145211"/>
                </a:moveTo>
                <a:lnTo>
                  <a:pt x="193598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205845" y="3828555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06255" y="3728977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68886" y="2820626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78275" y="3168769"/>
            <a:ext cx="174167" cy="1700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715926" y="3131084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677642" y="2858301"/>
            <a:ext cx="174167" cy="17005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715283" y="2820616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333839" y="2858301"/>
            <a:ext cx="174155" cy="17005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371466" y="2820616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631132" y="3158388"/>
            <a:ext cx="174155" cy="17005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668772" y="3120703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11059" y="2569945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043208" y="3448484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365364" y="3448484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680451" y="3448484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036753" y="2486963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713522" y="2483582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463099" y="2483582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681988" y="2486963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372772" y="3262081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2072B9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385648" y="3863704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2072B9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598145" y="2831719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406" y="0"/>
                </a:lnTo>
              </a:path>
            </a:pathLst>
          </a:custGeom>
          <a:ln w="16395">
            <a:solidFill>
              <a:srgbClr val="FDC0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673091" y="2771951"/>
            <a:ext cx="102870" cy="120014"/>
          </a:xfrm>
          <a:custGeom>
            <a:avLst/>
            <a:gdLst/>
            <a:ahLst/>
            <a:cxnLst/>
            <a:rect l="l" t="t" r="r" b="b"/>
            <a:pathLst>
              <a:path w="102870" h="120014">
                <a:moveTo>
                  <a:pt x="12" y="0"/>
                </a:moveTo>
                <a:lnTo>
                  <a:pt x="102450" y="59766"/>
                </a:lnTo>
                <a:lnTo>
                  <a:pt x="0" y="119519"/>
                </a:lnTo>
              </a:path>
            </a:pathLst>
          </a:custGeom>
          <a:ln w="16395">
            <a:solidFill>
              <a:srgbClr val="FDC0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589960" y="3509916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393" y="0"/>
                </a:lnTo>
              </a:path>
            </a:pathLst>
          </a:custGeom>
          <a:ln w="16395">
            <a:solidFill>
              <a:srgbClr val="FDC0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664894" y="3450149"/>
            <a:ext cx="102870" cy="120014"/>
          </a:xfrm>
          <a:custGeom>
            <a:avLst/>
            <a:gdLst/>
            <a:ahLst/>
            <a:cxnLst/>
            <a:rect l="l" t="t" r="r" b="b"/>
            <a:pathLst>
              <a:path w="102870" h="120014">
                <a:moveTo>
                  <a:pt x="12" y="0"/>
                </a:moveTo>
                <a:lnTo>
                  <a:pt x="102450" y="59766"/>
                </a:lnTo>
                <a:lnTo>
                  <a:pt x="0" y="119519"/>
                </a:lnTo>
              </a:path>
            </a:pathLst>
          </a:custGeom>
          <a:ln w="16395">
            <a:solidFill>
              <a:srgbClr val="FDC0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606343" y="4186080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>
                <a:moveTo>
                  <a:pt x="0" y="0"/>
                </a:moveTo>
                <a:lnTo>
                  <a:pt x="177406" y="0"/>
                </a:lnTo>
              </a:path>
            </a:pathLst>
          </a:custGeom>
          <a:ln w="16395">
            <a:solidFill>
              <a:srgbClr val="FDC0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681289" y="4126312"/>
            <a:ext cx="102870" cy="120014"/>
          </a:xfrm>
          <a:custGeom>
            <a:avLst/>
            <a:gdLst/>
            <a:ahLst/>
            <a:cxnLst/>
            <a:rect l="l" t="t" r="r" b="b"/>
            <a:pathLst>
              <a:path w="102870" h="120014">
                <a:moveTo>
                  <a:pt x="12" y="0"/>
                </a:moveTo>
                <a:lnTo>
                  <a:pt x="102450" y="59766"/>
                </a:lnTo>
                <a:lnTo>
                  <a:pt x="0" y="119519"/>
                </a:lnTo>
              </a:path>
            </a:pathLst>
          </a:custGeom>
          <a:ln w="16395">
            <a:solidFill>
              <a:srgbClr val="FDC0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784597" y="2417826"/>
            <a:ext cx="3749675" cy="2227580"/>
          </a:xfrm>
          <a:custGeom>
            <a:avLst/>
            <a:gdLst/>
            <a:ahLst/>
            <a:cxnLst/>
            <a:rect l="l" t="t" r="r" b="b"/>
            <a:pathLst>
              <a:path w="3749675" h="2227579">
                <a:moveTo>
                  <a:pt x="0" y="0"/>
                </a:moveTo>
                <a:lnTo>
                  <a:pt x="3749598" y="0"/>
                </a:lnTo>
                <a:lnTo>
                  <a:pt x="3749598" y="2227211"/>
                </a:lnTo>
                <a:lnTo>
                  <a:pt x="0" y="2227211"/>
                </a:lnTo>
                <a:lnTo>
                  <a:pt x="0" y="0"/>
                </a:lnTo>
                <a:close/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339543" y="3786530"/>
            <a:ext cx="291465" cy="483870"/>
          </a:xfrm>
          <a:custGeom>
            <a:avLst/>
            <a:gdLst/>
            <a:ahLst/>
            <a:cxnLst/>
            <a:rect l="l" t="t" r="r" b="b"/>
            <a:pathLst>
              <a:path w="291465" h="483870">
                <a:moveTo>
                  <a:pt x="0" y="0"/>
                </a:moveTo>
                <a:lnTo>
                  <a:pt x="290944" y="0"/>
                </a:lnTo>
                <a:lnTo>
                  <a:pt x="290944" y="483552"/>
                </a:lnTo>
                <a:lnTo>
                  <a:pt x="0" y="48355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058834" y="4270080"/>
            <a:ext cx="474345" cy="0"/>
          </a:xfrm>
          <a:custGeom>
            <a:avLst/>
            <a:gdLst/>
            <a:ahLst/>
            <a:cxnLst/>
            <a:rect l="l" t="t" r="r" b="b"/>
            <a:pathLst>
              <a:path w="474345">
                <a:moveTo>
                  <a:pt x="474078" y="0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177784" y="4270080"/>
            <a:ext cx="474345" cy="0"/>
          </a:xfrm>
          <a:custGeom>
            <a:avLst/>
            <a:gdLst/>
            <a:ahLst/>
            <a:cxnLst/>
            <a:rect l="l" t="t" r="r" b="b"/>
            <a:pathLst>
              <a:path w="474345">
                <a:moveTo>
                  <a:pt x="474078" y="0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401236" y="4270080"/>
            <a:ext cx="474345" cy="0"/>
          </a:xfrm>
          <a:custGeom>
            <a:avLst/>
            <a:gdLst/>
            <a:ahLst/>
            <a:cxnLst/>
            <a:rect l="l" t="t" r="r" b="b"/>
            <a:pathLst>
              <a:path w="474345">
                <a:moveTo>
                  <a:pt x="474065" y="0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48923" y="4270080"/>
            <a:ext cx="1003935" cy="0"/>
          </a:xfrm>
          <a:custGeom>
            <a:avLst/>
            <a:gdLst/>
            <a:ahLst/>
            <a:cxnLst/>
            <a:rect l="l" t="t" r="r" b="b"/>
            <a:pathLst>
              <a:path w="1003935">
                <a:moveTo>
                  <a:pt x="1003719" y="0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532475" y="4270082"/>
            <a:ext cx="0" cy="387350"/>
          </a:xfrm>
          <a:custGeom>
            <a:avLst/>
            <a:gdLst/>
            <a:ahLst/>
            <a:cxnLst/>
            <a:rect l="l" t="t" r="r" b="b"/>
            <a:pathLst>
              <a:path h="387350">
                <a:moveTo>
                  <a:pt x="0" y="387248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403281" y="4270082"/>
            <a:ext cx="0" cy="387350"/>
          </a:xfrm>
          <a:custGeom>
            <a:avLst/>
            <a:gdLst/>
            <a:ahLst/>
            <a:cxnLst/>
            <a:rect l="l" t="t" r="r" b="b"/>
            <a:pathLst>
              <a:path h="387350">
                <a:moveTo>
                  <a:pt x="0" y="387248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421613" y="4270082"/>
            <a:ext cx="0" cy="387350"/>
          </a:xfrm>
          <a:custGeom>
            <a:avLst/>
            <a:gdLst/>
            <a:ahLst/>
            <a:cxnLst/>
            <a:rect l="l" t="t" r="r" b="b"/>
            <a:pathLst>
              <a:path h="387350">
                <a:moveTo>
                  <a:pt x="0" y="387248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784601" y="4110258"/>
            <a:ext cx="193675" cy="145415"/>
          </a:xfrm>
          <a:custGeom>
            <a:avLst/>
            <a:gdLst/>
            <a:ahLst/>
            <a:cxnLst/>
            <a:rect l="l" t="t" r="r" b="b"/>
            <a:pathLst>
              <a:path w="193675" h="145414">
                <a:moveTo>
                  <a:pt x="0" y="145211"/>
                </a:moveTo>
                <a:lnTo>
                  <a:pt x="193598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042671" y="4124596"/>
            <a:ext cx="193675" cy="145415"/>
          </a:xfrm>
          <a:custGeom>
            <a:avLst/>
            <a:gdLst/>
            <a:ahLst/>
            <a:cxnLst/>
            <a:rect l="l" t="t" r="r" b="b"/>
            <a:pathLst>
              <a:path w="193675" h="145414">
                <a:moveTo>
                  <a:pt x="0" y="145211"/>
                </a:moveTo>
                <a:lnTo>
                  <a:pt x="193598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880686" y="4124596"/>
            <a:ext cx="193675" cy="145415"/>
          </a:xfrm>
          <a:custGeom>
            <a:avLst/>
            <a:gdLst/>
            <a:ahLst/>
            <a:cxnLst/>
            <a:rect l="l" t="t" r="r" b="b"/>
            <a:pathLst>
              <a:path w="193675" h="145414">
                <a:moveTo>
                  <a:pt x="0" y="145211"/>
                </a:moveTo>
                <a:lnTo>
                  <a:pt x="193598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649047" y="4124596"/>
            <a:ext cx="193675" cy="145415"/>
          </a:xfrm>
          <a:custGeom>
            <a:avLst/>
            <a:gdLst/>
            <a:ahLst/>
            <a:cxnLst/>
            <a:rect l="l" t="t" r="r" b="b"/>
            <a:pathLst>
              <a:path w="193675" h="145414">
                <a:moveTo>
                  <a:pt x="0" y="145211"/>
                </a:moveTo>
                <a:lnTo>
                  <a:pt x="193598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243246" y="3798816"/>
            <a:ext cx="285750" cy="635"/>
          </a:xfrm>
          <a:custGeom>
            <a:avLst/>
            <a:gdLst/>
            <a:ahLst/>
            <a:cxnLst/>
            <a:rect l="l" t="t" r="r" b="b"/>
            <a:pathLst>
              <a:path w="285750" h="635">
                <a:moveTo>
                  <a:pt x="285673" y="0"/>
                </a:moveTo>
                <a:lnTo>
                  <a:pt x="0" y="12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243243" y="3399271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380606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41514" y="3786525"/>
            <a:ext cx="2566035" cy="0"/>
          </a:xfrm>
          <a:custGeom>
            <a:avLst/>
            <a:gdLst/>
            <a:ahLst/>
            <a:cxnLst/>
            <a:rect l="l" t="t" r="r" b="b"/>
            <a:pathLst>
              <a:path w="2566034">
                <a:moveTo>
                  <a:pt x="2565527" y="0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41517" y="3399271"/>
            <a:ext cx="635" cy="381000"/>
          </a:xfrm>
          <a:custGeom>
            <a:avLst/>
            <a:gdLst/>
            <a:ahLst/>
            <a:cxnLst/>
            <a:rect l="l" t="t" r="r" b="b"/>
            <a:pathLst>
              <a:path w="635" h="381000">
                <a:moveTo>
                  <a:pt x="0" y="380606"/>
                </a:moveTo>
                <a:lnTo>
                  <a:pt x="12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462816" y="3405426"/>
            <a:ext cx="2103755" cy="0"/>
          </a:xfrm>
          <a:custGeom>
            <a:avLst/>
            <a:gdLst/>
            <a:ahLst/>
            <a:cxnLst/>
            <a:rect l="l" t="t" r="r" b="b"/>
            <a:pathLst>
              <a:path w="2103754">
                <a:moveTo>
                  <a:pt x="2103272" y="0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794527" y="3399271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380606"/>
                </a:moveTo>
                <a:lnTo>
                  <a:pt x="0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241517" y="3261988"/>
            <a:ext cx="193675" cy="145415"/>
          </a:xfrm>
          <a:custGeom>
            <a:avLst/>
            <a:gdLst/>
            <a:ahLst/>
            <a:cxnLst/>
            <a:rect l="l" t="t" r="r" b="b"/>
            <a:pathLst>
              <a:path w="193675" h="145414">
                <a:moveTo>
                  <a:pt x="0" y="145211"/>
                </a:moveTo>
                <a:lnTo>
                  <a:pt x="193611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558895" y="3266093"/>
            <a:ext cx="193675" cy="145415"/>
          </a:xfrm>
          <a:custGeom>
            <a:avLst/>
            <a:gdLst/>
            <a:ahLst/>
            <a:cxnLst/>
            <a:rect l="l" t="t" r="r" b="b"/>
            <a:pathLst>
              <a:path w="193675" h="145414">
                <a:moveTo>
                  <a:pt x="0" y="145199"/>
                </a:moveTo>
                <a:lnTo>
                  <a:pt x="193598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581652" y="3108328"/>
            <a:ext cx="822960" cy="0"/>
          </a:xfrm>
          <a:custGeom>
            <a:avLst/>
            <a:gdLst/>
            <a:ahLst/>
            <a:cxnLst/>
            <a:rect l="l" t="t" r="r" b="b"/>
            <a:pathLst>
              <a:path w="822960">
                <a:moveTo>
                  <a:pt x="822807" y="0"/>
                </a:moveTo>
                <a:lnTo>
                  <a:pt x="0" y="0"/>
                </a:lnTo>
              </a:path>
            </a:pathLst>
          </a:custGeom>
          <a:ln w="8191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694229" y="3108328"/>
            <a:ext cx="822960" cy="0"/>
          </a:xfrm>
          <a:custGeom>
            <a:avLst/>
            <a:gdLst/>
            <a:ahLst/>
            <a:cxnLst/>
            <a:rect l="l" t="t" r="r" b="b"/>
            <a:pathLst>
              <a:path w="822959">
                <a:moveTo>
                  <a:pt x="822807" y="0"/>
                </a:moveTo>
                <a:lnTo>
                  <a:pt x="0" y="0"/>
                </a:lnTo>
              </a:path>
            </a:pathLst>
          </a:custGeom>
          <a:ln w="8191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532470" y="2819416"/>
            <a:ext cx="3001645" cy="635"/>
          </a:xfrm>
          <a:custGeom>
            <a:avLst/>
            <a:gdLst/>
            <a:ahLst/>
            <a:cxnLst/>
            <a:rect l="l" t="t" r="r" b="b"/>
            <a:pathLst>
              <a:path w="3001645" h="635">
                <a:moveTo>
                  <a:pt x="3001175" y="0"/>
                </a:moveTo>
                <a:lnTo>
                  <a:pt x="0" y="12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241517" y="2432161"/>
            <a:ext cx="635" cy="381000"/>
          </a:xfrm>
          <a:custGeom>
            <a:avLst/>
            <a:gdLst/>
            <a:ahLst/>
            <a:cxnLst/>
            <a:rect l="l" t="t" r="r" b="b"/>
            <a:pathLst>
              <a:path w="635" h="381000">
                <a:moveTo>
                  <a:pt x="0" y="380606"/>
                </a:moveTo>
                <a:lnTo>
                  <a:pt x="12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5011961" y="4362520"/>
            <a:ext cx="22352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20" dirty="0">
                <a:solidFill>
                  <a:srgbClr val="010101"/>
                </a:solidFill>
                <a:latin typeface="Calibri"/>
                <a:cs typeface="Calibri"/>
              </a:rPr>
              <a:t>WC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643040" y="4350028"/>
            <a:ext cx="51943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15" dirty="0">
                <a:solidFill>
                  <a:srgbClr val="010101"/>
                </a:solidFill>
                <a:latin typeface="Calibri"/>
                <a:cs typeface="Calibri"/>
              </a:rPr>
              <a:t>К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а</a:t>
            </a:r>
            <a:r>
              <a:rPr sz="1050" b="1" spc="20" dirty="0">
                <a:solidFill>
                  <a:srgbClr val="010101"/>
                </a:solidFill>
                <a:latin typeface="Calibri"/>
                <a:cs typeface="Calibri"/>
              </a:rPr>
              <a:t>б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и</a:t>
            </a:r>
            <a:r>
              <a:rPr sz="1050" b="1" spc="20" dirty="0">
                <a:solidFill>
                  <a:srgbClr val="010101"/>
                </a:solidFill>
                <a:latin typeface="Calibri"/>
                <a:cs typeface="Calibri"/>
              </a:rPr>
              <a:t>н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ет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611142" y="4342477"/>
            <a:ext cx="51943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15" dirty="0">
                <a:solidFill>
                  <a:srgbClr val="010101"/>
                </a:solidFill>
                <a:latin typeface="Calibri"/>
                <a:cs typeface="Calibri"/>
              </a:rPr>
              <a:t>К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а</a:t>
            </a:r>
            <a:r>
              <a:rPr sz="1050" b="1" spc="20" dirty="0">
                <a:solidFill>
                  <a:srgbClr val="010101"/>
                </a:solidFill>
                <a:latin typeface="Calibri"/>
                <a:cs typeface="Calibri"/>
              </a:rPr>
              <a:t>б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и</a:t>
            </a:r>
            <a:r>
              <a:rPr sz="1050" b="1" spc="20" dirty="0">
                <a:solidFill>
                  <a:srgbClr val="010101"/>
                </a:solidFill>
                <a:latin typeface="Calibri"/>
                <a:cs typeface="Calibri"/>
              </a:rPr>
              <a:t>н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ет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656123" y="4349205"/>
            <a:ext cx="51943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15" dirty="0">
                <a:solidFill>
                  <a:srgbClr val="010101"/>
                </a:solidFill>
                <a:latin typeface="Calibri"/>
                <a:cs typeface="Calibri"/>
              </a:rPr>
              <a:t>К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а</a:t>
            </a:r>
            <a:r>
              <a:rPr sz="1050" b="1" spc="20" dirty="0">
                <a:solidFill>
                  <a:srgbClr val="010101"/>
                </a:solidFill>
                <a:latin typeface="Calibri"/>
                <a:cs typeface="Calibri"/>
              </a:rPr>
              <a:t>б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и</a:t>
            </a:r>
            <a:r>
              <a:rPr sz="1050" b="1" spc="20" dirty="0">
                <a:solidFill>
                  <a:srgbClr val="010101"/>
                </a:solidFill>
                <a:latin typeface="Calibri"/>
                <a:cs typeface="Calibri"/>
              </a:rPr>
              <a:t>н</a:t>
            </a:r>
            <a:r>
              <a:rPr sz="1050" b="1" spc="10" dirty="0">
                <a:solidFill>
                  <a:srgbClr val="010101"/>
                </a:solidFill>
                <a:latin typeface="Calibri"/>
                <a:cs typeface="Calibri"/>
              </a:rPr>
              <a:t>ет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8069078" y="4046756"/>
            <a:ext cx="174625" cy="170180"/>
          </a:xfrm>
          <a:custGeom>
            <a:avLst/>
            <a:gdLst/>
            <a:ahLst/>
            <a:cxnLst/>
            <a:rect l="l" t="t" r="r" b="b"/>
            <a:pathLst>
              <a:path w="174625" h="170179">
                <a:moveTo>
                  <a:pt x="87083" y="0"/>
                </a:moveTo>
                <a:lnTo>
                  <a:pt x="53187" y="6680"/>
                </a:lnTo>
                <a:lnTo>
                  <a:pt x="25506" y="24901"/>
                </a:lnTo>
                <a:lnTo>
                  <a:pt x="6843" y="51927"/>
                </a:lnTo>
                <a:lnTo>
                  <a:pt x="0" y="85026"/>
                </a:lnTo>
                <a:lnTo>
                  <a:pt x="6843" y="118119"/>
                </a:lnTo>
                <a:lnTo>
                  <a:pt x="25506" y="145146"/>
                </a:lnTo>
                <a:lnTo>
                  <a:pt x="53187" y="163370"/>
                </a:lnTo>
                <a:lnTo>
                  <a:pt x="87083" y="170052"/>
                </a:lnTo>
                <a:lnTo>
                  <a:pt x="120986" y="163370"/>
                </a:lnTo>
                <a:lnTo>
                  <a:pt x="148666" y="145146"/>
                </a:lnTo>
                <a:lnTo>
                  <a:pt x="167326" y="118119"/>
                </a:lnTo>
                <a:lnTo>
                  <a:pt x="174167" y="85026"/>
                </a:lnTo>
                <a:lnTo>
                  <a:pt x="167326" y="51927"/>
                </a:lnTo>
                <a:lnTo>
                  <a:pt x="148666" y="24901"/>
                </a:lnTo>
                <a:lnTo>
                  <a:pt x="120986" y="6680"/>
                </a:lnTo>
                <a:lnTo>
                  <a:pt x="87083" y="0"/>
                </a:lnTo>
                <a:close/>
              </a:path>
            </a:pathLst>
          </a:custGeom>
          <a:solidFill>
            <a:srgbClr val="5D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069078" y="4046756"/>
            <a:ext cx="174625" cy="170180"/>
          </a:xfrm>
          <a:custGeom>
            <a:avLst/>
            <a:gdLst/>
            <a:ahLst/>
            <a:cxnLst/>
            <a:rect l="l" t="t" r="r" b="b"/>
            <a:pathLst>
              <a:path w="174625" h="170179">
                <a:moveTo>
                  <a:pt x="87083" y="0"/>
                </a:moveTo>
                <a:lnTo>
                  <a:pt x="53187" y="6680"/>
                </a:lnTo>
                <a:lnTo>
                  <a:pt x="25506" y="24901"/>
                </a:lnTo>
                <a:lnTo>
                  <a:pt x="6843" y="51927"/>
                </a:lnTo>
                <a:lnTo>
                  <a:pt x="0" y="85026"/>
                </a:lnTo>
                <a:lnTo>
                  <a:pt x="6843" y="118119"/>
                </a:lnTo>
                <a:lnTo>
                  <a:pt x="25506" y="145146"/>
                </a:lnTo>
                <a:lnTo>
                  <a:pt x="53187" y="163370"/>
                </a:lnTo>
                <a:lnTo>
                  <a:pt x="87083" y="170052"/>
                </a:lnTo>
                <a:lnTo>
                  <a:pt x="120986" y="163370"/>
                </a:lnTo>
                <a:lnTo>
                  <a:pt x="148666" y="145146"/>
                </a:lnTo>
                <a:lnTo>
                  <a:pt x="167326" y="118119"/>
                </a:lnTo>
                <a:lnTo>
                  <a:pt x="174167" y="85026"/>
                </a:lnTo>
                <a:lnTo>
                  <a:pt x="167326" y="51927"/>
                </a:lnTo>
                <a:lnTo>
                  <a:pt x="148666" y="24901"/>
                </a:lnTo>
                <a:lnTo>
                  <a:pt x="120986" y="6680"/>
                </a:lnTo>
                <a:lnTo>
                  <a:pt x="87083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628779" y="3495583"/>
            <a:ext cx="174155" cy="1700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306977" y="3495583"/>
            <a:ext cx="174167" cy="17005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985187" y="3495583"/>
            <a:ext cx="174155" cy="1700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628779" y="2528473"/>
            <a:ext cx="174155" cy="1700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403281" y="2528473"/>
            <a:ext cx="174167" cy="17005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985187" y="2528473"/>
            <a:ext cx="174155" cy="17005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663384" y="2528473"/>
            <a:ext cx="174167" cy="17005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339867" y="2819410"/>
            <a:ext cx="193675" cy="145415"/>
          </a:xfrm>
          <a:custGeom>
            <a:avLst/>
            <a:gdLst/>
            <a:ahLst/>
            <a:cxnLst/>
            <a:rect l="l" t="t" r="r" b="b"/>
            <a:pathLst>
              <a:path w="193675" h="145414">
                <a:moveTo>
                  <a:pt x="0" y="145211"/>
                </a:moveTo>
                <a:lnTo>
                  <a:pt x="193611" y="0"/>
                </a:lnTo>
              </a:path>
            </a:pathLst>
          </a:custGeom>
          <a:ln w="1639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507562" y="3896761"/>
            <a:ext cx="174155" cy="1700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8547347" y="3865873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024004" y="3458491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346314" y="3458491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661401" y="3458491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017704" y="2483139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7694472" y="2493435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444048" y="2493435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662938" y="2483139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8132602" y="3888986"/>
            <a:ext cx="174625" cy="172720"/>
          </a:xfrm>
          <a:custGeom>
            <a:avLst/>
            <a:gdLst/>
            <a:ahLst/>
            <a:cxnLst/>
            <a:rect l="l" t="t" r="r" b="b"/>
            <a:pathLst>
              <a:path w="174625" h="172720">
                <a:moveTo>
                  <a:pt x="87071" y="0"/>
                </a:moveTo>
                <a:lnTo>
                  <a:pt x="53176" y="6761"/>
                </a:lnTo>
                <a:lnTo>
                  <a:pt x="25500" y="25199"/>
                </a:lnTo>
                <a:lnTo>
                  <a:pt x="6841" y="52549"/>
                </a:lnTo>
                <a:lnTo>
                  <a:pt x="0" y="86042"/>
                </a:lnTo>
                <a:lnTo>
                  <a:pt x="6841" y="119537"/>
                </a:lnTo>
                <a:lnTo>
                  <a:pt x="25500" y="146891"/>
                </a:lnTo>
                <a:lnTo>
                  <a:pt x="53176" y="165334"/>
                </a:lnTo>
                <a:lnTo>
                  <a:pt x="87071" y="172097"/>
                </a:lnTo>
                <a:lnTo>
                  <a:pt x="120975" y="165334"/>
                </a:lnTo>
                <a:lnTo>
                  <a:pt x="148659" y="146891"/>
                </a:lnTo>
                <a:lnTo>
                  <a:pt x="167324" y="119537"/>
                </a:lnTo>
                <a:lnTo>
                  <a:pt x="174167" y="86042"/>
                </a:lnTo>
                <a:lnTo>
                  <a:pt x="167324" y="52549"/>
                </a:lnTo>
                <a:lnTo>
                  <a:pt x="148659" y="25199"/>
                </a:lnTo>
                <a:lnTo>
                  <a:pt x="120975" y="6761"/>
                </a:lnTo>
                <a:lnTo>
                  <a:pt x="87071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132609" y="3888986"/>
            <a:ext cx="174625" cy="172720"/>
          </a:xfrm>
          <a:custGeom>
            <a:avLst/>
            <a:gdLst/>
            <a:ahLst/>
            <a:cxnLst/>
            <a:rect l="l" t="t" r="r" b="b"/>
            <a:pathLst>
              <a:path w="174625" h="172720">
                <a:moveTo>
                  <a:pt x="87063" y="0"/>
                </a:moveTo>
                <a:lnTo>
                  <a:pt x="53169" y="6761"/>
                </a:lnTo>
                <a:lnTo>
                  <a:pt x="25498" y="25198"/>
                </a:lnTo>
                <a:lnTo>
                  <a:pt x="6841" y="52549"/>
                </a:lnTo>
                <a:lnTo>
                  <a:pt x="0" y="86049"/>
                </a:lnTo>
                <a:lnTo>
                  <a:pt x="6841" y="119544"/>
                </a:lnTo>
                <a:lnTo>
                  <a:pt x="25496" y="146894"/>
                </a:lnTo>
                <a:lnTo>
                  <a:pt x="53169" y="165334"/>
                </a:lnTo>
                <a:lnTo>
                  <a:pt x="87063" y="172097"/>
                </a:lnTo>
                <a:lnTo>
                  <a:pt x="120968" y="165334"/>
                </a:lnTo>
                <a:lnTo>
                  <a:pt x="148652" y="146891"/>
                </a:lnTo>
                <a:lnTo>
                  <a:pt x="167311" y="119544"/>
                </a:lnTo>
                <a:lnTo>
                  <a:pt x="174155" y="86049"/>
                </a:lnTo>
                <a:lnTo>
                  <a:pt x="167311" y="52549"/>
                </a:lnTo>
                <a:lnTo>
                  <a:pt x="148647" y="25196"/>
                </a:lnTo>
                <a:lnTo>
                  <a:pt x="120968" y="6761"/>
                </a:lnTo>
                <a:lnTo>
                  <a:pt x="87063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8109384" y="3851947"/>
            <a:ext cx="154305" cy="369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62865">
              <a:lnSpc>
                <a:spcPts val="1350"/>
              </a:lnSpc>
              <a:spcBef>
                <a:spcPts val="110"/>
              </a:spcBef>
            </a:pPr>
            <a:r>
              <a:rPr sz="1200" b="1" spc="5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50"/>
              </a:lnSpc>
            </a:pPr>
            <a:r>
              <a:rPr sz="1200" b="1" spc="5" dirty="0">
                <a:solidFill>
                  <a:srgbClr val="2072B9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7939994" y="3143158"/>
            <a:ext cx="174167" cy="17005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7966522" y="3104643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7658772" y="2879595"/>
            <a:ext cx="174155" cy="17005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7685285" y="2841068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296574" y="2879595"/>
            <a:ext cx="174155" cy="17005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8323088" y="2841068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5628779" y="2879595"/>
            <a:ext cx="174155" cy="17005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5655294" y="2841068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628779" y="3176967"/>
            <a:ext cx="174155" cy="17005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5655294" y="3138464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6875302" y="3176967"/>
            <a:ext cx="174167" cy="170052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6901817" y="3138464"/>
            <a:ext cx="103505" cy="210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b="1" spc="5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1154887" y="3930521"/>
            <a:ext cx="3006725" cy="284480"/>
          </a:xfrm>
          <a:custGeom>
            <a:avLst/>
            <a:gdLst/>
            <a:ahLst/>
            <a:cxnLst/>
            <a:rect l="l" t="t" r="r" b="b"/>
            <a:pathLst>
              <a:path w="3006725" h="284479">
                <a:moveTo>
                  <a:pt x="2564894" y="60960"/>
                </a:moveTo>
                <a:lnTo>
                  <a:pt x="2459901" y="60960"/>
                </a:lnTo>
                <a:lnTo>
                  <a:pt x="2482285" y="62230"/>
                </a:lnTo>
                <a:lnTo>
                  <a:pt x="2526525" y="69850"/>
                </a:lnTo>
                <a:lnTo>
                  <a:pt x="2586394" y="90170"/>
                </a:lnTo>
                <a:lnTo>
                  <a:pt x="2622808" y="107950"/>
                </a:lnTo>
                <a:lnTo>
                  <a:pt x="2657210" y="129540"/>
                </a:lnTo>
                <a:lnTo>
                  <a:pt x="2689352" y="154940"/>
                </a:lnTo>
                <a:lnTo>
                  <a:pt x="2719077" y="182880"/>
                </a:lnTo>
                <a:lnTo>
                  <a:pt x="2746298" y="214630"/>
                </a:lnTo>
                <a:lnTo>
                  <a:pt x="2748559" y="217170"/>
                </a:lnTo>
                <a:lnTo>
                  <a:pt x="2750489" y="219710"/>
                </a:lnTo>
                <a:lnTo>
                  <a:pt x="2752813" y="222250"/>
                </a:lnTo>
                <a:lnTo>
                  <a:pt x="2758846" y="229870"/>
                </a:lnTo>
                <a:lnTo>
                  <a:pt x="2787599" y="274320"/>
                </a:lnTo>
                <a:lnTo>
                  <a:pt x="2792463" y="283210"/>
                </a:lnTo>
                <a:lnTo>
                  <a:pt x="2793301" y="284480"/>
                </a:lnTo>
                <a:lnTo>
                  <a:pt x="2794927" y="284480"/>
                </a:lnTo>
                <a:lnTo>
                  <a:pt x="2804961" y="234950"/>
                </a:lnTo>
                <a:lnTo>
                  <a:pt x="2785287" y="234950"/>
                </a:lnTo>
                <a:lnTo>
                  <a:pt x="2783293" y="231140"/>
                </a:lnTo>
                <a:lnTo>
                  <a:pt x="2778810" y="224790"/>
                </a:lnTo>
                <a:lnTo>
                  <a:pt x="2776537" y="220980"/>
                </a:lnTo>
                <a:lnTo>
                  <a:pt x="2774175" y="218440"/>
                </a:lnTo>
                <a:lnTo>
                  <a:pt x="2771749" y="214630"/>
                </a:lnTo>
                <a:lnTo>
                  <a:pt x="2766123" y="207010"/>
                </a:lnTo>
                <a:lnTo>
                  <a:pt x="2763735" y="204470"/>
                </a:lnTo>
                <a:lnTo>
                  <a:pt x="2747663" y="185420"/>
                </a:lnTo>
                <a:lnTo>
                  <a:pt x="2718007" y="154940"/>
                </a:lnTo>
                <a:lnTo>
                  <a:pt x="2668602" y="114300"/>
                </a:lnTo>
                <a:lnTo>
                  <a:pt x="2632516" y="91440"/>
                </a:lnTo>
                <a:lnTo>
                  <a:pt x="2594196" y="71120"/>
                </a:lnTo>
                <a:lnTo>
                  <a:pt x="2564894" y="60960"/>
                </a:lnTo>
                <a:close/>
              </a:path>
              <a:path w="3006725" h="284479">
                <a:moveTo>
                  <a:pt x="3005505" y="0"/>
                </a:moveTo>
                <a:lnTo>
                  <a:pt x="2962049" y="8890"/>
                </a:lnTo>
                <a:lnTo>
                  <a:pt x="2922155" y="26670"/>
                </a:lnTo>
                <a:lnTo>
                  <a:pt x="2886024" y="50800"/>
                </a:lnTo>
                <a:lnTo>
                  <a:pt x="2855036" y="81280"/>
                </a:lnTo>
                <a:lnTo>
                  <a:pt x="2849968" y="86360"/>
                </a:lnTo>
                <a:lnTo>
                  <a:pt x="2845752" y="92710"/>
                </a:lnTo>
                <a:lnTo>
                  <a:pt x="2841625" y="99060"/>
                </a:lnTo>
                <a:lnTo>
                  <a:pt x="2837561" y="104140"/>
                </a:lnTo>
                <a:lnTo>
                  <a:pt x="2832874" y="110490"/>
                </a:lnTo>
                <a:lnTo>
                  <a:pt x="2824108" y="125730"/>
                </a:lnTo>
                <a:lnTo>
                  <a:pt x="2818811" y="135890"/>
                </a:lnTo>
                <a:lnTo>
                  <a:pt x="2813858" y="144780"/>
                </a:lnTo>
                <a:lnTo>
                  <a:pt x="2798902" y="181610"/>
                </a:lnTo>
                <a:lnTo>
                  <a:pt x="2794850" y="195580"/>
                </a:lnTo>
                <a:lnTo>
                  <a:pt x="2791726" y="205740"/>
                </a:lnTo>
                <a:lnTo>
                  <a:pt x="2791269" y="207010"/>
                </a:lnTo>
                <a:lnTo>
                  <a:pt x="2790545" y="209550"/>
                </a:lnTo>
                <a:lnTo>
                  <a:pt x="2790113" y="210820"/>
                </a:lnTo>
                <a:lnTo>
                  <a:pt x="2785287" y="234950"/>
                </a:lnTo>
                <a:lnTo>
                  <a:pt x="2804961" y="234950"/>
                </a:lnTo>
                <a:lnTo>
                  <a:pt x="2807792" y="220980"/>
                </a:lnTo>
                <a:lnTo>
                  <a:pt x="2808998" y="215900"/>
                </a:lnTo>
                <a:lnTo>
                  <a:pt x="2810611" y="210820"/>
                </a:lnTo>
                <a:lnTo>
                  <a:pt x="2813596" y="200660"/>
                </a:lnTo>
                <a:lnTo>
                  <a:pt x="2815628" y="194310"/>
                </a:lnTo>
                <a:lnTo>
                  <a:pt x="2831522" y="153670"/>
                </a:lnTo>
                <a:lnTo>
                  <a:pt x="2841132" y="135890"/>
                </a:lnTo>
                <a:lnTo>
                  <a:pt x="2849308" y="120650"/>
                </a:lnTo>
                <a:lnTo>
                  <a:pt x="2853690" y="115570"/>
                </a:lnTo>
                <a:lnTo>
                  <a:pt x="2857449" y="110490"/>
                </a:lnTo>
                <a:lnTo>
                  <a:pt x="2861259" y="104140"/>
                </a:lnTo>
                <a:lnTo>
                  <a:pt x="2865158" y="99060"/>
                </a:lnTo>
                <a:lnTo>
                  <a:pt x="2898408" y="66040"/>
                </a:lnTo>
                <a:lnTo>
                  <a:pt x="2931604" y="44450"/>
                </a:lnTo>
                <a:lnTo>
                  <a:pt x="2968245" y="27940"/>
                </a:lnTo>
                <a:lnTo>
                  <a:pt x="3006420" y="19050"/>
                </a:lnTo>
                <a:lnTo>
                  <a:pt x="3005505" y="0"/>
                </a:lnTo>
                <a:close/>
              </a:path>
              <a:path w="3006725" h="284479">
                <a:moveTo>
                  <a:pt x="2105482" y="198120"/>
                </a:moveTo>
                <a:lnTo>
                  <a:pt x="2103856" y="198120"/>
                </a:lnTo>
                <a:lnTo>
                  <a:pt x="2104377" y="199390"/>
                </a:lnTo>
                <a:lnTo>
                  <a:pt x="2104910" y="199390"/>
                </a:lnTo>
                <a:lnTo>
                  <a:pt x="2105482" y="198120"/>
                </a:lnTo>
                <a:close/>
              </a:path>
              <a:path w="3006725" h="284479">
                <a:moveTo>
                  <a:pt x="1889553" y="69850"/>
                </a:moveTo>
                <a:lnTo>
                  <a:pt x="1736540" y="69850"/>
                </a:lnTo>
                <a:lnTo>
                  <a:pt x="1759225" y="71120"/>
                </a:lnTo>
                <a:lnTo>
                  <a:pt x="1781886" y="71120"/>
                </a:lnTo>
                <a:lnTo>
                  <a:pt x="1804482" y="73660"/>
                </a:lnTo>
                <a:lnTo>
                  <a:pt x="1871535" y="85090"/>
                </a:lnTo>
                <a:lnTo>
                  <a:pt x="1915321" y="97790"/>
                </a:lnTo>
                <a:lnTo>
                  <a:pt x="1958066" y="113030"/>
                </a:lnTo>
                <a:lnTo>
                  <a:pt x="1999526" y="130810"/>
                </a:lnTo>
                <a:lnTo>
                  <a:pt x="2039454" y="152400"/>
                </a:lnTo>
                <a:lnTo>
                  <a:pt x="2077415" y="177800"/>
                </a:lnTo>
                <a:lnTo>
                  <a:pt x="2081961" y="180340"/>
                </a:lnTo>
                <a:lnTo>
                  <a:pt x="2091181" y="187960"/>
                </a:lnTo>
                <a:lnTo>
                  <a:pt x="2095373" y="191770"/>
                </a:lnTo>
                <a:lnTo>
                  <a:pt x="2102815" y="198120"/>
                </a:lnTo>
                <a:lnTo>
                  <a:pt x="2106028" y="198120"/>
                </a:lnTo>
                <a:lnTo>
                  <a:pt x="2139143" y="173990"/>
                </a:lnTo>
                <a:lnTo>
                  <a:pt x="2104555" y="173990"/>
                </a:lnTo>
                <a:lnTo>
                  <a:pt x="2103272" y="172720"/>
                </a:lnTo>
                <a:lnTo>
                  <a:pt x="2069388" y="148590"/>
                </a:lnTo>
                <a:lnTo>
                  <a:pt x="2008173" y="114300"/>
                </a:lnTo>
                <a:lnTo>
                  <a:pt x="1965361" y="93980"/>
                </a:lnTo>
                <a:lnTo>
                  <a:pt x="1921222" y="78740"/>
                </a:lnTo>
                <a:lnTo>
                  <a:pt x="1889553" y="69850"/>
                </a:lnTo>
                <a:close/>
              </a:path>
              <a:path w="3006725" h="284479">
                <a:moveTo>
                  <a:pt x="975371" y="78740"/>
                </a:moveTo>
                <a:lnTo>
                  <a:pt x="952760" y="78740"/>
                </a:lnTo>
                <a:lnTo>
                  <a:pt x="768102" y="88900"/>
                </a:lnTo>
                <a:lnTo>
                  <a:pt x="717308" y="92710"/>
                </a:lnTo>
                <a:lnTo>
                  <a:pt x="666517" y="95250"/>
                </a:lnTo>
                <a:lnTo>
                  <a:pt x="564958" y="97790"/>
                </a:lnTo>
                <a:lnTo>
                  <a:pt x="975200" y="97790"/>
                </a:lnTo>
                <a:lnTo>
                  <a:pt x="997013" y="99060"/>
                </a:lnTo>
                <a:lnTo>
                  <a:pt x="1040656" y="102870"/>
                </a:lnTo>
                <a:lnTo>
                  <a:pt x="1084118" y="110490"/>
                </a:lnTo>
                <a:lnTo>
                  <a:pt x="1127295" y="119380"/>
                </a:lnTo>
                <a:lnTo>
                  <a:pt x="1170089" y="130810"/>
                </a:lnTo>
                <a:lnTo>
                  <a:pt x="1192131" y="135890"/>
                </a:lnTo>
                <a:lnTo>
                  <a:pt x="1214053" y="143510"/>
                </a:lnTo>
                <a:lnTo>
                  <a:pt x="1235865" y="149860"/>
                </a:lnTo>
                <a:lnTo>
                  <a:pt x="1300670" y="172720"/>
                </a:lnTo>
                <a:lnTo>
                  <a:pt x="1322006" y="181610"/>
                </a:lnTo>
                <a:lnTo>
                  <a:pt x="1344752" y="190500"/>
                </a:lnTo>
                <a:lnTo>
                  <a:pt x="1355077" y="195580"/>
                </a:lnTo>
                <a:lnTo>
                  <a:pt x="1355661" y="195580"/>
                </a:lnTo>
                <a:lnTo>
                  <a:pt x="1372400" y="185420"/>
                </a:lnTo>
                <a:lnTo>
                  <a:pt x="1389899" y="173990"/>
                </a:lnTo>
                <a:lnTo>
                  <a:pt x="1353464" y="173990"/>
                </a:lnTo>
                <a:lnTo>
                  <a:pt x="1351292" y="172720"/>
                </a:lnTo>
                <a:lnTo>
                  <a:pt x="1349260" y="171450"/>
                </a:lnTo>
                <a:lnTo>
                  <a:pt x="1329308" y="163830"/>
                </a:lnTo>
                <a:lnTo>
                  <a:pt x="1307655" y="154940"/>
                </a:lnTo>
                <a:lnTo>
                  <a:pt x="1219911" y="124460"/>
                </a:lnTo>
                <a:lnTo>
                  <a:pt x="1175308" y="111760"/>
                </a:lnTo>
                <a:lnTo>
                  <a:pt x="1131786" y="100330"/>
                </a:lnTo>
                <a:lnTo>
                  <a:pt x="1087726" y="91440"/>
                </a:lnTo>
                <a:lnTo>
                  <a:pt x="1043156" y="83820"/>
                </a:lnTo>
                <a:lnTo>
                  <a:pt x="998105" y="80010"/>
                </a:lnTo>
                <a:lnTo>
                  <a:pt x="975371" y="78740"/>
                </a:lnTo>
                <a:close/>
              </a:path>
              <a:path w="3006725" h="284479">
                <a:moveTo>
                  <a:pt x="1759915" y="50800"/>
                </a:moveTo>
                <a:lnTo>
                  <a:pt x="1713018" y="50800"/>
                </a:lnTo>
                <a:lnTo>
                  <a:pt x="1689608" y="52070"/>
                </a:lnTo>
                <a:lnTo>
                  <a:pt x="1643067" y="58420"/>
                </a:lnTo>
                <a:lnTo>
                  <a:pt x="1597102" y="67310"/>
                </a:lnTo>
                <a:lnTo>
                  <a:pt x="1551892" y="80010"/>
                </a:lnTo>
                <a:lnTo>
                  <a:pt x="1507617" y="93980"/>
                </a:lnTo>
                <a:lnTo>
                  <a:pt x="1432914" y="128270"/>
                </a:lnTo>
                <a:lnTo>
                  <a:pt x="1402062" y="144780"/>
                </a:lnTo>
                <a:lnTo>
                  <a:pt x="1391855" y="149860"/>
                </a:lnTo>
                <a:lnTo>
                  <a:pt x="1381836" y="156210"/>
                </a:lnTo>
                <a:lnTo>
                  <a:pt x="1355293" y="172720"/>
                </a:lnTo>
                <a:lnTo>
                  <a:pt x="1353464" y="173990"/>
                </a:lnTo>
                <a:lnTo>
                  <a:pt x="1389899" y="173990"/>
                </a:lnTo>
                <a:lnTo>
                  <a:pt x="1391843" y="172720"/>
                </a:lnTo>
                <a:lnTo>
                  <a:pt x="1401645" y="167640"/>
                </a:lnTo>
                <a:lnTo>
                  <a:pt x="1411622" y="161290"/>
                </a:lnTo>
                <a:lnTo>
                  <a:pt x="1431658" y="151130"/>
                </a:lnTo>
                <a:lnTo>
                  <a:pt x="1441770" y="144780"/>
                </a:lnTo>
                <a:lnTo>
                  <a:pt x="1452024" y="140970"/>
                </a:lnTo>
                <a:lnTo>
                  <a:pt x="1483028" y="125730"/>
                </a:lnTo>
                <a:lnTo>
                  <a:pt x="1493532" y="121920"/>
                </a:lnTo>
                <a:lnTo>
                  <a:pt x="1557659" y="97790"/>
                </a:lnTo>
                <a:lnTo>
                  <a:pt x="1601563" y="86360"/>
                </a:lnTo>
                <a:lnTo>
                  <a:pt x="1646132" y="77470"/>
                </a:lnTo>
                <a:lnTo>
                  <a:pt x="1691195" y="72390"/>
                </a:lnTo>
                <a:lnTo>
                  <a:pt x="1736540" y="69850"/>
                </a:lnTo>
                <a:lnTo>
                  <a:pt x="1889553" y="69850"/>
                </a:lnTo>
                <a:lnTo>
                  <a:pt x="1875980" y="66040"/>
                </a:lnTo>
                <a:lnTo>
                  <a:pt x="1853044" y="60960"/>
                </a:lnTo>
                <a:lnTo>
                  <a:pt x="1829939" y="57150"/>
                </a:lnTo>
                <a:lnTo>
                  <a:pt x="1783346" y="52070"/>
                </a:lnTo>
                <a:lnTo>
                  <a:pt x="1759915" y="50800"/>
                </a:lnTo>
                <a:close/>
              </a:path>
              <a:path w="3006725" h="284479">
                <a:moveTo>
                  <a:pt x="2460663" y="40640"/>
                </a:moveTo>
                <a:lnTo>
                  <a:pt x="2436970" y="40640"/>
                </a:lnTo>
                <a:lnTo>
                  <a:pt x="2413371" y="41910"/>
                </a:lnTo>
                <a:lnTo>
                  <a:pt x="2389900" y="45720"/>
                </a:lnTo>
                <a:lnTo>
                  <a:pt x="2366594" y="48260"/>
                </a:lnTo>
                <a:lnTo>
                  <a:pt x="2320946" y="60960"/>
                </a:lnTo>
                <a:lnTo>
                  <a:pt x="2276625" y="76200"/>
                </a:lnTo>
                <a:lnTo>
                  <a:pt x="2233750" y="95250"/>
                </a:lnTo>
                <a:lnTo>
                  <a:pt x="2192439" y="116840"/>
                </a:lnTo>
                <a:lnTo>
                  <a:pt x="2152632" y="140970"/>
                </a:lnTo>
                <a:lnTo>
                  <a:pt x="2105888" y="173990"/>
                </a:lnTo>
                <a:lnTo>
                  <a:pt x="2139143" y="173990"/>
                </a:lnTo>
                <a:lnTo>
                  <a:pt x="2144372" y="170180"/>
                </a:lnTo>
                <a:lnTo>
                  <a:pt x="2163330" y="157480"/>
                </a:lnTo>
                <a:lnTo>
                  <a:pt x="2182612" y="146050"/>
                </a:lnTo>
                <a:lnTo>
                  <a:pt x="2202179" y="133350"/>
                </a:lnTo>
                <a:lnTo>
                  <a:pt x="2242355" y="113030"/>
                </a:lnTo>
                <a:lnTo>
                  <a:pt x="2283866" y="93980"/>
                </a:lnTo>
                <a:lnTo>
                  <a:pt x="2326577" y="78740"/>
                </a:lnTo>
                <a:lnTo>
                  <a:pt x="2370353" y="68580"/>
                </a:lnTo>
                <a:lnTo>
                  <a:pt x="2414984" y="62230"/>
                </a:lnTo>
                <a:lnTo>
                  <a:pt x="2437429" y="60960"/>
                </a:lnTo>
                <a:lnTo>
                  <a:pt x="2564894" y="60960"/>
                </a:lnTo>
                <a:lnTo>
                  <a:pt x="2553906" y="57150"/>
                </a:lnTo>
                <a:lnTo>
                  <a:pt x="2530998" y="50800"/>
                </a:lnTo>
                <a:lnTo>
                  <a:pt x="2507756" y="45720"/>
                </a:lnTo>
                <a:lnTo>
                  <a:pt x="2460663" y="40640"/>
                </a:lnTo>
                <a:close/>
              </a:path>
              <a:path w="3006725" h="284479">
                <a:moveTo>
                  <a:pt x="183171" y="67310"/>
                </a:moveTo>
                <a:lnTo>
                  <a:pt x="106616" y="67310"/>
                </a:lnTo>
                <a:lnTo>
                  <a:pt x="136956" y="76200"/>
                </a:lnTo>
                <a:lnTo>
                  <a:pt x="144284" y="78740"/>
                </a:lnTo>
                <a:lnTo>
                  <a:pt x="151549" y="80010"/>
                </a:lnTo>
                <a:lnTo>
                  <a:pt x="195478" y="90170"/>
                </a:lnTo>
                <a:lnTo>
                  <a:pt x="261965" y="101600"/>
                </a:lnTo>
                <a:lnTo>
                  <a:pt x="328833" y="109220"/>
                </a:lnTo>
                <a:lnTo>
                  <a:pt x="373518" y="113030"/>
                </a:lnTo>
                <a:lnTo>
                  <a:pt x="418248" y="115570"/>
                </a:lnTo>
                <a:lnTo>
                  <a:pt x="462991" y="116840"/>
                </a:lnTo>
                <a:lnTo>
                  <a:pt x="565222" y="116840"/>
                </a:lnTo>
                <a:lnTo>
                  <a:pt x="667324" y="114300"/>
                </a:lnTo>
                <a:lnTo>
                  <a:pt x="769253" y="109220"/>
                </a:lnTo>
                <a:lnTo>
                  <a:pt x="820140" y="105410"/>
                </a:lnTo>
                <a:lnTo>
                  <a:pt x="931198" y="99060"/>
                </a:lnTo>
                <a:lnTo>
                  <a:pt x="953258" y="99060"/>
                </a:lnTo>
                <a:lnTo>
                  <a:pt x="975200" y="97790"/>
                </a:lnTo>
                <a:lnTo>
                  <a:pt x="514195" y="97790"/>
                </a:lnTo>
                <a:lnTo>
                  <a:pt x="419101" y="95250"/>
                </a:lnTo>
                <a:lnTo>
                  <a:pt x="330631" y="90170"/>
                </a:lnTo>
                <a:lnTo>
                  <a:pt x="264668" y="82550"/>
                </a:lnTo>
                <a:lnTo>
                  <a:pt x="199326" y="71120"/>
                </a:lnTo>
                <a:lnTo>
                  <a:pt x="183171" y="67310"/>
                </a:lnTo>
                <a:close/>
              </a:path>
              <a:path w="3006725" h="284479">
                <a:moveTo>
                  <a:pt x="0" y="10160"/>
                </a:moveTo>
                <a:lnTo>
                  <a:pt x="23523" y="29210"/>
                </a:lnTo>
                <a:lnTo>
                  <a:pt x="48644" y="48260"/>
                </a:lnTo>
                <a:lnTo>
                  <a:pt x="75055" y="64770"/>
                </a:lnTo>
                <a:lnTo>
                  <a:pt x="102450" y="81280"/>
                </a:lnTo>
                <a:lnTo>
                  <a:pt x="106616" y="67310"/>
                </a:lnTo>
                <a:lnTo>
                  <a:pt x="183171" y="67310"/>
                </a:lnTo>
                <a:lnTo>
                  <a:pt x="156349" y="60960"/>
                </a:lnTo>
                <a:lnTo>
                  <a:pt x="142074" y="58420"/>
                </a:lnTo>
                <a:lnTo>
                  <a:pt x="112572" y="49530"/>
                </a:lnTo>
                <a:lnTo>
                  <a:pt x="116738" y="35560"/>
                </a:lnTo>
                <a:lnTo>
                  <a:pt x="87359" y="31750"/>
                </a:lnTo>
                <a:lnTo>
                  <a:pt x="58050" y="26670"/>
                </a:lnTo>
                <a:lnTo>
                  <a:pt x="28900" y="19050"/>
                </a:lnTo>
                <a:lnTo>
                  <a:pt x="0" y="1016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058052" y="2820151"/>
            <a:ext cx="493395" cy="254000"/>
          </a:xfrm>
          <a:custGeom>
            <a:avLst/>
            <a:gdLst/>
            <a:ahLst/>
            <a:cxnLst/>
            <a:rect l="l" t="t" r="r" b="b"/>
            <a:pathLst>
              <a:path w="493394" h="254000">
                <a:moveTo>
                  <a:pt x="414265" y="240309"/>
                </a:moveTo>
                <a:lnTo>
                  <a:pt x="378472" y="240309"/>
                </a:lnTo>
                <a:lnTo>
                  <a:pt x="380695" y="253834"/>
                </a:lnTo>
                <a:lnTo>
                  <a:pt x="410032" y="242206"/>
                </a:lnTo>
                <a:lnTo>
                  <a:pt x="414265" y="240309"/>
                </a:lnTo>
                <a:close/>
              </a:path>
              <a:path w="493394" h="254000">
                <a:moveTo>
                  <a:pt x="19494" y="0"/>
                </a:moveTo>
                <a:lnTo>
                  <a:pt x="0" y="2146"/>
                </a:lnTo>
                <a:lnTo>
                  <a:pt x="7068" y="35756"/>
                </a:lnTo>
                <a:lnTo>
                  <a:pt x="17733" y="67973"/>
                </a:lnTo>
                <a:lnTo>
                  <a:pt x="49250" y="127914"/>
                </a:lnTo>
                <a:lnTo>
                  <a:pt x="94105" y="179027"/>
                </a:lnTo>
                <a:lnTo>
                  <a:pt x="150799" y="216700"/>
                </a:lnTo>
                <a:lnTo>
                  <a:pt x="214860" y="238966"/>
                </a:lnTo>
                <a:lnTo>
                  <a:pt x="281825" y="247269"/>
                </a:lnTo>
                <a:lnTo>
                  <a:pt x="290228" y="247286"/>
                </a:lnTo>
                <a:lnTo>
                  <a:pt x="307028" y="247177"/>
                </a:lnTo>
                <a:lnTo>
                  <a:pt x="315417" y="247002"/>
                </a:lnTo>
                <a:lnTo>
                  <a:pt x="340481" y="245144"/>
                </a:lnTo>
                <a:lnTo>
                  <a:pt x="348805" y="244348"/>
                </a:lnTo>
                <a:lnTo>
                  <a:pt x="378472" y="240309"/>
                </a:lnTo>
                <a:lnTo>
                  <a:pt x="414265" y="240309"/>
                </a:lnTo>
                <a:lnTo>
                  <a:pt x="438508" y="229442"/>
                </a:lnTo>
                <a:lnTo>
                  <a:pt x="442046" y="227695"/>
                </a:lnTo>
                <a:lnTo>
                  <a:pt x="282448" y="227685"/>
                </a:lnTo>
                <a:lnTo>
                  <a:pt x="250588" y="225142"/>
                </a:lnTo>
                <a:lnTo>
                  <a:pt x="188602" y="211326"/>
                </a:lnTo>
                <a:lnTo>
                  <a:pt x="116659" y="172415"/>
                </a:lnTo>
                <a:lnTo>
                  <a:pt x="80730" y="137130"/>
                </a:lnTo>
                <a:lnTo>
                  <a:pt x="52195" y="95282"/>
                </a:lnTo>
                <a:lnTo>
                  <a:pt x="31601" y="48896"/>
                </a:lnTo>
                <a:lnTo>
                  <a:pt x="19494" y="0"/>
                </a:lnTo>
                <a:close/>
              </a:path>
              <a:path w="493394" h="254000">
                <a:moveTo>
                  <a:pt x="493293" y="201345"/>
                </a:moveTo>
                <a:lnTo>
                  <a:pt x="462915" y="204475"/>
                </a:lnTo>
                <a:lnTo>
                  <a:pt x="432711" y="206655"/>
                </a:lnTo>
                <a:lnTo>
                  <a:pt x="402749" y="207705"/>
                </a:lnTo>
                <a:lnTo>
                  <a:pt x="373143" y="207705"/>
                </a:lnTo>
                <a:lnTo>
                  <a:pt x="375310" y="220967"/>
                </a:lnTo>
                <a:lnTo>
                  <a:pt x="314553" y="227418"/>
                </a:lnTo>
                <a:lnTo>
                  <a:pt x="290464" y="227695"/>
                </a:lnTo>
                <a:lnTo>
                  <a:pt x="442046" y="227695"/>
                </a:lnTo>
                <a:lnTo>
                  <a:pt x="466227" y="215753"/>
                </a:lnTo>
                <a:lnTo>
                  <a:pt x="481346" y="207705"/>
                </a:lnTo>
                <a:lnTo>
                  <a:pt x="402749" y="207705"/>
                </a:lnTo>
                <a:lnTo>
                  <a:pt x="481841" y="207441"/>
                </a:lnTo>
                <a:lnTo>
                  <a:pt x="493293" y="201345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44280" y="2954378"/>
            <a:ext cx="47625" cy="799465"/>
          </a:xfrm>
          <a:custGeom>
            <a:avLst/>
            <a:gdLst/>
            <a:ahLst/>
            <a:cxnLst/>
            <a:rect l="l" t="t" r="r" b="b"/>
            <a:pathLst>
              <a:path w="47625" h="799464">
                <a:moveTo>
                  <a:pt x="33312" y="120141"/>
                </a:moveTo>
                <a:lnTo>
                  <a:pt x="13716" y="120141"/>
                </a:lnTo>
                <a:lnTo>
                  <a:pt x="13716" y="799376"/>
                </a:lnTo>
                <a:lnTo>
                  <a:pt x="33312" y="799376"/>
                </a:lnTo>
                <a:lnTo>
                  <a:pt x="33312" y="120141"/>
                </a:lnTo>
                <a:close/>
              </a:path>
              <a:path w="47625" h="799464">
                <a:moveTo>
                  <a:pt x="23507" y="0"/>
                </a:moveTo>
                <a:lnTo>
                  <a:pt x="0" y="120141"/>
                </a:lnTo>
                <a:lnTo>
                  <a:pt x="47028" y="120141"/>
                </a:lnTo>
                <a:lnTo>
                  <a:pt x="23507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200172" y="3399007"/>
            <a:ext cx="3002915" cy="473075"/>
          </a:xfrm>
          <a:custGeom>
            <a:avLst/>
            <a:gdLst/>
            <a:ahLst/>
            <a:cxnLst/>
            <a:rect l="l" t="t" r="r" b="b"/>
            <a:pathLst>
              <a:path w="3002915" h="473075">
                <a:moveTo>
                  <a:pt x="3002470" y="0"/>
                </a:moveTo>
                <a:lnTo>
                  <a:pt x="2914357" y="84975"/>
                </a:lnTo>
                <a:lnTo>
                  <a:pt x="2925597" y="92824"/>
                </a:lnTo>
                <a:lnTo>
                  <a:pt x="2782242" y="297766"/>
                </a:lnTo>
                <a:lnTo>
                  <a:pt x="2751366" y="341223"/>
                </a:lnTo>
                <a:lnTo>
                  <a:pt x="2716037" y="379274"/>
                </a:lnTo>
                <a:lnTo>
                  <a:pt x="2674437" y="410336"/>
                </a:lnTo>
                <a:lnTo>
                  <a:pt x="2627991" y="433531"/>
                </a:lnTo>
                <a:lnTo>
                  <a:pt x="2578125" y="447979"/>
                </a:lnTo>
                <a:lnTo>
                  <a:pt x="2539466" y="452857"/>
                </a:lnTo>
                <a:lnTo>
                  <a:pt x="2472842" y="453377"/>
                </a:lnTo>
                <a:lnTo>
                  <a:pt x="0" y="453377"/>
                </a:lnTo>
                <a:lnTo>
                  <a:pt x="0" y="472973"/>
                </a:lnTo>
                <a:lnTo>
                  <a:pt x="2472842" y="472973"/>
                </a:lnTo>
                <a:lnTo>
                  <a:pt x="2526715" y="472859"/>
                </a:lnTo>
                <a:lnTo>
                  <a:pt x="2568185" y="469485"/>
                </a:lnTo>
                <a:lnTo>
                  <a:pt x="2635160" y="451769"/>
                </a:lnTo>
                <a:lnTo>
                  <a:pt x="2684724" y="427013"/>
                </a:lnTo>
                <a:lnTo>
                  <a:pt x="2729138" y="393845"/>
                </a:lnTo>
                <a:lnTo>
                  <a:pt x="2766860" y="353212"/>
                </a:lnTo>
                <a:lnTo>
                  <a:pt x="2798267" y="309039"/>
                </a:lnTo>
                <a:lnTo>
                  <a:pt x="2941650" y="104063"/>
                </a:lnTo>
                <a:lnTo>
                  <a:pt x="2956372" y="104063"/>
                </a:lnTo>
                <a:lnTo>
                  <a:pt x="3002470" y="0"/>
                </a:lnTo>
                <a:close/>
              </a:path>
              <a:path w="3002915" h="473075">
                <a:moveTo>
                  <a:pt x="2956372" y="104063"/>
                </a:moveTo>
                <a:lnTo>
                  <a:pt x="2941650" y="104063"/>
                </a:lnTo>
                <a:lnTo>
                  <a:pt x="2952889" y="111925"/>
                </a:lnTo>
                <a:lnTo>
                  <a:pt x="2956372" y="104063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060832" y="3411298"/>
            <a:ext cx="101600" cy="612140"/>
          </a:xfrm>
          <a:custGeom>
            <a:avLst/>
            <a:gdLst/>
            <a:ahLst/>
            <a:cxnLst/>
            <a:rect l="l" t="t" r="r" b="b"/>
            <a:pathLst>
              <a:path w="101600" h="612139">
                <a:moveTo>
                  <a:pt x="81176" y="115938"/>
                </a:moveTo>
                <a:lnTo>
                  <a:pt x="60794" y="115938"/>
                </a:lnTo>
                <a:lnTo>
                  <a:pt x="61760" y="119494"/>
                </a:lnTo>
                <a:lnTo>
                  <a:pt x="62953" y="122974"/>
                </a:lnTo>
                <a:lnTo>
                  <a:pt x="63741" y="126555"/>
                </a:lnTo>
                <a:lnTo>
                  <a:pt x="73736" y="177799"/>
                </a:lnTo>
                <a:lnTo>
                  <a:pt x="75044" y="186129"/>
                </a:lnTo>
                <a:lnTo>
                  <a:pt x="76007" y="194506"/>
                </a:lnTo>
                <a:lnTo>
                  <a:pt x="76845" y="202903"/>
                </a:lnTo>
                <a:lnTo>
                  <a:pt x="77774" y="211289"/>
                </a:lnTo>
                <a:lnTo>
                  <a:pt x="80824" y="244888"/>
                </a:lnTo>
                <a:lnTo>
                  <a:pt x="81734" y="278603"/>
                </a:lnTo>
                <a:lnTo>
                  <a:pt x="80914" y="312341"/>
                </a:lnTo>
                <a:lnTo>
                  <a:pt x="74675" y="379513"/>
                </a:lnTo>
                <a:lnTo>
                  <a:pt x="61413" y="445673"/>
                </a:lnTo>
                <a:lnTo>
                  <a:pt x="41883" y="510209"/>
                </a:lnTo>
                <a:lnTo>
                  <a:pt x="15763" y="572285"/>
                </a:lnTo>
                <a:lnTo>
                  <a:pt x="0" y="601497"/>
                </a:lnTo>
                <a:lnTo>
                  <a:pt x="16522" y="612025"/>
                </a:lnTo>
                <a:lnTo>
                  <a:pt x="38145" y="570519"/>
                </a:lnTo>
                <a:lnTo>
                  <a:pt x="56349" y="527750"/>
                </a:lnTo>
                <a:lnTo>
                  <a:pt x="71300" y="483911"/>
                </a:lnTo>
                <a:lnTo>
                  <a:pt x="83163" y="439193"/>
                </a:lnTo>
                <a:lnTo>
                  <a:pt x="92103" y="393789"/>
                </a:lnTo>
                <a:lnTo>
                  <a:pt x="98285" y="347891"/>
                </a:lnTo>
                <a:lnTo>
                  <a:pt x="101333" y="278510"/>
                </a:lnTo>
                <a:lnTo>
                  <a:pt x="100392" y="243799"/>
                </a:lnTo>
                <a:lnTo>
                  <a:pt x="97256" y="209207"/>
                </a:lnTo>
                <a:lnTo>
                  <a:pt x="96296" y="200578"/>
                </a:lnTo>
                <a:lnTo>
                  <a:pt x="95426" y="191935"/>
                </a:lnTo>
                <a:lnTo>
                  <a:pt x="86448" y="140652"/>
                </a:lnTo>
                <a:lnTo>
                  <a:pt x="81991" y="118338"/>
                </a:lnTo>
                <a:lnTo>
                  <a:pt x="81176" y="115938"/>
                </a:lnTo>
                <a:close/>
              </a:path>
              <a:path w="101600" h="612139">
                <a:moveTo>
                  <a:pt x="31343" y="0"/>
                </a:moveTo>
                <a:lnTo>
                  <a:pt x="41973" y="59842"/>
                </a:lnTo>
                <a:lnTo>
                  <a:pt x="43801" y="74766"/>
                </a:lnTo>
                <a:lnTo>
                  <a:pt x="45137" y="89719"/>
                </a:lnTo>
                <a:lnTo>
                  <a:pt x="46275" y="104605"/>
                </a:lnTo>
                <a:lnTo>
                  <a:pt x="47510" y="119329"/>
                </a:lnTo>
                <a:lnTo>
                  <a:pt x="60794" y="115938"/>
                </a:lnTo>
                <a:lnTo>
                  <a:pt x="81176" y="115938"/>
                </a:lnTo>
                <a:lnTo>
                  <a:pt x="80771" y="114744"/>
                </a:lnTo>
                <a:lnTo>
                  <a:pt x="79781" y="111099"/>
                </a:lnTo>
                <a:lnTo>
                  <a:pt x="93065" y="107708"/>
                </a:lnTo>
                <a:lnTo>
                  <a:pt x="85911" y="93597"/>
                </a:lnTo>
                <a:lnTo>
                  <a:pt x="78906" y="79565"/>
                </a:lnTo>
                <a:lnTo>
                  <a:pt x="71761" y="65714"/>
                </a:lnTo>
                <a:lnTo>
                  <a:pt x="64185" y="52146"/>
                </a:lnTo>
                <a:lnTo>
                  <a:pt x="31343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264009" y="4009598"/>
            <a:ext cx="225488" cy="12218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8968395" y="2440944"/>
            <a:ext cx="1559905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УС в окнах</a:t>
            </a:r>
            <a:r>
              <a:rPr sz="1300" b="0" spc="-8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приема</a:t>
            </a:r>
            <a:endParaRPr sz="1300" dirty="0">
              <a:latin typeface="PF DinDisplay Pro Light"/>
              <a:cs typeface="PF DinDisplay Pro Light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8698670" y="2479138"/>
            <a:ext cx="158750" cy="15502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698670" y="2789135"/>
            <a:ext cx="158750" cy="155028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8731845" y="2753658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010101"/>
                </a:solidFill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8728764" y="2449553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8698670" y="3099120"/>
            <a:ext cx="158750" cy="155028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8728831" y="2653676"/>
            <a:ext cx="1661122" cy="62039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252095">
              <a:lnSpc>
                <a:spcPct val="100000"/>
              </a:lnSpc>
              <a:spcBef>
                <a:spcPts val="880"/>
              </a:spcBef>
            </a:pP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Граждане</a:t>
            </a:r>
            <a:endParaRPr sz="1300" dirty="0">
              <a:latin typeface="PF DinDisplay Pro Light"/>
              <a:cs typeface="PF DinDisplay Pro Light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252095" algn="l"/>
              </a:tabLst>
            </a:pPr>
            <a:r>
              <a:rPr sz="1650" b="1" baseline="2525" dirty="0">
                <a:solidFill>
                  <a:srgbClr val="2072B9"/>
                </a:solidFill>
                <a:latin typeface="Calibri"/>
                <a:cs typeface="Calibri"/>
              </a:rPr>
              <a:t>3	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Администраторы</a:t>
            </a:r>
            <a:endParaRPr sz="1300" dirty="0">
              <a:latin typeface="PF DinDisplay Pro Light"/>
              <a:cs typeface="PF DinDisplay Pro Light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2631182" y="5183327"/>
            <a:ext cx="4094939" cy="2092969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2289" y="1653146"/>
            <a:ext cx="3335711" cy="23704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3970"/>
              </a:lnSpc>
              <a:spcBef>
                <a:spcPts val="120"/>
              </a:spcBef>
            </a:pPr>
            <a:r>
              <a:rPr sz="3700" b="1" spc="5" dirty="0" smtClean="0">
                <a:solidFill>
                  <a:srgbClr val="2072B9"/>
                </a:solidFill>
                <a:latin typeface="Myriad Pro Cond"/>
                <a:cs typeface="Myriad Pro Cond"/>
              </a:rPr>
              <a:t>28</a:t>
            </a:r>
            <a:r>
              <a:rPr sz="3700" b="1" spc="295" dirty="0" smtClean="0">
                <a:solidFill>
                  <a:srgbClr val="2072B9"/>
                </a:solidFill>
                <a:latin typeface="Myriad Pro Cond"/>
                <a:cs typeface="Myriad Pro Cond"/>
              </a:rPr>
              <a:t>5</a:t>
            </a:r>
            <a:r>
              <a:rPr sz="1300" b="0" spc="5" dirty="0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дворников</a:t>
            </a:r>
            <a:endParaRPr sz="1300" dirty="0">
              <a:latin typeface="PF DinDisplay Pro Light"/>
              <a:cs typeface="PF DinDisplay Pro Light"/>
            </a:endParaRPr>
          </a:p>
          <a:p>
            <a:pPr marL="12700">
              <a:lnSpc>
                <a:spcPts val="3500"/>
              </a:lnSpc>
            </a:pPr>
            <a:r>
              <a:rPr sz="3700" b="1" spc="5" dirty="0" smtClean="0">
                <a:solidFill>
                  <a:srgbClr val="2072B9"/>
                </a:solidFill>
                <a:latin typeface="Myriad Pro Cond"/>
                <a:cs typeface="Myriad Pro Cond"/>
              </a:rPr>
              <a:t>81</a:t>
            </a:r>
            <a:r>
              <a:rPr sz="1300" b="0" spc="5" dirty="0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дорожные</a:t>
            </a:r>
            <a:r>
              <a:rPr sz="1300" b="0" spc="-15" dirty="0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рабочие</a:t>
            </a:r>
            <a:endParaRPr sz="1300" dirty="0">
              <a:latin typeface="PF DinDisplay Pro Light"/>
              <a:cs typeface="PF DinDisplay Pro Light"/>
            </a:endParaRPr>
          </a:p>
          <a:p>
            <a:pPr marL="12700" marR="5080">
              <a:lnSpc>
                <a:spcPct val="78800"/>
              </a:lnSpc>
              <a:spcBef>
                <a:spcPts val="470"/>
              </a:spcBef>
            </a:pPr>
            <a:r>
              <a:rPr sz="3700" b="1" spc="5" dirty="0" smtClean="0">
                <a:solidFill>
                  <a:srgbClr val="2072B9"/>
                </a:solidFill>
                <a:latin typeface="Myriad Pro Cond"/>
                <a:cs typeface="Myriad Pro Cond"/>
              </a:rPr>
              <a:t>8</a:t>
            </a:r>
            <a:r>
              <a:rPr sz="3700" b="1" spc="295" dirty="0" smtClean="0">
                <a:solidFill>
                  <a:srgbClr val="2072B9"/>
                </a:solidFill>
                <a:latin typeface="Myriad Pro Cond"/>
                <a:cs typeface="Myriad Pro Cond"/>
              </a:rPr>
              <a:t>2</a:t>
            </a:r>
            <a:r>
              <a:rPr sz="1300" b="0" spc="5" dirty="0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рабочие</a:t>
            </a:r>
            <a:r>
              <a:rPr sz="1300" b="0" dirty="0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зеленого</a:t>
            </a:r>
            <a:r>
              <a:rPr sz="13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300" b="0" spc="5" dirty="0" err="1">
                <a:solidFill>
                  <a:srgbClr val="231F20"/>
                </a:solidFill>
                <a:latin typeface="PF DinDisplay Pro Light"/>
                <a:cs typeface="PF DinDisplay Pro Light"/>
              </a:rPr>
              <a:t>хозяйства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 </a:t>
            </a:r>
            <a:r>
              <a:rPr sz="3700" b="1" spc="5" dirty="0" smtClean="0">
                <a:solidFill>
                  <a:srgbClr val="2072B9"/>
                </a:solidFill>
                <a:latin typeface="Myriad Pro Cond"/>
                <a:cs typeface="Myriad Pro Cond"/>
              </a:rPr>
              <a:t>129</a:t>
            </a:r>
            <a:r>
              <a:rPr sz="1300" b="0" spc="5" dirty="0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водители 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уборочной</a:t>
            </a:r>
            <a:r>
              <a:rPr sz="1300" b="0" spc="-7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300" b="0" spc="5" dirty="0" err="1">
                <a:solidFill>
                  <a:srgbClr val="231F20"/>
                </a:solidFill>
                <a:latin typeface="PF DinDisplay Pro Light"/>
                <a:cs typeface="PF DinDisplay Pro Light"/>
              </a:rPr>
              <a:t>техники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 </a:t>
            </a:r>
            <a:r>
              <a:rPr sz="3700" b="1" spc="5" dirty="0" smtClean="0">
                <a:solidFill>
                  <a:srgbClr val="2072B9"/>
                </a:solidFill>
                <a:latin typeface="Myriad Pro Cond"/>
                <a:cs typeface="Myriad Pro Cond"/>
              </a:rPr>
              <a:t>71</a:t>
            </a:r>
            <a:r>
              <a:rPr sz="1300" b="0" spc="5" dirty="0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иные</a:t>
            </a:r>
            <a:r>
              <a:rPr sz="1300" b="0" spc="-15" dirty="0" smtClean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должности</a:t>
            </a:r>
            <a:endParaRPr sz="1300" dirty="0">
              <a:latin typeface="PF DinDisplay Pro Light"/>
              <a:cs typeface="PF DinDisplay Pro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49049" y="1751322"/>
            <a:ext cx="1725009" cy="6261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Нормы</a:t>
            </a:r>
            <a:r>
              <a:rPr sz="1300" b="0" spc="-1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работы</a:t>
            </a:r>
            <a:endParaRPr sz="1300" dirty="0">
              <a:latin typeface="PF DinDisplay Pro Light"/>
              <a:cs typeface="PF DinDisplay Pro Light"/>
            </a:endParaRPr>
          </a:p>
          <a:p>
            <a:pPr marL="12700" marR="5080">
              <a:lnSpc>
                <a:spcPct val="101000"/>
              </a:lnSpc>
            </a:pP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на</a:t>
            </a:r>
            <a:r>
              <a:rPr sz="1300" b="0" spc="-8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технологические  операции;</a:t>
            </a:r>
            <a:endParaRPr sz="1300" dirty="0">
              <a:latin typeface="PF DinDisplay Pro Light"/>
              <a:cs typeface="PF DinDisplay Pro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49050" y="2529228"/>
            <a:ext cx="1708698" cy="4260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95"/>
              </a:spcBef>
            </a:pP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Методика</a:t>
            </a:r>
            <a:r>
              <a:rPr sz="1300" b="0" spc="-8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расчета  численности;</a:t>
            </a:r>
            <a:endParaRPr sz="1300" dirty="0">
              <a:latin typeface="PF DinDisplay Pro Light"/>
              <a:cs typeface="PF DinDisplay Pro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49050" y="3107072"/>
            <a:ext cx="2503050" cy="4260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95"/>
              </a:spcBef>
            </a:pP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Типовая структура для 126</a:t>
            </a:r>
            <a:r>
              <a:rPr sz="1300" b="0" spc="-9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ГБУ  районов </a:t>
            </a:r>
            <a:r>
              <a:rPr sz="1300" b="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г.</a:t>
            </a:r>
            <a:r>
              <a:rPr sz="1300" b="0" spc="-1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Москвы;</a:t>
            </a:r>
            <a:endParaRPr sz="1300" dirty="0">
              <a:latin typeface="PF DinDisplay Pro Light"/>
              <a:cs typeface="PF DinDisplay Pro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45359" y="1731379"/>
            <a:ext cx="2050614" cy="102335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ЗА 2</a:t>
            </a:r>
            <a:r>
              <a:rPr sz="1700" b="1" spc="-15" dirty="0">
                <a:solidFill>
                  <a:srgbClr val="2072B9"/>
                </a:solidFill>
                <a:latin typeface="Myriad Pro Cond"/>
                <a:cs typeface="Myriad Pro Cond"/>
              </a:rPr>
              <a:t> </a:t>
            </a:r>
            <a:r>
              <a:rPr sz="1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СЕЗОНА:</a:t>
            </a:r>
            <a:endParaRPr sz="1700" dirty="0">
              <a:latin typeface="Myriad Pro Cond"/>
              <a:cs typeface="Myriad Pro Cond"/>
            </a:endParaRPr>
          </a:p>
          <a:p>
            <a:pPr marL="12700" marR="5080" indent="-635">
              <a:lnSpc>
                <a:spcPct val="77200"/>
              </a:lnSpc>
              <a:spcBef>
                <a:spcPts val="1170"/>
              </a:spcBef>
            </a:pPr>
            <a:r>
              <a:rPr sz="3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93 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дня</a:t>
            </a:r>
            <a:r>
              <a:rPr sz="1300" b="0" spc="-80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наблюдений  на улице днем и</a:t>
            </a:r>
            <a:r>
              <a:rPr sz="1300" b="0" spc="-7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ночью</a:t>
            </a:r>
            <a:endParaRPr sz="1300" dirty="0">
              <a:latin typeface="PF DinDisplay Pro Light"/>
              <a:cs typeface="PF DinDisplay Pro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45358" y="2855404"/>
            <a:ext cx="2249141" cy="5924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700" b="1" spc="5" dirty="0">
                <a:solidFill>
                  <a:srgbClr val="2072B9"/>
                </a:solidFill>
                <a:latin typeface="Myriad Pro Cond"/>
                <a:cs typeface="Myriad Pro Cond"/>
              </a:rPr>
              <a:t>650 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сотрудников</a:t>
            </a:r>
            <a:r>
              <a:rPr sz="1300" b="0" spc="-7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 </a:t>
            </a:r>
            <a:r>
              <a:rPr sz="1300" b="0" spc="5" dirty="0">
                <a:solidFill>
                  <a:srgbClr val="231F20"/>
                </a:solidFill>
                <a:latin typeface="PF DinDisplay Pro Light"/>
                <a:cs typeface="PF DinDisplay Pro Light"/>
              </a:rPr>
              <a:t>ГБУ</a:t>
            </a:r>
            <a:endParaRPr sz="1300" dirty="0">
              <a:latin typeface="PF DinDisplay Pro Light"/>
              <a:cs typeface="PF DinDisplay Pro Ligh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805553" y="1850370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23279" y="0"/>
                </a:moveTo>
                <a:lnTo>
                  <a:pt x="14214" y="1828"/>
                </a:lnTo>
                <a:lnTo>
                  <a:pt x="6815" y="6815"/>
                </a:lnTo>
                <a:lnTo>
                  <a:pt x="1828" y="14214"/>
                </a:lnTo>
                <a:lnTo>
                  <a:pt x="0" y="23279"/>
                </a:lnTo>
                <a:lnTo>
                  <a:pt x="1828" y="32345"/>
                </a:lnTo>
                <a:lnTo>
                  <a:pt x="6815" y="39749"/>
                </a:lnTo>
                <a:lnTo>
                  <a:pt x="14214" y="44740"/>
                </a:lnTo>
                <a:lnTo>
                  <a:pt x="23279" y="46570"/>
                </a:lnTo>
                <a:lnTo>
                  <a:pt x="32343" y="44740"/>
                </a:lnTo>
                <a:lnTo>
                  <a:pt x="39743" y="39749"/>
                </a:lnTo>
                <a:lnTo>
                  <a:pt x="44729" y="32345"/>
                </a:lnTo>
                <a:lnTo>
                  <a:pt x="46558" y="23279"/>
                </a:lnTo>
                <a:lnTo>
                  <a:pt x="44729" y="14214"/>
                </a:lnTo>
                <a:lnTo>
                  <a:pt x="39743" y="6815"/>
                </a:lnTo>
                <a:lnTo>
                  <a:pt x="32343" y="1828"/>
                </a:lnTo>
                <a:lnTo>
                  <a:pt x="23279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05553" y="2638924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23279" y="0"/>
                </a:moveTo>
                <a:lnTo>
                  <a:pt x="14214" y="1828"/>
                </a:lnTo>
                <a:lnTo>
                  <a:pt x="6815" y="6815"/>
                </a:lnTo>
                <a:lnTo>
                  <a:pt x="1828" y="14214"/>
                </a:lnTo>
                <a:lnTo>
                  <a:pt x="0" y="23279"/>
                </a:lnTo>
                <a:lnTo>
                  <a:pt x="1828" y="32343"/>
                </a:lnTo>
                <a:lnTo>
                  <a:pt x="6815" y="39743"/>
                </a:lnTo>
                <a:lnTo>
                  <a:pt x="14214" y="44729"/>
                </a:lnTo>
                <a:lnTo>
                  <a:pt x="23279" y="46558"/>
                </a:lnTo>
                <a:lnTo>
                  <a:pt x="32343" y="44729"/>
                </a:lnTo>
                <a:lnTo>
                  <a:pt x="39743" y="39743"/>
                </a:lnTo>
                <a:lnTo>
                  <a:pt x="44729" y="32343"/>
                </a:lnTo>
                <a:lnTo>
                  <a:pt x="46558" y="23279"/>
                </a:lnTo>
                <a:lnTo>
                  <a:pt x="44729" y="14214"/>
                </a:lnTo>
                <a:lnTo>
                  <a:pt x="39743" y="6815"/>
                </a:lnTo>
                <a:lnTo>
                  <a:pt x="32343" y="1828"/>
                </a:lnTo>
                <a:lnTo>
                  <a:pt x="23279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05553" y="3216774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23279" y="0"/>
                </a:moveTo>
                <a:lnTo>
                  <a:pt x="14214" y="1828"/>
                </a:lnTo>
                <a:lnTo>
                  <a:pt x="6815" y="6815"/>
                </a:lnTo>
                <a:lnTo>
                  <a:pt x="1828" y="14214"/>
                </a:lnTo>
                <a:lnTo>
                  <a:pt x="0" y="23279"/>
                </a:lnTo>
                <a:lnTo>
                  <a:pt x="1828" y="32343"/>
                </a:lnTo>
                <a:lnTo>
                  <a:pt x="6815" y="39743"/>
                </a:lnTo>
                <a:lnTo>
                  <a:pt x="14214" y="44729"/>
                </a:lnTo>
                <a:lnTo>
                  <a:pt x="23279" y="46558"/>
                </a:lnTo>
                <a:lnTo>
                  <a:pt x="32343" y="44729"/>
                </a:lnTo>
                <a:lnTo>
                  <a:pt x="39743" y="39743"/>
                </a:lnTo>
                <a:lnTo>
                  <a:pt x="44729" y="32343"/>
                </a:lnTo>
                <a:lnTo>
                  <a:pt x="46558" y="23279"/>
                </a:lnTo>
                <a:lnTo>
                  <a:pt x="44729" y="14214"/>
                </a:lnTo>
                <a:lnTo>
                  <a:pt x="39743" y="6815"/>
                </a:lnTo>
                <a:lnTo>
                  <a:pt x="32343" y="1828"/>
                </a:lnTo>
                <a:lnTo>
                  <a:pt x="23279" y="0"/>
                </a:lnTo>
                <a:close/>
              </a:path>
            </a:pathLst>
          </a:custGeom>
          <a:solidFill>
            <a:srgbClr val="2072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53564" y="588222"/>
            <a:ext cx="5882863" cy="7726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НАШИ </a:t>
            </a:r>
            <a:r>
              <a:rPr spc="25" dirty="0" smtClean="0"/>
              <a:t>КРУПН</a:t>
            </a:r>
            <a:r>
              <a:rPr lang="ru-RU" spc="25" dirty="0" smtClean="0"/>
              <a:t>Ы</a:t>
            </a:r>
            <a:r>
              <a:rPr spc="25" dirty="0" smtClean="0"/>
              <a:t>Е</a:t>
            </a:r>
            <a:r>
              <a:rPr spc="-20" dirty="0" smtClean="0"/>
              <a:t> </a:t>
            </a:r>
            <a:r>
              <a:rPr spc="25" dirty="0" smtClean="0"/>
              <a:t>ПРОЕКТ</a:t>
            </a:r>
            <a:r>
              <a:rPr lang="ru-RU" spc="25" dirty="0" smtClean="0"/>
              <a:t>Ы</a:t>
            </a:r>
            <a:endParaRPr spc="25" dirty="0"/>
          </a:p>
          <a:p>
            <a:pPr marL="51435">
              <a:lnSpc>
                <a:spcPct val="100000"/>
              </a:lnSpc>
              <a:spcBef>
                <a:spcPts val="90"/>
              </a:spcBef>
            </a:pPr>
            <a:r>
              <a:rPr sz="1550" b="0" spc="-60" dirty="0">
                <a:solidFill>
                  <a:srgbClr val="60A9DC"/>
                </a:solidFill>
                <a:latin typeface="Arial"/>
                <a:cs typeface="Arial"/>
              </a:rPr>
              <a:t>Фотография </a:t>
            </a:r>
            <a:r>
              <a:rPr sz="1550" b="0" spc="-55" dirty="0">
                <a:solidFill>
                  <a:srgbClr val="60A9DC"/>
                </a:solidFill>
                <a:latin typeface="Arial"/>
                <a:cs typeface="Arial"/>
              </a:rPr>
              <a:t>рабочего </a:t>
            </a:r>
            <a:r>
              <a:rPr sz="1550" b="0" spc="-45" dirty="0">
                <a:solidFill>
                  <a:srgbClr val="60A9DC"/>
                </a:solidFill>
                <a:latin typeface="Arial"/>
                <a:cs typeface="Arial"/>
              </a:rPr>
              <a:t>дня </a:t>
            </a:r>
            <a:r>
              <a:rPr sz="1550" b="0" spc="-55" dirty="0">
                <a:solidFill>
                  <a:srgbClr val="60A9DC"/>
                </a:solidFill>
                <a:latin typeface="Arial"/>
                <a:cs typeface="Arial"/>
              </a:rPr>
              <a:t>в </a:t>
            </a:r>
            <a:r>
              <a:rPr sz="1550" b="0" spc="-45" dirty="0">
                <a:solidFill>
                  <a:srgbClr val="60A9DC"/>
                </a:solidFill>
                <a:latin typeface="Arial"/>
                <a:cs typeface="Arial"/>
              </a:rPr>
              <a:t>учреждениях</a:t>
            </a:r>
            <a:r>
              <a:rPr sz="1550" b="0" spc="-35" dirty="0">
                <a:solidFill>
                  <a:srgbClr val="60A9DC"/>
                </a:solidFill>
                <a:latin typeface="Arial"/>
                <a:cs typeface="Arial"/>
              </a:rPr>
              <a:t> </a:t>
            </a:r>
            <a:r>
              <a:rPr sz="1550" b="0" spc="-55" dirty="0">
                <a:solidFill>
                  <a:srgbClr val="60A9DC"/>
                </a:solidFill>
                <a:latin typeface="Arial"/>
                <a:cs typeface="Arial"/>
              </a:rPr>
              <a:t>ЖКХ</a:t>
            </a:r>
            <a:endParaRPr sz="155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000261" y="4400672"/>
            <a:ext cx="1673798" cy="22317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993" y="4420432"/>
            <a:ext cx="2949310" cy="22119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12862" y="4408562"/>
            <a:ext cx="3701525" cy="21815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95973" y="5544692"/>
            <a:ext cx="981710" cy="368935"/>
          </a:xfrm>
          <a:custGeom>
            <a:avLst/>
            <a:gdLst/>
            <a:ahLst/>
            <a:cxnLst/>
            <a:rect l="l" t="t" r="r" b="b"/>
            <a:pathLst>
              <a:path w="981709" h="368935">
                <a:moveTo>
                  <a:pt x="0" y="0"/>
                </a:moveTo>
                <a:lnTo>
                  <a:pt x="981455" y="0"/>
                </a:lnTo>
                <a:lnTo>
                  <a:pt x="981455" y="368808"/>
                </a:lnTo>
                <a:lnTo>
                  <a:pt x="0" y="3688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46925" y="5754926"/>
            <a:ext cx="1166495" cy="0"/>
          </a:xfrm>
          <a:custGeom>
            <a:avLst/>
            <a:gdLst/>
            <a:ahLst/>
            <a:cxnLst/>
            <a:rect l="l" t="t" r="r" b="b"/>
            <a:pathLst>
              <a:path w="1166495">
                <a:moveTo>
                  <a:pt x="0" y="0"/>
                </a:moveTo>
                <a:lnTo>
                  <a:pt x="1166101" y="0"/>
                </a:lnTo>
              </a:path>
            </a:pathLst>
          </a:custGeom>
          <a:ln w="9525">
            <a:solidFill>
              <a:srgbClr val="538A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46452" y="1747199"/>
            <a:ext cx="188595" cy="2252980"/>
          </a:xfrm>
          <a:custGeom>
            <a:avLst/>
            <a:gdLst/>
            <a:ahLst/>
            <a:cxnLst/>
            <a:rect l="l" t="t" r="r" b="b"/>
            <a:pathLst>
              <a:path w="188595" h="2252979">
                <a:moveTo>
                  <a:pt x="0" y="0"/>
                </a:moveTo>
                <a:lnTo>
                  <a:pt x="53314" y="0"/>
                </a:lnTo>
                <a:lnTo>
                  <a:pt x="80994" y="5852"/>
                </a:lnTo>
                <a:lnTo>
                  <a:pt x="103665" y="21786"/>
                </a:lnTo>
                <a:lnTo>
                  <a:pt x="118985" y="45369"/>
                </a:lnTo>
                <a:lnTo>
                  <a:pt x="124612" y="74168"/>
                </a:lnTo>
                <a:lnTo>
                  <a:pt x="124612" y="969048"/>
                </a:lnTo>
                <a:lnTo>
                  <a:pt x="124612" y="1024674"/>
                </a:lnTo>
                <a:lnTo>
                  <a:pt x="134558" y="1092713"/>
                </a:lnTo>
                <a:lnTo>
                  <a:pt x="156438" y="1130909"/>
                </a:lnTo>
                <a:lnTo>
                  <a:pt x="178319" y="1147664"/>
                </a:lnTo>
                <a:lnTo>
                  <a:pt x="188264" y="1151382"/>
                </a:lnTo>
                <a:lnTo>
                  <a:pt x="164823" y="1165346"/>
                </a:lnTo>
                <a:lnTo>
                  <a:pt x="136481" y="1222412"/>
                </a:lnTo>
                <a:lnTo>
                  <a:pt x="127178" y="1266517"/>
                </a:lnTo>
                <a:lnTo>
                  <a:pt x="124612" y="1305064"/>
                </a:lnTo>
                <a:lnTo>
                  <a:pt x="124612" y="1332687"/>
                </a:lnTo>
                <a:lnTo>
                  <a:pt x="124612" y="2178621"/>
                </a:lnTo>
                <a:lnTo>
                  <a:pt x="118985" y="2207419"/>
                </a:lnTo>
                <a:lnTo>
                  <a:pt x="103665" y="2231002"/>
                </a:lnTo>
                <a:lnTo>
                  <a:pt x="80994" y="2246937"/>
                </a:lnTo>
                <a:lnTo>
                  <a:pt x="53314" y="2252789"/>
                </a:lnTo>
                <a:lnTo>
                  <a:pt x="0" y="2252789"/>
                </a:lnTo>
              </a:path>
            </a:pathLst>
          </a:custGeom>
          <a:ln w="18173">
            <a:solidFill>
              <a:srgbClr val="2072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998296" y="2208029"/>
            <a:ext cx="493395" cy="550545"/>
          </a:xfrm>
          <a:custGeom>
            <a:avLst/>
            <a:gdLst/>
            <a:ahLst/>
            <a:cxnLst/>
            <a:rect l="l" t="t" r="r" b="b"/>
            <a:pathLst>
              <a:path w="493395" h="550544">
                <a:moveTo>
                  <a:pt x="217652" y="0"/>
                </a:moveTo>
                <a:lnTo>
                  <a:pt x="217652" y="137579"/>
                </a:lnTo>
                <a:lnTo>
                  <a:pt x="0" y="137579"/>
                </a:lnTo>
                <a:lnTo>
                  <a:pt x="0" y="412724"/>
                </a:lnTo>
                <a:lnTo>
                  <a:pt x="217652" y="412724"/>
                </a:lnTo>
                <a:lnTo>
                  <a:pt x="217652" y="550303"/>
                </a:lnTo>
                <a:lnTo>
                  <a:pt x="492810" y="275145"/>
                </a:lnTo>
                <a:lnTo>
                  <a:pt x="217652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998296" y="2208029"/>
            <a:ext cx="493395" cy="550545"/>
          </a:xfrm>
          <a:custGeom>
            <a:avLst/>
            <a:gdLst/>
            <a:ahLst/>
            <a:cxnLst/>
            <a:rect l="l" t="t" r="r" b="b"/>
            <a:pathLst>
              <a:path w="493395" h="550544">
                <a:moveTo>
                  <a:pt x="217652" y="0"/>
                </a:moveTo>
                <a:lnTo>
                  <a:pt x="217652" y="137579"/>
                </a:lnTo>
                <a:lnTo>
                  <a:pt x="0" y="137579"/>
                </a:lnTo>
                <a:lnTo>
                  <a:pt x="0" y="412724"/>
                </a:lnTo>
                <a:lnTo>
                  <a:pt x="217652" y="412724"/>
                </a:lnTo>
                <a:lnTo>
                  <a:pt x="217652" y="550303"/>
                </a:lnTo>
                <a:lnTo>
                  <a:pt x="492810" y="275145"/>
                </a:lnTo>
                <a:lnTo>
                  <a:pt x="217652" y="0"/>
                </a:lnTo>
                <a:close/>
              </a:path>
            </a:pathLst>
          </a:custGeom>
          <a:solidFill>
            <a:srgbClr val="C4E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12869" y="4408576"/>
            <a:ext cx="3702050" cy="2224405"/>
          </a:xfrm>
          <a:custGeom>
            <a:avLst/>
            <a:gdLst/>
            <a:ahLst/>
            <a:cxnLst/>
            <a:rect l="l" t="t" r="r" b="b"/>
            <a:pathLst>
              <a:path w="3702050" h="2224404">
                <a:moveTo>
                  <a:pt x="3701516" y="2223846"/>
                </a:moveTo>
                <a:lnTo>
                  <a:pt x="0" y="2223846"/>
                </a:lnTo>
                <a:lnTo>
                  <a:pt x="0" y="0"/>
                </a:lnTo>
                <a:lnTo>
                  <a:pt x="3701516" y="0"/>
                </a:lnTo>
                <a:lnTo>
                  <a:pt x="3701516" y="2223846"/>
                </a:lnTo>
                <a:close/>
              </a:path>
            </a:pathLst>
          </a:custGeom>
          <a:ln w="6477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1591</Words>
  <Application>Microsoft Office PowerPoint</Application>
  <PresentationFormat>Произвольный</PresentationFormat>
  <Paragraphs>347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Myriad Pro Cond</vt:lpstr>
      <vt:lpstr>PF DinDisplay Pro</vt:lpstr>
      <vt:lpstr>PF DinDisplay Pro Light</vt:lpstr>
      <vt:lpstr>Times New Roman</vt:lpstr>
      <vt:lpstr>Office Theme</vt:lpstr>
      <vt:lpstr>Управление государственной  службы и кадров  Правительства Москвы</vt:lpstr>
      <vt:lpstr>РАБОТАЙ С УМОМ, А НЕ ДО НОЧИ</vt:lpstr>
      <vt:lpstr>НАШ ОПЫТ</vt:lpstr>
      <vt:lpstr>ОСНОВНОЙ ИНСТРУМЕНТ - ФОТОГРАФИЯ РАБОЧЕГО ДНЯ</vt:lpstr>
      <vt:lpstr>ПРОГРАММНОЕ ОБЕСПЕЧЕНИЕ ДЛЯ ФИКСАЦИИ НАБЛЮДЕНИЯ</vt:lpstr>
      <vt:lpstr>НАША СТАТИСТИКА</vt:lpstr>
      <vt:lpstr>НАШИ КРУПНЫЕ ПРОЕКТЫ Фотография рабочего дня в Центрах госуслуг г. Москвы «Мои документы»</vt:lpstr>
      <vt:lpstr>НАШИ КРУПНЫЕ ПРОЕКТЫ Фотография рабочего дня в Центрах госуслуг г. Москвы «Мои документы»</vt:lpstr>
      <vt:lpstr>НАШИ КРУПНЫЕ ПРОЕКТЫ Фотография рабочего дня в учреждениях ЖКХ</vt:lpstr>
      <vt:lpstr>ИНАЯ ПРАКТИКА В ОРГАНАХ ВЛАСТИ Г. МОСКВЫ</vt:lpstr>
      <vt:lpstr>ПРИНИМАЙТЕ РЕШЕНИЯ НА ОСНОВЕ ОБЪЕКТИВНОЙ  ИНФОРМАЦИИ!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Печать</dc:title>
  <dc:creator>user</dc:creator>
  <cp:lastModifiedBy>ольга карякина</cp:lastModifiedBy>
  <cp:revision>15</cp:revision>
  <cp:lastPrinted>2018-12-13T15:50:19Z</cp:lastPrinted>
  <dcterms:created xsi:type="dcterms:W3CDTF">2018-12-13T12:46:16Z</dcterms:created>
  <dcterms:modified xsi:type="dcterms:W3CDTF">2018-12-13T16:17:03Z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2018-12-13T00:00:00Z</vt:filetime>
  </property>
  <property fmtid="{D5CDD505-2E9C-101B-9397-08002B2CF9AE}" pid="3" name="Creator">
    <vt:lpwstr>Adobe Illustrator CC 22.0 (Windows)</vt:lpwstr>
  </property>
  <property fmtid="{D5CDD505-2E9C-101B-9397-08002B2CF9AE}" pid="4" name="LastSaved">
    <vt:filetime>2018-12-13T00:00:00Z</vt:filetime>
  </property>
</Properties>
</file>