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0">
  <p:sldMasterIdLst>
    <p:sldMasterId id="2147483648" r:id="rId1"/>
  </p:sldMasterIdLst>
  <p:notesMasterIdLst>
    <p:notesMasterId r:id="rId14"/>
  </p:notesMasterIdLst>
  <p:sldIdLst>
    <p:sldId id="258" r:id="rId2"/>
    <p:sldId id="363" r:id="rId3"/>
    <p:sldId id="377" r:id="rId4"/>
    <p:sldId id="393" r:id="rId5"/>
    <p:sldId id="391" r:id="rId6"/>
    <p:sldId id="392" r:id="rId7"/>
    <p:sldId id="381" r:id="rId8"/>
    <p:sldId id="387" r:id="rId9"/>
    <p:sldId id="382" r:id="rId10"/>
    <p:sldId id="388" r:id="rId11"/>
    <p:sldId id="394" r:id="rId12"/>
    <p:sldId id="360" r:id="rId13"/>
  </p:sldIdLst>
  <p:sldSz cx="9145588" cy="6858000"/>
  <p:notesSz cx="6669088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  <a:srgbClr val="FF3300"/>
    <a:srgbClr val="FF5050"/>
    <a:srgbClr val="FFCCFF"/>
    <a:srgbClr val="FFFFFF"/>
    <a:srgbClr val="FF9999"/>
    <a:srgbClr val="F5E40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02" autoAdjust="0"/>
    <p:restoredTop sz="94075" autoAdjust="0"/>
  </p:normalViewPr>
  <p:slideViewPr>
    <p:cSldViewPr snapToGrid="0">
      <p:cViewPr>
        <p:scale>
          <a:sx n="70" d="100"/>
          <a:sy n="70" d="100"/>
        </p:scale>
        <p:origin x="-1452" y="-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Лист2!$D$9:$G$9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Лист2!$D$10:$G$10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50</c:v>
                </c:pt>
                <c:pt idx="3">
                  <c:v>100</c:v>
                </c:pt>
              </c:numCache>
            </c:numRef>
          </c:val>
        </c:ser>
        <c:gapWidth val="219"/>
        <c:overlap val="-27"/>
        <c:axId val="60897536"/>
        <c:axId val="60919808"/>
      </c:barChart>
      <c:catAx>
        <c:axId val="608975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919808"/>
        <c:crosses val="autoZero"/>
        <c:auto val="1"/>
        <c:lblAlgn val="ctr"/>
        <c:lblOffset val="100"/>
      </c:catAx>
      <c:valAx>
        <c:axId val="609198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6089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Лист2!$D$15:$G$15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Лист2!$D$16:$G$16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30</c:v>
                </c:pt>
                <c:pt idx="3">
                  <c:v>50</c:v>
                </c:pt>
              </c:numCache>
            </c:numRef>
          </c:val>
        </c:ser>
        <c:gapWidth val="219"/>
        <c:overlap val="-27"/>
        <c:axId val="60966400"/>
        <c:axId val="60967936"/>
      </c:barChart>
      <c:catAx>
        <c:axId val="609664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967936"/>
        <c:crosses val="autoZero"/>
        <c:auto val="1"/>
        <c:lblAlgn val="ctr"/>
        <c:lblOffset val="100"/>
      </c:catAx>
      <c:valAx>
        <c:axId val="60967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6096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870267212488448"/>
          <c:y val="4.5976927302691879E-2"/>
          <c:w val="0.89129732787511551"/>
          <c:h val="0.7144393157751836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Лист2!$D$9:$G$9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Лист2!$D$10:$G$10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50</c:v>
                </c:pt>
                <c:pt idx="3">
                  <c:v>100</c:v>
                </c:pt>
              </c:numCache>
            </c:numRef>
          </c:val>
        </c:ser>
        <c:gapWidth val="219"/>
        <c:overlap val="-27"/>
        <c:axId val="71567616"/>
        <c:axId val="71593984"/>
      </c:barChart>
      <c:catAx>
        <c:axId val="71567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593984"/>
        <c:crosses val="autoZero"/>
        <c:auto val="1"/>
        <c:lblAlgn val="ctr"/>
        <c:lblOffset val="100"/>
      </c:catAx>
      <c:valAx>
        <c:axId val="715939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7156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Лист2!$D$15:$G$15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Лист2!$D$16:$G$16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30</c:v>
                </c:pt>
                <c:pt idx="3">
                  <c:v>50</c:v>
                </c:pt>
              </c:numCache>
            </c:numRef>
          </c:val>
        </c:ser>
        <c:gapWidth val="219"/>
        <c:overlap val="-27"/>
        <c:axId val="71642112"/>
        <c:axId val="71643904"/>
      </c:barChart>
      <c:catAx>
        <c:axId val="716421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643904"/>
        <c:crosses val="autoZero"/>
        <c:auto val="1"/>
        <c:lblAlgn val="ctr"/>
        <c:lblOffset val="100"/>
      </c:catAx>
      <c:valAx>
        <c:axId val="716439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7164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61.png"/><Relationship Id="rId1" Type="http://schemas.openxmlformats.org/officeDocument/2006/relationships/image" Target="../media/image51.png"/><Relationship Id="rId4" Type="http://schemas.openxmlformats.org/officeDocument/2006/relationships/image" Target="../media/image8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735E3C-F5B5-46A7-B31F-D285EE602150}" type="doc">
      <dgm:prSet loTypeId="urn:microsoft.com/office/officeart/2005/8/layout/hProcess7#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EFB8688-8807-432E-B9C7-7534B90B2EE1}">
      <dgm:prSet phldrT="[Текст]" custT="1"/>
      <dgm:spPr/>
      <dgm:t>
        <a:bodyPr/>
        <a:lstStyle/>
        <a:p>
          <a:pPr algn="ctr"/>
          <a:r>
            <a:rPr lang="ru-RU" sz="1800" b="1" dirty="0" smtClean="0"/>
            <a:t>Охват персонала</a:t>
          </a:r>
          <a:endParaRPr lang="ru-RU" sz="1800" b="1" dirty="0"/>
        </a:p>
      </dgm:t>
    </dgm:pt>
    <dgm:pt modelId="{08B492D3-5369-4172-A0B7-5A1E0ED93D5D}" type="parTrans" cxnId="{26B8F5B8-6F8E-4E54-8211-CAEAA007823F}">
      <dgm:prSet/>
      <dgm:spPr/>
      <dgm:t>
        <a:bodyPr/>
        <a:lstStyle/>
        <a:p>
          <a:endParaRPr lang="ru-RU" sz="1800"/>
        </a:p>
      </dgm:t>
    </dgm:pt>
    <dgm:pt modelId="{F2251687-AF42-4269-A224-4DA041E0550B}" type="sibTrans" cxnId="{26B8F5B8-6F8E-4E54-8211-CAEAA007823F}">
      <dgm:prSet/>
      <dgm:spPr/>
      <dgm:t>
        <a:bodyPr/>
        <a:lstStyle/>
        <a:p>
          <a:endParaRPr lang="ru-RU" sz="1800"/>
        </a:p>
      </dgm:t>
    </dgm:pt>
    <dgm:pt modelId="{F4334ACD-F646-43AD-8E0C-7579E09DDC67}">
      <dgm:prSet phldrT="[Текст]" custT="1"/>
      <dgm:spPr/>
      <dgm:t>
        <a:bodyPr/>
        <a:lstStyle/>
        <a:p>
          <a:pPr algn="l"/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В течение 41 дня исследования: </a:t>
          </a:r>
        </a:p>
        <a:p>
          <a:pPr algn="l"/>
          <a:r>
            <a:rPr lang="ru-RU" sz="1400" dirty="0" smtClean="0"/>
            <a:t>- </a:t>
          </a:r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собирались данные об управленческих структурах;</a:t>
          </a:r>
        </a:p>
        <a:p>
          <a:pPr algn="l"/>
          <a:r>
            <a:rPr lang="ru-RU" sz="1400" dirty="0" smtClean="0"/>
            <a:t>- </a:t>
          </a:r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проводилась </a:t>
          </a:r>
          <a:r>
            <a:rPr lang="ru-RU" sz="14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самофотография</a:t>
          </a:r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деятельности</a:t>
          </a:r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 2796 муниципальных служащих</a:t>
          </a:r>
          <a:endParaRPr lang="ru-RU" sz="14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FCFB732-8DEA-4FDC-A558-7B4FCD0FECD7}" type="parTrans" cxnId="{DB178DFB-6CC9-4E85-8998-D801589C5667}">
      <dgm:prSet/>
      <dgm:spPr/>
      <dgm:t>
        <a:bodyPr/>
        <a:lstStyle/>
        <a:p>
          <a:endParaRPr lang="ru-RU" sz="1800"/>
        </a:p>
      </dgm:t>
    </dgm:pt>
    <dgm:pt modelId="{293D0DA2-4012-429D-A243-0F5DCE1A1596}" type="sibTrans" cxnId="{DB178DFB-6CC9-4E85-8998-D801589C5667}">
      <dgm:prSet/>
      <dgm:spPr/>
      <dgm:t>
        <a:bodyPr/>
        <a:lstStyle/>
        <a:p>
          <a:endParaRPr lang="ru-RU" sz="1800"/>
        </a:p>
      </dgm:t>
    </dgm:pt>
    <dgm:pt modelId="{083A3688-F385-4211-997C-6091A74020BE}">
      <dgm:prSet phldrT="[Текст]" custT="1"/>
      <dgm:spPr/>
      <dgm:t>
        <a:bodyPr/>
        <a:lstStyle/>
        <a:p>
          <a:pPr algn="ctr"/>
          <a:r>
            <a:rPr lang="ru-RU" sz="1800" b="1" dirty="0" smtClean="0"/>
            <a:t>Данные для исследования</a:t>
          </a:r>
          <a:endParaRPr lang="ru-RU" sz="1800" b="1" dirty="0"/>
        </a:p>
      </dgm:t>
    </dgm:pt>
    <dgm:pt modelId="{D9E24F0C-1A38-4EC7-A5AC-B0F36E88443D}" type="parTrans" cxnId="{6E017374-8D2D-40C5-B324-FD2D26872FAC}">
      <dgm:prSet/>
      <dgm:spPr/>
      <dgm:t>
        <a:bodyPr/>
        <a:lstStyle/>
        <a:p>
          <a:endParaRPr lang="ru-RU" sz="1800"/>
        </a:p>
      </dgm:t>
    </dgm:pt>
    <dgm:pt modelId="{519AEE2C-6036-49AB-941C-8D8E565B65CD}" type="sibTrans" cxnId="{6E017374-8D2D-40C5-B324-FD2D26872FAC}">
      <dgm:prSet/>
      <dgm:spPr/>
      <dgm:t>
        <a:bodyPr/>
        <a:lstStyle/>
        <a:p>
          <a:endParaRPr lang="ru-RU" sz="1800"/>
        </a:p>
      </dgm:t>
    </dgm:pt>
    <dgm:pt modelId="{173700D6-0AAC-4AA4-83A8-E1E8993DDC93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В базе данных собраны </a:t>
          </a:r>
        </a:p>
        <a:p>
          <a:pPr>
            <a:spcAft>
              <a:spcPts val="756"/>
            </a:spcAft>
          </a:pPr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более 500 тыс. информационных записей</a:t>
          </a:r>
          <a:r>
            <a:rPr lang="ru-RU" sz="1400" dirty="0" smtClean="0"/>
            <a:t>:</a:t>
          </a:r>
        </a:p>
        <a:p>
          <a:pPr>
            <a:spcAft>
              <a:spcPct val="35000"/>
            </a:spcAft>
          </a:pPr>
          <a:r>
            <a:rPr lang="ru-RU" sz="1400" dirty="0" smtClean="0"/>
            <a:t>- </a:t>
          </a:r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о продолжительности выполнения процессов;</a:t>
          </a:r>
        </a:p>
        <a:p>
          <a:pPr>
            <a:spcAft>
              <a:spcPct val="35000"/>
            </a:spcAft>
          </a:pPr>
          <a:r>
            <a:rPr lang="ru-RU" sz="1800" dirty="0" smtClean="0"/>
            <a:t>- </a:t>
          </a:r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о структуре рабочего времени работников</a:t>
          </a:r>
          <a:endParaRPr lang="ru-RU" sz="14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E1168D4-B58A-4105-8552-E855300EED1F}" type="parTrans" cxnId="{EF5DE923-AF1D-42F9-AF27-395E2340B4FC}">
      <dgm:prSet/>
      <dgm:spPr/>
      <dgm:t>
        <a:bodyPr/>
        <a:lstStyle/>
        <a:p>
          <a:endParaRPr lang="ru-RU" sz="1800"/>
        </a:p>
      </dgm:t>
    </dgm:pt>
    <dgm:pt modelId="{80808E85-A140-4373-8AB0-6707D8B62826}" type="sibTrans" cxnId="{EF5DE923-AF1D-42F9-AF27-395E2340B4FC}">
      <dgm:prSet/>
      <dgm:spPr/>
      <dgm:t>
        <a:bodyPr/>
        <a:lstStyle/>
        <a:p>
          <a:endParaRPr lang="ru-RU" sz="1800"/>
        </a:p>
      </dgm:t>
    </dgm:pt>
    <dgm:pt modelId="{95C131F3-742E-4566-91D2-010D37EEA4E6}">
      <dgm:prSet phldrT="[Текст]" custT="1"/>
      <dgm:spPr/>
      <dgm:t>
        <a:bodyPr/>
        <a:lstStyle/>
        <a:p>
          <a:pPr>
            <a:spcAft>
              <a:spcPct val="35000"/>
            </a:spcAft>
          </a:pPr>
          <a:endParaRPr lang="ru-RU" sz="1800" dirty="0"/>
        </a:p>
      </dgm:t>
    </dgm:pt>
    <dgm:pt modelId="{C4E62CAA-B57C-4662-920F-E01EFE6B7B46}" type="parTrans" cxnId="{7CEB9912-99B1-478F-AE5B-77B44FB24456}">
      <dgm:prSet/>
      <dgm:spPr/>
      <dgm:t>
        <a:bodyPr/>
        <a:lstStyle/>
        <a:p>
          <a:endParaRPr lang="ru-RU"/>
        </a:p>
      </dgm:t>
    </dgm:pt>
    <dgm:pt modelId="{9576223D-C050-4130-A69A-0572FEFBDB43}" type="sibTrans" cxnId="{7CEB9912-99B1-478F-AE5B-77B44FB24456}">
      <dgm:prSet/>
      <dgm:spPr/>
      <dgm:t>
        <a:bodyPr/>
        <a:lstStyle/>
        <a:p>
          <a:endParaRPr lang="ru-RU"/>
        </a:p>
      </dgm:t>
    </dgm:pt>
    <dgm:pt modelId="{32A5E456-3CFA-4919-A4F8-6544175C7FE5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В исследовании приняли участие 22 МО, в т.ч.: </a:t>
          </a:r>
        </a:p>
        <a:p>
          <a:pPr>
            <a:spcAft>
              <a:spcPts val="0"/>
            </a:spcAft>
          </a:pPr>
          <a:r>
            <a:rPr lang="ru-RU" sz="14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- 4 городских округа;</a:t>
          </a:r>
        </a:p>
        <a:p>
          <a:pPr>
            <a:spcAft>
              <a:spcPts val="0"/>
            </a:spcAft>
          </a:pPr>
          <a:r>
            <a:rPr lang="ru-RU" sz="14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- 3 внутригородских района;</a:t>
          </a:r>
        </a:p>
        <a:p>
          <a:pPr>
            <a:spcAft>
              <a:spcPts val="0"/>
            </a:spcAft>
          </a:pPr>
          <a:r>
            <a:rPr lang="ru-RU" sz="14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- 4 муниципальных района; </a:t>
          </a:r>
        </a:p>
        <a:p>
          <a:pPr>
            <a:spcAft>
              <a:spcPts val="0"/>
            </a:spcAft>
          </a:pPr>
          <a:r>
            <a:rPr lang="ru-RU" sz="14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- 3 городских поселения; </a:t>
          </a:r>
        </a:p>
        <a:p>
          <a:pPr>
            <a:spcAft>
              <a:spcPts val="0"/>
            </a:spcAft>
          </a:pPr>
          <a:r>
            <a:rPr lang="ru-RU" sz="14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- 8 сельских поселений</a:t>
          </a:r>
          <a:endParaRPr lang="ru-RU" sz="1400" b="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7552C8B-6128-4526-A3F2-4BEB59792562}" type="sibTrans" cxnId="{09657AF6-CF1B-404D-BCB9-C2C03F9337C2}">
      <dgm:prSet/>
      <dgm:spPr/>
      <dgm:t>
        <a:bodyPr/>
        <a:lstStyle/>
        <a:p>
          <a:endParaRPr lang="ru-RU" sz="1800"/>
        </a:p>
      </dgm:t>
    </dgm:pt>
    <dgm:pt modelId="{E59F4966-18E5-4C7C-A90E-1AAE25CFE3A3}" type="parTrans" cxnId="{09657AF6-CF1B-404D-BCB9-C2C03F9337C2}">
      <dgm:prSet/>
      <dgm:spPr/>
      <dgm:t>
        <a:bodyPr/>
        <a:lstStyle/>
        <a:p>
          <a:endParaRPr lang="ru-RU" sz="1800"/>
        </a:p>
      </dgm:t>
    </dgm:pt>
    <dgm:pt modelId="{7EA27AAD-1CA2-4D9D-8D13-499834B928A8}">
      <dgm:prSet phldrT="[Текст]" custT="1"/>
      <dgm:spPr/>
      <dgm:t>
        <a:bodyPr/>
        <a:lstStyle/>
        <a:p>
          <a:pPr algn="ctr"/>
          <a:r>
            <a:rPr lang="ru-RU" sz="1800" b="1" dirty="0" smtClean="0"/>
            <a:t>Охват МО</a:t>
          </a:r>
          <a:endParaRPr lang="ru-RU" sz="1800" b="1" dirty="0"/>
        </a:p>
      </dgm:t>
    </dgm:pt>
    <dgm:pt modelId="{237FF264-41E6-4696-99F6-73C13D4B7EA0}" type="sibTrans" cxnId="{6026839C-E850-4A7C-A7E2-BEC40299A5D4}">
      <dgm:prSet/>
      <dgm:spPr/>
      <dgm:t>
        <a:bodyPr/>
        <a:lstStyle/>
        <a:p>
          <a:endParaRPr lang="ru-RU" sz="1800"/>
        </a:p>
      </dgm:t>
    </dgm:pt>
    <dgm:pt modelId="{43C93E8F-1D28-4D07-9911-EF5C6858A900}" type="parTrans" cxnId="{6026839C-E850-4A7C-A7E2-BEC40299A5D4}">
      <dgm:prSet/>
      <dgm:spPr/>
      <dgm:t>
        <a:bodyPr/>
        <a:lstStyle/>
        <a:p>
          <a:endParaRPr lang="ru-RU" sz="1800"/>
        </a:p>
      </dgm:t>
    </dgm:pt>
    <dgm:pt modelId="{CC403CDA-D211-49CC-86AC-ED0CFD678D3B}" type="pres">
      <dgm:prSet presAssocID="{24735E3C-F5B5-46A7-B31F-D285EE6021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A2B2E1-DBF5-43FD-8FFA-179DA84C5382}" type="pres">
      <dgm:prSet presAssocID="{7EA27AAD-1CA2-4D9D-8D13-499834B928A8}" presName="compositeNode" presStyleCnt="0">
        <dgm:presLayoutVars>
          <dgm:bulletEnabled val="1"/>
        </dgm:presLayoutVars>
      </dgm:prSet>
      <dgm:spPr/>
    </dgm:pt>
    <dgm:pt modelId="{3FA0F466-B328-4EF2-85E7-91F254B69D2C}" type="pres">
      <dgm:prSet presAssocID="{7EA27AAD-1CA2-4D9D-8D13-499834B928A8}" presName="bgRect" presStyleLbl="node1" presStyleIdx="0" presStyleCnt="3"/>
      <dgm:spPr/>
      <dgm:t>
        <a:bodyPr/>
        <a:lstStyle/>
        <a:p>
          <a:endParaRPr lang="ru-RU"/>
        </a:p>
      </dgm:t>
    </dgm:pt>
    <dgm:pt modelId="{13D9DEAC-4530-4BD7-9C5D-6861E8633E46}" type="pres">
      <dgm:prSet presAssocID="{7EA27AAD-1CA2-4D9D-8D13-499834B928A8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AEEF5-3FB0-4085-B351-6CE5B7DFD2D8}" type="pres">
      <dgm:prSet presAssocID="{7EA27AAD-1CA2-4D9D-8D13-499834B928A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3866A-8F76-4576-BA2F-028D8D366D1C}" type="pres">
      <dgm:prSet presAssocID="{237FF264-41E6-4696-99F6-73C13D4B7EA0}" presName="hSp" presStyleCnt="0"/>
      <dgm:spPr/>
    </dgm:pt>
    <dgm:pt modelId="{714F20A0-1856-4785-9B11-256E442F549B}" type="pres">
      <dgm:prSet presAssocID="{237FF264-41E6-4696-99F6-73C13D4B7EA0}" presName="vProcSp" presStyleCnt="0"/>
      <dgm:spPr/>
    </dgm:pt>
    <dgm:pt modelId="{18CBA689-FD62-4DDD-8FFB-980834E8181F}" type="pres">
      <dgm:prSet presAssocID="{237FF264-41E6-4696-99F6-73C13D4B7EA0}" presName="vSp1" presStyleCnt="0"/>
      <dgm:spPr/>
    </dgm:pt>
    <dgm:pt modelId="{C607ED83-00AE-4F82-B0AF-FA949C8895FB}" type="pres">
      <dgm:prSet presAssocID="{237FF264-41E6-4696-99F6-73C13D4B7EA0}" presName="simulatedConn" presStyleLbl="solidFgAcc1" presStyleIdx="0" presStyleCnt="2"/>
      <dgm:spPr/>
    </dgm:pt>
    <dgm:pt modelId="{B5AFDE43-F742-4EC9-8F4A-1DF4DD565465}" type="pres">
      <dgm:prSet presAssocID="{237FF264-41E6-4696-99F6-73C13D4B7EA0}" presName="vSp2" presStyleCnt="0"/>
      <dgm:spPr/>
    </dgm:pt>
    <dgm:pt modelId="{C8CDDA6F-8516-45D2-9DA2-8DA0817A80BA}" type="pres">
      <dgm:prSet presAssocID="{237FF264-41E6-4696-99F6-73C13D4B7EA0}" presName="sibTrans" presStyleCnt="0"/>
      <dgm:spPr/>
    </dgm:pt>
    <dgm:pt modelId="{8834E107-D6FA-448F-A7E0-F7E3550298EB}" type="pres">
      <dgm:prSet presAssocID="{4EFB8688-8807-432E-B9C7-7534B90B2EE1}" presName="compositeNode" presStyleCnt="0">
        <dgm:presLayoutVars>
          <dgm:bulletEnabled val="1"/>
        </dgm:presLayoutVars>
      </dgm:prSet>
      <dgm:spPr/>
    </dgm:pt>
    <dgm:pt modelId="{F3A8F057-FCDA-4820-B9AF-B0932182FA01}" type="pres">
      <dgm:prSet presAssocID="{4EFB8688-8807-432E-B9C7-7534B90B2EE1}" presName="bgRect" presStyleLbl="node1" presStyleIdx="1" presStyleCnt="3" custLinFactNeighborY="1250"/>
      <dgm:spPr/>
      <dgm:t>
        <a:bodyPr/>
        <a:lstStyle/>
        <a:p>
          <a:endParaRPr lang="ru-RU"/>
        </a:p>
      </dgm:t>
    </dgm:pt>
    <dgm:pt modelId="{7F458261-4798-4916-96EB-A71C5266C580}" type="pres">
      <dgm:prSet presAssocID="{4EFB8688-8807-432E-B9C7-7534B90B2EE1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8111A4-8209-4C12-B772-6FFC6D5ADC07}" type="pres">
      <dgm:prSet presAssocID="{4EFB8688-8807-432E-B9C7-7534B90B2EE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2E874-EE08-40B6-8954-6BD49426DC7F}" type="pres">
      <dgm:prSet presAssocID="{F2251687-AF42-4269-A224-4DA041E0550B}" presName="hSp" presStyleCnt="0"/>
      <dgm:spPr/>
    </dgm:pt>
    <dgm:pt modelId="{87766A45-D914-4466-A1D4-F523CB489AA0}" type="pres">
      <dgm:prSet presAssocID="{F2251687-AF42-4269-A224-4DA041E0550B}" presName="vProcSp" presStyleCnt="0"/>
      <dgm:spPr/>
    </dgm:pt>
    <dgm:pt modelId="{531D1A7E-898E-43A1-B0DC-2158D6FEF902}" type="pres">
      <dgm:prSet presAssocID="{F2251687-AF42-4269-A224-4DA041E0550B}" presName="vSp1" presStyleCnt="0"/>
      <dgm:spPr/>
    </dgm:pt>
    <dgm:pt modelId="{53F103D8-35B2-46BA-934E-81E1FB0A181F}" type="pres">
      <dgm:prSet presAssocID="{F2251687-AF42-4269-A224-4DA041E0550B}" presName="simulatedConn" presStyleLbl="solidFgAcc1" presStyleIdx="1" presStyleCnt="2"/>
      <dgm:spPr/>
    </dgm:pt>
    <dgm:pt modelId="{BAA0F18F-08F2-4713-8CE7-F0DC42DF4D88}" type="pres">
      <dgm:prSet presAssocID="{F2251687-AF42-4269-A224-4DA041E0550B}" presName="vSp2" presStyleCnt="0"/>
      <dgm:spPr/>
    </dgm:pt>
    <dgm:pt modelId="{7B89306D-2724-4FAB-9226-CAA18C8F824D}" type="pres">
      <dgm:prSet presAssocID="{F2251687-AF42-4269-A224-4DA041E0550B}" presName="sibTrans" presStyleCnt="0"/>
      <dgm:spPr/>
    </dgm:pt>
    <dgm:pt modelId="{C5E317DF-F932-4197-AB91-D5BB7CCB4C8A}" type="pres">
      <dgm:prSet presAssocID="{083A3688-F385-4211-997C-6091A74020BE}" presName="compositeNode" presStyleCnt="0">
        <dgm:presLayoutVars>
          <dgm:bulletEnabled val="1"/>
        </dgm:presLayoutVars>
      </dgm:prSet>
      <dgm:spPr/>
    </dgm:pt>
    <dgm:pt modelId="{CAD14B0E-A68A-4732-8123-B1C4A17485D6}" type="pres">
      <dgm:prSet presAssocID="{083A3688-F385-4211-997C-6091A74020BE}" presName="bgRect" presStyleLbl="node1" presStyleIdx="2" presStyleCnt="3" custLinFactNeighborX="4694"/>
      <dgm:spPr/>
      <dgm:t>
        <a:bodyPr/>
        <a:lstStyle/>
        <a:p>
          <a:endParaRPr lang="ru-RU"/>
        </a:p>
      </dgm:t>
    </dgm:pt>
    <dgm:pt modelId="{AB2110B4-61A9-4361-9143-9B7A59F1B33F}" type="pres">
      <dgm:prSet presAssocID="{083A3688-F385-4211-997C-6091A74020BE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DBD77-86FC-497D-AAD5-E93BDB5595B1}" type="pres">
      <dgm:prSet presAssocID="{083A3688-F385-4211-997C-6091A74020B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104FE2-2651-43DD-A594-45904F9B9281}" type="presOf" srcId="{F4334ACD-F646-43AD-8E0C-7579E09DDC67}" destId="{788111A4-8209-4C12-B772-6FFC6D5ADC07}" srcOrd="0" destOrd="0" presId="urn:microsoft.com/office/officeart/2005/8/layout/hProcess7#1"/>
    <dgm:cxn modelId="{DB178DFB-6CC9-4E85-8998-D801589C5667}" srcId="{4EFB8688-8807-432E-B9C7-7534B90B2EE1}" destId="{F4334ACD-F646-43AD-8E0C-7579E09DDC67}" srcOrd="0" destOrd="0" parTransId="{2FCFB732-8DEA-4FDC-A558-7B4FCD0FECD7}" sibTransId="{293D0DA2-4012-429D-A243-0F5DCE1A1596}"/>
    <dgm:cxn modelId="{269D0DAB-3F01-484C-B1CF-5918F5D13284}" type="presOf" srcId="{7EA27AAD-1CA2-4D9D-8D13-499834B928A8}" destId="{3FA0F466-B328-4EF2-85E7-91F254B69D2C}" srcOrd="0" destOrd="0" presId="urn:microsoft.com/office/officeart/2005/8/layout/hProcess7#1"/>
    <dgm:cxn modelId="{BE682891-D50C-4D5A-9CE9-60A3F193BC81}" type="presOf" srcId="{083A3688-F385-4211-997C-6091A74020BE}" destId="{AB2110B4-61A9-4361-9143-9B7A59F1B33F}" srcOrd="1" destOrd="0" presId="urn:microsoft.com/office/officeart/2005/8/layout/hProcess7#1"/>
    <dgm:cxn modelId="{6E017374-8D2D-40C5-B324-FD2D26872FAC}" srcId="{24735E3C-F5B5-46A7-B31F-D285EE602150}" destId="{083A3688-F385-4211-997C-6091A74020BE}" srcOrd="2" destOrd="0" parTransId="{D9E24F0C-1A38-4EC7-A5AC-B0F36E88443D}" sibTransId="{519AEE2C-6036-49AB-941C-8D8E565B65CD}"/>
    <dgm:cxn modelId="{C853AE0F-525E-423B-8D86-26B4C86EB0E9}" type="presOf" srcId="{173700D6-0AAC-4AA4-83A8-E1E8993DDC93}" destId="{930DBD77-86FC-497D-AAD5-E93BDB5595B1}" srcOrd="0" destOrd="0" presId="urn:microsoft.com/office/officeart/2005/8/layout/hProcess7#1"/>
    <dgm:cxn modelId="{7CEB9912-99B1-478F-AE5B-77B44FB24456}" srcId="{7EA27AAD-1CA2-4D9D-8D13-499834B928A8}" destId="{95C131F3-742E-4566-91D2-010D37EEA4E6}" srcOrd="1" destOrd="0" parTransId="{C4E62CAA-B57C-4662-920F-E01EFE6B7B46}" sibTransId="{9576223D-C050-4130-A69A-0572FEFBDB43}"/>
    <dgm:cxn modelId="{8C39545A-DABE-49F9-97F6-19F92C94A0E7}" type="presOf" srcId="{7EA27AAD-1CA2-4D9D-8D13-499834B928A8}" destId="{13D9DEAC-4530-4BD7-9C5D-6861E8633E46}" srcOrd="1" destOrd="0" presId="urn:microsoft.com/office/officeart/2005/8/layout/hProcess7#1"/>
    <dgm:cxn modelId="{85BA6798-A762-4822-9364-AE35F99176DE}" type="presOf" srcId="{4EFB8688-8807-432E-B9C7-7534B90B2EE1}" destId="{F3A8F057-FCDA-4820-B9AF-B0932182FA01}" srcOrd="0" destOrd="0" presId="urn:microsoft.com/office/officeart/2005/8/layout/hProcess7#1"/>
    <dgm:cxn modelId="{37AC9814-CFD3-4ACF-91E9-FB5F944C9E7E}" type="presOf" srcId="{4EFB8688-8807-432E-B9C7-7534B90B2EE1}" destId="{7F458261-4798-4916-96EB-A71C5266C580}" srcOrd="1" destOrd="0" presId="urn:microsoft.com/office/officeart/2005/8/layout/hProcess7#1"/>
    <dgm:cxn modelId="{B64EF190-B831-4AFF-9C21-DD167A3EE21C}" type="presOf" srcId="{24735E3C-F5B5-46A7-B31F-D285EE602150}" destId="{CC403CDA-D211-49CC-86AC-ED0CFD678D3B}" srcOrd="0" destOrd="0" presId="urn:microsoft.com/office/officeart/2005/8/layout/hProcess7#1"/>
    <dgm:cxn modelId="{09657AF6-CF1B-404D-BCB9-C2C03F9337C2}" srcId="{7EA27AAD-1CA2-4D9D-8D13-499834B928A8}" destId="{32A5E456-3CFA-4919-A4F8-6544175C7FE5}" srcOrd="0" destOrd="0" parTransId="{E59F4966-18E5-4C7C-A90E-1AAE25CFE3A3}" sibTransId="{67552C8B-6128-4526-A3F2-4BEB59792562}"/>
    <dgm:cxn modelId="{34D6BF4A-7CB1-4E7E-8739-FF0D17895773}" type="presOf" srcId="{95C131F3-742E-4566-91D2-010D37EEA4E6}" destId="{FDCAEEF5-3FB0-4085-B351-6CE5B7DFD2D8}" srcOrd="0" destOrd="1" presId="urn:microsoft.com/office/officeart/2005/8/layout/hProcess7#1"/>
    <dgm:cxn modelId="{EF5DE923-AF1D-42F9-AF27-395E2340B4FC}" srcId="{083A3688-F385-4211-997C-6091A74020BE}" destId="{173700D6-0AAC-4AA4-83A8-E1E8993DDC93}" srcOrd="0" destOrd="0" parTransId="{8E1168D4-B58A-4105-8552-E855300EED1F}" sibTransId="{80808E85-A140-4373-8AB0-6707D8B62826}"/>
    <dgm:cxn modelId="{26B8F5B8-6F8E-4E54-8211-CAEAA007823F}" srcId="{24735E3C-F5B5-46A7-B31F-D285EE602150}" destId="{4EFB8688-8807-432E-B9C7-7534B90B2EE1}" srcOrd="1" destOrd="0" parTransId="{08B492D3-5369-4172-A0B7-5A1E0ED93D5D}" sibTransId="{F2251687-AF42-4269-A224-4DA041E0550B}"/>
    <dgm:cxn modelId="{D3D852EA-A78B-4CA7-BDBB-C3C096A45891}" type="presOf" srcId="{083A3688-F385-4211-997C-6091A74020BE}" destId="{CAD14B0E-A68A-4732-8123-B1C4A17485D6}" srcOrd="0" destOrd="0" presId="urn:microsoft.com/office/officeart/2005/8/layout/hProcess7#1"/>
    <dgm:cxn modelId="{6026839C-E850-4A7C-A7E2-BEC40299A5D4}" srcId="{24735E3C-F5B5-46A7-B31F-D285EE602150}" destId="{7EA27AAD-1CA2-4D9D-8D13-499834B928A8}" srcOrd="0" destOrd="0" parTransId="{43C93E8F-1D28-4D07-9911-EF5C6858A900}" sibTransId="{237FF264-41E6-4696-99F6-73C13D4B7EA0}"/>
    <dgm:cxn modelId="{16CD9714-48FA-4465-A904-69A41F836E0A}" type="presOf" srcId="{32A5E456-3CFA-4919-A4F8-6544175C7FE5}" destId="{FDCAEEF5-3FB0-4085-B351-6CE5B7DFD2D8}" srcOrd="0" destOrd="0" presId="urn:microsoft.com/office/officeart/2005/8/layout/hProcess7#1"/>
    <dgm:cxn modelId="{A92CEDEB-44F8-4B12-9C74-B9CC2A0CB853}" type="presParOf" srcId="{CC403CDA-D211-49CC-86AC-ED0CFD678D3B}" destId="{F2A2B2E1-DBF5-43FD-8FFA-179DA84C5382}" srcOrd="0" destOrd="0" presId="urn:microsoft.com/office/officeart/2005/8/layout/hProcess7#1"/>
    <dgm:cxn modelId="{D87B6EB2-96AC-4304-B6EB-8C1117E90030}" type="presParOf" srcId="{F2A2B2E1-DBF5-43FD-8FFA-179DA84C5382}" destId="{3FA0F466-B328-4EF2-85E7-91F254B69D2C}" srcOrd="0" destOrd="0" presId="urn:microsoft.com/office/officeart/2005/8/layout/hProcess7#1"/>
    <dgm:cxn modelId="{0B684E94-440D-4886-8125-37090DBF363A}" type="presParOf" srcId="{F2A2B2E1-DBF5-43FD-8FFA-179DA84C5382}" destId="{13D9DEAC-4530-4BD7-9C5D-6861E8633E46}" srcOrd="1" destOrd="0" presId="urn:microsoft.com/office/officeart/2005/8/layout/hProcess7#1"/>
    <dgm:cxn modelId="{2183CB6D-1933-43EC-9D60-CAFF54F7EB3B}" type="presParOf" srcId="{F2A2B2E1-DBF5-43FD-8FFA-179DA84C5382}" destId="{FDCAEEF5-3FB0-4085-B351-6CE5B7DFD2D8}" srcOrd="2" destOrd="0" presId="urn:microsoft.com/office/officeart/2005/8/layout/hProcess7#1"/>
    <dgm:cxn modelId="{39A05240-2911-4109-85C1-3A03F6D89F68}" type="presParOf" srcId="{CC403CDA-D211-49CC-86AC-ED0CFD678D3B}" destId="{1073866A-8F76-4576-BA2F-028D8D366D1C}" srcOrd="1" destOrd="0" presId="urn:microsoft.com/office/officeart/2005/8/layout/hProcess7#1"/>
    <dgm:cxn modelId="{93B511D3-CCC2-4CBC-903C-D752826DBC18}" type="presParOf" srcId="{CC403CDA-D211-49CC-86AC-ED0CFD678D3B}" destId="{714F20A0-1856-4785-9B11-256E442F549B}" srcOrd="2" destOrd="0" presId="urn:microsoft.com/office/officeart/2005/8/layout/hProcess7#1"/>
    <dgm:cxn modelId="{030251DC-67B2-4D49-A840-ED2F7AC461E8}" type="presParOf" srcId="{714F20A0-1856-4785-9B11-256E442F549B}" destId="{18CBA689-FD62-4DDD-8FFB-980834E8181F}" srcOrd="0" destOrd="0" presId="urn:microsoft.com/office/officeart/2005/8/layout/hProcess7#1"/>
    <dgm:cxn modelId="{2D6E788F-2E3B-4A0D-994E-2C90570C1A5D}" type="presParOf" srcId="{714F20A0-1856-4785-9B11-256E442F549B}" destId="{C607ED83-00AE-4F82-B0AF-FA949C8895FB}" srcOrd="1" destOrd="0" presId="urn:microsoft.com/office/officeart/2005/8/layout/hProcess7#1"/>
    <dgm:cxn modelId="{799835A9-7A90-4FD3-8C8E-BD87A217EBF9}" type="presParOf" srcId="{714F20A0-1856-4785-9B11-256E442F549B}" destId="{B5AFDE43-F742-4EC9-8F4A-1DF4DD565465}" srcOrd="2" destOrd="0" presId="urn:microsoft.com/office/officeart/2005/8/layout/hProcess7#1"/>
    <dgm:cxn modelId="{0622EFEC-2FF1-4D98-9B3E-3E47AF939415}" type="presParOf" srcId="{CC403CDA-D211-49CC-86AC-ED0CFD678D3B}" destId="{C8CDDA6F-8516-45D2-9DA2-8DA0817A80BA}" srcOrd="3" destOrd="0" presId="urn:microsoft.com/office/officeart/2005/8/layout/hProcess7#1"/>
    <dgm:cxn modelId="{76E3F2A4-F6B6-4F1F-8DC6-0674D46D29BB}" type="presParOf" srcId="{CC403CDA-D211-49CC-86AC-ED0CFD678D3B}" destId="{8834E107-D6FA-448F-A7E0-F7E3550298EB}" srcOrd="4" destOrd="0" presId="urn:microsoft.com/office/officeart/2005/8/layout/hProcess7#1"/>
    <dgm:cxn modelId="{5949BD09-28F1-479B-9508-C27DC65CEF61}" type="presParOf" srcId="{8834E107-D6FA-448F-A7E0-F7E3550298EB}" destId="{F3A8F057-FCDA-4820-B9AF-B0932182FA01}" srcOrd="0" destOrd="0" presId="urn:microsoft.com/office/officeart/2005/8/layout/hProcess7#1"/>
    <dgm:cxn modelId="{0E851E26-181E-4704-BB1B-B96802C5A6AE}" type="presParOf" srcId="{8834E107-D6FA-448F-A7E0-F7E3550298EB}" destId="{7F458261-4798-4916-96EB-A71C5266C580}" srcOrd="1" destOrd="0" presId="urn:microsoft.com/office/officeart/2005/8/layout/hProcess7#1"/>
    <dgm:cxn modelId="{46F0FDCE-E655-4399-AC68-FD97DFA9D394}" type="presParOf" srcId="{8834E107-D6FA-448F-A7E0-F7E3550298EB}" destId="{788111A4-8209-4C12-B772-6FFC6D5ADC07}" srcOrd="2" destOrd="0" presId="urn:microsoft.com/office/officeart/2005/8/layout/hProcess7#1"/>
    <dgm:cxn modelId="{FCBD2DB1-32D3-4B6C-AF15-8571CA06CB9D}" type="presParOf" srcId="{CC403CDA-D211-49CC-86AC-ED0CFD678D3B}" destId="{B772E874-EE08-40B6-8954-6BD49426DC7F}" srcOrd="5" destOrd="0" presId="urn:microsoft.com/office/officeart/2005/8/layout/hProcess7#1"/>
    <dgm:cxn modelId="{9D11DB95-A7EA-459B-8388-73E09D6B6AE9}" type="presParOf" srcId="{CC403CDA-D211-49CC-86AC-ED0CFD678D3B}" destId="{87766A45-D914-4466-A1D4-F523CB489AA0}" srcOrd="6" destOrd="0" presId="urn:microsoft.com/office/officeart/2005/8/layout/hProcess7#1"/>
    <dgm:cxn modelId="{6E51515E-824D-4168-9A9B-29959D1CAB16}" type="presParOf" srcId="{87766A45-D914-4466-A1D4-F523CB489AA0}" destId="{531D1A7E-898E-43A1-B0DC-2158D6FEF902}" srcOrd="0" destOrd="0" presId="urn:microsoft.com/office/officeart/2005/8/layout/hProcess7#1"/>
    <dgm:cxn modelId="{76E424C1-907F-4DE7-866C-89147C717533}" type="presParOf" srcId="{87766A45-D914-4466-A1D4-F523CB489AA0}" destId="{53F103D8-35B2-46BA-934E-81E1FB0A181F}" srcOrd="1" destOrd="0" presId="urn:microsoft.com/office/officeart/2005/8/layout/hProcess7#1"/>
    <dgm:cxn modelId="{D1E8EB39-46A1-4EF1-9905-0B20EA10FD24}" type="presParOf" srcId="{87766A45-D914-4466-A1D4-F523CB489AA0}" destId="{BAA0F18F-08F2-4713-8CE7-F0DC42DF4D88}" srcOrd="2" destOrd="0" presId="urn:microsoft.com/office/officeart/2005/8/layout/hProcess7#1"/>
    <dgm:cxn modelId="{34EA2D7B-B3B2-4EDA-AD0E-DDC7A2653B64}" type="presParOf" srcId="{CC403CDA-D211-49CC-86AC-ED0CFD678D3B}" destId="{7B89306D-2724-4FAB-9226-CAA18C8F824D}" srcOrd="7" destOrd="0" presId="urn:microsoft.com/office/officeart/2005/8/layout/hProcess7#1"/>
    <dgm:cxn modelId="{9630E713-3070-44D3-8BBC-BA8F3E29D767}" type="presParOf" srcId="{CC403CDA-D211-49CC-86AC-ED0CFD678D3B}" destId="{C5E317DF-F932-4197-AB91-D5BB7CCB4C8A}" srcOrd="8" destOrd="0" presId="urn:microsoft.com/office/officeart/2005/8/layout/hProcess7#1"/>
    <dgm:cxn modelId="{B40A8423-36B5-4A89-96E3-7B1F6FD4E29E}" type="presParOf" srcId="{C5E317DF-F932-4197-AB91-D5BB7CCB4C8A}" destId="{CAD14B0E-A68A-4732-8123-B1C4A17485D6}" srcOrd="0" destOrd="0" presId="urn:microsoft.com/office/officeart/2005/8/layout/hProcess7#1"/>
    <dgm:cxn modelId="{CFFE4841-225D-4AD6-B9A5-22DEBDE56A9C}" type="presParOf" srcId="{C5E317DF-F932-4197-AB91-D5BB7CCB4C8A}" destId="{AB2110B4-61A9-4361-9143-9B7A59F1B33F}" srcOrd="1" destOrd="0" presId="urn:microsoft.com/office/officeart/2005/8/layout/hProcess7#1"/>
    <dgm:cxn modelId="{F47A1538-2AF1-4923-864F-8AB437CA154A}" type="presParOf" srcId="{C5E317DF-F932-4197-AB91-D5BB7CCB4C8A}" destId="{930DBD77-86FC-497D-AAD5-E93BDB5595B1}" srcOrd="2" destOrd="0" presId="urn:microsoft.com/office/officeart/2005/8/layout/hProcess7#1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FA6DC6-ED10-4F42-9610-9720D5A2BD5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C5B36B5-AD94-42DA-B7D8-5FC405D57BED}">
      <dgm:prSet phldrT="[Текст]" custT="1"/>
      <dgm:spPr/>
      <dgm:t>
        <a:bodyPr/>
        <a:lstStyle/>
        <a:p>
          <a:pPr algn="just">
            <a:lnSpc>
              <a:spcPct val="80000"/>
            </a:lnSpc>
          </a:pPr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Выявлено 1019 функций органов местного самоуправления</a:t>
          </a:r>
          <a:r>
            <a:rPr lang="ru-RU" sz="1400" dirty="0" smtClean="0"/>
            <a:t>; </a:t>
          </a:r>
        </a:p>
        <a:p>
          <a:pPr algn="just">
            <a:lnSpc>
              <a:spcPct val="80000"/>
            </a:lnSpc>
          </a:pPr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Сформован перечень из 74 типовых управленческих процессов, исполняемых                                  в органах местного самоуправления</a:t>
          </a:r>
          <a:endParaRPr lang="ru-RU" sz="14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C0226B1-1F13-47FB-8275-E9FDD877EC79}" type="parTrans" cxnId="{8973EA19-841A-449E-95EF-74C32E53FA9C}">
      <dgm:prSet/>
      <dgm:spPr/>
      <dgm:t>
        <a:bodyPr/>
        <a:lstStyle/>
        <a:p>
          <a:endParaRPr lang="ru-RU" sz="1600"/>
        </a:p>
      </dgm:t>
    </dgm:pt>
    <dgm:pt modelId="{5ADFD5A9-B0F3-41DD-B8C1-DE9491FE8F7F}" type="sibTrans" cxnId="{8973EA19-841A-449E-95EF-74C32E53FA9C}">
      <dgm:prSet/>
      <dgm:spPr/>
      <dgm:t>
        <a:bodyPr/>
        <a:lstStyle/>
        <a:p>
          <a:endParaRPr lang="ru-RU" sz="1600"/>
        </a:p>
      </dgm:t>
    </dgm:pt>
    <dgm:pt modelId="{EAA53B3F-0782-407D-B6AF-6A14F22B291F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Определены нормы времени на выполнение типовых управленческих процессов по типам муниципальных образований</a:t>
          </a:r>
          <a:endParaRPr lang="ru-RU" sz="14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C34AE00-B4ED-45E7-9220-D2768E6439B7}" type="parTrans" cxnId="{6F7F0B4E-CE6B-4494-AC61-FC9C740E1442}">
      <dgm:prSet/>
      <dgm:spPr/>
      <dgm:t>
        <a:bodyPr/>
        <a:lstStyle/>
        <a:p>
          <a:endParaRPr lang="ru-RU" sz="1600"/>
        </a:p>
      </dgm:t>
    </dgm:pt>
    <dgm:pt modelId="{3A282118-FFFF-4D0B-A180-E641FF0D81A4}" type="sibTrans" cxnId="{6F7F0B4E-CE6B-4494-AC61-FC9C740E1442}">
      <dgm:prSet/>
      <dgm:spPr/>
      <dgm:t>
        <a:bodyPr/>
        <a:lstStyle/>
        <a:p>
          <a:endParaRPr lang="ru-RU" sz="1600"/>
        </a:p>
      </dgm:t>
    </dgm:pt>
    <dgm:pt modelId="{E343730E-DA7D-450D-A37A-2CA03A2A9840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Установлена зависимость расчетной штатной численности от показателей социально-экономического развития муниципального образования</a:t>
          </a:r>
          <a:endParaRPr lang="ru-RU" sz="14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EECEDCA-840D-426F-9FE0-78C27190E874}" type="parTrans" cxnId="{EC6F7AE6-97DD-4FFC-AFA8-8BE3EB260C59}">
      <dgm:prSet/>
      <dgm:spPr/>
      <dgm:t>
        <a:bodyPr/>
        <a:lstStyle/>
        <a:p>
          <a:endParaRPr lang="ru-RU"/>
        </a:p>
      </dgm:t>
    </dgm:pt>
    <dgm:pt modelId="{19B164A5-5881-4BFA-9794-5FD755BA5FDF}" type="sibTrans" cxnId="{EC6F7AE6-97DD-4FFC-AFA8-8BE3EB260C59}">
      <dgm:prSet/>
      <dgm:spPr/>
      <dgm:t>
        <a:bodyPr/>
        <a:lstStyle/>
        <a:p>
          <a:endParaRPr lang="ru-RU"/>
        </a:p>
      </dgm:t>
    </dgm:pt>
    <dgm:pt modelId="{65C1EF99-139A-490E-BE36-707FCC268799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Рассчитана нормативная штатная численность муниципальных служащих по нормам времени и объемам исполняемой деятельности</a:t>
          </a:r>
          <a:endParaRPr lang="ru-RU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A0FA2CE-BB4A-4D14-BBD0-F165C67C4C86}" type="parTrans" cxnId="{30EE3BC4-EC82-4511-943F-9361034B5942}">
      <dgm:prSet/>
      <dgm:spPr/>
      <dgm:t>
        <a:bodyPr/>
        <a:lstStyle/>
        <a:p>
          <a:endParaRPr lang="ru-RU"/>
        </a:p>
      </dgm:t>
    </dgm:pt>
    <dgm:pt modelId="{F1CFDBF6-F084-4D24-ADF0-8B31AAE8C52D}" type="sibTrans" cxnId="{30EE3BC4-EC82-4511-943F-9361034B5942}">
      <dgm:prSet/>
      <dgm:spPr/>
      <dgm:t>
        <a:bodyPr/>
        <a:lstStyle/>
        <a:p>
          <a:endParaRPr lang="ru-RU"/>
        </a:p>
      </dgm:t>
    </dgm:pt>
    <dgm:pt modelId="{714C9769-5410-45C3-AB11-08A59B23BD35}">
      <dgm:prSet phldrT="[Текст]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1">
              <a:shade val="80000"/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Результаты исследования (выборочной совокупности) перенесены на все муниципальные образования Челябинской области</a:t>
          </a:r>
          <a:endParaRPr lang="ru-RU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E3AC3F3-2753-431F-AB12-D0B6F07FB8CD}" type="parTrans" cxnId="{70316322-DE48-467B-B11C-12F166D5C411}">
      <dgm:prSet/>
      <dgm:spPr/>
      <dgm:t>
        <a:bodyPr/>
        <a:lstStyle/>
        <a:p>
          <a:endParaRPr lang="ru-RU"/>
        </a:p>
      </dgm:t>
    </dgm:pt>
    <dgm:pt modelId="{A4BA98DB-2FBB-428D-BBBA-DFB5516C5D1F}" type="sibTrans" cxnId="{70316322-DE48-467B-B11C-12F166D5C411}">
      <dgm:prSet/>
      <dgm:spPr/>
      <dgm:t>
        <a:bodyPr/>
        <a:lstStyle/>
        <a:p>
          <a:endParaRPr lang="ru-RU"/>
        </a:p>
      </dgm:t>
    </dgm:pt>
    <dgm:pt modelId="{A498F3B7-4F6B-4A08-B48B-18CA110AE14B}" type="pres">
      <dgm:prSet presAssocID="{53FA6DC6-ED10-4F42-9610-9720D5A2BD5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756CF0F-13B7-4ADD-B229-A7D7169D9AC8}" type="pres">
      <dgm:prSet presAssocID="{53FA6DC6-ED10-4F42-9610-9720D5A2BD5C}" presName="Name1" presStyleCnt="0"/>
      <dgm:spPr/>
    </dgm:pt>
    <dgm:pt modelId="{3F16E3DD-C7D9-479A-AE68-1566148550FF}" type="pres">
      <dgm:prSet presAssocID="{53FA6DC6-ED10-4F42-9610-9720D5A2BD5C}" presName="cycle" presStyleCnt="0"/>
      <dgm:spPr/>
    </dgm:pt>
    <dgm:pt modelId="{B9DA0DD1-3A50-4BDD-BFA9-340015E8CB7B}" type="pres">
      <dgm:prSet presAssocID="{53FA6DC6-ED10-4F42-9610-9720D5A2BD5C}" presName="srcNode" presStyleLbl="node1" presStyleIdx="0" presStyleCnt="5"/>
      <dgm:spPr/>
    </dgm:pt>
    <dgm:pt modelId="{6E642971-2A28-4488-A6C5-DA835765BD85}" type="pres">
      <dgm:prSet presAssocID="{53FA6DC6-ED10-4F42-9610-9720D5A2BD5C}" presName="conn" presStyleLbl="parChTrans1D2" presStyleIdx="0" presStyleCnt="1" custLinFactNeighborX="-188"/>
      <dgm:spPr/>
      <dgm:t>
        <a:bodyPr/>
        <a:lstStyle/>
        <a:p>
          <a:endParaRPr lang="ru-RU"/>
        </a:p>
      </dgm:t>
    </dgm:pt>
    <dgm:pt modelId="{F036904D-4651-4A04-856A-2B8D2E25ADC0}" type="pres">
      <dgm:prSet presAssocID="{53FA6DC6-ED10-4F42-9610-9720D5A2BD5C}" presName="extraNode" presStyleLbl="node1" presStyleIdx="0" presStyleCnt="5"/>
      <dgm:spPr/>
    </dgm:pt>
    <dgm:pt modelId="{A93C4AE6-C477-415F-939A-5F7FC777C5D1}" type="pres">
      <dgm:prSet presAssocID="{53FA6DC6-ED10-4F42-9610-9720D5A2BD5C}" presName="dstNode" presStyleLbl="node1" presStyleIdx="0" presStyleCnt="5"/>
      <dgm:spPr/>
    </dgm:pt>
    <dgm:pt modelId="{74C6DDA4-529A-4ED7-9375-D46D2307981C}" type="pres">
      <dgm:prSet presAssocID="{EC5B36B5-AD94-42DA-B7D8-5FC405D57BED}" presName="text_1" presStyleLbl="node1" presStyleIdx="0" presStyleCnt="5" custScaleX="97714" custScaleY="136767" custLinFactNeighborX="2735" custLinFactNeighborY="9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B7FC9-6B1F-474E-857B-6ABBB1C6B6C7}" type="pres">
      <dgm:prSet presAssocID="{EC5B36B5-AD94-42DA-B7D8-5FC405D57BED}" presName="accent_1" presStyleCnt="0"/>
      <dgm:spPr/>
    </dgm:pt>
    <dgm:pt modelId="{DA957946-C16E-427D-8BA1-86EE6CD2B17D}" type="pres">
      <dgm:prSet presAssocID="{EC5B36B5-AD94-42DA-B7D8-5FC405D57BED}" presName="accentRepeatNode" presStyleLbl="solidFgAcc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DD42C48-8697-40B3-871A-A11291E404BC}" type="pres">
      <dgm:prSet presAssocID="{EAA53B3F-0782-407D-B6AF-6A14F22B291F}" presName="text_2" presStyleLbl="node1" presStyleIdx="1" presStyleCnt="5" custLinFactNeighborX="1105" custLinFactNeighborY="11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9203E-A8EB-4CD6-9863-DB2A299FD102}" type="pres">
      <dgm:prSet presAssocID="{EAA53B3F-0782-407D-B6AF-6A14F22B291F}" presName="accent_2" presStyleCnt="0"/>
      <dgm:spPr/>
    </dgm:pt>
    <dgm:pt modelId="{503F1EC2-60F0-4C7D-ADF0-39659F366513}" type="pres">
      <dgm:prSet presAssocID="{EAA53B3F-0782-407D-B6AF-6A14F22B291F}" presName="accentRepeatNode" presStyleLbl="solidFgAcc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3864432-5856-40C6-8CBE-2DA9DFDF4846}" type="pres">
      <dgm:prSet presAssocID="{E343730E-DA7D-450D-A37A-2CA03A2A9840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788E4-D6D6-4AE4-B573-1E89168548A7}" type="pres">
      <dgm:prSet presAssocID="{E343730E-DA7D-450D-A37A-2CA03A2A9840}" presName="accent_3" presStyleCnt="0"/>
      <dgm:spPr/>
    </dgm:pt>
    <dgm:pt modelId="{B03FAF90-1316-42AF-B6E2-335224C8E6E8}" type="pres">
      <dgm:prSet presAssocID="{E343730E-DA7D-450D-A37A-2CA03A2A9840}" presName="accentRepeatNode" presStyleLbl="solidFgAcc1" presStyleIdx="2" presStyleCnt="5" custLinFactNeighborX="-1317" custLinFactNeighborY="263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F6CB707-5236-4F3E-8F44-9941E3C9E78B}" type="pres">
      <dgm:prSet presAssocID="{65C1EF99-139A-490E-BE36-707FCC26879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8F370-98C9-49DD-A2E0-042411BE72AB}" type="pres">
      <dgm:prSet presAssocID="{65C1EF99-139A-490E-BE36-707FCC268799}" presName="accent_4" presStyleCnt="0"/>
      <dgm:spPr/>
    </dgm:pt>
    <dgm:pt modelId="{000D704B-392B-4050-8EF5-6978D5171FF4}" type="pres">
      <dgm:prSet presAssocID="{65C1EF99-139A-490E-BE36-707FCC268799}" presName="accentRepeatNode" presStyleLbl="solidFgAcc1" presStyleIdx="3" presStyleCnt="5"/>
      <dgm:spPr/>
    </dgm:pt>
    <dgm:pt modelId="{F7398961-D03A-4A5D-A946-A77F1C70A16C}" type="pres">
      <dgm:prSet presAssocID="{714C9769-5410-45C3-AB11-08A59B23BD3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6AE42-931E-40EB-860A-0658D21A3636}" type="pres">
      <dgm:prSet presAssocID="{714C9769-5410-45C3-AB11-08A59B23BD35}" presName="accent_5" presStyleCnt="0"/>
      <dgm:spPr/>
    </dgm:pt>
    <dgm:pt modelId="{917AE071-64E8-4E5A-A89F-E150D57A4C5F}" type="pres">
      <dgm:prSet presAssocID="{714C9769-5410-45C3-AB11-08A59B23BD35}" presName="accentRepeatNode" presStyleLbl="solidFgAcc1" presStyleIdx="4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83BA2E06-8A62-47D2-9605-8BB0BC3BC827}" type="presOf" srcId="{53FA6DC6-ED10-4F42-9610-9720D5A2BD5C}" destId="{A498F3B7-4F6B-4A08-B48B-18CA110AE14B}" srcOrd="0" destOrd="0" presId="urn:microsoft.com/office/officeart/2008/layout/VerticalCurvedList"/>
    <dgm:cxn modelId="{70316322-DE48-467B-B11C-12F166D5C411}" srcId="{53FA6DC6-ED10-4F42-9610-9720D5A2BD5C}" destId="{714C9769-5410-45C3-AB11-08A59B23BD35}" srcOrd="4" destOrd="0" parTransId="{7E3AC3F3-2753-431F-AB12-D0B6F07FB8CD}" sibTransId="{A4BA98DB-2FBB-428D-BBBA-DFB5516C5D1F}"/>
    <dgm:cxn modelId="{EC6F7AE6-97DD-4FFC-AFA8-8BE3EB260C59}" srcId="{53FA6DC6-ED10-4F42-9610-9720D5A2BD5C}" destId="{E343730E-DA7D-450D-A37A-2CA03A2A9840}" srcOrd="2" destOrd="0" parTransId="{2EECEDCA-840D-426F-9FE0-78C27190E874}" sibTransId="{19B164A5-5881-4BFA-9794-5FD755BA5FDF}"/>
    <dgm:cxn modelId="{B1B27499-F00D-4B01-82F2-39E310A802E1}" type="presOf" srcId="{EAA53B3F-0782-407D-B6AF-6A14F22B291F}" destId="{6DD42C48-8697-40B3-871A-A11291E404BC}" srcOrd="0" destOrd="0" presId="urn:microsoft.com/office/officeart/2008/layout/VerticalCurvedList"/>
    <dgm:cxn modelId="{30EE3BC4-EC82-4511-943F-9361034B5942}" srcId="{53FA6DC6-ED10-4F42-9610-9720D5A2BD5C}" destId="{65C1EF99-139A-490E-BE36-707FCC268799}" srcOrd="3" destOrd="0" parTransId="{CA0FA2CE-BB4A-4D14-BBD0-F165C67C4C86}" sibTransId="{F1CFDBF6-F084-4D24-ADF0-8B31AAE8C52D}"/>
    <dgm:cxn modelId="{D8F0419F-865B-455F-B1D6-E2935583D7B6}" type="presOf" srcId="{65C1EF99-139A-490E-BE36-707FCC268799}" destId="{AF6CB707-5236-4F3E-8F44-9941E3C9E78B}" srcOrd="0" destOrd="0" presId="urn:microsoft.com/office/officeart/2008/layout/VerticalCurvedList"/>
    <dgm:cxn modelId="{90356C47-390F-4CB5-B54F-8537799C311E}" type="presOf" srcId="{E343730E-DA7D-450D-A37A-2CA03A2A9840}" destId="{13864432-5856-40C6-8CBE-2DA9DFDF4846}" srcOrd="0" destOrd="0" presId="urn:microsoft.com/office/officeart/2008/layout/VerticalCurvedList"/>
    <dgm:cxn modelId="{8973EA19-841A-449E-95EF-74C32E53FA9C}" srcId="{53FA6DC6-ED10-4F42-9610-9720D5A2BD5C}" destId="{EC5B36B5-AD94-42DA-B7D8-5FC405D57BED}" srcOrd="0" destOrd="0" parTransId="{AC0226B1-1F13-47FB-8275-E9FDD877EC79}" sibTransId="{5ADFD5A9-B0F3-41DD-B8C1-DE9491FE8F7F}"/>
    <dgm:cxn modelId="{6F7F0B4E-CE6B-4494-AC61-FC9C740E1442}" srcId="{53FA6DC6-ED10-4F42-9610-9720D5A2BD5C}" destId="{EAA53B3F-0782-407D-B6AF-6A14F22B291F}" srcOrd="1" destOrd="0" parTransId="{0C34AE00-B4ED-45E7-9220-D2768E6439B7}" sibTransId="{3A282118-FFFF-4D0B-A180-E641FF0D81A4}"/>
    <dgm:cxn modelId="{0E1FC116-D6F3-4E5A-957B-186DBA7E794C}" type="presOf" srcId="{EC5B36B5-AD94-42DA-B7D8-5FC405D57BED}" destId="{74C6DDA4-529A-4ED7-9375-D46D2307981C}" srcOrd="0" destOrd="0" presId="urn:microsoft.com/office/officeart/2008/layout/VerticalCurvedList"/>
    <dgm:cxn modelId="{98190B9E-8E8C-4ACD-84C8-881812CD264D}" type="presOf" srcId="{5ADFD5A9-B0F3-41DD-B8C1-DE9491FE8F7F}" destId="{6E642971-2A28-4488-A6C5-DA835765BD85}" srcOrd="0" destOrd="0" presId="urn:microsoft.com/office/officeart/2008/layout/VerticalCurvedList"/>
    <dgm:cxn modelId="{ED588C46-5917-44D3-A5A7-A3063D44233D}" type="presOf" srcId="{714C9769-5410-45C3-AB11-08A59B23BD35}" destId="{F7398961-D03A-4A5D-A946-A77F1C70A16C}" srcOrd="0" destOrd="0" presId="urn:microsoft.com/office/officeart/2008/layout/VerticalCurvedList"/>
    <dgm:cxn modelId="{D1814717-0DC3-48A1-8856-4F42D010C4FA}" type="presParOf" srcId="{A498F3B7-4F6B-4A08-B48B-18CA110AE14B}" destId="{0756CF0F-13B7-4ADD-B229-A7D7169D9AC8}" srcOrd="0" destOrd="0" presId="urn:microsoft.com/office/officeart/2008/layout/VerticalCurvedList"/>
    <dgm:cxn modelId="{EDC25A04-EC52-4616-8DCC-5809A1293488}" type="presParOf" srcId="{0756CF0F-13B7-4ADD-B229-A7D7169D9AC8}" destId="{3F16E3DD-C7D9-479A-AE68-1566148550FF}" srcOrd="0" destOrd="0" presId="urn:microsoft.com/office/officeart/2008/layout/VerticalCurvedList"/>
    <dgm:cxn modelId="{C6941E08-EFDF-4CFD-A068-A2D67487AF1B}" type="presParOf" srcId="{3F16E3DD-C7D9-479A-AE68-1566148550FF}" destId="{B9DA0DD1-3A50-4BDD-BFA9-340015E8CB7B}" srcOrd="0" destOrd="0" presId="urn:microsoft.com/office/officeart/2008/layout/VerticalCurvedList"/>
    <dgm:cxn modelId="{DFF6329B-2F15-4570-ABD2-6A651D1496C8}" type="presParOf" srcId="{3F16E3DD-C7D9-479A-AE68-1566148550FF}" destId="{6E642971-2A28-4488-A6C5-DA835765BD85}" srcOrd="1" destOrd="0" presId="urn:microsoft.com/office/officeart/2008/layout/VerticalCurvedList"/>
    <dgm:cxn modelId="{426417B8-69D7-4980-9C09-61B2E7941954}" type="presParOf" srcId="{3F16E3DD-C7D9-479A-AE68-1566148550FF}" destId="{F036904D-4651-4A04-856A-2B8D2E25ADC0}" srcOrd="2" destOrd="0" presId="urn:microsoft.com/office/officeart/2008/layout/VerticalCurvedList"/>
    <dgm:cxn modelId="{4673D9B4-B091-4E92-BB6D-20673476F8D7}" type="presParOf" srcId="{3F16E3DD-C7D9-479A-AE68-1566148550FF}" destId="{A93C4AE6-C477-415F-939A-5F7FC777C5D1}" srcOrd="3" destOrd="0" presId="urn:microsoft.com/office/officeart/2008/layout/VerticalCurvedList"/>
    <dgm:cxn modelId="{F571217A-1ADC-47F2-B2C4-6D50F1755E17}" type="presParOf" srcId="{0756CF0F-13B7-4ADD-B229-A7D7169D9AC8}" destId="{74C6DDA4-529A-4ED7-9375-D46D2307981C}" srcOrd="1" destOrd="0" presId="urn:microsoft.com/office/officeart/2008/layout/VerticalCurvedList"/>
    <dgm:cxn modelId="{061D1D07-99A8-4904-819D-FA2BF8FA9233}" type="presParOf" srcId="{0756CF0F-13B7-4ADD-B229-A7D7169D9AC8}" destId="{1C2B7FC9-6B1F-474E-857B-6ABBB1C6B6C7}" srcOrd="2" destOrd="0" presId="urn:microsoft.com/office/officeart/2008/layout/VerticalCurvedList"/>
    <dgm:cxn modelId="{6AFA94DD-340B-4CD3-8612-C72FC8CEDF57}" type="presParOf" srcId="{1C2B7FC9-6B1F-474E-857B-6ABBB1C6B6C7}" destId="{DA957946-C16E-427D-8BA1-86EE6CD2B17D}" srcOrd="0" destOrd="0" presId="urn:microsoft.com/office/officeart/2008/layout/VerticalCurvedList"/>
    <dgm:cxn modelId="{2D2FBBD7-AF76-40A7-89FC-D0527CE3D9FB}" type="presParOf" srcId="{0756CF0F-13B7-4ADD-B229-A7D7169D9AC8}" destId="{6DD42C48-8697-40B3-871A-A11291E404BC}" srcOrd="3" destOrd="0" presId="urn:microsoft.com/office/officeart/2008/layout/VerticalCurvedList"/>
    <dgm:cxn modelId="{71415A98-E73D-4A7A-9594-82CA2EBF9E05}" type="presParOf" srcId="{0756CF0F-13B7-4ADD-B229-A7D7169D9AC8}" destId="{2A29203E-A8EB-4CD6-9863-DB2A299FD102}" srcOrd="4" destOrd="0" presId="urn:microsoft.com/office/officeart/2008/layout/VerticalCurvedList"/>
    <dgm:cxn modelId="{F58FEF5A-A733-4CD0-917C-37C32004EA8B}" type="presParOf" srcId="{2A29203E-A8EB-4CD6-9863-DB2A299FD102}" destId="{503F1EC2-60F0-4C7D-ADF0-39659F366513}" srcOrd="0" destOrd="0" presId="urn:microsoft.com/office/officeart/2008/layout/VerticalCurvedList"/>
    <dgm:cxn modelId="{59AB747F-FB02-437B-B7BB-ADE6143185EF}" type="presParOf" srcId="{0756CF0F-13B7-4ADD-B229-A7D7169D9AC8}" destId="{13864432-5856-40C6-8CBE-2DA9DFDF4846}" srcOrd="5" destOrd="0" presId="urn:microsoft.com/office/officeart/2008/layout/VerticalCurvedList"/>
    <dgm:cxn modelId="{D9717EBF-0E6D-4C32-8716-0F7BB258EEA9}" type="presParOf" srcId="{0756CF0F-13B7-4ADD-B229-A7D7169D9AC8}" destId="{BB8788E4-D6D6-4AE4-B573-1E89168548A7}" srcOrd="6" destOrd="0" presId="urn:microsoft.com/office/officeart/2008/layout/VerticalCurvedList"/>
    <dgm:cxn modelId="{E898AAA7-C43B-43AB-8C44-1C300561E503}" type="presParOf" srcId="{BB8788E4-D6D6-4AE4-B573-1E89168548A7}" destId="{B03FAF90-1316-42AF-B6E2-335224C8E6E8}" srcOrd="0" destOrd="0" presId="urn:microsoft.com/office/officeart/2008/layout/VerticalCurvedList"/>
    <dgm:cxn modelId="{77871A16-F1BF-484D-A62E-BA5BF416D399}" type="presParOf" srcId="{0756CF0F-13B7-4ADD-B229-A7D7169D9AC8}" destId="{AF6CB707-5236-4F3E-8F44-9941E3C9E78B}" srcOrd="7" destOrd="0" presId="urn:microsoft.com/office/officeart/2008/layout/VerticalCurvedList"/>
    <dgm:cxn modelId="{D6F9D52F-DA21-4540-ABBC-C79B92FB1964}" type="presParOf" srcId="{0756CF0F-13B7-4ADD-B229-A7D7169D9AC8}" destId="{5E18F370-98C9-49DD-A2E0-042411BE72AB}" srcOrd="8" destOrd="0" presId="urn:microsoft.com/office/officeart/2008/layout/VerticalCurvedList"/>
    <dgm:cxn modelId="{4357D7F4-2C9C-4D37-A7E6-89ACE0A3748E}" type="presParOf" srcId="{5E18F370-98C9-49DD-A2E0-042411BE72AB}" destId="{000D704B-392B-4050-8EF5-6978D5171FF4}" srcOrd="0" destOrd="0" presId="urn:microsoft.com/office/officeart/2008/layout/VerticalCurvedList"/>
    <dgm:cxn modelId="{B561BCE7-24E9-4C9D-8BB0-D043D5D78E30}" type="presParOf" srcId="{0756CF0F-13B7-4ADD-B229-A7D7169D9AC8}" destId="{F7398961-D03A-4A5D-A946-A77F1C70A16C}" srcOrd="9" destOrd="0" presId="urn:microsoft.com/office/officeart/2008/layout/VerticalCurvedList"/>
    <dgm:cxn modelId="{AB8DF71B-DC6C-47A6-9D44-B193D9AAAB1A}" type="presParOf" srcId="{0756CF0F-13B7-4ADD-B229-A7D7169D9AC8}" destId="{97F6AE42-931E-40EB-860A-0658D21A3636}" srcOrd="10" destOrd="0" presId="urn:microsoft.com/office/officeart/2008/layout/VerticalCurvedList"/>
    <dgm:cxn modelId="{A08D78E6-C2AC-4EC3-BB66-C898F018EF5E}" type="presParOf" srcId="{97F6AE42-931E-40EB-860A-0658D21A3636}" destId="{917AE071-64E8-4E5A-A89F-E150D57A4C5F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E8518A-92D9-44EE-8C7E-E1F6A7853966}" type="doc">
      <dgm:prSet loTypeId="urn:microsoft.com/office/officeart/2005/8/layout/default#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2F364B4-1795-4695-9A07-FCC107AE4531}">
      <dgm:prSet phldrT="[Текст]" custT="1"/>
      <dgm:spPr/>
      <dgm:t>
        <a:bodyPr/>
        <a:lstStyle/>
        <a:p>
          <a:r>
            <a:rPr lang="ru-RU" sz="1400" b="1" dirty="0" smtClean="0"/>
            <a:t>принимаются меры по рациональному использованию трудовых ресурсов</a:t>
          </a:r>
          <a:endParaRPr lang="ru-RU" sz="1400" b="1" dirty="0"/>
        </a:p>
      </dgm:t>
    </dgm:pt>
    <dgm:pt modelId="{AF659DCA-D392-44D5-80AC-6C8A4C062975}" type="parTrans" cxnId="{25D41D72-B5CE-4E76-A62A-30768CF3E378}">
      <dgm:prSet/>
      <dgm:spPr/>
      <dgm:t>
        <a:bodyPr/>
        <a:lstStyle/>
        <a:p>
          <a:endParaRPr lang="ru-RU" sz="1600"/>
        </a:p>
      </dgm:t>
    </dgm:pt>
    <dgm:pt modelId="{FBE3B2FF-7F35-4A7A-B179-F15FD3D739F0}" type="sibTrans" cxnId="{25D41D72-B5CE-4E76-A62A-30768CF3E378}">
      <dgm:prSet/>
      <dgm:spPr/>
      <dgm:t>
        <a:bodyPr/>
        <a:lstStyle/>
        <a:p>
          <a:endParaRPr lang="ru-RU" sz="1600"/>
        </a:p>
      </dgm:t>
    </dgm:pt>
    <dgm:pt modelId="{8D94C0B2-1F19-44A3-8727-282CF64D06AD}">
      <dgm:prSet custT="1"/>
      <dgm:spPr/>
      <dgm:t>
        <a:bodyPr/>
        <a:lstStyle/>
        <a:p>
          <a:r>
            <a:rPr lang="ru-RU" sz="1400" b="1" dirty="0" smtClean="0"/>
            <a:t>повышается эффективность использования фонда рабочего времени</a:t>
          </a:r>
        </a:p>
      </dgm:t>
    </dgm:pt>
    <dgm:pt modelId="{A1DB6EC1-BBBD-4EA6-BD9F-9D8E3E4E0D1B}" type="parTrans" cxnId="{8CB09DF3-4B1E-4B6E-BC06-1B3E00379325}">
      <dgm:prSet/>
      <dgm:spPr/>
      <dgm:t>
        <a:bodyPr/>
        <a:lstStyle/>
        <a:p>
          <a:endParaRPr lang="ru-RU" sz="1600"/>
        </a:p>
      </dgm:t>
    </dgm:pt>
    <dgm:pt modelId="{283CD23B-AC50-431F-9227-EEA3B254F629}" type="sibTrans" cxnId="{8CB09DF3-4B1E-4B6E-BC06-1B3E00379325}">
      <dgm:prSet/>
      <dgm:spPr/>
      <dgm:t>
        <a:bodyPr/>
        <a:lstStyle/>
        <a:p>
          <a:endParaRPr lang="ru-RU" sz="1600"/>
        </a:p>
      </dgm:t>
    </dgm:pt>
    <dgm:pt modelId="{9987F6B6-24A9-49AF-9E32-91315558588A}">
      <dgm:prSet custT="1"/>
      <dgm:spPr/>
      <dgm:t>
        <a:bodyPr/>
        <a:lstStyle/>
        <a:p>
          <a:r>
            <a:rPr lang="ru-RU" sz="1400" b="1" dirty="0" smtClean="0"/>
            <a:t>снижается текучесть кадров и укрепляется трудовая дисциплина</a:t>
          </a:r>
        </a:p>
      </dgm:t>
    </dgm:pt>
    <dgm:pt modelId="{99351D0C-83FD-4F8F-B425-0DB7F5DE64F8}" type="parTrans" cxnId="{FF168E34-B530-43B8-8E38-54F43BBFBC37}">
      <dgm:prSet/>
      <dgm:spPr/>
      <dgm:t>
        <a:bodyPr/>
        <a:lstStyle/>
        <a:p>
          <a:endParaRPr lang="ru-RU" sz="1600"/>
        </a:p>
      </dgm:t>
    </dgm:pt>
    <dgm:pt modelId="{59EFCE8F-EAF2-45DA-8738-4CE3F029C59B}" type="sibTrans" cxnId="{FF168E34-B530-43B8-8E38-54F43BBFBC37}">
      <dgm:prSet/>
      <dgm:spPr/>
      <dgm:t>
        <a:bodyPr/>
        <a:lstStyle/>
        <a:p>
          <a:endParaRPr lang="ru-RU" sz="1600"/>
        </a:p>
      </dgm:t>
    </dgm:pt>
    <dgm:pt modelId="{E0A9D88E-6102-4BAE-AAA0-AC2CD32F46E3}">
      <dgm:prSet custT="1"/>
      <dgm:spPr/>
      <dgm:t>
        <a:bodyPr/>
        <a:lstStyle/>
        <a:p>
          <a:r>
            <a:rPr lang="ru-RU" sz="1400" b="1" dirty="0" smtClean="0"/>
            <a:t>раскрывается человеческий потенциал муниципальных служащих</a:t>
          </a:r>
        </a:p>
      </dgm:t>
    </dgm:pt>
    <dgm:pt modelId="{ECC968D0-AC0A-41EA-8D40-60497BD70E95}" type="parTrans" cxnId="{408F7F36-5B00-4FDE-807F-BED0C17BF4D2}">
      <dgm:prSet/>
      <dgm:spPr/>
      <dgm:t>
        <a:bodyPr/>
        <a:lstStyle/>
        <a:p>
          <a:endParaRPr lang="ru-RU" sz="1600"/>
        </a:p>
      </dgm:t>
    </dgm:pt>
    <dgm:pt modelId="{32AD868F-7B12-4C11-A023-1BDA363DA1EB}" type="sibTrans" cxnId="{408F7F36-5B00-4FDE-807F-BED0C17BF4D2}">
      <dgm:prSet/>
      <dgm:spPr/>
      <dgm:t>
        <a:bodyPr/>
        <a:lstStyle/>
        <a:p>
          <a:endParaRPr lang="ru-RU" sz="1600"/>
        </a:p>
      </dgm:t>
    </dgm:pt>
    <dgm:pt modelId="{649EFEF8-61E6-4830-B6BB-F7B8D209BDD7}">
      <dgm:prSet custT="1"/>
      <dgm:spPr/>
      <dgm:t>
        <a:bodyPr/>
        <a:lstStyle/>
        <a:p>
          <a:r>
            <a:rPr lang="ru-RU" sz="1400" b="1" dirty="0" smtClean="0"/>
            <a:t>цели и задачи деятельности разделяются подавляющим большинством муниципальных служащих</a:t>
          </a:r>
          <a:endParaRPr lang="ru-RU" sz="1400" b="1" dirty="0"/>
        </a:p>
      </dgm:t>
    </dgm:pt>
    <dgm:pt modelId="{EDBE4B7B-D675-43C3-BFC5-9C73DB7D3B50}" type="parTrans" cxnId="{24AF16EC-61EA-42CF-A2FB-F8A77DC8A13F}">
      <dgm:prSet/>
      <dgm:spPr/>
      <dgm:t>
        <a:bodyPr/>
        <a:lstStyle/>
        <a:p>
          <a:endParaRPr lang="ru-RU" sz="1600"/>
        </a:p>
      </dgm:t>
    </dgm:pt>
    <dgm:pt modelId="{DE645FC1-9C84-415B-993B-571092508A0F}" type="sibTrans" cxnId="{24AF16EC-61EA-42CF-A2FB-F8A77DC8A13F}">
      <dgm:prSet/>
      <dgm:spPr/>
      <dgm:t>
        <a:bodyPr/>
        <a:lstStyle/>
        <a:p>
          <a:endParaRPr lang="ru-RU" sz="1600"/>
        </a:p>
      </dgm:t>
    </dgm:pt>
    <dgm:pt modelId="{1FFDCE2D-CE0E-414A-B9AD-D9B069939809}" type="pres">
      <dgm:prSet presAssocID="{C0E8518A-92D9-44EE-8C7E-E1F6A78539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60BB88-42BA-49D9-A44B-7841BE9EA6F6}" type="pres">
      <dgm:prSet presAssocID="{62F364B4-1795-4695-9A07-FCC107AE4531}" presName="node" presStyleLbl="node1" presStyleIdx="0" presStyleCnt="5" custScaleY="124494" custLinFactNeighborX="-22" custLinFactNeighborY="2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53961-C47B-40FE-9A16-490166E5FAF5}" type="pres">
      <dgm:prSet presAssocID="{FBE3B2FF-7F35-4A7A-B179-F15FD3D739F0}" presName="sibTrans" presStyleCnt="0"/>
      <dgm:spPr/>
    </dgm:pt>
    <dgm:pt modelId="{1FFC7E97-AFF8-4139-AF78-6E9BF5A0AD99}" type="pres">
      <dgm:prSet presAssocID="{8D94C0B2-1F19-44A3-8727-282CF64D06AD}" presName="node" presStyleLbl="node1" presStyleIdx="1" presStyleCnt="5" custScaleY="129109" custLinFactNeighborX="1744" custLinFactNeighborY="5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64151-91B8-4F30-B282-B20EF384E0D8}" type="pres">
      <dgm:prSet presAssocID="{283CD23B-AC50-431F-9227-EEA3B254F629}" presName="sibTrans" presStyleCnt="0"/>
      <dgm:spPr/>
    </dgm:pt>
    <dgm:pt modelId="{86AC59B2-63BA-44FB-92DA-BB359E4D3009}" type="pres">
      <dgm:prSet presAssocID="{9987F6B6-24A9-49AF-9E32-91315558588A}" presName="node" presStyleLbl="node1" presStyleIdx="2" presStyleCnt="5" custScaleX="84297" custScaleY="125647" custLinFactNeighborX="-1149" custLinFactNeighborY="4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4AB56-CD52-4BC4-9BB3-0CB48F2B8F4B}" type="pres">
      <dgm:prSet presAssocID="{59EFCE8F-EAF2-45DA-8738-4CE3F029C59B}" presName="sibTrans" presStyleCnt="0"/>
      <dgm:spPr/>
    </dgm:pt>
    <dgm:pt modelId="{4E48D9B1-050B-4069-BE53-B2875672EDE3}" type="pres">
      <dgm:prSet presAssocID="{E0A9D88E-6102-4BAE-AAA0-AC2CD32F46E3}" presName="node" presStyleLbl="node1" presStyleIdx="3" presStyleCnt="5" custScaleX="93797" custScaleY="134426" custLinFactNeighborX="1691" custLinFactNeighborY="7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2B720-D9BE-481E-8612-1A65CE40D8D5}" type="pres">
      <dgm:prSet presAssocID="{32AD868F-7B12-4C11-A023-1BDA363DA1EB}" presName="sibTrans" presStyleCnt="0"/>
      <dgm:spPr/>
    </dgm:pt>
    <dgm:pt modelId="{7E6CC942-EFD8-4DF4-837A-28CF839B5682}" type="pres">
      <dgm:prSet presAssocID="{649EFEF8-61E6-4830-B6BB-F7B8D209BDD7}" presName="node" presStyleLbl="node1" presStyleIdx="4" presStyleCnt="5" custScaleX="118690" custScaleY="148078" custLinFactNeighborY="16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8F7F36-5B00-4FDE-807F-BED0C17BF4D2}" srcId="{C0E8518A-92D9-44EE-8C7E-E1F6A7853966}" destId="{E0A9D88E-6102-4BAE-AAA0-AC2CD32F46E3}" srcOrd="3" destOrd="0" parTransId="{ECC968D0-AC0A-41EA-8D40-60497BD70E95}" sibTransId="{32AD868F-7B12-4C11-A023-1BDA363DA1EB}"/>
    <dgm:cxn modelId="{25D41D72-B5CE-4E76-A62A-30768CF3E378}" srcId="{C0E8518A-92D9-44EE-8C7E-E1F6A7853966}" destId="{62F364B4-1795-4695-9A07-FCC107AE4531}" srcOrd="0" destOrd="0" parTransId="{AF659DCA-D392-44D5-80AC-6C8A4C062975}" sibTransId="{FBE3B2FF-7F35-4A7A-B179-F15FD3D739F0}"/>
    <dgm:cxn modelId="{EDB8EB1D-3442-47BA-A613-45B4E775A21C}" type="presOf" srcId="{E0A9D88E-6102-4BAE-AAA0-AC2CD32F46E3}" destId="{4E48D9B1-050B-4069-BE53-B2875672EDE3}" srcOrd="0" destOrd="0" presId="urn:microsoft.com/office/officeart/2005/8/layout/default#1"/>
    <dgm:cxn modelId="{D2BFA450-7A1E-4034-9AC8-ED5698D8ED2A}" type="presOf" srcId="{8D94C0B2-1F19-44A3-8727-282CF64D06AD}" destId="{1FFC7E97-AFF8-4139-AF78-6E9BF5A0AD99}" srcOrd="0" destOrd="0" presId="urn:microsoft.com/office/officeart/2005/8/layout/default#1"/>
    <dgm:cxn modelId="{8CB09DF3-4B1E-4B6E-BC06-1B3E00379325}" srcId="{C0E8518A-92D9-44EE-8C7E-E1F6A7853966}" destId="{8D94C0B2-1F19-44A3-8727-282CF64D06AD}" srcOrd="1" destOrd="0" parTransId="{A1DB6EC1-BBBD-4EA6-BD9F-9D8E3E4E0D1B}" sibTransId="{283CD23B-AC50-431F-9227-EEA3B254F629}"/>
    <dgm:cxn modelId="{1A46C6E0-F84A-4C0E-95AB-2F4709044992}" type="presOf" srcId="{C0E8518A-92D9-44EE-8C7E-E1F6A7853966}" destId="{1FFDCE2D-CE0E-414A-B9AD-D9B069939809}" srcOrd="0" destOrd="0" presId="urn:microsoft.com/office/officeart/2005/8/layout/default#1"/>
    <dgm:cxn modelId="{641209E5-D246-48B0-8789-DC5022D6BF8C}" type="presOf" srcId="{9987F6B6-24A9-49AF-9E32-91315558588A}" destId="{86AC59B2-63BA-44FB-92DA-BB359E4D3009}" srcOrd="0" destOrd="0" presId="urn:microsoft.com/office/officeart/2005/8/layout/default#1"/>
    <dgm:cxn modelId="{FF168E34-B530-43B8-8E38-54F43BBFBC37}" srcId="{C0E8518A-92D9-44EE-8C7E-E1F6A7853966}" destId="{9987F6B6-24A9-49AF-9E32-91315558588A}" srcOrd="2" destOrd="0" parTransId="{99351D0C-83FD-4F8F-B425-0DB7F5DE64F8}" sibTransId="{59EFCE8F-EAF2-45DA-8738-4CE3F029C59B}"/>
    <dgm:cxn modelId="{57FFAFFE-6F3B-4A9C-8190-30EAC8168070}" type="presOf" srcId="{649EFEF8-61E6-4830-B6BB-F7B8D209BDD7}" destId="{7E6CC942-EFD8-4DF4-837A-28CF839B5682}" srcOrd="0" destOrd="0" presId="urn:microsoft.com/office/officeart/2005/8/layout/default#1"/>
    <dgm:cxn modelId="{24AF16EC-61EA-42CF-A2FB-F8A77DC8A13F}" srcId="{C0E8518A-92D9-44EE-8C7E-E1F6A7853966}" destId="{649EFEF8-61E6-4830-B6BB-F7B8D209BDD7}" srcOrd="4" destOrd="0" parTransId="{EDBE4B7B-D675-43C3-BFC5-9C73DB7D3B50}" sibTransId="{DE645FC1-9C84-415B-993B-571092508A0F}"/>
    <dgm:cxn modelId="{1E3EDDAF-03ED-458C-8CCE-C5AA26C8663B}" type="presOf" srcId="{62F364B4-1795-4695-9A07-FCC107AE4531}" destId="{0E60BB88-42BA-49D9-A44B-7841BE9EA6F6}" srcOrd="0" destOrd="0" presId="urn:microsoft.com/office/officeart/2005/8/layout/default#1"/>
    <dgm:cxn modelId="{0D7F3B1E-AF43-4B74-BF9D-8E9458C247FC}" type="presParOf" srcId="{1FFDCE2D-CE0E-414A-B9AD-D9B069939809}" destId="{0E60BB88-42BA-49D9-A44B-7841BE9EA6F6}" srcOrd="0" destOrd="0" presId="urn:microsoft.com/office/officeart/2005/8/layout/default#1"/>
    <dgm:cxn modelId="{0020A181-3CDA-431C-B65F-6042447498FB}" type="presParOf" srcId="{1FFDCE2D-CE0E-414A-B9AD-D9B069939809}" destId="{F1F53961-C47B-40FE-9A16-490166E5FAF5}" srcOrd="1" destOrd="0" presId="urn:microsoft.com/office/officeart/2005/8/layout/default#1"/>
    <dgm:cxn modelId="{529A225A-DE1C-401D-997A-A237EBD2CF80}" type="presParOf" srcId="{1FFDCE2D-CE0E-414A-B9AD-D9B069939809}" destId="{1FFC7E97-AFF8-4139-AF78-6E9BF5A0AD99}" srcOrd="2" destOrd="0" presId="urn:microsoft.com/office/officeart/2005/8/layout/default#1"/>
    <dgm:cxn modelId="{F78C7481-BFD2-46C3-BF3D-95526988EDE5}" type="presParOf" srcId="{1FFDCE2D-CE0E-414A-B9AD-D9B069939809}" destId="{0F864151-91B8-4F30-B282-B20EF384E0D8}" srcOrd="3" destOrd="0" presId="urn:microsoft.com/office/officeart/2005/8/layout/default#1"/>
    <dgm:cxn modelId="{E3AA951B-8E93-42B5-8386-09149D163AF4}" type="presParOf" srcId="{1FFDCE2D-CE0E-414A-B9AD-D9B069939809}" destId="{86AC59B2-63BA-44FB-92DA-BB359E4D3009}" srcOrd="4" destOrd="0" presId="urn:microsoft.com/office/officeart/2005/8/layout/default#1"/>
    <dgm:cxn modelId="{530C65B2-3853-4E1F-9937-BF4C44E04AA7}" type="presParOf" srcId="{1FFDCE2D-CE0E-414A-B9AD-D9B069939809}" destId="{19A4AB56-CD52-4BC4-9BB3-0CB48F2B8F4B}" srcOrd="5" destOrd="0" presId="urn:microsoft.com/office/officeart/2005/8/layout/default#1"/>
    <dgm:cxn modelId="{50B1EA65-F36C-4297-AAFC-9188436F3B8B}" type="presParOf" srcId="{1FFDCE2D-CE0E-414A-B9AD-D9B069939809}" destId="{4E48D9B1-050B-4069-BE53-B2875672EDE3}" srcOrd="6" destOrd="0" presId="urn:microsoft.com/office/officeart/2005/8/layout/default#1"/>
    <dgm:cxn modelId="{134BAF41-1E7E-4B35-9628-577581A69F94}" type="presParOf" srcId="{1FFDCE2D-CE0E-414A-B9AD-D9B069939809}" destId="{5162B720-D9BE-481E-8612-1A65CE40D8D5}" srcOrd="7" destOrd="0" presId="urn:microsoft.com/office/officeart/2005/8/layout/default#1"/>
    <dgm:cxn modelId="{C993D200-13B7-4C35-8372-C3C8606F9253}" type="presParOf" srcId="{1FFDCE2D-CE0E-414A-B9AD-D9B069939809}" destId="{7E6CC942-EFD8-4DF4-837A-28CF839B5682}" srcOrd="8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A0F466-B328-4EF2-85E7-91F254B69D2C}">
      <dsp:nvSpPr>
        <dsp:cNvPr id="0" name=""/>
        <dsp:cNvSpPr/>
      </dsp:nvSpPr>
      <dsp:spPr>
        <a:xfrm>
          <a:off x="675" y="0"/>
          <a:ext cx="2906430" cy="2285998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Охват МО</a:t>
          </a:r>
          <a:endParaRPr lang="ru-RU" sz="1800" b="1" kern="1200" dirty="0"/>
        </a:p>
      </dsp:txBody>
      <dsp:txXfrm rot="16200000">
        <a:off x="-645940" y="646616"/>
        <a:ext cx="1874518" cy="581286"/>
      </dsp:txXfrm>
    </dsp:sp>
    <dsp:sp modelId="{FDCAEEF5-3FB0-4085-B351-6CE5B7DFD2D8}">
      <dsp:nvSpPr>
        <dsp:cNvPr id="0" name=""/>
        <dsp:cNvSpPr/>
      </dsp:nvSpPr>
      <dsp:spPr>
        <a:xfrm>
          <a:off x="581961" y="0"/>
          <a:ext cx="2165290" cy="22859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В исследовании приняли участие 22 МО, в т.ч.: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- 4 городских округа;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- 3 внутригородских района;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- 4 муниципальных района;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- 3 городских поселения;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- 8 сельских поселений</a:t>
          </a:r>
          <a:endParaRPr lang="ru-RU" sz="1400" b="0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581961" y="0"/>
        <a:ext cx="2165290" cy="2285998"/>
      </dsp:txXfrm>
    </dsp:sp>
    <dsp:sp modelId="{F3A8F057-FCDA-4820-B9AF-B0932182FA01}">
      <dsp:nvSpPr>
        <dsp:cNvPr id="0" name=""/>
        <dsp:cNvSpPr/>
      </dsp:nvSpPr>
      <dsp:spPr>
        <a:xfrm>
          <a:off x="3008831" y="0"/>
          <a:ext cx="2906430" cy="2285998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Охват персонала</a:t>
          </a:r>
          <a:endParaRPr lang="ru-RU" sz="1800" b="1" kern="1200" dirty="0"/>
        </a:p>
      </dsp:txBody>
      <dsp:txXfrm rot="16200000">
        <a:off x="2362215" y="646616"/>
        <a:ext cx="1874518" cy="581286"/>
      </dsp:txXfrm>
    </dsp:sp>
    <dsp:sp modelId="{C607ED83-00AE-4F82-B0AF-FA949C8895FB}">
      <dsp:nvSpPr>
        <dsp:cNvPr id="0" name=""/>
        <dsp:cNvSpPr/>
      </dsp:nvSpPr>
      <dsp:spPr>
        <a:xfrm rot="5400000">
          <a:off x="2855382" y="1741788"/>
          <a:ext cx="335960" cy="43596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8111A4-8209-4C12-B772-6FFC6D5ADC07}">
      <dsp:nvSpPr>
        <dsp:cNvPr id="0" name=""/>
        <dsp:cNvSpPr/>
      </dsp:nvSpPr>
      <dsp:spPr>
        <a:xfrm>
          <a:off x="3590117" y="0"/>
          <a:ext cx="2165290" cy="22859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В течение 41 дня исследования: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</a:t>
          </a: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собирались данные об управленческих структурах;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</a:t>
          </a: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проводилась </a:t>
          </a:r>
          <a:r>
            <a:rPr lang="ru-RU" sz="140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самофотография</a:t>
          </a: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1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деятельности</a:t>
          </a: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2796 муниципальных служащих</a:t>
          </a:r>
          <a:endParaRPr lang="ru-RU" sz="14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590117" y="0"/>
        <a:ext cx="2165290" cy="2285998"/>
      </dsp:txXfrm>
    </dsp:sp>
    <dsp:sp modelId="{CAD14B0E-A68A-4732-8123-B1C4A17485D6}">
      <dsp:nvSpPr>
        <dsp:cNvPr id="0" name=""/>
        <dsp:cNvSpPr/>
      </dsp:nvSpPr>
      <dsp:spPr>
        <a:xfrm>
          <a:off x="6017662" y="0"/>
          <a:ext cx="2906430" cy="2285998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Данные для исследования</a:t>
          </a:r>
          <a:endParaRPr lang="ru-RU" sz="1800" b="1" kern="1200" dirty="0"/>
        </a:p>
      </dsp:txBody>
      <dsp:txXfrm rot="16200000">
        <a:off x="5371046" y="646616"/>
        <a:ext cx="1874518" cy="581286"/>
      </dsp:txXfrm>
    </dsp:sp>
    <dsp:sp modelId="{53F103D8-35B2-46BA-934E-81E1FB0A181F}">
      <dsp:nvSpPr>
        <dsp:cNvPr id="0" name=""/>
        <dsp:cNvSpPr/>
      </dsp:nvSpPr>
      <dsp:spPr>
        <a:xfrm rot="5400000">
          <a:off x="5863538" y="1741788"/>
          <a:ext cx="335960" cy="43596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0DBD77-86FC-497D-AAD5-E93BDB5595B1}">
      <dsp:nvSpPr>
        <dsp:cNvPr id="0" name=""/>
        <dsp:cNvSpPr/>
      </dsp:nvSpPr>
      <dsp:spPr>
        <a:xfrm>
          <a:off x="6598948" y="0"/>
          <a:ext cx="2165290" cy="22859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В базе данных собраны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756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более 500 тыс. информационных записей</a:t>
          </a:r>
          <a:r>
            <a:rPr lang="ru-RU" sz="1400" kern="1200" dirty="0" smtClean="0"/>
            <a:t>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</a:t>
          </a: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о продолжительности выполнения процессов;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</a:t>
          </a: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о структуре рабочего времени работников</a:t>
          </a:r>
          <a:endParaRPr lang="ru-RU" sz="14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598948" y="0"/>
        <a:ext cx="2165290" cy="22859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642971-2A28-4488-A6C5-DA835765BD85}">
      <dsp:nvSpPr>
        <dsp:cNvPr id="0" name=""/>
        <dsp:cNvSpPr/>
      </dsp:nvSpPr>
      <dsp:spPr>
        <a:xfrm>
          <a:off x="-4253082" y="-652528"/>
          <a:ext cx="5067432" cy="5067432"/>
        </a:xfrm>
        <a:prstGeom prst="blockArc">
          <a:avLst>
            <a:gd name="adj1" fmla="val 18900000"/>
            <a:gd name="adj2" fmla="val 2700000"/>
            <a:gd name="adj3" fmla="val 42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C6DDA4-529A-4ED7-9375-D46D2307981C}">
      <dsp:nvSpPr>
        <dsp:cNvPr id="0" name=""/>
        <dsp:cNvSpPr/>
      </dsp:nvSpPr>
      <dsp:spPr>
        <a:xfrm>
          <a:off x="599356" y="192678"/>
          <a:ext cx="8218398" cy="6434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418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Выявлено 1019 функций органов местного самоуправления</a:t>
          </a:r>
          <a:r>
            <a:rPr lang="ru-RU" sz="1400" kern="1200" dirty="0" smtClean="0"/>
            <a:t>; </a:t>
          </a:r>
        </a:p>
        <a:p>
          <a:pPr lvl="0" algn="just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Сформован перечень из 74 типовых управленческих процессов, исполняемых                                  в органах местного самоуправления</a:t>
          </a:r>
          <a:endParaRPr lang="ru-RU" sz="14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599356" y="192678"/>
        <a:ext cx="8218398" cy="643416"/>
      </dsp:txXfrm>
    </dsp:sp>
    <dsp:sp modelId="{DA957946-C16E-427D-8BA1-86EE6CD2B17D}">
      <dsp:nvSpPr>
        <dsp:cNvPr id="0" name=""/>
        <dsp:cNvSpPr/>
      </dsp:nvSpPr>
      <dsp:spPr>
        <a:xfrm>
          <a:off x="62636" y="176267"/>
          <a:ext cx="588059" cy="5880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42C48-8697-40B3-871A-A11291E404BC}">
      <dsp:nvSpPr>
        <dsp:cNvPr id="0" name=""/>
        <dsp:cNvSpPr/>
      </dsp:nvSpPr>
      <dsp:spPr>
        <a:xfrm>
          <a:off x="744197" y="993387"/>
          <a:ext cx="8073557" cy="4704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418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Определены нормы времени на выполнение типовых управленческих процессов по типам муниципальных образований</a:t>
          </a:r>
          <a:endParaRPr lang="ru-RU" sz="14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744197" y="993387"/>
        <a:ext cx="8073557" cy="470447"/>
      </dsp:txXfrm>
    </dsp:sp>
    <dsp:sp modelId="{503F1EC2-60F0-4C7D-ADF0-39659F366513}">
      <dsp:nvSpPr>
        <dsp:cNvPr id="0" name=""/>
        <dsp:cNvSpPr/>
      </dsp:nvSpPr>
      <dsp:spPr>
        <a:xfrm>
          <a:off x="399745" y="881712"/>
          <a:ext cx="588059" cy="5880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864432-5856-40C6-8CBE-2DA9DFDF4846}">
      <dsp:nvSpPr>
        <dsp:cNvPr id="0" name=""/>
        <dsp:cNvSpPr/>
      </dsp:nvSpPr>
      <dsp:spPr>
        <a:xfrm>
          <a:off x="797240" y="1645963"/>
          <a:ext cx="7970091" cy="4704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418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Установлена зависимость расчетной штатной численности от показателей социально-экономического развития муниципального образования</a:t>
          </a:r>
          <a:endParaRPr lang="ru-RU" sz="14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797240" y="1645963"/>
        <a:ext cx="7970091" cy="470447"/>
      </dsp:txXfrm>
    </dsp:sp>
    <dsp:sp modelId="{B03FAF90-1316-42AF-B6E2-335224C8E6E8}">
      <dsp:nvSpPr>
        <dsp:cNvPr id="0" name=""/>
        <dsp:cNvSpPr/>
      </dsp:nvSpPr>
      <dsp:spPr>
        <a:xfrm>
          <a:off x="495466" y="1602641"/>
          <a:ext cx="588059" cy="58805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CB707-5236-4F3E-8F44-9941E3C9E78B}">
      <dsp:nvSpPr>
        <dsp:cNvPr id="0" name=""/>
        <dsp:cNvSpPr/>
      </dsp:nvSpPr>
      <dsp:spPr>
        <a:xfrm>
          <a:off x="693775" y="2351409"/>
          <a:ext cx="8073557" cy="4704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418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Рассчитана нормативная штатная численность муниципальных служащих по нормам времени и объемам исполняемой деятельности</a:t>
          </a:r>
          <a:endParaRPr lang="ru-RU" sz="14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93775" y="2351409"/>
        <a:ext cx="8073557" cy="470447"/>
      </dsp:txXfrm>
    </dsp:sp>
    <dsp:sp modelId="{000D704B-392B-4050-8EF5-6978D5171FF4}">
      <dsp:nvSpPr>
        <dsp:cNvPr id="0" name=""/>
        <dsp:cNvSpPr/>
      </dsp:nvSpPr>
      <dsp:spPr>
        <a:xfrm>
          <a:off x="399745" y="2292603"/>
          <a:ext cx="588059" cy="588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98961-D03A-4A5D-A946-A77F1C70A16C}">
      <dsp:nvSpPr>
        <dsp:cNvPr id="0" name=""/>
        <dsp:cNvSpPr/>
      </dsp:nvSpPr>
      <dsp:spPr>
        <a:xfrm>
          <a:off x="356666" y="3056854"/>
          <a:ext cx="8410666" cy="470447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41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Результаты исследования (выборочной совокупности) перенесены на все муниципальные образования Челябинской области</a:t>
          </a:r>
          <a:endParaRPr lang="ru-RU" sz="14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56666" y="3056854"/>
        <a:ext cx="8410666" cy="470447"/>
      </dsp:txXfrm>
    </dsp:sp>
    <dsp:sp modelId="{917AE071-64E8-4E5A-A89F-E150D57A4C5F}">
      <dsp:nvSpPr>
        <dsp:cNvPr id="0" name=""/>
        <dsp:cNvSpPr/>
      </dsp:nvSpPr>
      <dsp:spPr>
        <a:xfrm>
          <a:off x="62636" y="2998048"/>
          <a:ext cx="588059" cy="58805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60BB88-42BA-49D9-A44B-7841BE9EA6F6}">
      <dsp:nvSpPr>
        <dsp:cNvPr id="0" name=""/>
        <dsp:cNvSpPr/>
      </dsp:nvSpPr>
      <dsp:spPr>
        <a:xfrm>
          <a:off x="2" y="230353"/>
          <a:ext cx="1633993" cy="12205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принимаются меры по рациональному использованию трудовых ресурсов</a:t>
          </a:r>
          <a:endParaRPr lang="ru-RU" sz="1400" b="1" kern="1200" dirty="0"/>
        </a:p>
      </dsp:txBody>
      <dsp:txXfrm>
        <a:off x="2" y="230353"/>
        <a:ext cx="1633993" cy="1220533"/>
      </dsp:txXfrm>
    </dsp:sp>
    <dsp:sp modelId="{1FFC7E97-AFF8-4139-AF78-6E9BF5A0AD99}">
      <dsp:nvSpPr>
        <dsp:cNvPr id="0" name=""/>
        <dsp:cNvSpPr/>
      </dsp:nvSpPr>
      <dsp:spPr>
        <a:xfrm>
          <a:off x="1826251" y="238495"/>
          <a:ext cx="1633993" cy="1265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повышается эффективность использования фонда рабочего времени</a:t>
          </a:r>
        </a:p>
      </dsp:txBody>
      <dsp:txXfrm>
        <a:off x="1826251" y="238495"/>
        <a:ext cx="1633993" cy="1265779"/>
      </dsp:txXfrm>
    </dsp:sp>
    <dsp:sp modelId="{86AC59B2-63BA-44FB-92DA-BB359E4D3009}">
      <dsp:nvSpPr>
        <dsp:cNvPr id="0" name=""/>
        <dsp:cNvSpPr/>
      </dsp:nvSpPr>
      <dsp:spPr>
        <a:xfrm>
          <a:off x="3576372" y="244280"/>
          <a:ext cx="1377407" cy="1231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снижается текучесть кадров и укрепляется трудовая дисциплина</a:t>
          </a:r>
        </a:p>
      </dsp:txBody>
      <dsp:txXfrm>
        <a:off x="3576372" y="244280"/>
        <a:ext cx="1377407" cy="1231837"/>
      </dsp:txXfrm>
    </dsp:sp>
    <dsp:sp modelId="{4E48D9B1-050B-4069-BE53-B2875672EDE3}">
      <dsp:nvSpPr>
        <dsp:cNvPr id="0" name=""/>
        <dsp:cNvSpPr/>
      </dsp:nvSpPr>
      <dsp:spPr>
        <a:xfrm>
          <a:off x="5163583" y="233294"/>
          <a:ext cx="1532636" cy="1317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раскрывается человеческий потенциал муниципальных служащих</a:t>
          </a:r>
        </a:p>
      </dsp:txBody>
      <dsp:txXfrm>
        <a:off x="5163583" y="233294"/>
        <a:ext cx="1532636" cy="1317906"/>
      </dsp:txXfrm>
    </dsp:sp>
    <dsp:sp modelId="{7E6CC942-EFD8-4DF4-837A-28CF839B5682}">
      <dsp:nvSpPr>
        <dsp:cNvPr id="0" name=""/>
        <dsp:cNvSpPr/>
      </dsp:nvSpPr>
      <dsp:spPr>
        <a:xfrm>
          <a:off x="6831988" y="186549"/>
          <a:ext cx="1939386" cy="14517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цели и задачи деятельности </a:t>
          </a:r>
          <a:r>
            <a:rPr lang="ru-RU" sz="1400" b="1" kern="1200" dirty="0" smtClean="0"/>
            <a:t>разделяются </a:t>
          </a:r>
          <a:r>
            <a:rPr lang="ru-RU" sz="1400" b="1" kern="1200" dirty="0" smtClean="0"/>
            <a:t>подавляющим большинством муниципальных служащих</a:t>
          </a:r>
          <a:endParaRPr lang="ru-RU" sz="1400" b="1" kern="1200" dirty="0"/>
        </a:p>
      </dsp:txBody>
      <dsp:txXfrm>
        <a:off x="6831988" y="186549"/>
        <a:ext cx="1939386" cy="1451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889938" cy="495347"/>
          </a:xfrm>
          <a:prstGeom prst="rect">
            <a:avLst/>
          </a:prstGeom>
        </p:spPr>
        <p:txBody>
          <a:bodyPr vert="horz" lIns="90033" tIns="45016" rIns="90033" bIns="450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8" y="3"/>
            <a:ext cx="2889938" cy="495347"/>
          </a:xfrm>
          <a:prstGeom prst="rect">
            <a:avLst/>
          </a:prstGeom>
        </p:spPr>
        <p:txBody>
          <a:bodyPr vert="horz" lIns="90033" tIns="45016" rIns="90033" bIns="45016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5075"/>
            <a:ext cx="444023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33" tIns="45016" rIns="90033" bIns="450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51221"/>
            <a:ext cx="5335270" cy="3887361"/>
          </a:xfrm>
          <a:prstGeom prst="rect">
            <a:avLst/>
          </a:prstGeom>
        </p:spPr>
        <p:txBody>
          <a:bodyPr vert="horz" lIns="90033" tIns="45016" rIns="90033" bIns="450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889938" cy="495346"/>
          </a:xfrm>
          <a:prstGeom prst="rect">
            <a:avLst/>
          </a:prstGeom>
        </p:spPr>
        <p:txBody>
          <a:bodyPr vert="horz" lIns="90033" tIns="45016" rIns="90033" bIns="450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8" y="9377318"/>
            <a:ext cx="2889938" cy="495346"/>
          </a:xfrm>
          <a:prstGeom prst="rect">
            <a:avLst/>
          </a:prstGeom>
        </p:spPr>
        <p:txBody>
          <a:bodyPr vert="horz" lIns="90033" tIns="45016" rIns="90033" bIns="45016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5075"/>
            <a:ext cx="4440238" cy="3330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3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199" y="1122363"/>
            <a:ext cx="6859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FF5E-6CB9-4A17-BD61-533FABB728BE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1159-550D-4E37-BDE8-3C374BEC9DF3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4085-BCCB-4091-9F9F-F45A12EB54C3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D6A7-21AD-4FF9-8A42-950C00C5310C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996" y="1709738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996" y="4589464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977C-192E-497F-997E-AED23C9AC1FA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FE90-29EE-4042-9CA7-C579CD275A1F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444C-AA2C-4738-8476-BC6EBEE3C985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3D1-2157-4462-8849-8572E74E6206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3529-3D99-4686-AF5A-3F8828CA33F5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5661-E11D-441D-BE51-FF3E253A880F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8040-48B6-40B4-82B7-2CB47264EABE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2E231-A367-4DC6-AD7B-36F9655EA649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tags" Target="../tags/tag2.xml"/><Relationship Id="rId7" Type="http://schemas.openxmlformats.org/officeDocument/2006/relationships/diagramLayout" Target="../diagrams/layout3.xml"/><Relationship Id="rId2" Type="http://schemas.openxmlformats.org/officeDocument/2006/relationships/tags" Target="../tags/tag1.xml"/><Relationship Id="rId1" Type="http://schemas.openxmlformats.org/officeDocument/2006/relationships/vmlDrawing" Target="../drawings/vmlDrawing8.vml"/><Relationship Id="rId6" Type="http://schemas.openxmlformats.org/officeDocument/2006/relationships/diagramData" Target="../diagrams/data3.xml"/><Relationship Id="rId5" Type="http://schemas.openxmlformats.org/officeDocument/2006/relationships/oleObject" Target="../embeddings/oleObject8.bin"/><Relationship Id="rId10" Type="http://schemas.microsoft.com/office/2007/relationships/diagramDrawing" Target="../diagrams/drawing3.xml"/><Relationship Id="rId4" Type="http://schemas.openxmlformats.org/officeDocument/2006/relationships/slideLayout" Target="../slideLayouts/slideLayout1.xml"/><Relationship Id="rId9" Type="http://schemas.openxmlformats.org/officeDocument/2006/relationships/diagramColors" Target="../diagrams/colors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diagramQuickStyle" Target="../diagrams/quickStyle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diagramLayout" Target="../diagrams/layout1.xml"/><Relationship Id="rId11" Type="http://schemas.openxmlformats.org/officeDocument/2006/relationships/diagramQuickStyle" Target="../diagrams/quickStyle2.xml"/><Relationship Id="rId5" Type="http://schemas.openxmlformats.org/officeDocument/2006/relationships/diagramData" Target="../diagrams/data1.xml"/><Relationship Id="rId15" Type="http://schemas.microsoft.com/office/2007/relationships/diagramDrawing" Target="../diagrams/drawing2.xml"/><Relationship Id="rId10" Type="http://schemas.openxmlformats.org/officeDocument/2006/relationships/diagramLayout" Target="../diagrams/layout2.xml"/><Relationship Id="rId4" Type="http://schemas.openxmlformats.org/officeDocument/2006/relationships/oleObject" Target="../embeddings/oleObject4.bin"/><Relationship Id="rId9" Type="http://schemas.openxmlformats.org/officeDocument/2006/relationships/diagramData" Target="../diagrams/data2.xml"/><Relationship Id="rId14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9350" y="1200151"/>
            <a:ext cx="8145289" cy="295274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Проект: </a:t>
            </a:r>
            <a:b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Оптимизация системы муниципального управления: организационных структур, штатной численности и оплаты труда в органах местного самоуправления муниципальных образований </a:t>
            </a:r>
            <a:b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Челябинской области</a:t>
            </a:r>
            <a:endParaRPr lang="ru-RU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15" y="4438651"/>
            <a:ext cx="8742959" cy="17359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Начальник отдела организации муниципальной службы Управления государственной службы                                    Правительства Челябинской области</a:t>
            </a:r>
            <a:endParaRPr lang="ru-RU" sz="18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Эльвира  Михайловна </a:t>
            </a:r>
            <a:r>
              <a:rPr lang="ru-RU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Берешкеева</a:t>
            </a:r>
            <a:endParaRPr lang="ru-RU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345" y="6326964"/>
            <a:ext cx="8259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2018 г.</a:t>
            </a:r>
          </a:p>
        </p:txBody>
      </p:sp>
      <p:sp>
        <p:nvSpPr>
          <p:cNvPr id="16" name="Прямоугольник 1"/>
          <p:cNvSpPr>
            <a:spLocks noChangeArrowheads="1"/>
          </p:cNvSpPr>
          <p:nvPr/>
        </p:nvSpPr>
        <p:spPr bwMode="auto">
          <a:xfrm>
            <a:off x="1159750" y="371475"/>
            <a:ext cx="7242638" cy="8382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Правительство </a:t>
            </a:r>
            <a:r>
              <a:rPr lang="ru-RU" altLang="ru-RU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Челябинской </a:t>
            </a:r>
            <a:r>
              <a:rPr lang="ru-RU" alt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области</a:t>
            </a:r>
            <a:endParaRPr lang="ru-RU" altLang="ru-RU" sz="24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7" name="Picture 8" descr="http://chel-poisk.ru/wp-content/uploads/2015/10/1-232x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43" y="176214"/>
            <a:ext cx="820483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99415893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p:oleObj spid="_x0000_s37890" name="think-cell Slide" r:id="rId5" imgW="360" imgH="360" progId="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650792" y="7092002"/>
            <a:ext cx="4572794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38125" y="4375929"/>
            <a:ext cx="86031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 smtClean="0"/>
              <a:t>По результатам проведения оценки:</a:t>
            </a:r>
            <a:endParaRPr lang="ru-RU" sz="16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4675319"/>
            <a:ext cx="8603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="" xmlns:p14="http://schemas.microsoft.com/office/powerpoint/2010/main" val="3638961580"/>
              </p:ext>
            </p:extLst>
          </p:nvPr>
        </p:nvGraphicFramePr>
        <p:xfrm>
          <a:off x="130628" y="4581525"/>
          <a:ext cx="8771737" cy="163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9" name="Блок-схема: альтернативный процесс 18"/>
          <p:cNvSpPr/>
          <p:nvPr/>
        </p:nvSpPr>
        <p:spPr bwMode="auto">
          <a:xfrm>
            <a:off x="816428" y="193486"/>
            <a:ext cx="7609115" cy="64769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Методика оценки кадрового потенциала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муниципальных служащих</a:t>
            </a:r>
            <a:endParaRPr lang="ru-RU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Блок-схема: альтернативный процесс 19"/>
          <p:cNvSpPr/>
          <p:nvPr/>
        </p:nvSpPr>
        <p:spPr bwMode="auto">
          <a:xfrm>
            <a:off x="838199" y="1458686"/>
            <a:ext cx="7478487" cy="1066149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alpha val="70000"/>
                </a:schemeClr>
              </a:gs>
              <a:gs pos="100000">
                <a:schemeClr val="accent1">
                  <a:shade val="100000"/>
                  <a:satMod val="115000"/>
                  <a:alpha val="10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algn="ctr" fontAlgn="base"/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определение  и формирование системы компетенций (моделей), которые муниципальные служащие должны использовать при осуществлении своей служебной деятельности</a:t>
            </a:r>
            <a:endParaRPr lang="ru-RU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8583" y="2799502"/>
            <a:ext cx="8605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/>
              <a:t>Этапы оценки кадрового потенциала:</a:t>
            </a:r>
            <a:endParaRPr lang="ru-RU" b="1" dirty="0"/>
          </a:p>
        </p:txBody>
      </p:sp>
      <p:sp>
        <p:nvSpPr>
          <p:cNvPr id="27" name="Овал 26"/>
          <p:cNvSpPr/>
          <p:nvPr>
            <p:custDataLst>
              <p:tags r:id="rId2"/>
            </p:custDataLst>
          </p:nvPr>
        </p:nvSpPr>
        <p:spPr>
          <a:xfrm>
            <a:off x="176235" y="3257550"/>
            <a:ext cx="2143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1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62319" y="3175427"/>
            <a:ext cx="367153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/>
              <a:t>Оценка кадровых ресурсов</a:t>
            </a:r>
            <a:endParaRPr lang="ru-RU" sz="2000" dirty="0"/>
          </a:p>
        </p:txBody>
      </p:sp>
      <p:sp>
        <p:nvSpPr>
          <p:cNvPr id="29" name="Овал 28"/>
          <p:cNvSpPr/>
          <p:nvPr>
            <p:custDataLst>
              <p:tags r:id="rId3"/>
            </p:custDataLst>
          </p:nvPr>
        </p:nvSpPr>
        <p:spPr>
          <a:xfrm>
            <a:off x="4361108" y="3220000"/>
            <a:ext cx="2143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2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91331" y="3163909"/>
            <a:ext cx="4344707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t">
            <a:spAutoFit/>
          </a:bodyPr>
          <a:lstStyle/>
          <a:p>
            <a:r>
              <a:rPr lang="ru-RU" sz="2000" dirty="0" smtClean="0"/>
              <a:t>Определение перспектив развития и механизмов использования кадрового потенциала</a:t>
            </a:r>
            <a:endParaRPr lang="ru-RU" sz="2000" dirty="0"/>
          </a:p>
        </p:txBody>
      </p:sp>
      <p:sp>
        <p:nvSpPr>
          <p:cNvPr id="35" name="Стрелка вниз 34"/>
          <p:cNvSpPr/>
          <p:nvPr/>
        </p:nvSpPr>
        <p:spPr bwMode="auto">
          <a:xfrm>
            <a:off x="3428999" y="1055914"/>
            <a:ext cx="1948543" cy="337457"/>
          </a:xfrm>
          <a:prstGeom prst="downArrow">
            <a:avLst/>
          </a:prstGeom>
          <a:gradFill flip="none" rotWithShape="1">
            <a:gsLst>
              <a:gs pos="0">
                <a:schemeClr val="accent4">
                  <a:alpha val="70000"/>
                </a:schemeClr>
              </a:gs>
              <a:gs pos="100000">
                <a:schemeClr val="accent1">
                  <a:shade val="100000"/>
                  <a:satMod val="115000"/>
                  <a:alpha val="10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algn="ctr"/>
            <a:endParaRPr lang="ru-RU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42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86276103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p:oleObj spid="_x0000_s52226" name="think-cell Slide" r:id="rId3" imgW="360" imgH="360" progId="">
              <p:embed/>
            </p:oleObj>
          </a:graphicData>
        </a:graphic>
      </p:graphicFrame>
      <p:graphicFrame>
        <p:nvGraphicFramePr>
          <p:cNvPr id="5" name="Объект 4" hidden="1"/>
          <p:cNvGraphicFramePr>
            <a:graphicFrameLocks noChangeAspect="1"/>
          </p:cNvGraphicFramePr>
          <p:nvPr>
            <p:extLst/>
          </p:nvPr>
        </p:nvGraphicFramePr>
        <p:xfrm>
          <a:off x="858591" y="1590"/>
          <a:ext cx="1190" cy="1587"/>
        </p:xfrm>
        <a:graphic>
          <a:graphicData uri="http://schemas.openxmlformats.org/presentationml/2006/ole">
            <p:oleObj spid="_x0000_s52227" name="think-cell Slide" r:id="rId4" imgW="360" imgH="360" progId="">
              <p:embed/>
            </p:oleObj>
          </a:graphicData>
        </a:graphic>
      </p:graphicFrame>
      <p:graphicFrame>
        <p:nvGraphicFramePr>
          <p:cNvPr id="27" name="Объект 26" hidden="1"/>
          <p:cNvGraphicFramePr>
            <a:graphicFrameLocks noChangeAspect="1"/>
          </p:cNvGraphicFramePr>
          <p:nvPr>
            <p:extLst/>
          </p:nvPr>
        </p:nvGraphicFramePr>
        <p:xfrm>
          <a:off x="972911" y="153990"/>
          <a:ext cx="1190" cy="1587"/>
        </p:xfrm>
        <a:graphic>
          <a:graphicData uri="http://schemas.openxmlformats.org/presentationml/2006/ole">
            <p:oleObj spid="_x0000_s52228" name="think-cell Slide" r:id="rId5" imgW="360" imgH="360" progId="">
              <p:embed/>
            </p:oleObj>
          </a:graphicData>
        </a:graphic>
      </p:graphicFrame>
      <p:graphicFrame>
        <p:nvGraphicFramePr>
          <p:cNvPr id="28" name="Объект 27" hidden="1"/>
          <p:cNvGraphicFramePr>
            <a:graphicFrameLocks noChangeAspect="1"/>
          </p:cNvGraphicFramePr>
          <p:nvPr>
            <p:extLst/>
          </p:nvPr>
        </p:nvGraphicFramePr>
        <p:xfrm>
          <a:off x="1087231" y="306390"/>
          <a:ext cx="1190" cy="1587"/>
        </p:xfrm>
        <a:graphic>
          <a:graphicData uri="http://schemas.openxmlformats.org/presentationml/2006/ole">
            <p:oleObj spid="_x0000_s52229" name="think-cell Slide" r:id="rId6" imgW="360" imgH="360" progId="">
              <p:embed/>
            </p:oleObj>
          </a:graphicData>
        </a:graphic>
      </p:graphicFrame>
      <p:grpSp>
        <p:nvGrpSpPr>
          <p:cNvPr id="3" name="Group 10"/>
          <p:cNvGrpSpPr/>
          <p:nvPr/>
        </p:nvGrpSpPr>
        <p:grpSpPr>
          <a:xfrm>
            <a:off x="163772" y="1446665"/>
            <a:ext cx="8816454" cy="4832589"/>
            <a:chOff x="387866" y="2108338"/>
            <a:chExt cx="9412151" cy="3997051"/>
          </a:xfrm>
        </p:grpSpPr>
        <p:sp>
          <p:nvSpPr>
            <p:cNvPr id="30" name="Pentagon 1"/>
            <p:cNvSpPr/>
            <p:nvPr/>
          </p:nvSpPr>
          <p:spPr>
            <a:xfrm rot="5400000">
              <a:off x="990958" y="1522690"/>
              <a:ext cx="1766074" cy="2972258"/>
            </a:xfrm>
            <a:prstGeom prst="homePlate">
              <a:avLst>
                <a:gd name="adj" fmla="val 1385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72000" tIns="72000" rIns="72000" bIns="72000" rtlCol="0" anchor="ctr"/>
            <a:lstStyle/>
            <a:p>
              <a:pPr algn="ctr"/>
              <a:r>
                <a:rPr lang="ru-RU" sz="20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Оптимизация штатной численности</a:t>
              </a:r>
              <a:endParaRPr lang="ru-RU" sz="2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3" name="Chevron 3"/>
            <p:cNvSpPr/>
            <p:nvPr/>
          </p:nvSpPr>
          <p:spPr>
            <a:xfrm rot="5400000">
              <a:off x="4203040" y="1508263"/>
              <a:ext cx="1806096" cy="3006245"/>
            </a:xfrm>
            <a:prstGeom prst="chevron">
              <a:avLst>
                <a:gd name="adj" fmla="val 1414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72000" tIns="72000" rIns="72000" bIns="72000" rtlCol="0" anchor="ctr"/>
            <a:lstStyle/>
            <a:p>
              <a:pPr algn="ctr"/>
              <a:r>
                <a:rPr lang="ru-RU" sz="20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Справедливый размер вознаграждения</a:t>
              </a:r>
              <a:endParaRPr lang="ru-RU" sz="2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5" name="Chevron 3"/>
            <p:cNvSpPr/>
            <p:nvPr/>
          </p:nvSpPr>
          <p:spPr>
            <a:xfrm rot="5400000">
              <a:off x="7450561" y="1564977"/>
              <a:ext cx="1756217" cy="2942695"/>
            </a:xfrm>
            <a:prstGeom prst="chevron">
              <a:avLst>
                <a:gd name="adj" fmla="val 1414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72000" tIns="72000" rIns="72000" bIns="72000" rtlCol="0" anchor="ctr"/>
            <a:lstStyle/>
            <a:p>
              <a:pPr algn="ctr"/>
              <a:r>
                <a:rPr lang="ru-RU" sz="20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Рост эффективности управления кадровым составом</a:t>
              </a:r>
              <a:endParaRPr lang="ru-RU" sz="2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7" name="Chevron 3"/>
            <p:cNvSpPr/>
            <p:nvPr/>
          </p:nvSpPr>
          <p:spPr>
            <a:xfrm rot="5400000">
              <a:off x="1811885" y="3318916"/>
              <a:ext cx="1639487" cy="3846453"/>
            </a:xfrm>
            <a:prstGeom prst="chevron">
              <a:avLst>
                <a:gd name="adj" fmla="val 1414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72000" tIns="72000" rIns="72000" bIns="72000" rtlCol="0" anchor="ctr"/>
            <a:lstStyle/>
            <a:p>
              <a:pPr algn="ctr"/>
              <a:r>
                <a:rPr lang="ru-RU" sz="24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Ориентир на развитие территории</a:t>
              </a:r>
              <a:endParaRPr lang="ru-RU" sz="2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9" name="Chevron 3"/>
            <p:cNvSpPr/>
            <p:nvPr/>
          </p:nvSpPr>
          <p:spPr>
            <a:xfrm rot="5400000">
              <a:off x="6722765" y="3304965"/>
              <a:ext cx="1637837" cy="3963011"/>
            </a:xfrm>
            <a:prstGeom prst="chevron">
              <a:avLst>
                <a:gd name="adj" fmla="val 1414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72000" tIns="72000" rIns="72000" bIns="72000" rtlCol="0" anchor="ctr"/>
            <a:lstStyle/>
            <a:p>
              <a:pPr algn="ctr"/>
              <a:r>
                <a:rPr lang="ru-RU" sz="24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Рост уровня </a:t>
              </a:r>
            </a:p>
            <a:p>
              <a:pPr algn="ctr"/>
              <a:r>
                <a:rPr lang="ru-RU" sz="24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доверия к власти</a:t>
              </a:r>
              <a:endParaRPr lang="ru-RU" sz="2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57429" y="105460"/>
            <a:ext cx="86103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Внедрение методик, направленных на оптимизацию организационных структур, управленческих </a:t>
            </a:r>
          </a:p>
          <a:p>
            <a:pPr algn="ctr"/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 кадровых процессов</a:t>
            </a:r>
            <a:endParaRPr lang="ru-RU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0" y="1289339"/>
            <a:ext cx="914558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157006" y="3533775"/>
            <a:ext cx="8701244" cy="710679"/>
          </a:xfrm>
          <a:custGeom>
            <a:avLst/>
            <a:gdLst/>
            <a:ahLst/>
            <a:cxnLst/>
            <a:rect l="0" t="0" r="0" b="0"/>
            <a:pathLst>
              <a:path w="2647951" h="390526">
                <a:moveTo>
                  <a:pt x="0" y="0"/>
                </a:moveTo>
                <a:lnTo>
                  <a:pt x="0" y="0"/>
                </a:lnTo>
                <a:lnTo>
                  <a:pt x="1323975" y="390525"/>
                </a:lnTo>
                <a:lnTo>
                  <a:pt x="2647950" y="0"/>
                </a:lnTo>
              </a:path>
            </a:pathLst>
          </a:custGeom>
          <a:ln w="19050">
            <a:solidFill>
              <a:schemeClr val="accent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61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Заголовок 42"/>
          <p:cNvSpPr>
            <a:spLocks noGrp="1"/>
          </p:cNvSpPr>
          <p:nvPr>
            <p:ph type="title"/>
          </p:nvPr>
        </p:nvSpPr>
        <p:spPr>
          <a:xfrm>
            <a:off x="822391" y="2726663"/>
            <a:ext cx="7888070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Благодарю за внимание! </a:t>
            </a:r>
            <a:endParaRPr lang="ru-RU" b="1" dirty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6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7" descr="C:\Users\IvanovaES\Desktop\remont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1696190" y="2782519"/>
            <a:ext cx="447307" cy="540000"/>
          </a:xfrm>
          <a:prstGeom prst="rect">
            <a:avLst/>
          </a:prstGeom>
          <a:noFill/>
        </p:spPr>
      </p:pic>
      <p:cxnSp>
        <p:nvCxnSpPr>
          <p:cNvPr id="88" name="Прямая соединительная линия 87"/>
          <p:cNvCxnSpPr/>
          <p:nvPr/>
        </p:nvCxnSpPr>
        <p:spPr>
          <a:xfrm>
            <a:off x="1259851" y="1664743"/>
            <a:ext cx="0" cy="50400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869163" y="1664744"/>
            <a:ext cx="0" cy="50400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91550" y="6356351"/>
            <a:ext cx="306279" cy="365125"/>
          </a:xfrm>
        </p:spPr>
        <p:txBody>
          <a:bodyPr/>
          <a:lstStyle/>
          <a:p>
            <a:fld id="{AF30CD56-1E07-4B2F-BCFA-85986360595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46131" y="32048"/>
            <a:ext cx="8583017" cy="63470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 и предпосылки к разработке проекта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691397"/>
            <a:ext cx="914558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52400" y="5600701"/>
            <a:ext cx="2905125" cy="857250"/>
          </a:xfrm>
          <a:custGeom>
            <a:avLst/>
            <a:gdLst>
              <a:gd name="connsiteX0" fmla="*/ 0 w 1937507"/>
              <a:gd name="connsiteY0" fmla="*/ 108090 h 1080902"/>
              <a:gd name="connsiteX1" fmla="*/ 108090 w 1937507"/>
              <a:gd name="connsiteY1" fmla="*/ 0 h 1080902"/>
              <a:gd name="connsiteX2" fmla="*/ 1829417 w 1937507"/>
              <a:gd name="connsiteY2" fmla="*/ 0 h 1080902"/>
              <a:gd name="connsiteX3" fmla="*/ 1937507 w 1937507"/>
              <a:gd name="connsiteY3" fmla="*/ 108090 h 1080902"/>
              <a:gd name="connsiteX4" fmla="*/ 1937507 w 1937507"/>
              <a:gd name="connsiteY4" fmla="*/ 972812 h 1080902"/>
              <a:gd name="connsiteX5" fmla="*/ 1829417 w 1937507"/>
              <a:gd name="connsiteY5" fmla="*/ 1080902 h 1080902"/>
              <a:gd name="connsiteX6" fmla="*/ 108090 w 1937507"/>
              <a:gd name="connsiteY6" fmla="*/ 1080902 h 1080902"/>
              <a:gd name="connsiteX7" fmla="*/ 0 w 1937507"/>
              <a:gd name="connsiteY7" fmla="*/ 972812 h 1080902"/>
              <a:gd name="connsiteX8" fmla="*/ 0 w 1937507"/>
              <a:gd name="connsiteY8" fmla="*/ 108090 h 10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7507" h="1080902">
                <a:moveTo>
                  <a:pt x="0" y="108090"/>
                </a:moveTo>
                <a:cubicBezTo>
                  <a:pt x="0" y="48394"/>
                  <a:pt x="48394" y="0"/>
                  <a:pt x="108090" y="0"/>
                </a:cubicBezTo>
                <a:lnTo>
                  <a:pt x="1829417" y="0"/>
                </a:lnTo>
                <a:cubicBezTo>
                  <a:pt x="1889113" y="0"/>
                  <a:pt x="1937507" y="48394"/>
                  <a:pt x="1937507" y="108090"/>
                </a:cubicBezTo>
                <a:lnTo>
                  <a:pt x="1937507" y="972812"/>
                </a:lnTo>
                <a:cubicBezTo>
                  <a:pt x="1937507" y="1032508"/>
                  <a:pt x="1889113" y="1080902"/>
                  <a:pt x="1829417" y="1080902"/>
                </a:cubicBezTo>
                <a:lnTo>
                  <a:pt x="108090" y="1080902"/>
                </a:lnTo>
                <a:cubicBezTo>
                  <a:pt x="48394" y="1080902"/>
                  <a:pt x="0" y="1032508"/>
                  <a:pt x="0" y="972812"/>
                </a:cubicBezTo>
                <a:lnTo>
                  <a:pt x="0" y="10809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1">
            <a:noAutofit/>
          </a:bodyPr>
          <a:lstStyle/>
          <a:p>
            <a:pPr algn="ctr" defTabSz="400050">
              <a:spcBef>
                <a:spcPct val="0"/>
              </a:spcBef>
            </a:pPr>
            <a:r>
              <a:rPr lang="ru-RU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Инициатива Губернатора </a:t>
            </a:r>
            <a:endParaRPr lang="ru-RU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400050">
              <a:spcBef>
                <a:spcPct val="0"/>
              </a:spcBef>
            </a:pP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Челябинской области </a:t>
            </a:r>
          </a:p>
          <a:p>
            <a:pPr algn="ctr" defTabSz="400050">
              <a:spcBef>
                <a:spcPct val="0"/>
              </a:spcBef>
            </a:pP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Б.А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Дубровского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152400" y="1038225"/>
            <a:ext cx="2914650" cy="1181100"/>
          </a:xfrm>
          <a:custGeom>
            <a:avLst/>
            <a:gdLst>
              <a:gd name="connsiteX0" fmla="*/ 0 w 1937507"/>
              <a:gd name="connsiteY0" fmla="*/ 108090 h 1080902"/>
              <a:gd name="connsiteX1" fmla="*/ 108090 w 1937507"/>
              <a:gd name="connsiteY1" fmla="*/ 0 h 1080902"/>
              <a:gd name="connsiteX2" fmla="*/ 1829417 w 1937507"/>
              <a:gd name="connsiteY2" fmla="*/ 0 h 1080902"/>
              <a:gd name="connsiteX3" fmla="*/ 1937507 w 1937507"/>
              <a:gd name="connsiteY3" fmla="*/ 108090 h 1080902"/>
              <a:gd name="connsiteX4" fmla="*/ 1937507 w 1937507"/>
              <a:gd name="connsiteY4" fmla="*/ 972812 h 1080902"/>
              <a:gd name="connsiteX5" fmla="*/ 1829417 w 1937507"/>
              <a:gd name="connsiteY5" fmla="*/ 1080902 h 1080902"/>
              <a:gd name="connsiteX6" fmla="*/ 108090 w 1937507"/>
              <a:gd name="connsiteY6" fmla="*/ 1080902 h 1080902"/>
              <a:gd name="connsiteX7" fmla="*/ 0 w 1937507"/>
              <a:gd name="connsiteY7" fmla="*/ 972812 h 1080902"/>
              <a:gd name="connsiteX8" fmla="*/ 0 w 1937507"/>
              <a:gd name="connsiteY8" fmla="*/ 108090 h 10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7507" h="1080902">
                <a:moveTo>
                  <a:pt x="0" y="108090"/>
                </a:moveTo>
                <a:cubicBezTo>
                  <a:pt x="0" y="48394"/>
                  <a:pt x="48394" y="0"/>
                  <a:pt x="108090" y="0"/>
                </a:cubicBezTo>
                <a:lnTo>
                  <a:pt x="1829417" y="0"/>
                </a:lnTo>
                <a:cubicBezTo>
                  <a:pt x="1889113" y="0"/>
                  <a:pt x="1937507" y="48394"/>
                  <a:pt x="1937507" y="108090"/>
                </a:cubicBezTo>
                <a:lnTo>
                  <a:pt x="1937507" y="972812"/>
                </a:lnTo>
                <a:cubicBezTo>
                  <a:pt x="1937507" y="1032508"/>
                  <a:pt x="1889113" y="1080902"/>
                  <a:pt x="1829417" y="1080902"/>
                </a:cubicBezTo>
                <a:lnTo>
                  <a:pt x="108090" y="1080902"/>
                </a:lnTo>
                <a:cubicBezTo>
                  <a:pt x="48394" y="1080902"/>
                  <a:pt x="0" y="1032508"/>
                  <a:pt x="0" y="972812"/>
                </a:cubicBezTo>
                <a:lnTo>
                  <a:pt x="0" y="10809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1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Указ Президента РФ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"Об оценке эффективности деятельности органов местного самоуправления городских округов и муниципальных районов"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3152774" y="1019175"/>
            <a:ext cx="5762625" cy="1200149"/>
          </a:xfrm>
          <a:custGeom>
            <a:avLst/>
            <a:gdLst>
              <a:gd name="connsiteX0" fmla="*/ 0 w 1937507"/>
              <a:gd name="connsiteY0" fmla="*/ 193751 h 2843099"/>
              <a:gd name="connsiteX1" fmla="*/ 193751 w 1937507"/>
              <a:gd name="connsiteY1" fmla="*/ 0 h 2843099"/>
              <a:gd name="connsiteX2" fmla="*/ 1743756 w 1937507"/>
              <a:gd name="connsiteY2" fmla="*/ 0 h 2843099"/>
              <a:gd name="connsiteX3" fmla="*/ 1937507 w 1937507"/>
              <a:gd name="connsiteY3" fmla="*/ 193751 h 2843099"/>
              <a:gd name="connsiteX4" fmla="*/ 1937507 w 1937507"/>
              <a:gd name="connsiteY4" fmla="*/ 2649348 h 2843099"/>
              <a:gd name="connsiteX5" fmla="*/ 1743756 w 1937507"/>
              <a:gd name="connsiteY5" fmla="*/ 2843099 h 2843099"/>
              <a:gd name="connsiteX6" fmla="*/ 193751 w 1937507"/>
              <a:gd name="connsiteY6" fmla="*/ 2843099 h 2843099"/>
              <a:gd name="connsiteX7" fmla="*/ 0 w 1937507"/>
              <a:gd name="connsiteY7" fmla="*/ 2649348 h 2843099"/>
              <a:gd name="connsiteX8" fmla="*/ 0 w 1937507"/>
              <a:gd name="connsiteY8" fmla="*/ 193751 h 284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7507" h="2843099">
                <a:moveTo>
                  <a:pt x="0" y="193751"/>
                </a:moveTo>
                <a:cubicBezTo>
                  <a:pt x="0" y="86745"/>
                  <a:pt x="86745" y="0"/>
                  <a:pt x="193751" y="0"/>
                </a:cubicBezTo>
                <a:lnTo>
                  <a:pt x="1743756" y="0"/>
                </a:lnTo>
                <a:cubicBezTo>
                  <a:pt x="1850762" y="0"/>
                  <a:pt x="1937507" y="86745"/>
                  <a:pt x="1937507" y="193751"/>
                </a:cubicBezTo>
                <a:lnTo>
                  <a:pt x="1937507" y="2649348"/>
                </a:lnTo>
                <a:cubicBezTo>
                  <a:pt x="1937507" y="2756354"/>
                  <a:pt x="1850762" y="2843099"/>
                  <a:pt x="1743756" y="2843099"/>
                </a:cubicBezTo>
                <a:lnTo>
                  <a:pt x="193751" y="2843099"/>
                </a:lnTo>
                <a:cubicBezTo>
                  <a:pt x="86745" y="2843099"/>
                  <a:pt x="0" y="2756354"/>
                  <a:pt x="0" y="2649348"/>
                </a:cubicBezTo>
                <a:lnTo>
                  <a:pt x="0" y="193751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t" anchorCtr="0"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</a:t>
            </a:r>
            <a:r>
              <a:rPr lang="ru-RU" sz="1400" b="1" kern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значений 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показателей для оценки эффективности деятельности органов местного самоуправления городских округов и муниципальных районов</a:t>
            </a:r>
          </a:p>
        </p:txBody>
      </p:sp>
      <p:sp>
        <p:nvSpPr>
          <p:cNvPr id="64" name="Полилиния 63"/>
          <p:cNvSpPr/>
          <p:nvPr/>
        </p:nvSpPr>
        <p:spPr>
          <a:xfrm>
            <a:off x="146668" y="2628900"/>
            <a:ext cx="2929907" cy="904875"/>
          </a:xfrm>
          <a:custGeom>
            <a:avLst/>
            <a:gdLst>
              <a:gd name="connsiteX0" fmla="*/ 0 w 1937507"/>
              <a:gd name="connsiteY0" fmla="*/ 108090 h 1080902"/>
              <a:gd name="connsiteX1" fmla="*/ 108090 w 1937507"/>
              <a:gd name="connsiteY1" fmla="*/ 0 h 1080902"/>
              <a:gd name="connsiteX2" fmla="*/ 1829417 w 1937507"/>
              <a:gd name="connsiteY2" fmla="*/ 0 h 1080902"/>
              <a:gd name="connsiteX3" fmla="*/ 1937507 w 1937507"/>
              <a:gd name="connsiteY3" fmla="*/ 108090 h 1080902"/>
              <a:gd name="connsiteX4" fmla="*/ 1937507 w 1937507"/>
              <a:gd name="connsiteY4" fmla="*/ 972812 h 1080902"/>
              <a:gd name="connsiteX5" fmla="*/ 1829417 w 1937507"/>
              <a:gd name="connsiteY5" fmla="*/ 1080902 h 1080902"/>
              <a:gd name="connsiteX6" fmla="*/ 108090 w 1937507"/>
              <a:gd name="connsiteY6" fmla="*/ 1080902 h 1080902"/>
              <a:gd name="connsiteX7" fmla="*/ 0 w 1937507"/>
              <a:gd name="connsiteY7" fmla="*/ 972812 h 1080902"/>
              <a:gd name="connsiteX8" fmla="*/ 0 w 1937507"/>
              <a:gd name="connsiteY8" fmla="*/ 108090 h 10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7507" h="1080902">
                <a:moveTo>
                  <a:pt x="0" y="108090"/>
                </a:moveTo>
                <a:cubicBezTo>
                  <a:pt x="0" y="48394"/>
                  <a:pt x="48394" y="0"/>
                  <a:pt x="108090" y="0"/>
                </a:cubicBezTo>
                <a:lnTo>
                  <a:pt x="1829417" y="0"/>
                </a:lnTo>
                <a:cubicBezTo>
                  <a:pt x="1889113" y="0"/>
                  <a:pt x="1937507" y="48394"/>
                  <a:pt x="1937507" y="108090"/>
                </a:cubicBezTo>
                <a:lnTo>
                  <a:pt x="1937507" y="972812"/>
                </a:lnTo>
                <a:cubicBezTo>
                  <a:pt x="1937507" y="1032508"/>
                  <a:pt x="1889113" y="1080902"/>
                  <a:pt x="1829417" y="1080902"/>
                </a:cubicBezTo>
                <a:lnTo>
                  <a:pt x="108090" y="1080902"/>
                </a:lnTo>
                <a:cubicBezTo>
                  <a:pt x="48394" y="1080902"/>
                  <a:pt x="0" y="1032508"/>
                  <a:pt x="0" y="972812"/>
                </a:cubicBezTo>
                <a:lnTo>
                  <a:pt x="0" y="10809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1"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Федеральный закон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"О муниципальной службе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Российской Федерации"</a:t>
            </a:r>
          </a:p>
        </p:txBody>
      </p:sp>
      <p:sp>
        <p:nvSpPr>
          <p:cNvPr id="65" name="Полилиния 64"/>
          <p:cNvSpPr/>
          <p:nvPr/>
        </p:nvSpPr>
        <p:spPr>
          <a:xfrm>
            <a:off x="3204192" y="2571749"/>
            <a:ext cx="5711207" cy="1019175"/>
          </a:xfrm>
          <a:custGeom>
            <a:avLst/>
            <a:gdLst>
              <a:gd name="connsiteX0" fmla="*/ 0 w 1937507"/>
              <a:gd name="connsiteY0" fmla="*/ 193751 h 2843099"/>
              <a:gd name="connsiteX1" fmla="*/ 193751 w 1937507"/>
              <a:gd name="connsiteY1" fmla="*/ 0 h 2843099"/>
              <a:gd name="connsiteX2" fmla="*/ 1743756 w 1937507"/>
              <a:gd name="connsiteY2" fmla="*/ 0 h 2843099"/>
              <a:gd name="connsiteX3" fmla="*/ 1937507 w 1937507"/>
              <a:gd name="connsiteY3" fmla="*/ 193751 h 2843099"/>
              <a:gd name="connsiteX4" fmla="*/ 1937507 w 1937507"/>
              <a:gd name="connsiteY4" fmla="*/ 2649348 h 2843099"/>
              <a:gd name="connsiteX5" fmla="*/ 1743756 w 1937507"/>
              <a:gd name="connsiteY5" fmla="*/ 2843099 h 2843099"/>
              <a:gd name="connsiteX6" fmla="*/ 193751 w 1937507"/>
              <a:gd name="connsiteY6" fmla="*/ 2843099 h 2843099"/>
              <a:gd name="connsiteX7" fmla="*/ 0 w 1937507"/>
              <a:gd name="connsiteY7" fmla="*/ 2649348 h 2843099"/>
              <a:gd name="connsiteX8" fmla="*/ 0 w 1937507"/>
              <a:gd name="connsiteY8" fmla="*/ 193751 h 284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7507" h="2843099">
                <a:moveTo>
                  <a:pt x="0" y="193751"/>
                </a:moveTo>
                <a:cubicBezTo>
                  <a:pt x="0" y="86745"/>
                  <a:pt x="86745" y="0"/>
                  <a:pt x="193751" y="0"/>
                </a:cubicBezTo>
                <a:lnTo>
                  <a:pt x="1743756" y="0"/>
                </a:lnTo>
                <a:cubicBezTo>
                  <a:pt x="1850762" y="0"/>
                  <a:pt x="1937507" y="86745"/>
                  <a:pt x="1937507" y="193751"/>
                </a:cubicBezTo>
                <a:lnTo>
                  <a:pt x="1937507" y="2649348"/>
                </a:lnTo>
                <a:cubicBezTo>
                  <a:pt x="1937507" y="2756354"/>
                  <a:pt x="1850762" y="2843099"/>
                  <a:pt x="1743756" y="2843099"/>
                </a:cubicBezTo>
                <a:lnTo>
                  <a:pt x="193751" y="2843099"/>
                </a:lnTo>
                <a:cubicBezTo>
                  <a:pt x="86745" y="2843099"/>
                  <a:pt x="0" y="2756354"/>
                  <a:pt x="0" y="2649348"/>
                </a:cubicBezTo>
                <a:lnTo>
                  <a:pt x="0" y="193751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t" anchorCtr="0">
            <a:noAutofit/>
          </a:bodyPr>
          <a:lstStyle/>
          <a:p>
            <a:pPr marL="57150" lvl="1" indent="-57150" algn="just" defTabSz="40005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формирование кадрового состава для замещения должностей муниципальной 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службы;</a:t>
            </a:r>
          </a:p>
          <a:p>
            <a:pPr marL="57150" lvl="1" indent="-57150" algn="just" defTabSz="40005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повышение престижа муниципальной службы</a:t>
            </a:r>
          </a:p>
          <a:p>
            <a:pPr marL="57150" lvl="1" indent="-57150" algn="l" defTabSz="400050">
              <a:spcBef>
                <a:spcPct val="0"/>
              </a:spcBef>
              <a:spcAft>
                <a:spcPts val="600"/>
              </a:spcAft>
              <a:buChar char="••"/>
            </a:pPr>
            <a:endParaRPr lang="ru-RU" sz="1000" b="1" kern="1200" dirty="0" smtClean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3146264" y="5429250"/>
            <a:ext cx="5778661" cy="1171576"/>
          </a:xfrm>
          <a:custGeom>
            <a:avLst/>
            <a:gdLst>
              <a:gd name="connsiteX0" fmla="*/ 0 w 1970173"/>
              <a:gd name="connsiteY0" fmla="*/ 197017 h 2843099"/>
              <a:gd name="connsiteX1" fmla="*/ 197017 w 1970173"/>
              <a:gd name="connsiteY1" fmla="*/ 0 h 2843099"/>
              <a:gd name="connsiteX2" fmla="*/ 1773156 w 1970173"/>
              <a:gd name="connsiteY2" fmla="*/ 0 h 2843099"/>
              <a:gd name="connsiteX3" fmla="*/ 1970173 w 1970173"/>
              <a:gd name="connsiteY3" fmla="*/ 197017 h 2843099"/>
              <a:gd name="connsiteX4" fmla="*/ 1970173 w 1970173"/>
              <a:gd name="connsiteY4" fmla="*/ 2646082 h 2843099"/>
              <a:gd name="connsiteX5" fmla="*/ 1773156 w 1970173"/>
              <a:gd name="connsiteY5" fmla="*/ 2843099 h 2843099"/>
              <a:gd name="connsiteX6" fmla="*/ 197017 w 1970173"/>
              <a:gd name="connsiteY6" fmla="*/ 2843099 h 2843099"/>
              <a:gd name="connsiteX7" fmla="*/ 0 w 1970173"/>
              <a:gd name="connsiteY7" fmla="*/ 2646082 h 2843099"/>
              <a:gd name="connsiteX8" fmla="*/ 0 w 1970173"/>
              <a:gd name="connsiteY8" fmla="*/ 197017 h 284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0173" h="2843099">
                <a:moveTo>
                  <a:pt x="0" y="197017"/>
                </a:moveTo>
                <a:cubicBezTo>
                  <a:pt x="0" y="88208"/>
                  <a:pt x="88208" y="0"/>
                  <a:pt x="197017" y="0"/>
                </a:cubicBezTo>
                <a:lnTo>
                  <a:pt x="1773156" y="0"/>
                </a:lnTo>
                <a:cubicBezTo>
                  <a:pt x="1881965" y="0"/>
                  <a:pt x="1970173" y="88208"/>
                  <a:pt x="1970173" y="197017"/>
                </a:cubicBezTo>
                <a:lnTo>
                  <a:pt x="1970173" y="2646082"/>
                </a:lnTo>
                <a:cubicBezTo>
                  <a:pt x="1970173" y="2754891"/>
                  <a:pt x="1881965" y="2843099"/>
                  <a:pt x="1773156" y="2843099"/>
                </a:cubicBezTo>
                <a:lnTo>
                  <a:pt x="197017" y="2843099"/>
                </a:lnTo>
                <a:cubicBezTo>
                  <a:pt x="88208" y="2843099"/>
                  <a:pt x="0" y="2754891"/>
                  <a:pt x="0" y="2646082"/>
                </a:cubicBezTo>
                <a:lnTo>
                  <a:pt x="0" y="197017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t" anchorCtr="0">
            <a:noAutofit/>
          </a:bodyPr>
          <a:lstStyle/>
          <a:p>
            <a:pPr marL="57150" lvl="1" indent="-57150" algn="just" defTabSz="400050"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ru-RU" sz="1400" b="1" kern="12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b="1" kern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проведение аудита штатной численности муниципальных служащих Челябинской области; </a:t>
            </a:r>
          </a:p>
          <a:p>
            <a:pPr marL="57150" lvl="1" indent="-57150" algn="just" defTabSz="400050"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ru-RU" sz="1400" b="1" kern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формирование научного обоснования нормированной штатной численности  муниципальных служащих</a:t>
            </a:r>
            <a:endParaRPr lang="ru-RU" sz="1400" b="1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7150" lvl="1" indent="-57150" algn="just" defTabSz="400050">
              <a:spcBef>
                <a:spcPct val="0"/>
              </a:spcBef>
              <a:spcAft>
                <a:spcPts val="600"/>
              </a:spcAft>
              <a:buChar char="••"/>
            </a:pPr>
            <a:endParaRPr lang="ru-RU" sz="1000" b="1" i="1" kern="12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187611" y="4023390"/>
            <a:ext cx="2929907" cy="1028700"/>
          </a:xfrm>
          <a:custGeom>
            <a:avLst/>
            <a:gdLst>
              <a:gd name="connsiteX0" fmla="*/ 0 w 1937507"/>
              <a:gd name="connsiteY0" fmla="*/ 108090 h 1080902"/>
              <a:gd name="connsiteX1" fmla="*/ 108090 w 1937507"/>
              <a:gd name="connsiteY1" fmla="*/ 0 h 1080902"/>
              <a:gd name="connsiteX2" fmla="*/ 1829417 w 1937507"/>
              <a:gd name="connsiteY2" fmla="*/ 0 h 1080902"/>
              <a:gd name="connsiteX3" fmla="*/ 1937507 w 1937507"/>
              <a:gd name="connsiteY3" fmla="*/ 108090 h 1080902"/>
              <a:gd name="connsiteX4" fmla="*/ 1937507 w 1937507"/>
              <a:gd name="connsiteY4" fmla="*/ 972812 h 1080902"/>
              <a:gd name="connsiteX5" fmla="*/ 1829417 w 1937507"/>
              <a:gd name="connsiteY5" fmla="*/ 1080902 h 1080902"/>
              <a:gd name="connsiteX6" fmla="*/ 108090 w 1937507"/>
              <a:gd name="connsiteY6" fmla="*/ 1080902 h 1080902"/>
              <a:gd name="connsiteX7" fmla="*/ 0 w 1937507"/>
              <a:gd name="connsiteY7" fmla="*/ 972812 h 1080902"/>
              <a:gd name="connsiteX8" fmla="*/ 0 w 1937507"/>
              <a:gd name="connsiteY8" fmla="*/ 108090 h 10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7507" h="1080902">
                <a:moveTo>
                  <a:pt x="0" y="108090"/>
                </a:moveTo>
                <a:cubicBezTo>
                  <a:pt x="0" y="48394"/>
                  <a:pt x="48394" y="0"/>
                  <a:pt x="108090" y="0"/>
                </a:cubicBezTo>
                <a:lnTo>
                  <a:pt x="1829417" y="0"/>
                </a:lnTo>
                <a:cubicBezTo>
                  <a:pt x="1889113" y="0"/>
                  <a:pt x="1937507" y="48394"/>
                  <a:pt x="1937507" y="108090"/>
                </a:cubicBezTo>
                <a:lnTo>
                  <a:pt x="1937507" y="972812"/>
                </a:lnTo>
                <a:cubicBezTo>
                  <a:pt x="1937507" y="1032508"/>
                  <a:pt x="1889113" y="1080902"/>
                  <a:pt x="1829417" y="1080902"/>
                </a:cubicBezTo>
                <a:lnTo>
                  <a:pt x="108090" y="1080902"/>
                </a:lnTo>
                <a:cubicBezTo>
                  <a:pt x="48394" y="1080902"/>
                  <a:pt x="0" y="1032508"/>
                  <a:pt x="0" y="972812"/>
                </a:cubicBezTo>
                <a:lnTo>
                  <a:pt x="0" y="10809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1"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"Бюджетный кодекс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Российской Федерации" 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3146264" y="3880512"/>
            <a:ext cx="5778661" cy="1257301"/>
          </a:xfrm>
          <a:custGeom>
            <a:avLst/>
            <a:gdLst>
              <a:gd name="connsiteX0" fmla="*/ 0 w 1970173"/>
              <a:gd name="connsiteY0" fmla="*/ 197017 h 2843099"/>
              <a:gd name="connsiteX1" fmla="*/ 197017 w 1970173"/>
              <a:gd name="connsiteY1" fmla="*/ 0 h 2843099"/>
              <a:gd name="connsiteX2" fmla="*/ 1773156 w 1970173"/>
              <a:gd name="connsiteY2" fmla="*/ 0 h 2843099"/>
              <a:gd name="connsiteX3" fmla="*/ 1970173 w 1970173"/>
              <a:gd name="connsiteY3" fmla="*/ 197017 h 2843099"/>
              <a:gd name="connsiteX4" fmla="*/ 1970173 w 1970173"/>
              <a:gd name="connsiteY4" fmla="*/ 2646082 h 2843099"/>
              <a:gd name="connsiteX5" fmla="*/ 1773156 w 1970173"/>
              <a:gd name="connsiteY5" fmla="*/ 2843099 h 2843099"/>
              <a:gd name="connsiteX6" fmla="*/ 197017 w 1970173"/>
              <a:gd name="connsiteY6" fmla="*/ 2843099 h 2843099"/>
              <a:gd name="connsiteX7" fmla="*/ 0 w 1970173"/>
              <a:gd name="connsiteY7" fmla="*/ 2646082 h 2843099"/>
              <a:gd name="connsiteX8" fmla="*/ 0 w 1970173"/>
              <a:gd name="connsiteY8" fmla="*/ 197017 h 284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0173" h="2843099">
                <a:moveTo>
                  <a:pt x="0" y="197017"/>
                </a:moveTo>
                <a:cubicBezTo>
                  <a:pt x="0" y="88208"/>
                  <a:pt x="88208" y="0"/>
                  <a:pt x="197017" y="0"/>
                </a:cubicBezTo>
                <a:lnTo>
                  <a:pt x="1773156" y="0"/>
                </a:lnTo>
                <a:cubicBezTo>
                  <a:pt x="1881965" y="0"/>
                  <a:pt x="1970173" y="88208"/>
                  <a:pt x="1970173" y="197017"/>
                </a:cubicBezTo>
                <a:lnTo>
                  <a:pt x="1970173" y="2646082"/>
                </a:lnTo>
                <a:cubicBezTo>
                  <a:pt x="1970173" y="2754891"/>
                  <a:pt x="1881965" y="2843099"/>
                  <a:pt x="1773156" y="2843099"/>
                </a:cubicBezTo>
                <a:lnTo>
                  <a:pt x="197017" y="2843099"/>
                </a:lnTo>
                <a:cubicBezTo>
                  <a:pt x="88208" y="2843099"/>
                  <a:pt x="0" y="2754891"/>
                  <a:pt x="0" y="2646082"/>
                </a:cubicBezTo>
                <a:lnTo>
                  <a:pt x="0" y="197017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t" anchorCtr="0"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установление Правительством Челябинской области нормативов формирования расходов на оплату труда депутатов, выборных должностных лиц местного самоуправления, осуществляющих свои полномочия на постоянной основе, муниципальных служащих</a:t>
            </a:r>
          </a:p>
        </p:txBody>
      </p:sp>
    </p:spTree>
    <p:extLst>
      <p:ext uri="{BB962C8B-B14F-4D97-AF65-F5344CB8AC3E}">
        <p14:creationId xmlns="" xmlns:p14="http://schemas.microsoft.com/office/powerpoint/2010/main" val="40349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72084634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p:oleObj spid="_x0000_s2066" name="think-cell Slide" r:id="rId3" imgW="360" imgH="360" progId="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089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Цели и задачи проекта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372" y="2528490"/>
            <a:ext cx="8741228" cy="3852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ahoma" pitchFamily="34" charset="0"/>
                <a:cs typeface="Tahoma" pitchFamily="34" charset="0"/>
              </a:rPr>
              <a:t>Цель проекта - повышение качества муниципального управления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3254827"/>
            <a:ext cx="8752114" cy="347787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Задачи  реализации проекта:</a:t>
            </a:r>
          </a:p>
          <a:p>
            <a:pPr marL="342900" indent="-342900"/>
            <a:r>
              <a:rPr lang="ru-RU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 </a:t>
            </a: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достижение</a:t>
            </a:r>
            <a:r>
              <a:rPr lang="ru-RU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позитивной динамики эффективности деятельности органов местного самоуправления</a:t>
            </a:r>
          </a:p>
          <a:p>
            <a:pPr marL="342900" indent="-342900"/>
            <a:r>
              <a:rPr lang="ru-RU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 </a:t>
            </a: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повышение</a:t>
            </a:r>
            <a:r>
              <a:rPr lang="ru-RU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эффективности</a:t>
            </a:r>
            <a:r>
              <a:rPr lang="ru-RU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расходования бюджетных средств</a:t>
            </a:r>
          </a:p>
          <a:p>
            <a:pPr marL="342900" indent="-342900"/>
            <a:r>
              <a:rPr lang="ru-RU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  </a:t>
            </a: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повышение эффективности </a:t>
            </a:r>
            <a:r>
              <a:rPr lang="ru-RU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управления кадровым составом</a:t>
            </a:r>
          </a:p>
          <a:p>
            <a:pPr marL="342900" indent="-342900"/>
            <a:r>
              <a:rPr lang="ru-RU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 </a:t>
            </a: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развитие</a:t>
            </a:r>
            <a:r>
              <a:rPr lang="ru-RU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системы мотивации к результативной профессиональной служебной деятельности муниципальных служащих</a:t>
            </a:r>
          </a:p>
          <a:p>
            <a:pPr marL="342900" indent="-342900"/>
            <a:r>
              <a:rPr lang="ru-RU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 </a:t>
            </a: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рост уровня </a:t>
            </a:r>
            <a:r>
              <a:rPr lang="ru-RU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удовлетворенности населения деятельностью органов местного самоуправления</a:t>
            </a:r>
            <a:endParaRPr lang="ru-RU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220" y="514350"/>
            <a:ext cx="2341234" cy="194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0" y="567572"/>
            <a:ext cx="914558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2590800" y="695324"/>
            <a:ext cx="6419849" cy="1666875"/>
          </a:xfrm>
          <a:custGeom>
            <a:avLst/>
            <a:gdLst>
              <a:gd name="connsiteX0" fmla="*/ 0 w 1937507"/>
              <a:gd name="connsiteY0" fmla="*/ 108090 h 1080902"/>
              <a:gd name="connsiteX1" fmla="*/ 108090 w 1937507"/>
              <a:gd name="connsiteY1" fmla="*/ 0 h 1080902"/>
              <a:gd name="connsiteX2" fmla="*/ 1829417 w 1937507"/>
              <a:gd name="connsiteY2" fmla="*/ 0 h 1080902"/>
              <a:gd name="connsiteX3" fmla="*/ 1937507 w 1937507"/>
              <a:gd name="connsiteY3" fmla="*/ 108090 h 1080902"/>
              <a:gd name="connsiteX4" fmla="*/ 1937507 w 1937507"/>
              <a:gd name="connsiteY4" fmla="*/ 972812 h 1080902"/>
              <a:gd name="connsiteX5" fmla="*/ 1829417 w 1937507"/>
              <a:gd name="connsiteY5" fmla="*/ 1080902 h 1080902"/>
              <a:gd name="connsiteX6" fmla="*/ 108090 w 1937507"/>
              <a:gd name="connsiteY6" fmla="*/ 1080902 h 1080902"/>
              <a:gd name="connsiteX7" fmla="*/ 0 w 1937507"/>
              <a:gd name="connsiteY7" fmla="*/ 972812 h 1080902"/>
              <a:gd name="connsiteX8" fmla="*/ 0 w 1937507"/>
              <a:gd name="connsiteY8" fmla="*/ 108090 h 10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7507" h="1080902">
                <a:moveTo>
                  <a:pt x="0" y="108090"/>
                </a:moveTo>
                <a:cubicBezTo>
                  <a:pt x="0" y="48394"/>
                  <a:pt x="48394" y="0"/>
                  <a:pt x="108090" y="0"/>
                </a:cubicBezTo>
                <a:lnTo>
                  <a:pt x="1829417" y="0"/>
                </a:lnTo>
                <a:cubicBezTo>
                  <a:pt x="1889113" y="0"/>
                  <a:pt x="1937507" y="48394"/>
                  <a:pt x="1937507" y="108090"/>
                </a:cubicBezTo>
                <a:lnTo>
                  <a:pt x="1937507" y="972812"/>
                </a:lnTo>
                <a:cubicBezTo>
                  <a:pt x="1937507" y="1032508"/>
                  <a:pt x="1889113" y="1080902"/>
                  <a:pt x="1829417" y="1080902"/>
                </a:cubicBezTo>
                <a:lnTo>
                  <a:pt x="108090" y="1080902"/>
                </a:lnTo>
                <a:cubicBezTo>
                  <a:pt x="48394" y="1080902"/>
                  <a:pt x="0" y="1032508"/>
                  <a:pt x="0" y="972812"/>
                </a:cubicBezTo>
                <a:lnTo>
                  <a:pt x="0" y="10809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1">
            <a:noAutofit/>
          </a:bodyPr>
          <a:lstStyle/>
          <a:p>
            <a:pPr algn="ctr" defTabSz="400050">
              <a:spcBef>
                <a:spcPct val="0"/>
              </a:spcBef>
            </a:pP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Проект </a:t>
            </a:r>
          </a:p>
          <a:p>
            <a:pPr algn="ctr" defTabSz="400050">
              <a:spcBef>
                <a:spcPct val="0"/>
              </a:spcBef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«Оптимизация системы муниципального управления: организационных структур, штатной численности и оплаты труда в органах местного самоуправления муниципальных образований Челябинской области»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995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81369320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p:oleObj spid="_x0000_s51202" name="think-cell Slide" r:id="rId3" imgW="360" imgH="360" progId="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91067"/>
            <a:ext cx="90890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Этапы реализации проекта </a:t>
            </a:r>
            <a:endParaRPr lang="ru-RU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0" y="753579"/>
            <a:ext cx="914558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11188" y="1214224"/>
            <a:ext cx="623702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Исследование организационных структур и штатной численности органов местного  самоуправления Челябинской области  </a:t>
            </a: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51644" y="2410677"/>
            <a:ext cx="623702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Разработка методического инструментария, направленного на оптимизацию организационных структур, штатной численности органов местного самоуправления Челябинской области, на управление кадровым составом на муниципальной службе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43195" y="4447280"/>
            <a:ext cx="623702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Внедрение  в муниципальных образованиях Челябинской области соответствующих разработок</a:t>
            </a: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Pentagon 1"/>
          <p:cNvSpPr/>
          <p:nvPr/>
        </p:nvSpPr>
        <p:spPr>
          <a:xfrm rot="5400000">
            <a:off x="665575" y="822338"/>
            <a:ext cx="1117793" cy="1852199"/>
          </a:xfrm>
          <a:prstGeom prst="homePlate">
            <a:avLst>
              <a:gd name="adj" fmla="val 1385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72000" rIns="72000" bIns="72000"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 ЭТАП</a:t>
            </a:r>
            <a:endParaRPr lang="ru-RU" sz="2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Pentagon 1"/>
          <p:cNvSpPr/>
          <p:nvPr/>
        </p:nvSpPr>
        <p:spPr>
          <a:xfrm rot="5400000">
            <a:off x="673373" y="2256327"/>
            <a:ext cx="1117793" cy="1852199"/>
          </a:xfrm>
          <a:prstGeom prst="homePlate">
            <a:avLst>
              <a:gd name="adj" fmla="val 1385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72000" rIns="72000" bIns="72000"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 ЭТАП</a:t>
            </a:r>
            <a:endParaRPr lang="ru-RU" sz="2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Pentagon 1"/>
          <p:cNvSpPr/>
          <p:nvPr/>
        </p:nvSpPr>
        <p:spPr>
          <a:xfrm rot="5400000">
            <a:off x="787270" y="4046947"/>
            <a:ext cx="1117793" cy="1852199"/>
          </a:xfrm>
          <a:prstGeom prst="homePlate">
            <a:avLst>
              <a:gd name="adj" fmla="val 1385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72000" rIns="72000" bIns="72000"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 ЭТАП</a:t>
            </a:r>
            <a:endParaRPr lang="ru-RU" sz="2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9971" y="5725886"/>
            <a:ext cx="7500258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Проект будет реализовываться в 2018-2021 годах </a:t>
            </a:r>
          </a:p>
          <a:p>
            <a:pPr algn="ctr"/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муниципальных образованиях с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численностью населения </a:t>
            </a:r>
            <a:endParaRPr lang="ru-RU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тысяч жителей 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08248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81369320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p:oleObj spid="_x0000_s41986" name="think-cell Slide" r:id="rId3" imgW="360" imgH="360" progId="">
              <p:embed/>
            </p:oleObj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04875" y="860675"/>
            <a:ext cx="29580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Доля </a:t>
            </a:r>
            <a:r>
              <a:rPr lang="ru-RU" sz="1600" b="1" dirty="0" smtClean="0"/>
              <a:t>МО, в </a:t>
            </a:r>
            <a:r>
              <a:rPr lang="ru-RU" sz="1600" b="1" dirty="0"/>
              <a:t>которых </a:t>
            </a:r>
            <a:r>
              <a:rPr lang="ru-RU" sz="1600" b="1" dirty="0" smtClean="0"/>
              <a:t>оптимизированы </a:t>
            </a:r>
          </a:p>
          <a:p>
            <a:pPr algn="ctr"/>
            <a:r>
              <a:rPr lang="ru-RU" sz="1600" b="1" dirty="0" smtClean="0"/>
              <a:t>организационные структуры органов местного </a:t>
            </a:r>
          </a:p>
          <a:p>
            <a:pPr algn="ctr"/>
            <a:r>
              <a:rPr lang="ru-RU" sz="1600" b="1" dirty="0" smtClean="0"/>
              <a:t>самоуправления</a:t>
            </a:r>
            <a:endParaRPr lang="ru-RU" sz="1600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07116554"/>
              </p:ext>
            </p:extLst>
          </p:nvPr>
        </p:nvGraphicFramePr>
        <p:xfrm>
          <a:off x="4792510" y="2133600"/>
          <a:ext cx="3637115" cy="135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870186" y="736850"/>
            <a:ext cx="31689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Доля </a:t>
            </a:r>
            <a:r>
              <a:rPr lang="ru-RU" sz="1600" b="1" dirty="0" smtClean="0"/>
              <a:t>МО, </a:t>
            </a:r>
            <a:r>
              <a:rPr lang="ru-RU" sz="1600" b="1" dirty="0"/>
              <a:t>в которых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штатная </a:t>
            </a:r>
            <a:r>
              <a:rPr lang="ru-RU" sz="1600" b="1" dirty="0"/>
              <a:t>численность и оплата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труда </a:t>
            </a:r>
            <a:r>
              <a:rPr lang="ru-RU" sz="1600" b="1" dirty="0"/>
              <a:t>муниципальных служащих установлена </a:t>
            </a:r>
            <a:r>
              <a:rPr lang="ru-RU" sz="1600" b="1" dirty="0" smtClean="0"/>
              <a:t>на основе </a:t>
            </a:r>
          </a:p>
          <a:p>
            <a:pPr algn="ctr"/>
            <a:r>
              <a:rPr lang="ru-RU" sz="1600" b="1" dirty="0" smtClean="0"/>
              <a:t>норм времени и объемов деятельности</a:t>
            </a:r>
            <a:endParaRPr lang="ru-RU" sz="1600" b="1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69512471"/>
              </p:ext>
            </p:extLst>
          </p:nvPr>
        </p:nvGraphicFramePr>
        <p:xfrm>
          <a:off x="612472" y="5038724"/>
          <a:ext cx="3121328" cy="126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04800" y="3661025"/>
            <a:ext cx="37555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Доля </a:t>
            </a:r>
            <a:r>
              <a:rPr lang="ru-RU" sz="1600" b="1" dirty="0" smtClean="0"/>
              <a:t>МО, </a:t>
            </a:r>
            <a:r>
              <a:rPr lang="ru-RU" sz="1600" b="1" dirty="0"/>
              <a:t>в которых внедрены </a:t>
            </a:r>
            <a:r>
              <a:rPr lang="ru-RU" sz="1600" b="1" dirty="0" smtClean="0"/>
              <a:t>механизмы </a:t>
            </a:r>
            <a:r>
              <a:rPr lang="ru-RU" sz="1600" b="1" dirty="0"/>
              <a:t>оценки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кадрового потенциала</a:t>
            </a:r>
            <a:r>
              <a:rPr lang="ru-RU" sz="1600" b="1" dirty="0"/>
              <a:t>, эффективности (результативности) деятельности муниципальных служащих 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0" y="709650"/>
            <a:ext cx="914558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52425" y="139184"/>
            <a:ext cx="85915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Планируемые результаты:</a:t>
            </a:r>
            <a:endParaRPr lang="ru-RU" sz="2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07116554"/>
              </p:ext>
            </p:extLst>
          </p:nvPr>
        </p:nvGraphicFramePr>
        <p:xfrm>
          <a:off x="534835" y="2038350"/>
          <a:ext cx="3427565" cy="139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4933950" y="3727700"/>
            <a:ext cx="31813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Доля </a:t>
            </a:r>
            <a:r>
              <a:rPr lang="ru-RU" sz="1600" b="1" dirty="0" smtClean="0"/>
              <a:t>МО, </a:t>
            </a:r>
            <a:r>
              <a:rPr lang="ru-RU" sz="1600" b="1" dirty="0"/>
              <a:t>в которых </a:t>
            </a:r>
            <a:r>
              <a:rPr lang="ru-RU" sz="1600" b="1" dirty="0" smtClean="0"/>
              <a:t>установлена зависимость размера </a:t>
            </a:r>
          </a:p>
          <a:p>
            <a:pPr algn="ctr"/>
            <a:r>
              <a:rPr lang="ru-RU" sz="1600" b="1" dirty="0" smtClean="0"/>
              <a:t>материального стимулирования </a:t>
            </a:r>
          </a:p>
          <a:p>
            <a:pPr algn="ctr"/>
            <a:r>
              <a:rPr lang="ru-RU" sz="1600" b="1" dirty="0" smtClean="0"/>
              <a:t>от результатов оценки эффективности деятельности </a:t>
            </a:r>
            <a:endParaRPr lang="ru-RU" sz="1600" b="1" dirty="0"/>
          </a:p>
        </p:txBody>
      </p:sp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69512471"/>
              </p:ext>
            </p:extLst>
          </p:nvPr>
        </p:nvGraphicFramePr>
        <p:xfrm>
          <a:off x="4765371" y="5048249"/>
          <a:ext cx="3588053" cy="126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08248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36129636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p:oleObj spid="_x0000_s43010" name="think-cell Slide" r:id="rId4" imgW="360" imgH="360" progId="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089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Исследование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2149188280"/>
              </p:ext>
            </p:extLst>
          </p:nvPr>
        </p:nvGraphicFramePr>
        <p:xfrm>
          <a:off x="85740" y="609602"/>
          <a:ext cx="8924093" cy="2285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1918938991"/>
              </p:ext>
            </p:extLst>
          </p:nvPr>
        </p:nvGraphicFramePr>
        <p:xfrm>
          <a:off x="173845" y="3095625"/>
          <a:ext cx="8817755" cy="376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519150"/>
            <a:ext cx="914558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552450" y="5400675"/>
            <a:ext cx="647700" cy="619125"/>
          </a:xfrm>
          <a:prstGeom prst="ellipse">
            <a:avLst/>
          </a:prstGeom>
          <a:blipFill rotWithShape="0">
            <a:blip r:embed="rId13" cstate="print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="" xmlns:p14="http://schemas.microsoft.com/office/powerpoint/2010/main" val="134326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34868833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p:oleObj spid="_x0000_s6152" name="think-cell Slide" r:id="rId3" imgW="360" imgH="360" progId="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2899" y="940744"/>
            <a:ext cx="9002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A50021"/>
                </a:solidFill>
              </a:rPr>
              <a:t>Пример типовой структуры администрации муниципального </a:t>
            </a:r>
            <a:r>
              <a:rPr lang="ru-RU" b="1" dirty="0">
                <a:solidFill>
                  <a:srgbClr val="A50021"/>
                </a:solidFill>
              </a:rPr>
              <a:t>района с </a:t>
            </a:r>
            <a:r>
              <a:rPr lang="ru-RU" b="1" dirty="0" smtClean="0">
                <a:solidFill>
                  <a:srgbClr val="A50021"/>
                </a:solidFill>
              </a:rPr>
              <a:t>численностью </a:t>
            </a:r>
            <a:r>
              <a:rPr lang="ru-RU" b="1" dirty="0">
                <a:solidFill>
                  <a:srgbClr val="A50021"/>
                </a:solidFill>
              </a:rPr>
              <a:t>населения свыше 50 </a:t>
            </a:r>
            <a:r>
              <a:rPr lang="ru-RU" b="1" dirty="0" smtClean="0">
                <a:solidFill>
                  <a:srgbClr val="A50021"/>
                </a:solidFill>
              </a:rPr>
              <a:t>тысяч человек</a:t>
            </a:r>
            <a:endParaRPr lang="ru-RU" b="1" dirty="0">
              <a:solidFill>
                <a:srgbClr val="A5002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3608623"/>
              </p:ext>
            </p:extLst>
          </p:nvPr>
        </p:nvGraphicFramePr>
        <p:xfrm>
          <a:off x="119080" y="1588708"/>
          <a:ext cx="8902660" cy="468132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1883"/>
                <a:gridCol w="4158385"/>
                <a:gridCol w="3222392"/>
              </a:tblGrid>
              <a:tr h="544892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Заместители главы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Наименование структурного подразделения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Блок деятельности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3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Организационно-хозяйственное управление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+mn-lt"/>
                        </a:rPr>
                        <a:t>Административный блок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1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Правовой отдел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Отдел муниципальной службы и кадров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49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Отдел ЗАГС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3"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Финансовое управление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+mn-lt"/>
                        </a:rPr>
                        <a:t>Финансово-экономический блок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1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Отдел бухгалтерского учета и отчетности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Управление экономики 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Отдел развития сельского хозяйства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Управление муниципального имущества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3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Управление ЖКХ и инфраструктуры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+mn-lt"/>
                        </a:rPr>
                        <a:t>Блок обеспечения жизнедеятельности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1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Отдел общественной безопасности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Отдел архитектуры и строительства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3">
                <a:tc rowSpan="7"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Управление социальной политики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+mn-lt"/>
                        </a:rPr>
                        <a:t>Социально-культурный блок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1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Управление образования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Отдел здравоохранения (при наличии полномочий)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Отдел культуры и туризма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Отдел физической культуры и спорта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Отдел по делам несовершеннолетних и защите их прав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Архивный отдел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0" y="852525"/>
            <a:ext cx="914558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альтернативный процесс 9"/>
          <p:cNvSpPr/>
          <p:nvPr/>
        </p:nvSpPr>
        <p:spPr bwMode="auto">
          <a:xfrm>
            <a:off x="258762" y="142876"/>
            <a:ext cx="8886826" cy="638174"/>
          </a:xfrm>
          <a:prstGeom prst="flowChartAlternateProcess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Сформированы типовые управленческие структуры</a:t>
            </a:r>
            <a:endParaRPr lang="ru-RU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9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36129636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p:oleObj spid="_x0000_s31746" name="think-cell Slide" r:id="rId3" imgW="360" imgH="360" progId="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995400"/>
            <a:ext cx="914558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право 10"/>
          <p:cNvSpPr/>
          <p:nvPr/>
        </p:nvSpPr>
        <p:spPr bwMode="auto">
          <a:xfrm>
            <a:off x="228600" y="1269242"/>
            <a:ext cx="2924175" cy="1705969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alpha val="14000"/>
                </a:schemeClr>
              </a:gs>
              <a:gs pos="100000">
                <a:schemeClr val="accent1">
                  <a:shade val="100000"/>
                  <a:satMod val="115000"/>
                  <a:alpha val="10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Нормативная штатная численность руководителей органов местного самоуправления </a:t>
            </a:r>
            <a:endParaRPr lang="ru-RU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 bwMode="auto">
          <a:xfrm>
            <a:off x="276223" y="3116808"/>
            <a:ext cx="2886077" cy="157802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alpha val="14000"/>
                </a:schemeClr>
              </a:gs>
              <a:gs pos="100000">
                <a:schemeClr val="accent1">
                  <a:shade val="100000"/>
                  <a:satMod val="115000"/>
                  <a:alpha val="10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Постоянная нормативная штатная численность специалистов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 bwMode="auto">
          <a:xfrm>
            <a:off x="314324" y="4895565"/>
            <a:ext cx="2828925" cy="158712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alpha val="17000"/>
                </a:schemeClr>
              </a:gs>
              <a:gs pos="100000">
                <a:schemeClr val="accent1">
                  <a:shade val="100000"/>
                  <a:satMod val="115000"/>
                  <a:alpha val="10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Переменная  нормативная штатная численность специалистов</a:t>
            </a:r>
            <a:endParaRPr lang="ru-RU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Блок-схема: альтернативный процесс 21"/>
          <p:cNvSpPr/>
          <p:nvPr/>
        </p:nvSpPr>
        <p:spPr bwMode="auto">
          <a:xfrm>
            <a:off x="3238500" y="1478650"/>
            <a:ext cx="5657850" cy="1250903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alpha val="15000"/>
                </a:schemeClr>
              </a:gs>
              <a:gs pos="100000">
                <a:schemeClr val="accent1">
                  <a:shade val="100000"/>
                  <a:satMod val="115000"/>
                  <a:alpha val="10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Определяется в штатных единицах на основе типовых организационных структур в зависимости от типа и численности постоянного населения муниципального образования</a:t>
            </a:r>
            <a:endParaRPr lang="ru-RU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 bwMode="auto">
          <a:xfrm>
            <a:off x="3310862" y="3350099"/>
            <a:ext cx="5619749" cy="1038226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alpha val="17000"/>
                </a:schemeClr>
              </a:gs>
              <a:gs pos="100000">
                <a:schemeClr val="accent1">
                  <a:shade val="100000"/>
                  <a:satMod val="115000"/>
                  <a:alpha val="10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Определяется в штатных единицах и включает среднее по типу муниципальных образований количество работников, исполняющих функции по административному блоку </a:t>
            </a:r>
            <a:endParaRPr lang="ru-RU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 bwMode="auto">
          <a:xfrm>
            <a:off x="3294654" y="4875946"/>
            <a:ext cx="5638800" cy="1524854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alpha val="15000"/>
                </a:schemeClr>
              </a:gs>
              <a:gs pos="100000">
                <a:schemeClr val="accent1">
                  <a:shade val="100000"/>
                  <a:satMod val="115000"/>
                  <a:alpha val="10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Рассчитывается по формуле с учетом таких показателей как: численность постоянного населения, количество объектов налогообложения земельным налогом и налогом на имущество физических лиц, среднесписочная численность работников</a:t>
            </a:r>
            <a:endParaRPr lang="ru-RU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Блок-схема: альтернативный процесс 27"/>
          <p:cNvSpPr/>
          <p:nvPr/>
        </p:nvSpPr>
        <p:spPr bwMode="auto">
          <a:xfrm>
            <a:off x="171449" y="152400"/>
            <a:ext cx="8829675" cy="80962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Разработаны уникальные методики расчета нормированной штатной численности муниципальных служащих </a:t>
            </a:r>
          </a:p>
        </p:txBody>
      </p:sp>
    </p:spTree>
    <p:extLst>
      <p:ext uri="{BB962C8B-B14F-4D97-AF65-F5344CB8AC3E}">
        <p14:creationId xmlns="" xmlns:p14="http://schemas.microsoft.com/office/powerpoint/2010/main" val="134326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47062244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p:oleObj spid="_x0000_s7175" name="think-cell Slide" r:id="rId3" imgW="360" imgH="360" progId="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42875" y="2997601"/>
            <a:ext cx="871537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Показатели оценки деятельности </a:t>
            </a:r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перечень индикаторов</a:t>
            </a:r>
            <a:r>
              <a:rPr lang="ru-RU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позволяющих определить степень достижения (выполнения) </a:t>
            </a:r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установленных критериев</a:t>
            </a:r>
            <a:endParaRPr lang="ru-RU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157006" y="3533776"/>
            <a:ext cx="8701244" cy="254454"/>
          </a:xfrm>
          <a:custGeom>
            <a:avLst/>
            <a:gdLst/>
            <a:ahLst/>
            <a:cxnLst/>
            <a:rect l="0" t="0" r="0" b="0"/>
            <a:pathLst>
              <a:path w="2647951" h="390526">
                <a:moveTo>
                  <a:pt x="0" y="0"/>
                </a:moveTo>
                <a:lnTo>
                  <a:pt x="0" y="0"/>
                </a:lnTo>
                <a:lnTo>
                  <a:pt x="1323975" y="390525"/>
                </a:lnTo>
                <a:lnTo>
                  <a:pt x="2647950" y="0"/>
                </a:lnTo>
              </a:path>
            </a:pathLst>
          </a:custGeom>
          <a:ln w="19050">
            <a:solidFill>
              <a:schemeClr val="accent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391886" y="3570515"/>
            <a:ext cx="8262257" cy="3080657"/>
            <a:chOff x="1389213" y="1341648"/>
            <a:chExt cx="9880917" cy="2593107"/>
          </a:xfrm>
        </p:grpSpPr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3979862" y="1341648"/>
              <a:ext cx="2603669" cy="2593107"/>
            </a:xfrm>
            <a:custGeom>
              <a:avLst/>
              <a:gdLst>
                <a:gd name="T0" fmla="*/ 2409 w 6219"/>
                <a:gd name="T1" fmla="*/ 6771 h 8103"/>
                <a:gd name="T2" fmla="*/ 2813 w 6219"/>
                <a:gd name="T3" fmla="*/ 7283 h 8103"/>
                <a:gd name="T4" fmla="*/ 2648 w 6219"/>
                <a:gd name="T5" fmla="*/ 7637 h 8103"/>
                <a:gd name="T6" fmla="*/ 2650 w 6219"/>
                <a:gd name="T7" fmla="*/ 7637 h 8103"/>
                <a:gd name="T8" fmla="*/ 2571 w 6219"/>
                <a:gd name="T9" fmla="*/ 7797 h 8103"/>
                <a:gd name="T10" fmla="*/ 3110 w 6219"/>
                <a:gd name="T11" fmla="*/ 8103 h 8103"/>
                <a:gd name="T12" fmla="*/ 3649 w 6219"/>
                <a:gd name="T13" fmla="*/ 7797 h 8103"/>
                <a:gd name="T14" fmla="*/ 3570 w 6219"/>
                <a:gd name="T15" fmla="*/ 7637 h 8103"/>
                <a:gd name="T16" fmla="*/ 3571 w 6219"/>
                <a:gd name="T17" fmla="*/ 7637 h 8103"/>
                <a:gd name="T18" fmla="*/ 3407 w 6219"/>
                <a:gd name="T19" fmla="*/ 7283 h 8103"/>
                <a:gd name="T20" fmla="*/ 3810 w 6219"/>
                <a:gd name="T21" fmla="*/ 6771 h 8103"/>
                <a:gd name="T22" fmla="*/ 6010 w 6219"/>
                <a:gd name="T23" fmla="*/ 6594 h 8103"/>
                <a:gd name="T24" fmla="*/ 6197 w 6219"/>
                <a:gd name="T25" fmla="*/ 4804 h 8103"/>
                <a:gd name="T26" fmla="*/ 5726 w 6219"/>
                <a:gd name="T27" fmla="*/ 4480 h 8103"/>
                <a:gd name="T28" fmla="*/ 5371 w 6219"/>
                <a:gd name="T29" fmla="*/ 4644 h 8103"/>
                <a:gd name="T30" fmla="*/ 5371 w 6219"/>
                <a:gd name="T31" fmla="*/ 4643 h 8103"/>
                <a:gd name="T32" fmla="*/ 5212 w 6219"/>
                <a:gd name="T33" fmla="*/ 4722 h 8103"/>
                <a:gd name="T34" fmla="*/ 4906 w 6219"/>
                <a:gd name="T35" fmla="*/ 4183 h 8103"/>
                <a:gd name="T36" fmla="*/ 5212 w 6219"/>
                <a:gd name="T37" fmla="*/ 3644 h 8103"/>
                <a:gd name="T38" fmla="*/ 5371 w 6219"/>
                <a:gd name="T39" fmla="*/ 3723 h 8103"/>
                <a:gd name="T40" fmla="*/ 5371 w 6219"/>
                <a:gd name="T41" fmla="*/ 3722 h 8103"/>
                <a:gd name="T42" fmla="*/ 5726 w 6219"/>
                <a:gd name="T43" fmla="*/ 3886 h 8103"/>
                <a:gd name="T44" fmla="*/ 6219 w 6219"/>
                <a:gd name="T45" fmla="*/ 3521 h 8103"/>
                <a:gd name="T46" fmla="*/ 6010 w 6219"/>
                <a:gd name="T47" fmla="*/ 1516 h 8103"/>
                <a:gd name="T48" fmla="*/ 3830 w 6219"/>
                <a:gd name="T49" fmla="*/ 1340 h 8103"/>
                <a:gd name="T50" fmla="*/ 3825 w 6219"/>
                <a:gd name="T51" fmla="*/ 1338 h 8103"/>
                <a:gd name="T52" fmla="*/ 3407 w 6219"/>
                <a:gd name="T53" fmla="*/ 820 h 8103"/>
                <a:gd name="T54" fmla="*/ 3571 w 6219"/>
                <a:gd name="T55" fmla="*/ 466 h 8103"/>
                <a:gd name="T56" fmla="*/ 3570 w 6219"/>
                <a:gd name="T57" fmla="*/ 466 h 8103"/>
                <a:gd name="T58" fmla="*/ 3649 w 6219"/>
                <a:gd name="T59" fmla="*/ 306 h 8103"/>
                <a:gd name="T60" fmla="*/ 3110 w 6219"/>
                <a:gd name="T61" fmla="*/ 0 h 8103"/>
                <a:gd name="T62" fmla="*/ 2571 w 6219"/>
                <a:gd name="T63" fmla="*/ 306 h 8103"/>
                <a:gd name="T64" fmla="*/ 2650 w 6219"/>
                <a:gd name="T65" fmla="*/ 466 h 8103"/>
                <a:gd name="T66" fmla="*/ 2648 w 6219"/>
                <a:gd name="T67" fmla="*/ 466 h 8103"/>
                <a:gd name="T68" fmla="*/ 2813 w 6219"/>
                <a:gd name="T69" fmla="*/ 820 h 8103"/>
                <a:gd name="T70" fmla="*/ 2394 w 6219"/>
                <a:gd name="T71" fmla="*/ 1338 h 8103"/>
                <a:gd name="T72" fmla="*/ 2390 w 6219"/>
                <a:gd name="T73" fmla="*/ 1341 h 8103"/>
                <a:gd name="T74" fmla="*/ 210 w 6219"/>
                <a:gd name="T75" fmla="*/ 1516 h 8103"/>
                <a:gd name="T76" fmla="*/ 0 w 6219"/>
                <a:gd name="T77" fmla="*/ 3524 h 8103"/>
                <a:gd name="T78" fmla="*/ 492 w 6219"/>
                <a:gd name="T79" fmla="*/ 3886 h 8103"/>
                <a:gd name="T80" fmla="*/ 846 w 6219"/>
                <a:gd name="T81" fmla="*/ 3722 h 8103"/>
                <a:gd name="T82" fmla="*/ 846 w 6219"/>
                <a:gd name="T83" fmla="*/ 3723 h 8103"/>
                <a:gd name="T84" fmla="*/ 1006 w 6219"/>
                <a:gd name="T85" fmla="*/ 3644 h 8103"/>
                <a:gd name="T86" fmla="*/ 1312 w 6219"/>
                <a:gd name="T87" fmla="*/ 4183 h 8103"/>
                <a:gd name="T88" fmla="*/ 1006 w 6219"/>
                <a:gd name="T89" fmla="*/ 4722 h 8103"/>
                <a:gd name="T90" fmla="*/ 846 w 6219"/>
                <a:gd name="T91" fmla="*/ 4643 h 8103"/>
                <a:gd name="T92" fmla="*/ 846 w 6219"/>
                <a:gd name="T93" fmla="*/ 4644 h 8103"/>
                <a:gd name="T94" fmla="*/ 492 w 6219"/>
                <a:gd name="T95" fmla="*/ 4480 h 8103"/>
                <a:gd name="T96" fmla="*/ 22 w 6219"/>
                <a:gd name="T97" fmla="*/ 4801 h 8103"/>
                <a:gd name="T98" fmla="*/ 210 w 6219"/>
                <a:gd name="T99" fmla="*/ 6594 h 8103"/>
                <a:gd name="T100" fmla="*/ 2409 w 6219"/>
                <a:gd name="T101" fmla="*/ 6771 h 8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19" h="8103">
                  <a:moveTo>
                    <a:pt x="2409" y="6771"/>
                  </a:moveTo>
                  <a:cubicBezTo>
                    <a:pt x="2652" y="6880"/>
                    <a:pt x="2813" y="7069"/>
                    <a:pt x="2813" y="7283"/>
                  </a:cubicBezTo>
                  <a:cubicBezTo>
                    <a:pt x="2813" y="7415"/>
                    <a:pt x="2752" y="7537"/>
                    <a:pt x="2648" y="7637"/>
                  </a:cubicBezTo>
                  <a:lnTo>
                    <a:pt x="2650" y="7637"/>
                  </a:lnTo>
                  <a:cubicBezTo>
                    <a:pt x="2600" y="7684"/>
                    <a:pt x="2571" y="7738"/>
                    <a:pt x="2571" y="7797"/>
                  </a:cubicBezTo>
                  <a:cubicBezTo>
                    <a:pt x="2571" y="7966"/>
                    <a:pt x="2812" y="8103"/>
                    <a:pt x="3110" y="8103"/>
                  </a:cubicBezTo>
                  <a:cubicBezTo>
                    <a:pt x="3408" y="8103"/>
                    <a:pt x="3649" y="7966"/>
                    <a:pt x="3649" y="7797"/>
                  </a:cubicBezTo>
                  <a:cubicBezTo>
                    <a:pt x="3649" y="7738"/>
                    <a:pt x="3620" y="7684"/>
                    <a:pt x="3570" y="7637"/>
                  </a:cubicBezTo>
                  <a:lnTo>
                    <a:pt x="3571" y="7637"/>
                  </a:lnTo>
                  <a:cubicBezTo>
                    <a:pt x="3468" y="7537"/>
                    <a:pt x="3407" y="7415"/>
                    <a:pt x="3407" y="7283"/>
                  </a:cubicBezTo>
                  <a:cubicBezTo>
                    <a:pt x="3407" y="7069"/>
                    <a:pt x="3567" y="6880"/>
                    <a:pt x="3810" y="6771"/>
                  </a:cubicBezTo>
                  <a:cubicBezTo>
                    <a:pt x="4544" y="6714"/>
                    <a:pt x="5259" y="6594"/>
                    <a:pt x="6010" y="6594"/>
                  </a:cubicBezTo>
                  <a:cubicBezTo>
                    <a:pt x="6010" y="5983"/>
                    <a:pt x="6128" y="5399"/>
                    <a:pt x="6197" y="4804"/>
                  </a:cubicBezTo>
                  <a:cubicBezTo>
                    <a:pt x="6085" y="4606"/>
                    <a:pt x="5915" y="4480"/>
                    <a:pt x="5726" y="4480"/>
                  </a:cubicBezTo>
                  <a:cubicBezTo>
                    <a:pt x="5594" y="4480"/>
                    <a:pt x="5471" y="4541"/>
                    <a:pt x="5371" y="4644"/>
                  </a:cubicBezTo>
                  <a:lnTo>
                    <a:pt x="5371" y="4643"/>
                  </a:lnTo>
                  <a:cubicBezTo>
                    <a:pt x="5325" y="4693"/>
                    <a:pt x="5270" y="4722"/>
                    <a:pt x="5212" y="4722"/>
                  </a:cubicBezTo>
                  <a:cubicBezTo>
                    <a:pt x="5043" y="4722"/>
                    <a:pt x="4906" y="4481"/>
                    <a:pt x="4906" y="4183"/>
                  </a:cubicBezTo>
                  <a:cubicBezTo>
                    <a:pt x="4906" y="3885"/>
                    <a:pt x="5043" y="3644"/>
                    <a:pt x="5212" y="3644"/>
                  </a:cubicBezTo>
                  <a:cubicBezTo>
                    <a:pt x="5270" y="3644"/>
                    <a:pt x="5325" y="3673"/>
                    <a:pt x="5371" y="3723"/>
                  </a:cubicBezTo>
                  <a:lnTo>
                    <a:pt x="5371" y="3722"/>
                  </a:lnTo>
                  <a:cubicBezTo>
                    <a:pt x="5471" y="3825"/>
                    <a:pt x="5594" y="3886"/>
                    <a:pt x="5726" y="3886"/>
                  </a:cubicBezTo>
                  <a:cubicBezTo>
                    <a:pt x="5928" y="3886"/>
                    <a:pt x="6108" y="3742"/>
                    <a:pt x="6219" y="3521"/>
                  </a:cubicBezTo>
                  <a:cubicBezTo>
                    <a:pt x="6158" y="2851"/>
                    <a:pt x="6010" y="2191"/>
                    <a:pt x="6010" y="1516"/>
                  </a:cubicBezTo>
                  <a:cubicBezTo>
                    <a:pt x="5265" y="1516"/>
                    <a:pt x="4557" y="1398"/>
                    <a:pt x="3830" y="1340"/>
                  </a:cubicBezTo>
                  <a:lnTo>
                    <a:pt x="3825" y="1338"/>
                  </a:lnTo>
                  <a:cubicBezTo>
                    <a:pt x="3574" y="1230"/>
                    <a:pt x="3407" y="995"/>
                    <a:pt x="3407" y="820"/>
                  </a:cubicBezTo>
                  <a:cubicBezTo>
                    <a:pt x="3407" y="645"/>
                    <a:pt x="3468" y="566"/>
                    <a:pt x="3571" y="466"/>
                  </a:cubicBezTo>
                  <a:lnTo>
                    <a:pt x="3570" y="466"/>
                  </a:lnTo>
                  <a:cubicBezTo>
                    <a:pt x="3620" y="419"/>
                    <a:pt x="3649" y="365"/>
                    <a:pt x="3649" y="306"/>
                  </a:cubicBezTo>
                  <a:cubicBezTo>
                    <a:pt x="3649" y="137"/>
                    <a:pt x="3408" y="0"/>
                    <a:pt x="3110" y="0"/>
                  </a:cubicBezTo>
                  <a:cubicBezTo>
                    <a:pt x="2812" y="0"/>
                    <a:pt x="2571" y="137"/>
                    <a:pt x="2571" y="306"/>
                  </a:cubicBezTo>
                  <a:cubicBezTo>
                    <a:pt x="2571" y="365"/>
                    <a:pt x="2600" y="419"/>
                    <a:pt x="2650" y="466"/>
                  </a:cubicBezTo>
                  <a:lnTo>
                    <a:pt x="2648" y="466"/>
                  </a:lnTo>
                  <a:cubicBezTo>
                    <a:pt x="2752" y="566"/>
                    <a:pt x="2813" y="688"/>
                    <a:pt x="2813" y="820"/>
                  </a:cubicBezTo>
                  <a:cubicBezTo>
                    <a:pt x="2813" y="1038"/>
                    <a:pt x="2646" y="1230"/>
                    <a:pt x="2394" y="1338"/>
                  </a:cubicBezTo>
                  <a:lnTo>
                    <a:pt x="2390" y="1341"/>
                  </a:lnTo>
                  <a:cubicBezTo>
                    <a:pt x="1663" y="1399"/>
                    <a:pt x="941" y="1516"/>
                    <a:pt x="210" y="1516"/>
                  </a:cubicBezTo>
                  <a:cubicBezTo>
                    <a:pt x="210" y="2192"/>
                    <a:pt x="61" y="2854"/>
                    <a:pt x="0" y="3524"/>
                  </a:cubicBezTo>
                  <a:cubicBezTo>
                    <a:pt x="111" y="3744"/>
                    <a:pt x="290" y="3886"/>
                    <a:pt x="492" y="3886"/>
                  </a:cubicBezTo>
                  <a:cubicBezTo>
                    <a:pt x="624" y="3886"/>
                    <a:pt x="746" y="3825"/>
                    <a:pt x="846" y="3722"/>
                  </a:cubicBezTo>
                  <a:lnTo>
                    <a:pt x="846" y="3723"/>
                  </a:lnTo>
                  <a:cubicBezTo>
                    <a:pt x="893" y="3673"/>
                    <a:pt x="947" y="3644"/>
                    <a:pt x="1006" y="3644"/>
                  </a:cubicBezTo>
                  <a:cubicBezTo>
                    <a:pt x="1175" y="3644"/>
                    <a:pt x="1312" y="3885"/>
                    <a:pt x="1312" y="4183"/>
                  </a:cubicBezTo>
                  <a:cubicBezTo>
                    <a:pt x="1312" y="4481"/>
                    <a:pt x="1175" y="4722"/>
                    <a:pt x="1006" y="4722"/>
                  </a:cubicBezTo>
                  <a:cubicBezTo>
                    <a:pt x="947" y="4722"/>
                    <a:pt x="893" y="4693"/>
                    <a:pt x="846" y="4643"/>
                  </a:cubicBezTo>
                  <a:lnTo>
                    <a:pt x="846" y="4644"/>
                  </a:lnTo>
                  <a:cubicBezTo>
                    <a:pt x="746" y="4541"/>
                    <a:pt x="624" y="4480"/>
                    <a:pt x="492" y="4480"/>
                  </a:cubicBezTo>
                  <a:cubicBezTo>
                    <a:pt x="303" y="4480"/>
                    <a:pt x="134" y="4605"/>
                    <a:pt x="22" y="4801"/>
                  </a:cubicBezTo>
                  <a:cubicBezTo>
                    <a:pt x="91" y="5397"/>
                    <a:pt x="209" y="5982"/>
                    <a:pt x="210" y="6594"/>
                  </a:cubicBezTo>
                  <a:cubicBezTo>
                    <a:pt x="947" y="6594"/>
                    <a:pt x="1675" y="6713"/>
                    <a:pt x="2409" y="677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Показатели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достижения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результатов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 социально-экономического развития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территории</a:t>
              </a: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8757592" y="1348634"/>
              <a:ext cx="2512538" cy="2565745"/>
            </a:xfrm>
            <a:custGeom>
              <a:avLst/>
              <a:gdLst>
                <a:gd name="T0" fmla="*/ 2408 w 6219"/>
                <a:gd name="T1" fmla="*/ 6771 h 8103"/>
                <a:gd name="T2" fmla="*/ 2813 w 6219"/>
                <a:gd name="T3" fmla="*/ 7283 h 8103"/>
                <a:gd name="T4" fmla="*/ 2648 w 6219"/>
                <a:gd name="T5" fmla="*/ 7637 h 8103"/>
                <a:gd name="T6" fmla="*/ 2649 w 6219"/>
                <a:gd name="T7" fmla="*/ 7637 h 8103"/>
                <a:gd name="T8" fmla="*/ 2570 w 6219"/>
                <a:gd name="T9" fmla="*/ 7797 h 8103"/>
                <a:gd name="T10" fmla="*/ 3109 w 6219"/>
                <a:gd name="T11" fmla="*/ 8103 h 8103"/>
                <a:gd name="T12" fmla="*/ 3649 w 6219"/>
                <a:gd name="T13" fmla="*/ 7797 h 8103"/>
                <a:gd name="T14" fmla="*/ 3570 w 6219"/>
                <a:gd name="T15" fmla="*/ 7637 h 8103"/>
                <a:gd name="T16" fmla="*/ 3571 w 6219"/>
                <a:gd name="T17" fmla="*/ 7637 h 8103"/>
                <a:gd name="T18" fmla="*/ 3406 w 6219"/>
                <a:gd name="T19" fmla="*/ 7283 h 8103"/>
                <a:gd name="T20" fmla="*/ 3810 w 6219"/>
                <a:gd name="T21" fmla="*/ 6771 h 8103"/>
                <a:gd name="T22" fmla="*/ 6010 w 6219"/>
                <a:gd name="T23" fmla="*/ 6594 h 8103"/>
                <a:gd name="T24" fmla="*/ 6197 w 6219"/>
                <a:gd name="T25" fmla="*/ 4804 h 8103"/>
                <a:gd name="T26" fmla="*/ 5725 w 6219"/>
                <a:gd name="T27" fmla="*/ 4480 h 8103"/>
                <a:gd name="T28" fmla="*/ 5371 w 6219"/>
                <a:gd name="T29" fmla="*/ 4644 h 8103"/>
                <a:gd name="T30" fmla="*/ 5371 w 6219"/>
                <a:gd name="T31" fmla="*/ 4643 h 8103"/>
                <a:gd name="T32" fmla="*/ 5212 w 6219"/>
                <a:gd name="T33" fmla="*/ 4722 h 8103"/>
                <a:gd name="T34" fmla="*/ 4906 w 6219"/>
                <a:gd name="T35" fmla="*/ 4183 h 8103"/>
                <a:gd name="T36" fmla="*/ 5212 w 6219"/>
                <a:gd name="T37" fmla="*/ 3644 h 8103"/>
                <a:gd name="T38" fmla="*/ 5371 w 6219"/>
                <a:gd name="T39" fmla="*/ 3723 h 8103"/>
                <a:gd name="T40" fmla="*/ 5371 w 6219"/>
                <a:gd name="T41" fmla="*/ 3722 h 8103"/>
                <a:gd name="T42" fmla="*/ 5725 w 6219"/>
                <a:gd name="T43" fmla="*/ 3886 h 8103"/>
                <a:gd name="T44" fmla="*/ 6219 w 6219"/>
                <a:gd name="T45" fmla="*/ 3521 h 8103"/>
                <a:gd name="T46" fmla="*/ 6010 w 6219"/>
                <a:gd name="T47" fmla="*/ 1516 h 8103"/>
                <a:gd name="T48" fmla="*/ 3829 w 6219"/>
                <a:gd name="T49" fmla="*/ 1340 h 8103"/>
                <a:gd name="T50" fmla="*/ 3825 w 6219"/>
                <a:gd name="T51" fmla="*/ 1338 h 8103"/>
                <a:gd name="T52" fmla="*/ 3406 w 6219"/>
                <a:gd name="T53" fmla="*/ 820 h 8103"/>
                <a:gd name="T54" fmla="*/ 3571 w 6219"/>
                <a:gd name="T55" fmla="*/ 466 h 8103"/>
                <a:gd name="T56" fmla="*/ 3570 w 6219"/>
                <a:gd name="T57" fmla="*/ 466 h 8103"/>
                <a:gd name="T58" fmla="*/ 3649 w 6219"/>
                <a:gd name="T59" fmla="*/ 306 h 8103"/>
                <a:gd name="T60" fmla="*/ 3109 w 6219"/>
                <a:gd name="T61" fmla="*/ 0 h 8103"/>
                <a:gd name="T62" fmla="*/ 2570 w 6219"/>
                <a:gd name="T63" fmla="*/ 306 h 8103"/>
                <a:gd name="T64" fmla="*/ 2649 w 6219"/>
                <a:gd name="T65" fmla="*/ 466 h 8103"/>
                <a:gd name="T66" fmla="*/ 2648 w 6219"/>
                <a:gd name="T67" fmla="*/ 466 h 8103"/>
                <a:gd name="T68" fmla="*/ 2813 w 6219"/>
                <a:gd name="T69" fmla="*/ 820 h 8103"/>
                <a:gd name="T70" fmla="*/ 2394 w 6219"/>
                <a:gd name="T71" fmla="*/ 1338 h 8103"/>
                <a:gd name="T72" fmla="*/ 2389 w 6219"/>
                <a:gd name="T73" fmla="*/ 1341 h 8103"/>
                <a:gd name="T74" fmla="*/ 209 w 6219"/>
                <a:gd name="T75" fmla="*/ 1516 h 8103"/>
                <a:gd name="T76" fmla="*/ 0 w 6219"/>
                <a:gd name="T77" fmla="*/ 3524 h 8103"/>
                <a:gd name="T78" fmla="*/ 492 w 6219"/>
                <a:gd name="T79" fmla="*/ 3886 h 8103"/>
                <a:gd name="T80" fmla="*/ 846 w 6219"/>
                <a:gd name="T81" fmla="*/ 3722 h 8103"/>
                <a:gd name="T82" fmla="*/ 846 w 6219"/>
                <a:gd name="T83" fmla="*/ 3723 h 8103"/>
                <a:gd name="T84" fmla="*/ 1005 w 6219"/>
                <a:gd name="T85" fmla="*/ 3644 h 8103"/>
                <a:gd name="T86" fmla="*/ 1311 w 6219"/>
                <a:gd name="T87" fmla="*/ 4183 h 8103"/>
                <a:gd name="T88" fmla="*/ 1005 w 6219"/>
                <a:gd name="T89" fmla="*/ 4722 h 8103"/>
                <a:gd name="T90" fmla="*/ 846 w 6219"/>
                <a:gd name="T91" fmla="*/ 4643 h 8103"/>
                <a:gd name="T92" fmla="*/ 846 w 6219"/>
                <a:gd name="T93" fmla="*/ 4644 h 8103"/>
                <a:gd name="T94" fmla="*/ 492 w 6219"/>
                <a:gd name="T95" fmla="*/ 4480 h 8103"/>
                <a:gd name="T96" fmla="*/ 22 w 6219"/>
                <a:gd name="T97" fmla="*/ 4801 h 8103"/>
                <a:gd name="T98" fmla="*/ 209 w 6219"/>
                <a:gd name="T99" fmla="*/ 6594 h 8103"/>
                <a:gd name="T100" fmla="*/ 2408 w 6219"/>
                <a:gd name="T101" fmla="*/ 6771 h 8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19" h="8103">
                  <a:moveTo>
                    <a:pt x="2408" y="6771"/>
                  </a:moveTo>
                  <a:cubicBezTo>
                    <a:pt x="2652" y="6880"/>
                    <a:pt x="2813" y="7069"/>
                    <a:pt x="2813" y="7283"/>
                  </a:cubicBezTo>
                  <a:cubicBezTo>
                    <a:pt x="2813" y="7415"/>
                    <a:pt x="2752" y="7537"/>
                    <a:pt x="2648" y="7637"/>
                  </a:cubicBezTo>
                  <a:lnTo>
                    <a:pt x="2649" y="7637"/>
                  </a:lnTo>
                  <a:cubicBezTo>
                    <a:pt x="2599" y="7684"/>
                    <a:pt x="2570" y="7738"/>
                    <a:pt x="2570" y="7797"/>
                  </a:cubicBezTo>
                  <a:cubicBezTo>
                    <a:pt x="2570" y="7966"/>
                    <a:pt x="2812" y="8103"/>
                    <a:pt x="3109" y="8103"/>
                  </a:cubicBezTo>
                  <a:cubicBezTo>
                    <a:pt x="3407" y="8103"/>
                    <a:pt x="3649" y="7966"/>
                    <a:pt x="3649" y="7797"/>
                  </a:cubicBezTo>
                  <a:cubicBezTo>
                    <a:pt x="3649" y="7738"/>
                    <a:pt x="3620" y="7684"/>
                    <a:pt x="3570" y="7637"/>
                  </a:cubicBezTo>
                  <a:lnTo>
                    <a:pt x="3571" y="7637"/>
                  </a:lnTo>
                  <a:cubicBezTo>
                    <a:pt x="3467" y="7537"/>
                    <a:pt x="3406" y="7415"/>
                    <a:pt x="3406" y="7283"/>
                  </a:cubicBezTo>
                  <a:cubicBezTo>
                    <a:pt x="3406" y="7069"/>
                    <a:pt x="3567" y="6880"/>
                    <a:pt x="3810" y="6771"/>
                  </a:cubicBezTo>
                  <a:cubicBezTo>
                    <a:pt x="4544" y="6714"/>
                    <a:pt x="5258" y="6594"/>
                    <a:pt x="6010" y="6594"/>
                  </a:cubicBezTo>
                  <a:cubicBezTo>
                    <a:pt x="6010" y="5983"/>
                    <a:pt x="6128" y="5399"/>
                    <a:pt x="6197" y="4804"/>
                  </a:cubicBezTo>
                  <a:cubicBezTo>
                    <a:pt x="6085" y="4606"/>
                    <a:pt x="5915" y="4480"/>
                    <a:pt x="5725" y="4480"/>
                  </a:cubicBezTo>
                  <a:cubicBezTo>
                    <a:pt x="5593" y="4480"/>
                    <a:pt x="5471" y="4541"/>
                    <a:pt x="5371" y="4644"/>
                  </a:cubicBezTo>
                  <a:lnTo>
                    <a:pt x="5371" y="4643"/>
                  </a:lnTo>
                  <a:cubicBezTo>
                    <a:pt x="5325" y="4693"/>
                    <a:pt x="5270" y="4722"/>
                    <a:pt x="5212" y="4722"/>
                  </a:cubicBezTo>
                  <a:cubicBezTo>
                    <a:pt x="5043" y="4722"/>
                    <a:pt x="4906" y="4481"/>
                    <a:pt x="4906" y="4183"/>
                  </a:cubicBezTo>
                  <a:cubicBezTo>
                    <a:pt x="4906" y="3885"/>
                    <a:pt x="5043" y="3644"/>
                    <a:pt x="5212" y="3644"/>
                  </a:cubicBezTo>
                  <a:cubicBezTo>
                    <a:pt x="5270" y="3644"/>
                    <a:pt x="5325" y="3673"/>
                    <a:pt x="5371" y="3723"/>
                  </a:cubicBezTo>
                  <a:lnTo>
                    <a:pt x="5371" y="3722"/>
                  </a:lnTo>
                  <a:cubicBezTo>
                    <a:pt x="5471" y="3825"/>
                    <a:pt x="5593" y="3886"/>
                    <a:pt x="5725" y="3886"/>
                  </a:cubicBezTo>
                  <a:cubicBezTo>
                    <a:pt x="5928" y="3886"/>
                    <a:pt x="6108" y="3742"/>
                    <a:pt x="6219" y="3521"/>
                  </a:cubicBezTo>
                  <a:cubicBezTo>
                    <a:pt x="6157" y="2851"/>
                    <a:pt x="6010" y="2191"/>
                    <a:pt x="6010" y="1516"/>
                  </a:cubicBezTo>
                  <a:cubicBezTo>
                    <a:pt x="5265" y="1516"/>
                    <a:pt x="4556" y="1398"/>
                    <a:pt x="3829" y="1340"/>
                  </a:cubicBezTo>
                  <a:lnTo>
                    <a:pt x="3825" y="1338"/>
                  </a:lnTo>
                  <a:cubicBezTo>
                    <a:pt x="3573" y="1230"/>
                    <a:pt x="3406" y="995"/>
                    <a:pt x="3406" y="820"/>
                  </a:cubicBezTo>
                  <a:cubicBezTo>
                    <a:pt x="3406" y="645"/>
                    <a:pt x="3467" y="566"/>
                    <a:pt x="3571" y="466"/>
                  </a:cubicBezTo>
                  <a:lnTo>
                    <a:pt x="3570" y="466"/>
                  </a:lnTo>
                  <a:cubicBezTo>
                    <a:pt x="3620" y="419"/>
                    <a:pt x="3649" y="365"/>
                    <a:pt x="3649" y="306"/>
                  </a:cubicBezTo>
                  <a:cubicBezTo>
                    <a:pt x="3649" y="137"/>
                    <a:pt x="3407" y="0"/>
                    <a:pt x="3109" y="0"/>
                  </a:cubicBezTo>
                  <a:cubicBezTo>
                    <a:pt x="2812" y="0"/>
                    <a:pt x="2570" y="137"/>
                    <a:pt x="2570" y="306"/>
                  </a:cubicBezTo>
                  <a:cubicBezTo>
                    <a:pt x="2570" y="365"/>
                    <a:pt x="2599" y="419"/>
                    <a:pt x="2649" y="466"/>
                  </a:cubicBezTo>
                  <a:lnTo>
                    <a:pt x="2648" y="466"/>
                  </a:lnTo>
                  <a:cubicBezTo>
                    <a:pt x="2752" y="566"/>
                    <a:pt x="2813" y="688"/>
                    <a:pt x="2813" y="820"/>
                  </a:cubicBezTo>
                  <a:cubicBezTo>
                    <a:pt x="2813" y="1038"/>
                    <a:pt x="2645" y="1230"/>
                    <a:pt x="2394" y="1338"/>
                  </a:cubicBezTo>
                  <a:lnTo>
                    <a:pt x="2389" y="1341"/>
                  </a:lnTo>
                  <a:cubicBezTo>
                    <a:pt x="1663" y="1399"/>
                    <a:pt x="940" y="1516"/>
                    <a:pt x="209" y="1516"/>
                  </a:cubicBezTo>
                  <a:cubicBezTo>
                    <a:pt x="209" y="2192"/>
                    <a:pt x="61" y="2854"/>
                    <a:pt x="0" y="3524"/>
                  </a:cubicBezTo>
                  <a:cubicBezTo>
                    <a:pt x="111" y="3744"/>
                    <a:pt x="290" y="3886"/>
                    <a:pt x="492" y="3886"/>
                  </a:cubicBezTo>
                  <a:cubicBezTo>
                    <a:pt x="624" y="3886"/>
                    <a:pt x="746" y="3825"/>
                    <a:pt x="846" y="3722"/>
                  </a:cubicBezTo>
                  <a:lnTo>
                    <a:pt x="846" y="3723"/>
                  </a:lnTo>
                  <a:cubicBezTo>
                    <a:pt x="892" y="3673"/>
                    <a:pt x="947" y="3644"/>
                    <a:pt x="1005" y="3644"/>
                  </a:cubicBezTo>
                  <a:cubicBezTo>
                    <a:pt x="1174" y="3644"/>
                    <a:pt x="1311" y="3885"/>
                    <a:pt x="1311" y="4183"/>
                  </a:cubicBezTo>
                  <a:cubicBezTo>
                    <a:pt x="1311" y="4481"/>
                    <a:pt x="1174" y="4722"/>
                    <a:pt x="1005" y="4722"/>
                  </a:cubicBezTo>
                  <a:cubicBezTo>
                    <a:pt x="947" y="4722"/>
                    <a:pt x="892" y="4693"/>
                    <a:pt x="846" y="4643"/>
                  </a:cubicBezTo>
                  <a:lnTo>
                    <a:pt x="846" y="4644"/>
                  </a:lnTo>
                  <a:cubicBezTo>
                    <a:pt x="746" y="4541"/>
                    <a:pt x="624" y="4480"/>
                    <a:pt x="492" y="4480"/>
                  </a:cubicBezTo>
                  <a:cubicBezTo>
                    <a:pt x="303" y="4480"/>
                    <a:pt x="134" y="4605"/>
                    <a:pt x="22" y="4801"/>
                  </a:cubicBezTo>
                  <a:cubicBezTo>
                    <a:pt x="91" y="5397"/>
                    <a:pt x="209" y="5982"/>
                    <a:pt x="209" y="6594"/>
                  </a:cubicBezTo>
                  <a:cubicBezTo>
                    <a:pt x="947" y="6594"/>
                    <a:pt x="1675" y="6713"/>
                    <a:pt x="2408" y="677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Показатели участия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в общественно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значимых или приоритетных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проектах</a:t>
              </a: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7" name="Freeform 46"/>
            <p:cNvSpPr>
              <a:spLocks/>
            </p:cNvSpPr>
            <p:nvPr/>
          </p:nvSpPr>
          <p:spPr bwMode="auto">
            <a:xfrm>
              <a:off x="1389213" y="1699001"/>
              <a:ext cx="3124401" cy="1861072"/>
            </a:xfrm>
            <a:custGeom>
              <a:avLst/>
              <a:gdLst>
                <a:gd name="T0" fmla="*/ 4656 w 8000"/>
                <a:gd name="T1" fmla="*/ 5439 h 5439"/>
                <a:gd name="T2" fmla="*/ 6898 w 8000"/>
                <a:gd name="T3" fmla="*/ 5258 h 5439"/>
                <a:gd name="T4" fmla="*/ 6710 w 8000"/>
                <a:gd name="T5" fmla="*/ 3465 h 5439"/>
                <a:gd name="T6" fmla="*/ 7180 w 8000"/>
                <a:gd name="T7" fmla="*/ 3144 h 5439"/>
                <a:gd name="T8" fmla="*/ 7534 w 8000"/>
                <a:gd name="T9" fmla="*/ 3308 h 5439"/>
                <a:gd name="T10" fmla="*/ 7534 w 8000"/>
                <a:gd name="T11" fmla="*/ 3307 h 5439"/>
                <a:gd name="T12" fmla="*/ 7694 w 8000"/>
                <a:gd name="T13" fmla="*/ 3386 h 5439"/>
                <a:gd name="T14" fmla="*/ 8000 w 8000"/>
                <a:gd name="T15" fmla="*/ 2847 h 5439"/>
                <a:gd name="T16" fmla="*/ 7694 w 8000"/>
                <a:gd name="T17" fmla="*/ 2308 h 5439"/>
                <a:gd name="T18" fmla="*/ 7534 w 8000"/>
                <a:gd name="T19" fmla="*/ 2387 h 5439"/>
                <a:gd name="T20" fmla="*/ 7534 w 8000"/>
                <a:gd name="T21" fmla="*/ 2386 h 5439"/>
                <a:gd name="T22" fmla="*/ 7180 w 8000"/>
                <a:gd name="T23" fmla="*/ 2550 h 5439"/>
                <a:gd name="T24" fmla="*/ 6688 w 8000"/>
                <a:gd name="T25" fmla="*/ 2188 h 5439"/>
                <a:gd name="T26" fmla="*/ 6898 w 8000"/>
                <a:gd name="T27" fmla="*/ 180 h 5439"/>
                <a:gd name="T28" fmla="*/ 4658 w 8000"/>
                <a:gd name="T29" fmla="*/ 0 h 5439"/>
                <a:gd name="T30" fmla="*/ 4298 w 8000"/>
                <a:gd name="T31" fmla="*/ 491 h 5439"/>
                <a:gd name="T32" fmla="*/ 4462 w 8000"/>
                <a:gd name="T33" fmla="*/ 845 h 5439"/>
                <a:gd name="T34" fmla="*/ 4461 w 8000"/>
                <a:gd name="T35" fmla="*/ 845 h 5439"/>
                <a:gd name="T36" fmla="*/ 4540 w 8000"/>
                <a:gd name="T37" fmla="*/ 1005 h 5439"/>
                <a:gd name="T38" fmla="*/ 4001 w 8000"/>
                <a:gd name="T39" fmla="*/ 1311 h 5439"/>
                <a:gd name="T40" fmla="*/ 3462 w 8000"/>
                <a:gd name="T41" fmla="*/ 1005 h 5439"/>
                <a:gd name="T42" fmla="*/ 3541 w 8000"/>
                <a:gd name="T43" fmla="*/ 845 h 5439"/>
                <a:gd name="T44" fmla="*/ 3539 w 8000"/>
                <a:gd name="T45" fmla="*/ 845 h 5439"/>
                <a:gd name="T46" fmla="*/ 3704 w 8000"/>
                <a:gd name="T47" fmla="*/ 491 h 5439"/>
                <a:gd name="T48" fmla="*/ 3344 w 8000"/>
                <a:gd name="T49" fmla="*/ 0 h 5439"/>
                <a:gd name="T50" fmla="*/ 1104 w 8000"/>
                <a:gd name="T51" fmla="*/ 180 h 5439"/>
                <a:gd name="T52" fmla="*/ 1313 w 8000"/>
                <a:gd name="T53" fmla="*/ 2185 h 5439"/>
                <a:gd name="T54" fmla="*/ 820 w 8000"/>
                <a:gd name="T55" fmla="*/ 2550 h 5439"/>
                <a:gd name="T56" fmla="*/ 466 w 8000"/>
                <a:gd name="T57" fmla="*/ 2386 h 5439"/>
                <a:gd name="T58" fmla="*/ 466 w 8000"/>
                <a:gd name="T59" fmla="*/ 2387 h 5439"/>
                <a:gd name="T60" fmla="*/ 306 w 8000"/>
                <a:gd name="T61" fmla="*/ 2308 h 5439"/>
                <a:gd name="T62" fmla="*/ 0 w 8000"/>
                <a:gd name="T63" fmla="*/ 2847 h 5439"/>
                <a:gd name="T64" fmla="*/ 306 w 8000"/>
                <a:gd name="T65" fmla="*/ 3386 h 5439"/>
                <a:gd name="T66" fmla="*/ 466 w 8000"/>
                <a:gd name="T67" fmla="*/ 3307 h 5439"/>
                <a:gd name="T68" fmla="*/ 466 w 8000"/>
                <a:gd name="T69" fmla="*/ 3308 h 5439"/>
                <a:gd name="T70" fmla="*/ 820 w 8000"/>
                <a:gd name="T71" fmla="*/ 3144 h 5439"/>
                <a:gd name="T72" fmla="*/ 1291 w 8000"/>
                <a:gd name="T73" fmla="*/ 3467 h 5439"/>
                <a:gd name="T74" fmla="*/ 1104 w 8000"/>
                <a:gd name="T75" fmla="*/ 5258 h 5439"/>
                <a:gd name="T76" fmla="*/ 3347 w 8000"/>
                <a:gd name="T77" fmla="*/ 5438 h 5439"/>
                <a:gd name="T78" fmla="*/ 3704 w 8000"/>
                <a:gd name="T79" fmla="*/ 4949 h 5439"/>
                <a:gd name="T80" fmla="*/ 3539 w 8000"/>
                <a:gd name="T81" fmla="*/ 4594 h 5439"/>
                <a:gd name="T82" fmla="*/ 3541 w 8000"/>
                <a:gd name="T83" fmla="*/ 4594 h 5439"/>
                <a:gd name="T84" fmla="*/ 3462 w 8000"/>
                <a:gd name="T85" fmla="*/ 4435 h 5439"/>
                <a:gd name="T86" fmla="*/ 4001 w 8000"/>
                <a:gd name="T87" fmla="*/ 4129 h 5439"/>
                <a:gd name="T88" fmla="*/ 4540 w 8000"/>
                <a:gd name="T89" fmla="*/ 4435 h 5439"/>
                <a:gd name="T90" fmla="*/ 4461 w 8000"/>
                <a:gd name="T91" fmla="*/ 4594 h 5439"/>
                <a:gd name="T92" fmla="*/ 4462 w 8000"/>
                <a:gd name="T93" fmla="*/ 4594 h 5439"/>
                <a:gd name="T94" fmla="*/ 4298 w 8000"/>
                <a:gd name="T95" fmla="*/ 4949 h 5439"/>
                <a:gd name="T96" fmla="*/ 4656 w 8000"/>
                <a:gd name="T97" fmla="*/ 5439 h 5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00" h="5439">
                  <a:moveTo>
                    <a:pt x="4656" y="5439"/>
                  </a:moveTo>
                  <a:cubicBezTo>
                    <a:pt x="5404" y="5383"/>
                    <a:pt x="6132" y="5258"/>
                    <a:pt x="6898" y="5258"/>
                  </a:cubicBezTo>
                  <a:cubicBezTo>
                    <a:pt x="6897" y="4646"/>
                    <a:pt x="6779" y="4061"/>
                    <a:pt x="6710" y="3465"/>
                  </a:cubicBezTo>
                  <a:cubicBezTo>
                    <a:pt x="6822" y="3269"/>
                    <a:pt x="6991" y="3144"/>
                    <a:pt x="7180" y="3144"/>
                  </a:cubicBezTo>
                  <a:cubicBezTo>
                    <a:pt x="7312" y="3144"/>
                    <a:pt x="7434" y="3205"/>
                    <a:pt x="7534" y="3308"/>
                  </a:cubicBezTo>
                  <a:lnTo>
                    <a:pt x="7534" y="3307"/>
                  </a:lnTo>
                  <a:cubicBezTo>
                    <a:pt x="7581" y="3357"/>
                    <a:pt x="7635" y="3386"/>
                    <a:pt x="7694" y="3386"/>
                  </a:cubicBezTo>
                  <a:cubicBezTo>
                    <a:pt x="7863" y="3386"/>
                    <a:pt x="8000" y="3145"/>
                    <a:pt x="8000" y="2847"/>
                  </a:cubicBezTo>
                  <a:cubicBezTo>
                    <a:pt x="8000" y="2549"/>
                    <a:pt x="7863" y="2308"/>
                    <a:pt x="7694" y="2308"/>
                  </a:cubicBezTo>
                  <a:cubicBezTo>
                    <a:pt x="7635" y="2308"/>
                    <a:pt x="7581" y="2337"/>
                    <a:pt x="7534" y="2387"/>
                  </a:cubicBezTo>
                  <a:lnTo>
                    <a:pt x="7534" y="2386"/>
                  </a:lnTo>
                  <a:cubicBezTo>
                    <a:pt x="7434" y="2489"/>
                    <a:pt x="7312" y="2550"/>
                    <a:pt x="7180" y="2550"/>
                  </a:cubicBezTo>
                  <a:cubicBezTo>
                    <a:pt x="6978" y="2550"/>
                    <a:pt x="6799" y="2408"/>
                    <a:pt x="6688" y="2188"/>
                  </a:cubicBezTo>
                  <a:cubicBezTo>
                    <a:pt x="6749" y="1518"/>
                    <a:pt x="6898" y="856"/>
                    <a:pt x="6898" y="180"/>
                  </a:cubicBezTo>
                  <a:cubicBezTo>
                    <a:pt x="6133" y="180"/>
                    <a:pt x="5406" y="55"/>
                    <a:pt x="4658" y="0"/>
                  </a:cubicBezTo>
                  <a:cubicBezTo>
                    <a:pt x="4439" y="111"/>
                    <a:pt x="4298" y="290"/>
                    <a:pt x="4298" y="491"/>
                  </a:cubicBezTo>
                  <a:cubicBezTo>
                    <a:pt x="4298" y="623"/>
                    <a:pt x="4359" y="745"/>
                    <a:pt x="4462" y="845"/>
                  </a:cubicBezTo>
                  <a:lnTo>
                    <a:pt x="4461" y="845"/>
                  </a:lnTo>
                  <a:cubicBezTo>
                    <a:pt x="4511" y="892"/>
                    <a:pt x="4540" y="946"/>
                    <a:pt x="4540" y="1005"/>
                  </a:cubicBezTo>
                  <a:cubicBezTo>
                    <a:pt x="4540" y="1174"/>
                    <a:pt x="4299" y="1311"/>
                    <a:pt x="4001" y="1311"/>
                  </a:cubicBezTo>
                  <a:cubicBezTo>
                    <a:pt x="3703" y="1311"/>
                    <a:pt x="3462" y="1174"/>
                    <a:pt x="3462" y="1005"/>
                  </a:cubicBezTo>
                  <a:cubicBezTo>
                    <a:pt x="3462" y="946"/>
                    <a:pt x="3491" y="892"/>
                    <a:pt x="3541" y="845"/>
                  </a:cubicBezTo>
                  <a:lnTo>
                    <a:pt x="3539" y="845"/>
                  </a:lnTo>
                  <a:cubicBezTo>
                    <a:pt x="3643" y="745"/>
                    <a:pt x="3704" y="623"/>
                    <a:pt x="3704" y="491"/>
                  </a:cubicBezTo>
                  <a:cubicBezTo>
                    <a:pt x="3704" y="290"/>
                    <a:pt x="3562" y="111"/>
                    <a:pt x="3344" y="0"/>
                  </a:cubicBezTo>
                  <a:cubicBezTo>
                    <a:pt x="2597" y="56"/>
                    <a:pt x="1855" y="180"/>
                    <a:pt x="1104" y="180"/>
                  </a:cubicBezTo>
                  <a:cubicBezTo>
                    <a:pt x="1104" y="855"/>
                    <a:pt x="1252" y="1516"/>
                    <a:pt x="1313" y="2185"/>
                  </a:cubicBezTo>
                  <a:cubicBezTo>
                    <a:pt x="1202" y="2407"/>
                    <a:pt x="1023" y="2550"/>
                    <a:pt x="820" y="2550"/>
                  </a:cubicBezTo>
                  <a:cubicBezTo>
                    <a:pt x="688" y="2550"/>
                    <a:pt x="566" y="2489"/>
                    <a:pt x="466" y="2386"/>
                  </a:cubicBezTo>
                  <a:lnTo>
                    <a:pt x="466" y="2387"/>
                  </a:lnTo>
                  <a:cubicBezTo>
                    <a:pt x="419" y="2337"/>
                    <a:pt x="365" y="2308"/>
                    <a:pt x="306" y="2308"/>
                  </a:cubicBezTo>
                  <a:cubicBezTo>
                    <a:pt x="137" y="2308"/>
                    <a:pt x="0" y="2549"/>
                    <a:pt x="0" y="2847"/>
                  </a:cubicBezTo>
                  <a:cubicBezTo>
                    <a:pt x="0" y="3145"/>
                    <a:pt x="137" y="3386"/>
                    <a:pt x="306" y="3386"/>
                  </a:cubicBezTo>
                  <a:cubicBezTo>
                    <a:pt x="365" y="3386"/>
                    <a:pt x="419" y="3357"/>
                    <a:pt x="466" y="3307"/>
                  </a:cubicBezTo>
                  <a:lnTo>
                    <a:pt x="466" y="3308"/>
                  </a:lnTo>
                  <a:cubicBezTo>
                    <a:pt x="566" y="3205"/>
                    <a:pt x="688" y="3144"/>
                    <a:pt x="820" y="3144"/>
                  </a:cubicBezTo>
                  <a:cubicBezTo>
                    <a:pt x="1010" y="3144"/>
                    <a:pt x="1179" y="3270"/>
                    <a:pt x="1291" y="3467"/>
                  </a:cubicBezTo>
                  <a:cubicBezTo>
                    <a:pt x="1222" y="4063"/>
                    <a:pt x="1104" y="4646"/>
                    <a:pt x="1104" y="5258"/>
                  </a:cubicBezTo>
                  <a:cubicBezTo>
                    <a:pt x="1856" y="5258"/>
                    <a:pt x="2599" y="5383"/>
                    <a:pt x="3347" y="5438"/>
                  </a:cubicBezTo>
                  <a:cubicBezTo>
                    <a:pt x="3564" y="5327"/>
                    <a:pt x="3704" y="5149"/>
                    <a:pt x="3704" y="4949"/>
                  </a:cubicBezTo>
                  <a:cubicBezTo>
                    <a:pt x="3704" y="4817"/>
                    <a:pt x="3643" y="4694"/>
                    <a:pt x="3539" y="4594"/>
                  </a:cubicBezTo>
                  <a:lnTo>
                    <a:pt x="3541" y="4594"/>
                  </a:lnTo>
                  <a:cubicBezTo>
                    <a:pt x="3491" y="4548"/>
                    <a:pt x="3462" y="4493"/>
                    <a:pt x="3462" y="4435"/>
                  </a:cubicBezTo>
                  <a:cubicBezTo>
                    <a:pt x="3462" y="4266"/>
                    <a:pt x="3703" y="4129"/>
                    <a:pt x="4001" y="4129"/>
                  </a:cubicBezTo>
                  <a:cubicBezTo>
                    <a:pt x="4299" y="4129"/>
                    <a:pt x="4540" y="4266"/>
                    <a:pt x="4540" y="4435"/>
                  </a:cubicBezTo>
                  <a:cubicBezTo>
                    <a:pt x="4540" y="4493"/>
                    <a:pt x="4511" y="4548"/>
                    <a:pt x="4461" y="4594"/>
                  </a:cubicBezTo>
                  <a:lnTo>
                    <a:pt x="4462" y="4594"/>
                  </a:lnTo>
                  <a:cubicBezTo>
                    <a:pt x="4359" y="4694"/>
                    <a:pt x="4298" y="4817"/>
                    <a:pt x="4298" y="4949"/>
                  </a:cubicBezTo>
                  <a:cubicBezTo>
                    <a:pt x="4298" y="5149"/>
                    <a:pt x="4438" y="5327"/>
                    <a:pt x="4656" y="543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Общие показатели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организации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 муниципального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управления </a:t>
              </a: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8" name="Freeform 51"/>
            <p:cNvSpPr>
              <a:spLocks/>
            </p:cNvSpPr>
            <p:nvPr/>
          </p:nvSpPr>
          <p:spPr bwMode="auto">
            <a:xfrm>
              <a:off x="6062795" y="1774425"/>
              <a:ext cx="3228547" cy="1721509"/>
            </a:xfrm>
            <a:custGeom>
              <a:avLst/>
              <a:gdLst>
                <a:gd name="T0" fmla="*/ 4655 w 7999"/>
                <a:gd name="T1" fmla="*/ 5439 h 5439"/>
                <a:gd name="T2" fmla="*/ 6897 w 7999"/>
                <a:gd name="T3" fmla="*/ 5258 h 5439"/>
                <a:gd name="T4" fmla="*/ 6710 w 7999"/>
                <a:gd name="T5" fmla="*/ 3465 h 5439"/>
                <a:gd name="T6" fmla="*/ 7180 w 7999"/>
                <a:gd name="T7" fmla="*/ 3144 h 5439"/>
                <a:gd name="T8" fmla="*/ 7534 w 7999"/>
                <a:gd name="T9" fmla="*/ 3308 h 5439"/>
                <a:gd name="T10" fmla="*/ 7534 w 7999"/>
                <a:gd name="T11" fmla="*/ 3307 h 5439"/>
                <a:gd name="T12" fmla="*/ 7693 w 7999"/>
                <a:gd name="T13" fmla="*/ 3386 h 5439"/>
                <a:gd name="T14" fmla="*/ 7999 w 7999"/>
                <a:gd name="T15" fmla="*/ 2847 h 5439"/>
                <a:gd name="T16" fmla="*/ 7693 w 7999"/>
                <a:gd name="T17" fmla="*/ 2308 h 5439"/>
                <a:gd name="T18" fmla="*/ 7534 w 7999"/>
                <a:gd name="T19" fmla="*/ 2387 h 5439"/>
                <a:gd name="T20" fmla="*/ 7534 w 7999"/>
                <a:gd name="T21" fmla="*/ 2386 h 5439"/>
                <a:gd name="T22" fmla="*/ 7180 w 7999"/>
                <a:gd name="T23" fmla="*/ 2550 h 5439"/>
                <a:gd name="T24" fmla="*/ 6688 w 7999"/>
                <a:gd name="T25" fmla="*/ 2188 h 5439"/>
                <a:gd name="T26" fmla="*/ 6897 w 7999"/>
                <a:gd name="T27" fmla="*/ 180 h 5439"/>
                <a:gd name="T28" fmla="*/ 4658 w 7999"/>
                <a:gd name="T29" fmla="*/ 0 h 5439"/>
                <a:gd name="T30" fmla="*/ 4297 w 7999"/>
                <a:gd name="T31" fmla="*/ 491 h 5439"/>
                <a:gd name="T32" fmla="*/ 4462 w 7999"/>
                <a:gd name="T33" fmla="*/ 845 h 5439"/>
                <a:gd name="T34" fmla="*/ 4461 w 7999"/>
                <a:gd name="T35" fmla="*/ 845 h 5439"/>
                <a:gd name="T36" fmla="*/ 4540 w 7999"/>
                <a:gd name="T37" fmla="*/ 1005 h 5439"/>
                <a:gd name="T38" fmla="*/ 4000 w 7999"/>
                <a:gd name="T39" fmla="*/ 1311 h 5439"/>
                <a:gd name="T40" fmla="*/ 3461 w 7999"/>
                <a:gd name="T41" fmla="*/ 1005 h 5439"/>
                <a:gd name="T42" fmla="*/ 3540 w 7999"/>
                <a:gd name="T43" fmla="*/ 845 h 5439"/>
                <a:gd name="T44" fmla="*/ 3539 w 7999"/>
                <a:gd name="T45" fmla="*/ 845 h 5439"/>
                <a:gd name="T46" fmla="*/ 3704 w 7999"/>
                <a:gd name="T47" fmla="*/ 491 h 5439"/>
                <a:gd name="T48" fmla="*/ 3343 w 7999"/>
                <a:gd name="T49" fmla="*/ 0 h 5439"/>
                <a:gd name="T50" fmla="*/ 1103 w 7999"/>
                <a:gd name="T51" fmla="*/ 180 h 5439"/>
                <a:gd name="T52" fmla="*/ 1313 w 7999"/>
                <a:gd name="T53" fmla="*/ 2185 h 5439"/>
                <a:gd name="T54" fmla="*/ 820 w 7999"/>
                <a:gd name="T55" fmla="*/ 2550 h 5439"/>
                <a:gd name="T56" fmla="*/ 465 w 7999"/>
                <a:gd name="T57" fmla="*/ 2386 h 5439"/>
                <a:gd name="T58" fmla="*/ 465 w 7999"/>
                <a:gd name="T59" fmla="*/ 2387 h 5439"/>
                <a:gd name="T60" fmla="*/ 306 w 7999"/>
                <a:gd name="T61" fmla="*/ 2308 h 5439"/>
                <a:gd name="T62" fmla="*/ 0 w 7999"/>
                <a:gd name="T63" fmla="*/ 2847 h 5439"/>
                <a:gd name="T64" fmla="*/ 306 w 7999"/>
                <a:gd name="T65" fmla="*/ 3386 h 5439"/>
                <a:gd name="T66" fmla="*/ 465 w 7999"/>
                <a:gd name="T67" fmla="*/ 3307 h 5439"/>
                <a:gd name="T68" fmla="*/ 465 w 7999"/>
                <a:gd name="T69" fmla="*/ 3308 h 5439"/>
                <a:gd name="T70" fmla="*/ 820 w 7999"/>
                <a:gd name="T71" fmla="*/ 3144 h 5439"/>
                <a:gd name="T72" fmla="*/ 1291 w 7999"/>
                <a:gd name="T73" fmla="*/ 3467 h 5439"/>
                <a:gd name="T74" fmla="*/ 1103 w 7999"/>
                <a:gd name="T75" fmla="*/ 5258 h 5439"/>
                <a:gd name="T76" fmla="*/ 3346 w 7999"/>
                <a:gd name="T77" fmla="*/ 5438 h 5439"/>
                <a:gd name="T78" fmla="*/ 3704 w 7999"/>
                <a:gd name="T79" fmla="*/ 4949 h 5439"/>
                <a:gd name="T80" fmla="*/ 3539 w 7999"/>
                <a:gd name="T81" fmla="*/ 4594 h 5439"/>
                <a:gd name="T82" fmla="*/ 3540 w 7999"/>
                <a:gd name="T83" fmla="*/ 4594 h 5439"/>
                <a:gd name="T84" fmla="*/ 3461 w 7999"/>
                <a:gd name="T85" fmla="*/ 4435 h 5439"/>
                <a:gd name="T86" fmla="*/ 4000 w 7999"/>
                <a:gd name="T87" fmla="*/ 4129 h 5439"/>
                <a:gd name="T88" fmla="*/ 4540 w 7999"/>
                <a:gd name="T89" fmla="*/ 4435 h 5439"/>
                <a:gd name="T90" fmla="*/ 4461 w 7999"/>
                <a:gd name="T91" fmla="*/ 4594 h 5439"/>
                <a:gd name="T92" fmla="*/ 4462 w 7999"/>
                <a:gd name="T93" fmla="*/ 4594 h 5439"/>
                <a:gd name="T94" fmla="*/ 4297 w 7999"/>
                <a:gd name="T95" fmla="*/ 4949 h 5439"/>
                <a:gd name="T96" fmla="*/ 4655 w 7999"/>
                <a:gd name="T97" fmla="*/ 5439 h 5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99" h="5439">
                  <a:moveTo>
                    <a:pt x="4655" y="5439"/>
                  </a:moveTo>
                  <a:cubicBezTo>
                    <a:pt x="5404" y="5383"/>
                    <a:pt x="6132" y="5258"/>
                    <a:pt x="6897" y="5258"/>
                  </a:cubicBezTo>
                  <a:cubicBezTo>
                    <a:pt x="6897" y="4646"/>
                    <a:pt x="6779" y="4061"/>
                    <a:pt x="6710" y="3465"/>
                  </a:cubicBezTo>
                  <a:cubicBezTo>
                    <a:pt x="6822" y="3269"/>
                    <a:pt x="6991" y="3144"/>
                    <a:pt x="7180" y="3144"/>
                  </a:cubicBezTo>
                  <a:cubicBezTo>
                    <a:pt x="7312" y="3144"/>
                    <a:pt x="7434" y="3205"/>
                    <a:pt x="7534" y="3308"/>
                  </a:cubicBezTo>
                  <a:lnTo>
                    <a:pt x="7534" y="3307"/>
                  </a:lnTo>
                  <a:cubicBezTo>
                    <a:pt x="7580" y="3357"/>
                    <a:pt x="7635" y="3386"/>
                    <a:pt x="7693" y="3386"/>
                  </a:cubicBezTo>
                  <a:cubicBezTo>
                    <a:pt x="7862" y="3386"/>
                    <a:pt x="7999" y="3145"/>
                    <a:pt x="7999" y="2847"/>
                  </a:cubicBezTo>
                  <a:cubicBezTo>
                    <a:pt x="7999" y="2549"/>
                    <a:pt x="7862" y="2308"/>
                    <a:pt x="7693" y="2308"/>
                  </a:cubicBezTo>
                  <a:cubicBezTo>
                    <a:pt x="7635" y="2308"/>
                    <a:pt x="7580" y="2337"/>
                    <a:pt x="7534" y="2387"/>
                  </a:cubicBezTo>
                  <a:lnTo>
                    <a:pt x="7534" y="2386"/>
                  </a:lnTo>
                  <a:cubicBezTo>
                    <a:pt x="7434" y="2489"/>
                    <a:pt x="7312" y="2550"/>
                    <a:pt x="7180" y="2550"/>
                  </a:cubicBezTo>
                  <a:cubicBezTo>
                    <a:pt x="6978" y="2550"/>
                    <a:pt x="6799" y="2408"/>
                    <a:pt x="6688" y="2188"/>
                  </a:cubicBezTo>
                  <a:cubicBezTo>
                    <a:pt x="6749" y="1518"/>
                    <a:pt x="6897" y="856"/>
                    <a:pt x="6897" y="180"/>
                  </a:cubicBezTo>
                  <a:cubicBezTo>
                    <a:pt x="6133" y="180"/>
                    <a:pt x="5406" y="55"/>
                    <a:pt x="4658" y="0"/>
                  </a:cubicBezTo>
                  <a:cubicBezTo>
                    <a:pt x="4439" y="111"/>
                    <a:pt x="4297" y="290"/>
                    <a:pt x="4297" y="491"/>
                  </a:cubicBezTo>
                  <a:cubicBezTo>
                    <a:pt x="4297" y="623"/>
                    <a:pt x="4358" y="745"/>
                    <a:pt x="4462" y="845"/>
                  </a:cubicBezTo>
                  <a:lnTo>
                    <a:pt x="4461" y="845"/>
                  </a:lnTo>
                  <a:cubicBezTo>
                    <a:pt x="4511" y="892"/>
                    <a:pt x="4540" y="946"/>
                    <a:pt x="4540" y="1005"/>
                  </a:cubicBezTo>
                  <a:cubicBezTo>
                    <a:pt x="4540" y="1174"/>
                    <a:pt x="4298" y="1311"/>
                    <a:pt x="4000" y="1311"/>
                  </a:cubicBezTo>
                  <a:cubicBezTo>
                    <a:pt x="3703" y="1311"/>
                    <a:pt x="3461" y="1174"/>
                    <a:pt x="3461" y="1005"/>
                  </a:cubicBezTo>
                  <a:cubicBezTo>
                    <a:pt x="3461" y="946"/>
                    <a:pt x="3490" y="892"/>
                    <a:pt x="3540" y="845"/>
                  </a:cubicBezTo>
                  <a:lnTo>
                    <a:pt x="3539" y="845"/>
                  </a:lnTo>
                  <a:cubicBezTo>
                    <a:pt x="3643" y="745"/>
                    <a:pt x="3704" y="623"/>
                    <a:pt x="3704" y="491"/>
                  </a:cubicBezTo>
                  <a:cubicBezTo>
                    <a:pt x="3704" y="290"/>
                    <a:pt x="3562" y="111"/>
                    <a:pt x="3343" y="0"/>
                  </a:cubicBezTo>
                  <a:cubicBezTo>
                    <a:pt x="2596" y="56"/>
                    <a:pt x="1854" y="180"/>
                    <a:pt x="1103" y="180"/>
                  </a:cubicBezTo>
                  <a:cubicBezTo>
                    <a:pt x="1103" y="855"/>
                    <a:pt x="1251" y="1516"/>
                    <a:pt x="1313" y="2185"/>
                  </a:cubicBezTo>
                  <a:cubicBezTo>
                    <a:pt x="1202" y="2407"/>
                    <a:pt x="1022" y="2550"/>
                    <a:pt x="820" y="2550"/>
                  </a:cubicBezTo>
                  <a:cubicBezTo>
                    <a:pt x="688" y="2550"/>
                    <a:pt x="565" y="2489"/>
                    <a:pt x="465" y="2386"/>
                  </a:cubicBezTo>
                  <a:lnTo>
                    <a:pt x="465" y="2387"/>
                  </a:lnTo>
                  <a:cubicBezTo>
                    <a:pt x="419" y="2337"/>
                    <a:pt x="364" y="2308"/>
                    <a:pt x="306" y="2308"/>
                  </a:cubicBezTo>
                  <a:cubicBezTo>
                    <a:pt x="137" y="2308"/>
                    <a:pt x="0" y="2549"/>
                    <a:pt x="0" y="2847"/>
                  </a:cubicBezTo>
                  <a:cubicBezTo>
                    <a:pt x="0" y="3145"/>
                    <a:pt x="137" y="3386"/>
                    <a:pt x="306" y="3386"/>
                  </a:cubicBezTo>
                  <a:cubicBezTo>
                    <a:pt x="364" y="3386"/>
                    <a:pt x="419" y="3357"/>
                    <a:pt x="465" y="3307"/>
                  </a:cubicBezTo>
                  <a:lnTo>
                    <a:pt x="465" y="3308"/>
                  </a:lnTo>
                  <a:cubicBezTo>
                    <a:pt x="565" y="3205"/>
                    <a:pt x="688" y="3144"/>
                    <a:pt x="820" y="3144"/>
                  </a:cubicBezTo>
                  <a:cubicBezTo>
                    <a:pt x="1009" y="3144"/>
                    <a:pt x="1179" y="3270"/>
                    <a:pt x="1291" y="3467"/>
                  </a:cubicBezTo>
                  <a:cubicBezTo>
                    <a:pt x="1222" y="4063"/>
                    <a:pt x="1104" y="4646"/>
                    <a:pt x="1103" y="5258"/>
                  </a:cubicBezTo>
                  <a:cubicBezTo>
                    <a:pt x="1855" y="5258"/>
                    <a:pt x="2598" y="5383"/>
                    <a:pt x="3346" y="5438"/>
                  </a:cubicBezTo>
                  <a:cubicBezTo>
                    <a:pt x="3563" y="5327"/>
                    <a:pt x="3704" y="5149"/>
                    <a:pt x="3704" y="4949"/>
                  </a:cubicBezTo>
                  <a:cubicBezTo>
                    <a:pt x="3704" y="4817"/>
                    <a:pt x="3643" y="4694"/>
                    <a:pt x="3539" y="4594"/>
                  </a:cubicBezTo>
                  <a:lnTo>
                    <a:pt x="3540" y="4594"/>
                  </a:lnTo>
                  <a:cubicBezTo>
                    <a:pt x="3490" y="4548"/>
                    <a:pt x="3461" y="4493"/>
                    <a:pt x="3461" y="4435"/>
                  </a:cubicBezTo>
                  <a:cubicBezTo>
                    <a:pt x="3461" y="4266"/>
                    <a:pt x="3703" y="4129"/>
                    <a:pt x="4000" y="4129"/>
                  </a:cubicBezTo>
                  <a:cubicBezTo>
                    <a:pt x="4298" y="4129"/>
                    <a:pt x="4540" y="4266"/>
                    <a:pt x="4540" y="4435"/>
                  </a:cubicBezTo>
                  <a:cubicBezTo>
                    <a:pt x="4540" y="4493"/>
                    <a:pt x="4511" y="4548"/>
                    <a:pt x="4461" y="4594"/>
                  </a:cubicBezTo>
                  <a:lnTo>
                    <a:pt x="4462" y="4594"/>
                  </a:lnTo>
                  <a:cubicBezTo>
                    <a:pt x="4358" y="4694"/>
                    <a:pt x="4297" y="4817"/>
                    <a:pt x="4297" y="4949"/>
                  </a:cubicBezTo>
                  <a:cubicBezTo>
                    <a:pt x="4297" y="5149"/>
                    <a:pt x="4438" y="5327"/>
                    <a:pt x="4655" y="543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Показатели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исполнения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муниципальных </a:t>
              </a:r>
            </a:p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целевых программ</a:t>
              </a:r>
              <a:endParaRPr lang="ru-RU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7" name="Блок-схема: альтернативный процесс 36"/>
          <p:cNvSpPr/>
          <p:nvPr/>
        </p:nvSpPr>
        <p:spPr bwMode="auto">
          <a:xfrm>
            <a:off x="315913" y="232012"/>
            <a:ext cx="8829675" cy="64769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Методика оценки эффективности и результативности деятельности муниципальных служащих: </a:t>
            </a:r>
            <a:endParaRPr lang="ru-RU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Блок-схема: альтернативный процесс 37"/>
          <p:cNvSpPr/>
          <p:nvPr/>
        </p:nvSpPr>
        <p:spPr bwMode="auto">
          <a:xfrm>
            <a:off x="4438651" y="1173707"/>
            <a:ext cx="4448174" cy="1702843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alpha val="14000"/>
                </a:schemeClr>
              </a:gs>
              <a:gs pos="100000">
                <a:schemeClr val="accent1">
                  <a:shade val="100000"/>
                  <a:satMod val="115000"/>
                  <a:alpha val="10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оценка профессиональной служебной деятельности муниципальных служащих и определение их вклада в достижение установленных целей, задач, реализацию целевых программ и проектов</a:t>
            </a:r>
            <a:endParaRPr lang="ru-RU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Блок-схема: альтернативный процесс 38"/>
          <p:cNvSpPr/>
          <p:nvPr/>
        </p:nvSpPr>
        <p:spPr bwMode="auto">
          <a:xfrm>
            <a:off x="171449" y="1160060"/>
            <a:ext cx="4210051" cy="1726015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alpha val="17000"/>
                </a:schemeClr>
              </a:gs>
              <a:gs pos="100000">
                <a:schemeClr val="accent1">
                  <a:shade val="100000"/>
                  <a:satMod val="115000"/>
                  <a:alpha val="10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/>
          <a:lstStyle/>
          <a:p>
            <a:pPr algn="just" fontAlgn="base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определение степени достижения органами власти (структурными подразделениями) установленных целей, задач на качественном уровне и в установленный срок</a:t>
            </a:r>
            <a:endParaRPr lang="ru-RU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4" name="Прямая со стрелкой 43"/>
          <p:cNvCxnSpPr>
            <a:stCxn id="37" idx="2"/>
          </p:cNvCxnSpPr>
          <p:nvPr/>
        </p:nvCxnSpPr>
        <p:spPr>
          <a:xfrm rot="5400000">
            <a:off x="3644567" y="19287"/>
            <a:ext cx="225761" cy="1946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7" idx="2"/>
          </p:cNvCxnSpPr>
          <p:nvPr/>
        </p:nvCxnSpPr>
        <p:spPr>
          <a:xfrm rot="16200000" flipH="1">
            <a:off x="5487016" y="123446"/>
            <a:ext cx="225758" cy="1738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416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gradFill flip="none" rotWithShape="1">
          <a:gsLst>
            <a:gs pos="0">
              <a:schemeClr val="accent4">
                <a:alpha val="70000"/>
              </a:schemeClr>
            </a:gs>
            <a:gs pos="100000">
              <a:schemeClr val="accent1">
                <a:shade val="100000"/>
                <a:satMod val="115000"/>
                <a:alpha val="10000"/>
              </a:schemeClr>
            </a:gs>
          </a:gsLst>
          <a:lin ang="16200000" scaled="1"/>
          <a:tileRect/>
        </a:gradFill>
        <a:ln w="9525">
          <a:noFill/>
        </a:ln>
      </a:spPr>
      <a:bodyPr lIns="66462" tIns="66462" rIns="66462" bIns="66462" rtlCol="0" anchor="ctr"/>
      <a:lstStyle>
        <a:defPPr algn="ctr">
          <a:defRPr sz="120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10032</TotalTime>
  <Words>924</Words>
  <Application>Microsoft Office PowerPoint</Application>
  <PresentationFormat>Произвольный</PresentationFormat>
  <Paragraphs>180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think-cell Slide</vt:lpstr>
      <vt:lpstr>Проект:  Оптимизация системы муниципального управления: организационных структур, штатной численности и оплаты труда в органах местного самоуправления муниципальных образований  Челябинской области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Благодарю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User</cp:lastModifiedBy>
  <cp:revision>872</cp:revision>
  <cp:lastPrinted>2018-04-17T07:52:07Z</cp:lastPrinted>
  <dcterms:created xsi:type="dcterms:W3CDTF">2015-10-24T19:54:13Z</dcterms:created>
  <dcterms:modified xsi:type="dcterms:W3CDTF">2018-12-12T14:00:57Z</dcterms:modified>
</cp:coreProperties>
</file>