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98" r:id="rId4"/>
    <p:sldId id="297" r:id="rId5"/>
    <p:sldId id="301" r:id="rId6"/>
    <p:sldId id="316" r:id="rId7"/>
    <p:sldId id="308" r:id="rId8"/>
    <p:sldId id="327" r:id="rId9"/>
    <p:sldId id="293" r:id="rId10"/>
    <p:sldId id="306" r:id="rId11"/>
    <p:sldId id="307" r:id="rId12"/>
    <p:sldId id="310" r:id="rId13"/>
    <p:sldId id="304" r:id="rId14"/>
    <p:sldId id="311" r:id="rId15"/>
    <p:sldId id="314" r:id="rId16"/>
    <p:sldId id="320" r:id="rId17"/>
    <p:sldId id="321" r:id="rId18"/>
    <p:sldId id="318" r:id="rId19"/>
    <p:sldId id="312" r:id="rId20"/>
    <p:sldId id="322" r:id="rId21"/>
    <p:sldId id="313" r:id="rId22"/>
    <p:sldId id="296" r:id="rId23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4040"/>
    <a:srgbClr val="D2E0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80425" autoAdjust="0"/>
  </p:normalViewPr>
  <p:slideViewPr>
    <p:cSldViewPr snapToGrid="0">
      <p:cViewPr>
        <p:scale>
          <a:sx n="73" d="100"/>
          <a:sy n="73" d="100"/>
        </p:scale>
        <p:origin x="11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13.12.2018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коллеги. Вашему вниманию представлена кадровая Практика Правительства Ярославской области «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личностных компетенций государственных гражданских служащих  на различных этапах профессионального развития как основа формирования корпоративной культуры органов власти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Практика прошла апробацию  и успешно внедрена в  работу по подбору и оценке кадров всех органов государственной власти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наша модель 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учитывает степень сформированности (выраженности) компетенции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походом континуум сформированности (выраженности) личностной компетенции мы разбили на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 зоны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«зона риска», «зона профнепригодности» и «зона стилевых особенностей». Далее для каждой компетенции методом экспертной оценки была выделена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«зона оптимальной сформированности».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Посредством метода </a:t>
            </a:r>
            <a:r>
              <a:rPr lang="ru-RU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экспертной</a:t>
            </a:r>
            <a:r>
              <a:rPr lang="ru-RU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оценки на выборке более 400 человек </a:t>
            </a:r>
            <a:r>
              <a:rPr lang="ru-RU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</a:t>
            </a:r>
            <a:r>
              <a:rPr lang="ru-RU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получены ранговые коэффициенты </a:t>
            </a:r>
            <a:r>
              <a:rPr lang="ru-RU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базовых личностных компетенций «идеального» государственного служащего в зависимости от направления его деятельности и от группы его должности. Далее </a:t>
            </a:r>
            <a:r>
              <a:rPr lang="ru-RU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ранговые коэффициенты в модели были переведены в весовые</a:t>
            </a:r>
            <a:r>
              <a:rPr lang="ru-RU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слайде представлены результаты экспертной оценки базовых личностных компетенций государственных служащих ведущей и старшей групп должностей категории «специалист», в должностных обязанностях которых преобладает организационная деятельность. </a:t>
            </a:r>
          </a:p>
          <a:p>
            <a:pPr indent="450215" algn="just"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Конкретное выражение модели с учетом уровня должности и весовыми коэффициентами мы назвали «профилем должности».</a:t>
            </a:r>
          </a:p>
          <a:p>
            <a:pPr indent="450215" algn="just">
              <a:spcAft>
                <a:spcPts val="0"/>
              </a:spcAft>
            </a:pPr>
            <a:endParaRPr lang="ru-RU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spcAft>
                <a:spcPts val="0"/>
              </a:spcAft>
            </a:pPr>
            <a:endParaRPr lang="ru-RU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spcAft>
                <a:spcPts val="0"/>
              </a:spcAft>
            </a:pPr>
            <a:endParaRPr lang="ru-RU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spcAft>
                <a:spcPts val="0"/>
              </a:spcAft>
            </a:pPr>
            <a:endParaRPr lang="ru-RU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48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разработано и используется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профиля по 17 направлениям деятельности органов власти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Ярославской области</a:t>
            </a:r>
            <a:r>
              <a:rPr lang="ru-RU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конкретным должностям</a:t>
            </a: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ru-RU" sz="1400" dirty="0"/>
              <a:t>Указанные профили</a:t>
            </a:r>
            <a:r>
              <a:rPr lang="ru-RU" sz="1400" baseline="0" dirty="0"/>
              <a:t> </a:t>
            </a:r>
            <a:r>
              <a:rPr lang="ru-RU" sz="1400" dirty="0"/>
              <a:t>позволяют </a:t>
            </a:r>
            <a:r>
              <a:rPr lang="ru-RU" sz="1400" b="1" dirty="0"/>
              <a:t>проводить корректное рейтингование </a:t>
            </a:r>
            <a:r>
              <a:rPr lang="ru-RU" sz="1400" dirty="0"/>
              <a:t>кандидатов на должности государственной гражданской службы, выделяя </a:t>
            </a:r>
            <a:r>
              <a:rPr lang="ru-RU" sz="1400" b="1" dirty="0"/>
              <a:t>сильные и слабые стороны </a:t>
            </a:r>
            <a:r>
              <a:rPr lang="ru-RU" sz="1400" dirty="0"/>
              <a:t>каждого кандидата  применительно к конкретной деятельности и уровню должности.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Аналитика                                                                              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Бухгалтерия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Гос.заказ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документами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Инвестиции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Культура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Международные отношения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Младшая группа должностей (</a:t>
            </a:r>
            <a:r>
              <a:rPr lang="ru-RU" sz="14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</a:t>
            </a: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специалисты)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Молодежь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Обращения граждан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Орг.работа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Отраслевой департамент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СМИ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сфера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Юриспруденция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Инспектор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Зам. руководителя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Помощник руководителя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Председатель комитета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</a:t>
            </a:r>
          </a:p>
          <a:p>
            <a:pPr marL="0" marR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Секретарь-референт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0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Но наличия только модели недостаточно. </a:t>
            </a:r>
            <a:r>
              <a:rPr lang="ru-RU" sz="1200" b="1" dirty="0"/>
              <a:t>Необходим инструмент</a:t>
            </a:r>
            <a:r>
              <a:rPr lang="ru-RU" sz="1200" dirty="0"/>
              <a:t>, который мог бы адекватно </a:t>
            </a:r>
            <a:r>
              <a:rPr lang="ru-RU" sz="1200" b="1" dirty="0"/>
              <a:t>измерить компетенции субъекта в рамках модели</a:t>
            </a:r>
            <a:r>
              <a:rPr lang="ru-RU" sz="1200" dirty="0"/>
              <a:t>. </a:t>
            </a:r>
            <a:r>
              <a:rPr lang="ru-RU" sz="1200" dirty="0" err="1"/>
              <a:t>См.слайд</a:t>
            </a:r>
            <a:r>
              <a:rPr lang="ru-RU" sz="1200" dirty="0"/>
              <a:t> – примеры методик, разработанных сотрудниками отдела.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00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72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sz="1800" b="1" dirty="0">
              <a:solidFill>
                <a:srgbClr val="C00000"/>
              </a:solidFill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…комплексная диагностика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(в т.ч. наблюдение)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На данном слайде представлены основные статистические данные по реализации кадровой практики. Как можно отметить, реализация практики позволила не только </a:t>
            </a:r>
            <a:r>
              <a:rPr lang="ru-RU" sz="1600" b="1" dirty="0"/>
              <a:t>увеличить количество лиц, </a:t>
            </a:r>
            <a:r>
              <a:rPr lang="ru-RU" sz="16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оценку личностных компетенций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усилить контроль </a:t>
            </a:r>
            <a:r>
              <a:rPr lang="ru-RU" sz="16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проведением процедур оценки и подбора кадров путем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централизации и научно-методического обеспечения, </a:t>
            </a:r>
            <a:r>
              <a:rPr lang="ru-RU" sz="16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сделать данную процедуру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открытой.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09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Полученные </a:t>
            </a:r>
            <a:r>
              <a:rPr lang="ru-RU" b="1" dirty="0"/>
              <a:t>результаты оценки позволяют наблюдать динамику </a:t>
            </a:r>
            <a:r>
              <a:rPr lang="ru-RU" dirty="0"/>
              <a:t>становления государственного служащего как специалиста на всем протяжении службы. Они также используются при формировании резерва, планировании профессионального развития и обучения.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7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Основные эффекты реализации практики выражены не только в экономии 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финансовых, материальных, но и прежде всего временных трудозатрат кадровых служб ОИВ, и как было отмечено ранее,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в формировании открытости процедур 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подбора и оценки кадров,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в повышении их качества;     способствуют развития корпоративной культуры на гражданской службе региона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49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Представляемая Кадровая Практика разработки и внедрения модели базовых личностных компетенций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 опыт формирования единых корпоративных требований ко всем гражданским служащим региона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описывает личностные компетенции, которые необходимы для успешного прохождения государственной службы независимо от категорий, групп должностей, областей и видов профессиональной деятельности 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и внедрение в практику работы ОГВ региона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единообразных моделей базовых личностных компетенций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сути, представляет собой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основу для определения образа "идеального гражданского служащего"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 учетом областей и видов деятельности, категории и группы должностей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Это позволяет говорить о сформированности устойчивых требований к гражданским служащим, лежащим в основе корпоративной культуры органов власти региона.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Использованием Модели базовых личностных компетенций помогает решать следующие задачи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связать систему управления персоналом со стратегическими целями через определение профессиональных и личностных компетенций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dirty="0"/>
              <a:t>обеспечить формирование корпоративной культуры и достижение общего видения миссии и целей гражданской службы региона как руководителями, так и гражданскими служащими.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целью практики является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готовности кандидата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профессиональной деятельности,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его соответствия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облику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гражданского служащего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практика позволяет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наиболее вероятное поведение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кандидата при исполнении служебных обязанностей.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Кадровая практика по оценке базовых личностных компетенций после апробации была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включена в Единую методику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подбора и оценки кадров для органов исполнительной власти Ярославской области. Таким образом,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базовых личностных компетенций гражданских служащих лежит в основе системы работы с кадровым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составом гражданской службы региона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Благодарю вас за внимание!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разработки практики отражены на данном слайде.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этап, характеризуется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 модели личностных компетенций служащих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соответствующих образу и организационной культуре органа власти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этап, это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(разработка) надежного и валидного инструментария для оценки личностных компетенций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служащих </a:t>
            </a: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кандидатов на должности государственной гражданской службы;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автоматизация процедуры оценивания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личностных компетенций </a:t>
            </a: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и кандидатов на должности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этап, заключался в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единой системы оценивания базовых личностных компетенций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отдельных лиц, так и групп лиц </a:t>
            </a: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объективности и прозрачности кадровых процедур</a:t>
            </a:r>
            <a:r>
              <a:rPr lang="ru-RU" sz="1200" b="0" dirty="0">
                <a:latin typeface="Times New Roman"/>
                <a:ea typeface="Times New Roman"/>
              </a:rPr>
              <a:t> как основы формирования корпоративной культуры органов власти.</a:t>
            </a:r>
            <a:endParaRPr lang="en-US" sz="1200" b="0" dirty="0">
              <a:latin typeface="Times New Roman"/>
              <a:ea typeface="Times New Roman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ts val="1200"/>
              </a:spcAft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1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baseline="0" dirty="0"/>
              <a:t>К настоящему времени выстроена система комплексной оценки кадров. Комплексность</a:t>
            </a:r>
            <a:r>
              <a:rPr lang="ru-RU" sz="1600" baseline="0" dirty="0"/>
              <a:t> обеспечивается применением различных критерии оценки, и различные методы для их изучения. </a:t>
            </a:r>
            <a:r>
              <a:rPr lang="ru-RU" sz="1600" b="1" baseline="0" dirty="0"/>
              <a:t>Системность</a:t>
            </a:r>
            <a:r>
              <a:rPr lang="ru-RU" sz="1600" baseline="0" dirty="0"/>
              <a:t> достигается реализацией оценочных процедур как на этапе поступления на службу, так и в процессе служебной деятельности (аттестация, социально-психологические исследования коллективов и пр.). 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оценки личностных компетенций каждый кандидат получает балл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отражающий степень соответствия «идеальному» государственному служащему. Этот балл  учитывается в общем рейтинге наряду с оценкой профессиональных знаний, знаний законодательства, русского языка и другими,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строгом соответствии с Единой методикой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подбора и оценки кадров ОИВ Ярославской области. </a:t>
            </a:r>
            <a:endParaRPr lang="ru-RU" sz="1400" dirty="0"/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4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Практика реализуется в специализированной программе «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Psychometric Expert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Программа представляет собой реляционную базу данных, которая позволяет разрабатывать методики оценки, проверять методики на соответствие психометрическим показателям, проводить тестирование, проводить математический анализ результатов.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1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время своего создания, развития Практика получила нормативно-методическое обеспечение. Наиболее значимые его аспекты = на слайде.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68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200" dirty="0"/>
              <a:t>Научной основой Практики является синтез деятельностного и компетентностного подходов. Каждый имеет сильные стороны и ограничения, что мы постарались учесть.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200" b="1" dirty="0"/>
              <a:t>Сильной стороной компетентностного подхода </a:t>
            </a:r>
            <a:r>
              <a:rPr lang="ru-RU" altLang="ru-RU" sz="1200" dirty="0"/>
              <a:t>является наличие поведенческих индикаторов, позволяющих проводить оценку (диагностировать) поведения субъекта. </a:t>
            </a:r>
            <a:r>
              <a:rPr lang="ru-RU" altLang="ru-RU" sz="1200" b="1" dirty="0"/>
              <a:t>Достоинством деятельностного подхода</a:t>
            </a:r>
            <a:r>
              <a:rPr lang="ru-RU" altLang="ru-RU" sz="1200" b="1" baseline="0" dirty="0"/>
              <a:t> </a:t>
            </a:r>
            <a:r>
              <a:rPr lang="ru-RU" altLang="ru-RU" sz="1200" baseline="0" dirty="0"/>
              <a:t>является возможность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получить целостное (системное ) описание личности.</a:t>
            </a:r>
            <a:endParaRPr lang="ru-RU" altLang="ru-RU" sz="1200" dirty="0"/>
          </a:p>
          <a:p>
            <a:pPr eaLnBrk="1" hangingPunct="1">
              <a:spcBef>
                <a:spcPct val="0"/>
              </a:spcBef>
            </a:pPr>
            <a:r>
              <a:rPr lang="ru-RU" altLang="ru-RU" sz="1200" b="1" dirty="0"/>
              <a:t>Однако классический компетентностный подход также имеет ограничения </a:t>
            </a:r>
            <a:r>
              <a:rPr lang="ru-RU" altLang="ru-RU" sz="1200" dirty="0"/>
              <a:t>– его можно использовать только в том случае, если оценивающий достаточно хорошо знает оцениваемого. Компетентностный подход в своем классическом варианте не предназначен для прогноза</a:t>
            </a:r>
            <a:r>
              <a:rPr lang="ru-RU" altLang="ru-RU" sz="1200" b="1" dirty="0"/>
              <a:t>. А деятельностный</a:t>
            </a:r>
            <a:r>
              <a:rPr lang="ru-RU" altLang="ru-RU" sz="1200" b="1" baseline="0" dirty="0"/>
              <a:t> подход лишен </a:t>
            </a:r>
            <a:r>
              <a:rPr lang="ru-RU" altLang="ru-RU" sz="1200" baseline="0" dirty="0"/>
              <a:t>возможности прямой 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конкретных профессиональных умений.</a:t>
            </a:r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Прогноз эффективности деятельности определяется степенью сформированности: Деятельностный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подход:  ПВК сотрудника, Компетентностный подход: компетенций сотрудника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5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Разработанная модель базовых личностных компетенций «идеального» государственного служащего состоит из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компетенций и 2 системообразующих факторов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интеллект и мотивация, которые часто позволяют скорректировать некоторые личностные особенности субъекта (могут даже компенсировать отсутствие некоторых профессионально-важных качеств у него).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8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Для каждой из шкал</a:t>
            </a:r>
            <a:r>
              <a:rPr lang="ru-RU" sz="1400" baseline="0" dirty="0"/>
              <a:t> </a:t>
            </a:r>
            <a:r>
              <a:rPr lang="ru-RU" sz="1400" dirty="0"/>
              <a:t>базовых личностных компетенций выделены поведенческие индикаторы, что направляет анализ и интерпретацию результатов оценки.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8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150" b="1" spc="-225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3150" b="1" spc="-225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3150" b="1" spc="-2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sz="1350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15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668686"/>
            <a:ext cx="4104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315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3763649"/>
            <a:ext cx="4104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3150" b="1" spc="-225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7335076" y="6371351"/>
            <a:ext cx="1484923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7682325" y="6467029"/>
            <a:ext cx="790425" cy="291785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r" rtl="0">
              <a:lnSpc>
                <a:spcPts val="750"/>
              </a:lnSpc>
            </a:pPr>
            <a:r>
              <a:rPr lang="ru-RU" sz="1875" b="1" i="0" spc="-75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200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900" b="0" i="0" spc="105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13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11" Type="http://schemas.openxmlformats.org/officeDocument/2006/relationships/image" Target="../media/image21.JPG"/><Relationship Id="rId5" Type="http://schemas.microsoft.com/office/2007/relationships/hdphoto" Target="../media/hdphoto1.wdp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AA3F58-59A5-4829-9FB8-7FAC46FC5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747" y="2969514"/>
            <a:ext cx="8097253" cy="1448396"/>
          </a:xfrm>
        </p:spPr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altLang="ru-RU" sz="2000" spc="0" dirty="0">
                <a:solidFill>
                  <a:srgbClr val="C00000"/>
                </a:solidFill>
              </a:rPr>
              <a:t>ОЦЕНКА ЛИЧНОСТНЫХ КОМПЕТЕНЦИЙ </a:t>
            </a:r>
            <a:br>
              <a:rPr lang="ru-RU" altLang="ru-RU" sz="2000" spc="0" dirty="0">
                <a:solidFill>
                  <a:srgbClr val="C00000"/>
                </a:solidFill>
              </a:rPr>
            </a:br>
            <a:r>
              <a:rPr lang="ru-RU" altLang="ru-RU" sz="2000" spc="0" dirty="0">
                <a:solidFill>
                  <a:srgbClr val="C00000"/>
                </a:solidFill>
              </a:rPr>
              <a:t>ГОСУДАРСТВЕННЫХ ГРАЖДАНСКИХ СЛУЖАЩИХ </a:t>
            </a:r>
            <a:br>
              <a:rPr lang="ru-RU" altLang="ru-RU" sz="2000" spc="0" dirty="0">
                <a:solidFill>
                  <a:srgbClr val="C00000"/>
                </a:solidFill>
              </a:rPr>
            </a:br>
            <a:r>
              <a:rPr lang="ru-RU" sz="2000" spc="0" dirty="0">
                <a:solidFill>
                  <a:srgbClr val="C00000"/>
                </a:solidFill>
              </a:rPr>
              <a:t>на различных этапах профессионального развития как основа формирования корпоративной культуры органов власти</a:t>
            </a:r>
            <a:endParaRPr lang="ru-RU" sz="2000" spc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1759" y="5166293"/>
            <a:ext cx="4592241" cy="575037"/>
          </a:xfr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rtlCol="0"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Arial" panose="020B0604020202020204" pitchFamily="34" charset="0"/>
              </a:rPr>
              <a:t>Управление государственной службы и кадровой политики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</a:rPr>
              <a:t>Правительства области</a:t>
            </a:r>
          </a:p>
        </p:txBody>
      </p:sp>
      <p:pic>
        <p:nvPicPr>
          <p:cNvPr id="6" name="Рисунок 6" descr="gerb1.jpg">
            <a:extLst>
              <a:ext uri="{FF2B5EF4-FFF2-40B4-BE49-F238E27FC236}">
                <a16:creationId xmlns:a16="http://schemas.microsoft.com/office/drawing/2014/main" id="{F4266F7E-D965-4C3D-A928-4DC1AD902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03802" y="529425"/>
            <a:ext cx="1071837" cy="191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19194A0B-46C8-4243-A9F7-CAD9A50DA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2"/>
          <a:stretch/>
        </p:blipFill>
        <p:spPr bwMode="auto">
          <a:xfrm rot="10800000">
            <a:off x="0" y="149149"/>
            <a:ext cx="9144000" cy="667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3039035" y="363963"/>
            <a:ext cx="525716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Модель оценки степени сформированности личностной компетенции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E15FA5-933D-4B4D-B540-5C6DC5A964C2}"/>
              </a:ext>
            </a:extLst>
          </p:cNvPr>
          <p:cNvSpPr/>
          <p:nvPr/>
        </p:nvSpPr>
        <p:spPr>
          <a:xfrm>
            <a:off x="116373" y="1322225"/>
            <a:ext cx="8928848" cy="3117826"/>
          </a:xfrm>
          <a:prstGeom prst="roundRect">
            <a:avLst>
              <a:gd name="adj" fmla="val 37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713694" y="6066259"/>
            <a:ext cx="430306" cy="430496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61663ED-2925-4242-A8C0-E2E01D63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06246"/>
              </p:ext>
            </p:extLst>
          </p:nvPr>
        </p:nvGraphicFramePr>
        <p:xfrm>
          <a:off x="284272" y="1516251"/>
          <a:ext cx="8593050" cy="22923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выражено максимально </a:t>
                      </a:r>
                      <a:endParaRPr lang="ru-RU" sz="1100" spc="-5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выражено сильно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Выраженное поведение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выраженное поведение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представляет собой нечто среднее между полюсами</a:t>
                      </a:r>
                      <a:endParaRPr lang="ru-RU" sz="1100" spc="-4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представляет собой нечто среднее между полюсами</a:t>
                      </a:r>
                      <a:endParaRPr lang="ru-RU" sz="1100" spc="-4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выраженное поведение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Выраженное поведение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выражено сильно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выражено максимально</a:t>
                      </a:r>
                      <a:endParaRPr lang="ru-RU" sz="1100" spc="-5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профнепригодности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группы риска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оптимума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группы риска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rowSpan="2"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профнепригодности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стилевых особенностей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601" marR="466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Рисунок 6" descr="gerb1.jpg">
            <a:extLst>
              <a:ext uri="{FF2B5EF4-FFF2-40B4-BE49-F238E27FC236}">
                <a16:creationId xmlns:a16="http://schemas.microsoft.com/office/drawing/2014/main" id="{E6AF27FB-DB7A-4736-96F6-A11879D7B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96199" y="3070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5495A8-331A-4E18-ADA9-F2B135D3D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37" l="293" r="98535">
                        <a14:foregroundMark x1="91309" y1="19086" x2="92285" y2="21533"/>
                        <a14:foregroundMark x1="16406" y1="21533" x2="21094" y2="42577"/>
                        <a14:foregroundMark x1="18457" y1="42251" x2="15625" y2="38336"/>
                        <a14:backgroundMark x1="35254" y1="71778" x2="35254" y2="73899"/>
                        <a14:backgroundMark x1="47559" y1="17945" x2="47363" y2="15171"/>
                        <a14:backgroundMark x1="14551" y1="17618" x2="14746" y2="15171"/>
                        <a14:backgroundMark x1="18555" y1="94290" x2="18750" y2="94943"/>
                        <a14:backgroundMark x1="34570" y1="74878" x2="34277" y2="77651"/>
                        <a14:backgroundMark x1="65820" y1="90701" x2="66016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23" y="3891647"/>
            <a:ext cx="5763291" cy="29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7786-270F-4C01-9FA4-B2F8E677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426000"/>
            <a:ext cx="1517686" cy="432000"/>
          </a:xfrm>
          <a:prstGeom prst="rect">
            <a:avLst/>
          </a:prstGeom>
        </p:spPr>
      </p:pic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E2D6FF02-5BB6-4ECA-9031-738A2F72E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833" y="108544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bramov\Downloads\494427z2f29d6fb.jpg">
            <a:extLst>
              <a:ext uri="{FF2B5EF4-FFF2-40B4-BE49-F238E27FC236}">
                <a16:creationId xmlns:a16="http://schemas.microsoft.com/office/drawing/2014/main" id="{489E4C81-F006-4B60-B9BB-07469B5D2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7"/>
          <a:stretch/>
        </p:blipFill>
        <p:spPr bwMode="auto">
          <a:xfrm>
            <a:off x="3997234" y="-16055"/>
            <a:ext cx="5146768" cy="63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C58EE8-644F-4D5F-A0E1-6390C2C8EF73}"/>
              </a:ext>
            </a:extLst>
          </p:cNvPr>
          <p:cNvSpPr/>
          <p:nvPr/>
        </p:nvSpPr>
        <p:spPr>
          <a:xfrm>
            <a:off x="963576" y="486649"/>
            <a:ext cx="7049853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-100" dirty="0">
                <a:solidFill>
                  <a:srgbClr val="C00000"/>
                </a:solidFill>
              </a:rPr>
              <a:t>Пример рейтингования  личностных компетенций при построении модели «Идеального государственного служащего»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DC8C6E-66AA-460F-8730-F3955C686701}"/>
              </a:ext>
            </a:extLst>
          </p:cNvPr>
          <p:cNvSpPr/>
          <p:nvPr/>
        </p:nvSpPr>
        <p:spPr>
          <a:xfrm>
            <a:off x="171871" y="1257763"/>
            <a:ext cx="4977717" cy="5337972"/>
          </a:xfrm>
          <a:prstGeom prst="roundRect">
            <a:avLst>
              <a:gd name="adj" fmla="val 37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471DFE0-65C0-4FD1-BF9D-8AC0131BA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9622"/>
              </p:ext>
            </p:extLst>
          </p:nvPr>
        </p:nvGraphicFramePr>
        <p:xfrm>
          <a:off x="401238" y="2058824"/>
          <a:ext cx="4518981" cy="4367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0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Качество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Степень важности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качества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консультант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специалист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Интеллект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Активность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Лидерство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Доброжелательность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Настойчивость (воля)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Коммуникабельность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Организованность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Трудолюбие, исполнительность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Стрессоустойчивость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Творчество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Самостоятельность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Инициативность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Аккуратность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F4E22B-AC69-46A0-8874-251252AF836F}"/>
              </a:ext>
            </a:extLst>
          </p:cNvPr>
          <p:cNvSpPr/>
          <p:nvPr/>
        </p:nvSpPr>
        <p:spPr>
          <a:xfrm>
            <a:off x="401237" y="1349265"/>
            <a:ext cx="45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должности: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организационной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58237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19194A0B-46C8-4243-A9F7-CAD9A50D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791741"/>
            <a:ext cx="9144000" cy="60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3953435" y="440960"/>
            <a:ext cx="444009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Бально-весовая модель компетенций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E15FA5-933D-4B4D-B540-5C6DC5A964C2}"/>
              </a:ext>
            </a:extLst>
          </p:cNvPr>
          <p:cNvSpPr/>
          <p:nvPr/>
        </p:nvSpPr>
        <p:spPr>
          <a:xfrm>
            <a:off x="1043612" y="981635"/>
            <a:ext cx="7199435" cy="5438568"/>
          </a:xfrm>
          <a:prstGeom prst="roundRect">
            <a:avLst>
              <a:gd name="adj" fmla="val 37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709508" y="6022056"/>
            <a:ext cx="430306" cy="430496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5A615DD-51D7-4E13-9EAA-491C55B95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44880"/>
              </p:ext>
            </p:extLst>
          </p:nvPr>
        </p:nvGraphicFramePr>
        <p:xfrm>
          <a:off x="1222036" y="1196753"/>
          <a:ext cx="6878352" cy="5040551"/>
        </p:xfrm>
        <a:graphic>
          <a:graphicData uri="http://schemas.openxmlformats.org/drawingml/2006/table">
            <a:tbl>
              <a:tblPr/>
              <a:tblGrid>
                <a:gridCol w="52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1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354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оценки личностных качеств на должность юрисконсульта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9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по шкале</a:t>
                      </a:r>
                    </a:p>
                  </a:txBody>
                  <a:tcPr marL="8489" marR="8489" marT="84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Весовой коэффициент</a:t>
                      </a:r>
                    </a:p>
                  </a:txBody>
                  <a:tcPr marL="8489" marR="8489" marT="84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</a:p>
                  </a:txBody>
                  <a:tcPr marL="8489" marR="8489" marT="84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</a:t>
                      </a: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Рассудительный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Возбужденный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Инертный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Энергичный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Импульсивный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5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</a:t>
                      </a: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Халатный 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Расставляющий приоритеты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Тщательный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Склонный к формализму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Небрежный 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Педантичный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«Буквоед»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5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Настойчивость, целеустремленность</a:t>
                      </a: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Безвольный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Сомневающийся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Волевой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Своевольный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Нерешительный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Склонен к компромиссу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Решительный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Упрямый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5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2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Замкнутый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Сдержанный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Общительный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Чрезмерно разговорчивый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Необщительный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Навязчивый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921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Инициативность</a:t>
                      </a:r>
                    </a:p>
                  </a:txBody>
                  <a:tcPr marL="8489" marR="8489" marT="84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92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Ждущий указаний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Предприимчивый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Неуемный 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354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Инертный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Деятельный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Неумеренный  </a:t>
                      </a:r>
                    </a:p>
                  </a:txBody>
                  <a:tcPr marL="8489" marR="8489" marT="8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3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489" marR="8489" marT="84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id="{606CF52D-47BB-4D73-A033-711E7929F377}"/>
              </a:ext>
            </a:extLst>
          </p:cNvPr>
          <p:cNvSpPr/>
          <p:nvPr/>
        </p:nvSpPr>
        <p:spPr>
          <a:xfrm>
            <a:off x="4158641" y="1152395"/>
            <a:ext cx="1853852" cy="26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CC3B253-FAF9-42F3-AD03-12B82A7529C7}"/>
              </a:ext>
            </a:extLst>
          </p:cNvPr>
          <p:cNvSpPr/>
          <p:nvPr/>
        </p:nvSpPr>
        <p:spPr>
          <a:xfrm>
            <a:off x="7052152" y="1152395"/>
            <a:ext cx="626303" cy="5173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6" descr="gerb1.jpg">
            <a:extLst>
              <a:ext uri="{FF2B5EF4-FFF2-40B4-BE49-F238E27FC236}">
                <a16:creationId xmlns:a16="http://schemas.microsoft.com/office/drawing/2014/main" id="{F358137C-9E63-412B-A5F0-8FE5327385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79896" y="150237"/>
            <a:ext cx="548951" cy="9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83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bramov\Downloads\148029698.jpg">
            <a:extLst>
              <a:ext uri="{FF2B5EF4-FFF2-40B4-BE49-F238E27FC236}">
                <a16:creationId xmlns:a16="http://schemas.microsoft.com/office/drawing/2014/main" id="{F7812CB9-9D8B-4D82-90EE-4563EA3D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"/>
          <a:stretch/>
        </p:blipFill>
        <p:spPr bwMode="auto">
          <a:xfrm>
            <a:off x="1" y="-9302"/>
            <a:ext cx="9123824" cy="63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864" y="393487"/>
            <a:ext cx="6353731" cy="873676"/>
          </a:xfrm>
        </p:spPr>
        <p:txBody>
          <a:bodyPr rtlCol="0"/>
          <a:lstStyle/>
          <a:p>
            <a:pPr algn="r" defTabSz="914400" fontAlgn="base">
              <a:spcAft>
                <a:spcPct val="0"/>
              </a:spcAft>
              <a:defRPr/>
            </a:pPr>
            <a:r>
              <a:rPr lang="ru-RU" sz="2400" spc="0" dirty="0">
                <a:solidFill>
                  <a:srgbClr val="C00000"/>
                </a:solidFill>
              </a:rPr>
              <a:t>Авторские методики </a:t>
            </a:r>
            <a:br>
              <a:rPr lang="ru-RU" sz="2400" spc="0" dirty="0">
                <a:solidFill>
                  <a:srgbClr val="C00000"/>
                </a:solidFill>
              </a:rPr>
            </a:br>
            <a:r>
              <a:rPr lang="ru-RU" sz="2400" spc="0" dirty="0">
                <a:solidFill>
                  <a:srgbClr val="C00000"/>
                </a:solidFill>
              </a:rPr>
              <a:t>(разработаны сотрудниками управления)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820000" y="6371351"/>
            <a:ext cx="324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10" name="Рисунок 6" descr="gerb1.jpg">
            <a:extLst>
              <a:ext uri="{FF2B5EF4-FFF2-40B4-BE49-F238E27FC236}">
                <a16:creationId xmlns:a16="http://schemas.microsoft.com/office/drawing/2014/main" id="{03B7F805-9563-4A15-8D24-64398FF8A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65721" y="0"/>
            <a:ext cx="6858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C13C3-AC74-4842-91E0-6DA3BC433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FA694-3CC7-4ACF-9093-EFAA961BC574}"/>
              </a:ext>
            </a:extLst>
          </p:cNvPr>
          <p:cNvSpPr txBox="1"/>
          <p:nvPr/>
        </p:nvSpPr>
        <p:spPr>
          <a:xfrm>
            <a:off x="295832" y="1721223"/>
            <a:ext cx="5647767" cy="4289611"/>
          </a:xfrm>
          <a:prstGeom prst="roundRect">
            <a:avLst>
              <a:gd name="adj" fmla="val 701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Тесты и кейсы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для оценки и самооценки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базовых компетенций</a:t>
            </a:r>
          </a:p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Тесты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для оценки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специальных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профессиональных компетенций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Times New Roman" panose="02020603050405020304" pitchFamily="18" charset="0"/>
              </a:rPr>
              <a:t>в различных областях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Times New Roman" panose="02020603050405020304" pitchFamily="18" charset="0"/>
            </a:endParaRPr>
          </a:p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Тесты и кейсы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для оценки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базовых личностных компетенций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 и профессионально-неприемлемых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качеств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(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ОБЛИК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 – опросник базовых личностных компетенций,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Проективная методика диагностики структуры мотивации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 Unicode"/>
              <a:cs typeface="Times New Roman" panose="02020603050405020304" pitchFamily="18" charset="0"/>
            </a:endParaRPr>
          </a:p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Методики оценки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 профессионального и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управленческого потенциала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руководителей (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Д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иагностика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Т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рудового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В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клада, </a:t>
            </a:r>
            <a:r>
              <a:rPr lang="ru-RU" b="1" kern="0" dirty="0">
                <a:solidFill>
                  <a:srgbClr val="C00000"/>
                </a:solidFill>
                <a:latin typeface="Lucida Sans Unicode"/>
                <a:cs typeface="Times New Roman" panose="02020603050405020304" pitchFamily="18" charset="0"/>
              </a:rPr>
              <a:t>Д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еловая и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Л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ичностная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К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/>
                <a:cs typeface="Times New Roman" panose="02020603050405020304" pitchFamily="18" charset="0"/>
              </a:rPr>
              <a:t>омпетентность)</a:t>
            </a:r>
          </a:p>
        </p:txBody>
      </p:sp>
    </p:spTree>
    <p:extLst>
      <p:ext uri="{BB962C8B-B14F-4D97-AF65-F5344CB8AC3E}">
        <p14:creationId xmlns:p14="http://schemas.microsoft.com/office/powerpoint/2010/main" val="255122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D4541-C918-43DB-AD47-62B274F58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0" name="Picture 2" descr="C:\Users\Abramov\Downloads\30b64385a2ce69767246e2996795e894.jpg">
            <a:extLst>
              <a:ext uri="{FF2B5EF4-FFF2-40B4-BE49-F238E27FC236}">
                <a16:creationId xmlns:a16="http://schemas.microsoft.com/office/drawing/2014/main" id="{585331BC-8A38-426B-A99A-A9EF4368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08" y="407443"/>
            <a:ext cx="4561915" cy="739587"/>
          </a:xfrm>
        </p:spPr>
        <p:txBody>
          <a:bodyPr rtlCol="0" anchor="ctr"/>
          <a:lstStyle/>
          <a:p>
            <a:pPr>
              <a:lnSpc>
                <a:spcPts val="4500"/>
              </a:lnSpc>
            </a:pP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кадровой практики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671" y="6371351"/>
            <a:ext cx="551329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14</a:t>
            </a:fld>
            <a:endParaRPr lang="ru-RU" dirty="0"/>
          </a:p>
        </p:txBody>
      </p:sp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6D658FC4-AAA7-4C5C-B877-E0EEB5DED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404" y="54649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948813-8CC3-443F-B9C3-4BF81911B6BF}"/>
              </a:ext>
            </a:extLst>
          </p:cNvPr>
          <p:cNvSpPr/>
          <p:nvPr/>
        </p:nvSpPr>
        <p:spPr>
          <a:xfrm>
            <a:off x="324000" y="1510405"/>
            <a:ext cx="4947247" cy="5009403"/>
          </a:xfrm>
          <a:prstGeom prst="roundRect">
            <a:avLst>
              <a:gd name="adj" fmla="val 608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32000" fontAlgn="base" hangingPunct="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сочетание деятельностного и компетентностного подходов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в оценке личностных качеств гражданских служащих и кандидатов на службу</a:t>
            </a:r>
          </a:p>
          <a:p>
            <a:pPr indent="432000" fontAlgn="base" hangingPunct="0">
              <a:buFont typeface="Wingdings" panose="05000000000000000000" pitchFamily="2" charset="2"/>
              <a:buChar char="Ø"/>
            </a:pPr>
            <a:r>
              <a:rPr lang="ru-RU" dirty="0"/>
              <a:t>использование </a:t>
            </a:r>
            <a:r>
              <a:rPr lang="ru-RU" b="1" dirty="0">
                <a:solidFill>
                  <a:srgbClr val="C00000"/>
                </a:solidFill>
              </a:rPr>
              <a:t>единой модели оценки базовых личностных компетенций</a:t>
            </a:r>
            <a:r>
              <a:rPr lang="ru-RU" dirty="0"/>
              <a:t> гражданских служащих для подбора кадров </a:t>
            </a:r>
            <a:br>
              <a:rPr lang="ru-RU" dirty="0"/>
            </a:br>
            <a:r>
              <a:rPr lang="ru-RU" dirty="0"/>
              <a:t>по определенным видам профессиональной деятельности государственных гражданских служащих с учетом категории и групп должностей</a:t>
            </a:r>
          </a:p>
          <a:p>
            <a:pPr indent="4320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универсальность, стандартизированность инструментария</a:t>
            </a:r>
            <a:r>
              <a:rPr lang="ru-RU" dirty="0"/>
              <a:t> (комплекса методик оценки) для измерения базовых личностных компетенций госслужащего и кандидата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7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bramov\Downloads\toastmasters-picture-14.11.17-1024x682.jpg">
            <a:extLst>
              <a:ext uri="{FF2B5EF4-FFF2-40B4-BE49-F238E27FC236}">
                <a16:creationId xmlns:a16="http://schemas.microsoft.com/office/drawing/2014/main" id="{CDA92BB9-771A-409D-8661-4AB05CB0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22"/>
            <a:ext cx="7295486" cy="6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D4541-C918-43DB-AD47-62B274F5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486375"/>
            <a:ext cx="3871482" cy="739587"/>
          </a:xfrm>
        </p:spPr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реализации кадровой практики</a:t>
            </a:r>
          </a:p>
        </p:txBody>
      </p:sp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6D658FC4-AAA7-4C5C-B877-E0EEB5DED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30454" y="120822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948813-8CC3-443F-B9C3-4BF81911B6BF}"/>
              </a:ext>
            </a:extLst>
          </p:cNvPr>
          <p:cNvSpPr/>
          <p:nvPr/>
        </p:nvSpPr>
        <p:spPr>
          <a:xfrm>
            <a:off x="4370295" y="1987782"/>
            <a:ext cx="4645960" cy="4265100"/>
          </a:xfrm>
          <a:prstGeom prst="roundRect">
            <a:avLst>
              <a:gd name="adj" fmla="val 608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полного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и тиражирования </a:t>
            </a:r>
          </a:p>
          <a:p>
            <a:pPr marL="285750" lvl="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дополнительного финансирования </a:t>
            </a:r>
          </a:p>
          <a:p>
            <a:pPr marL="285750" lvl="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 формирования отчета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(заключения) по итогам оценочных процедур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формы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психологической напряженности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тестирования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671" y="6371351"/>
            <a:ext cx="551329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2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6F03C104-45BE-46B5-821B-1F3C1224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72717" y="6033814"/>
            <a:ext cx="471283" cy="464039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3871607" y="346709"/>
            <a:ext cx="442459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Основные статистические данные по реализации Кадровой Практики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827D2A6-591D-405C-9F9F-985BBAE50094}"/>
              </a:ext>
            </a:extLst>
          </p:cNvPr>
          <p:cNvSpPr/>
          <p:nvPr/>
        </p:nvSpPr>
        <p:spPr>
          <a:xfrm>
            <a:off x="471282" y="1218339"/>
            <a:ext cx="8201435" cy="4815475"/>
          </a:xfrm>
          <a:prstGeom prst="roundRect">
            <a:avLst>
              <a:gd name="adj" fmla="val 888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лиц, прошедших оценку личностных компетенций: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внедрения Кадровой Практики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2012 года):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100 чел. в год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апробации и внедрения Кадровой Практики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2014 года):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420 чел. в год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 внедрения Кадровой Практики процедуры оценки были </a:t>
            </a:r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трудоемкие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проводились </a:t>
            </a:r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системного использования компьютерной диагностики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оценке </a:t>
            </a:r>
            <a:r>
              <a:rPr lang="ru-RU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 подвергались 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(кандидаты на службу) Правительства области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2013-2016 гг.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Практика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внедрена в практику работы всех органов государственной власти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области, выполняется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и реализацию оценочных процедур выполняет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орган по управлению гражданской службой области – Правительство Ярославской области в лице управления государственной службы и кадровой политики</a:t>
            </a:r>
          </a:p>
        </p:txBody>
      </p:sp>
      <p:pic>
        <p:nvPicPr>
          <p:cNvPr id="14" name="Рисунок 6" descr="gerb1.jpg">
            <a:extLst>
              <a:ext uri="{FF2B5EF4-FFF2-40B4-BE49-F238E27FC236}">
                <a16:creationId xmlns:a16="http://schemas.microsoft.com/office/drawing/2014/main" id="{7213ECC5-6A84-4389-900E-7EDFCF7C9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96199" y="3070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21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6F03C104-45BE-46B5-821B-1F3C1224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757077" y="6157316"/>
            <a:ext cx="372841" cy="391401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3871292" y="381811"/>
            <a:ext cx="442459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Основные статистические данные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по реализации Кадровой Практики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34AF99-A8F9-4376-9500-B09E8A0BBEAF}"/>
              </a:ext>
            </a:extLst>
          </p:cNvPr>
          <p:cNvSpPr/>
          <p:nvPr/>
        </p:nvSpPr>
        <p:spPr>
          <a:xfrm>
            <a:off x="570794" y="1144990"/>
            <a:ext cx="772477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Количество лиц, прошедших оценку 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компетенций в ходе реализации Кадровой Практики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6D5B5B1-24B9-4BA2-838A-C29C1FE08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72159"/>
              </p:ext>
            </p:extLst>
          </p:nvPr>
        </p:nvGraphicFramePr>
        <p:xfrm>
          <a:off x="570794" y="1955065"/>
          <a:ext cx="8142900" cy="33073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195">
                  <a:extLst>
                    <a:ext uri="{9D8B030D-6E8A-4147-A177-3AD203B41FA5}">
                      <a16:colId xmlns:a16="http://schemas.microsoft.com/office/drawing/2014/main" val="3742456315"/>
                    </a:ext>
                  </a:extLst>
                </a:gridCol>
                <a:gridCol w="912195">
                  <a:extLst>
                    <a:ext uri="{9D8B030D-6E8A-4147-A177-3AD203B41FA5}">
                      <a16:colId xmlns:a16="http://schemas.microsoft.com/office/drawing/2014/main" val="1814327853"/>
                    </a:ext>
                  </a:extLst>
                </a:gridCol>
                <a:gridCol w="912195">
                  <a:extLst>
                    <a:ext uri="{9D8B030D-6E8A-4147-A177-3AD203B41FA5}">
                      <a16:colId xmlns:a16="http://schemas.microsoft.com/office/drawing/2014/main" val="3227084768"/>
                    </a:ext>
                  </a:extLst>
                </a:gridCol>
                <a:gridCol w="1062209">
                  <a:extLst>
                    <a:ext uri="{9D8B030D-6E8A-4147-A177-3AD203B41FA5}">
                      <a16:colId xmlns:a16="http://schemas.microsoft.com/office/drawing/2014/main" val="845865202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оценки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  <a:r>
                        <a:rPr kumimoji="0"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человек, прошедших оценку </a:t>
                      </a:r>
                      <a:endParaRPr kumimoji="0"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заключений по итогам оценки*</a:t>
                      </a:r>
                      <a:endParaRPr kumimoji="0"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человек, прошедших оценку </a:t>
                      </a:r>
                      <a:endParaRPr kumimoji="0"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заключений по итогам оценки*</a:t>
                      </a:r>
                      <a:endParaRPr kumimoji="0" lang="ru-RU" sz="14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2774"/>
                  </a:ext>
                </a:extLst>
              </a:tr>
              <a:tr h="442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компетенции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 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компетенции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r>
                        <a:rPr kumimoji="0"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чел.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компетенции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чел.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r>
                        <a:rPr kumimoji="0" lang="en-US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r>
                        <a:rPr kumimoji="0" lang="en-US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r>
                        <a:rPr kumimoji="0" lang="en-US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r>
                        <a:rPr kumimoji="0" lang="en-US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чел.</a:t>
                      </a:r>
                      <a:endParaRPr kumimoji="0"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A17893-6FCD-4494-8CD5-3C89DA5D8BB6}"/>
              </a:ext>
            </a:extLst>
          </p:cNvPr>
          <p:cNvSpPr/>
          <p:nvPr/>
        </p:nvSpPr>
        <p:spPr>
          <a:xfrm>
            <a:off x="377397" y="5590431"/>
            <a:ext cx="8379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/>
            <a:r>
              <a:rPr lang="ru-RU" b="1" dirty="0">
                <a:solidFill>
                  <a:srgbClr val="C00000"/>
                </a:solidFill>
              </a:rPr>
              <a:t>* </a:t>
            </a:r>
            <a:r>
              <a:rPr lang="ru-RU" sz="1200" b="1" dirty="0">
                <a:solidFill>
                  <a:srgbClr val="C00000"/>
                </a:solidFill>
              </a:rPr>
              <a:t>Результаты оценки гражданских служащих и кандидатов на службу могут быть использованы ими при прохождении иных кадровых процедур в течение 3 лет. Поэтому данные представлены с учетом использования результатов оценок и накопленной базы за период 2014-2016 гг. 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" name="Рисунок 6" descr="gerb1.jpg">
            <a:extLst>
              <a:ext uri="{FF2B5EF4-FFF2-40B4-BE49-F238E27FC236}">
                <a16:creationId xmlns:a16="http://schemas.microsoft.com/office/drawing/2014/main" id="{01709126-2D6B-4356-A42E-0583238B9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96199" y="3070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28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Abramov\Downloads\eb08a223-9991-420c-80c3-aead4c2be2b2.jpg">
            <a:extLst>
              <a:ext uri="{FF2B5EF4-FFF2-40B4-BE49-F238E27FC236}">
                <a16:creationId xmlns:a16="http://schemas.microsoft.com/office/drawing/2014/main" id="{36B44372-0107-4CEA-949A-E1EC5182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02" y="-18882"/>
            <a:ext cx="7397376" cy="68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D4541-C918-43DB-AD47-62B274F5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801" y="497542"/>
            <a:ext cx="3758454" cy="739587"/>
          </a:xfrm>
        </p:spPr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реализации кадровой практики</a:t>
            </a:r>
          </a:p>
        </p:txBody>
      </p:sp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6D658FC4-AAA7-4C5C-B877-E0EEB5DED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000" y="120822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948813-8CC3-443F-B9C3-4BF81911B6BF}"/>
              </a:ext>
            </a:extLst>
          </p:cNvPr>
          <p:cNvSpPr/>
          <p:nvPr/>
        </p:nvSpPr>
        <p:spPr>
          <a:xfrm>
            <a:off x="324000" y="1760550"/>
            <a:ext cx="4444255" cy="4610801"/>
          </a:xfrm>
          <a:prstGeom prst="roundRect">
            <a:avLst>
              <a:gd name="adj" fmla="val 608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обоснованные и объективные управленческие решения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материальных, временных ресурсов сотрудников кадровых служб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дополнительных финансовых затрат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оценку кадров, так и на реализацию самой Кадровой Практики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процедур по оценке, отбору и развитию кадров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671" y="6371351"/>
            <a:ext cx="551329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54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>
            <a:extLst>
              <a:ext uri="{FF2B5EF4-FFF2-40B4-BE49-F238E27FC236}">
                <a16:creationId xmlns:a16="http://schemas.microsoft.com/office/drawing/2014/main" id="{231A447F-A27B-4B02-A749-6FE919030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3"/>
          <a:stretch/>
        </p:blipFill>
        <p:spPr bwMode="auto">
          <a:xfrm flipH="1">
            <a:off x="-1" y="0"/>
            <a:ext cx="9144000" cy="64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E680E6C8-D625-4CBE-AEAF-C6CB78E0A140}"/>
              </a:ext>
            </a:extLst>
          </p:cNvPr>
          <p:cNvSpPr txBox="1">
            <a:spLocks/>
          </p:cNvSpPr>
          <p:nvPr/>
        </p:nvSpPr>
        <p:spPr>
          <a:xfrm>
            <a:off x="4061012" y="502807"/>
            <a:ext cx="4269441" cy="73958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1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ru-RU" altLang="ru-RU" sz="2000" spc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модели базовых </a:t>
            </a:r>
          </a:p>
          <a:p>
            <a:pPr algn="r" fontAlgn="base">
              <a:spcAft>
                <a:spcPct val="0"/>
              </a:spcAft>
            </a:pPr>
            <a:r>
              <a:rPr lang="ru-RU" altLang="ru-RU" sz="2000" spc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компетенций</a:t>
            </a:r>
            <a:endParaRPr lang="en-US" altLang="ru-RU" sz="2000" spc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6" descr="gerb1.jpg">
            <a:extLst>
              <a:ext uri="{FF2B5EF4-FFF2-40B4-BE49-F238E27FC236}">
                <a16:creationId xmlns:a16="http://schemas.microsoft.com/office/drawing/2014/main" id="{EDB2CF78-569F-4D29-9A02-BEAF5D448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30454" y="120822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314" y="6485265"/>
            <a:ext cx="1517686" cy="3727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314" y="6485265"/>
            <a:ext cx="1517686" cy="372734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33012" y="6088411"/>
            <a:ext cx="478324" cy="471009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19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7745" y="1242394"/>
            <a:ext cx="4723759" cy="4846017"/>
            <a:chOff x="164463" y="91772"/>
            <a:chExt cx="6084480" cy="6248437"/>
          </a:xfrm>
        </p:grpSpPr>
        <p:pic>
          <p:nvPicPr>
            <p:cNvPr id="11" name="Picture 6" descr="IMG_0500.JPG">
              <a:extLst>
                <a:ext uri="{FF2B5EF4-FFF2-40B4-BE49-F238E27FC236}">
                  <a16:creationId xmlns:a16="http://schemas.microsoft.com/office/drawing/2014/main" id="{7AF7201D-C98E-4E1B-99AA-DC7327A1A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72" y="4139481"/>
              <a:ext cx="3268140" cy="2200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SCN9564_2.JPG">
              <a:extLst>
                <a:ext uri="{FF2B5EF4-FFF2-40B4-BE49-F238E27FC236}">
                  <a16:creationId xmlns:a16="http://schemas.microsoft.com/office/drawing/2014/main" id="{8F244E0F-2EDA-49D0-A78F-6A352652E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406" y="4113086"/>
              <a:ext cx="2877464" cy="2200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9F70A5-78EB-452D-BA5D-3C824D2C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477" y="2211818"/>
              <a:ext cx="2877464" cy="2012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84A09E6-EB99-4A82-BE63-D977C30BC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" t="50000" r="40160" b="2751"/>
            <a:stretch/>
          </p:blipFill>
          <p:spPr>
            <a:xfrm>
              <a:off x="164464" y="2248131"/>
              <a:ext cx="3246376" cy="1992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ABA82D9-A38B-4431-B854-15341EFF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4463" y="91772"/>
              <a:ext cx="3250247" cy="2200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7B0C484-ADC8-4152-A695-C1A09DBAC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71478" y="112523"/>
              <a:ext cx="2877465" cy="22204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5015752" y="1855901"/>
            <a:ext cx="38042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базовых личностных компетенций решает 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связать систему управления персоналом со стратегическими целями через определение профессиональных и личностных компетенций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формирование корпоративной культуры и достижение общего видения миссии и целей гражданской службы региона как руководителями, так и гражданскими служащими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21A30F-AC5A-4F20-B98F-AC6B047EDE62}"/>
              </a:ext>
            </a:extLst>
          </p:cNvPr>
          <p:cNvSpPr/>
          <p:nvPr/>
        </p:nvSpPr>
        <p:spPr>
          <a:xfrm>
            <a:off x="5015752" y="1343336"/>
            <a:ext cx="3913095" cy="4644133"/>
          </a:xfrm>
          <a:prstGeom prst="roundRect">
            <a:avLst>
              <a:gd name="adj" fmla="val 1048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связать систему управления персоналом со стратегическими целями через определение профессиональных и личностных компетенций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формирование корпоративной культуры и достижение общего видения миссии и целей гражданской службы региона как руководителями, так и гражданскими служащими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3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F22722-D7AE-4DCB-BDF9-2EBC1F8E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4" name="Рисунок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60"/>
            <a:ext cx="5889812" cy="680249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4" y="417291"/>
            <a:ext cx="5271247" cy="805426"/>
          </a:xfrm>
        </p:spPr>
        <p:txBody>
          <a:bodyPr rtlCol="0"/>
          <a:lstStyle/>
          <a:p>
            <a:pPr lvl="0" algn="r" defTabSz="914400" fontAlgn="base">
              <a:spcAft>
                <a:spcPct val="0"/>
              </a:spcAft>
              <a:defRPr/>
            </a:pPr>
            <a:r>
              <a:rPr 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личностных компетенций </a:t>
            </a:r>
            <a:br>
              <a:rPr lang="ru-RU" alt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служащих </a:t>
            </a:r>
            <a:r>
              <a:rPr 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различных этапах профессионального развития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63A741-3FF8-45FA-8BEE-18A9CD4A7F72}"/>
              </a:ext>
            </a:extLst>
          </p:cNvPr>
          <p:cNvSpPr/>
          <p:nvPr/>
        </p:nvSpPr>
        <p:spPr>
          <a:xfrm>
            <a:off x="3169259" y="2030506"/>
            <a:ext cx="5818330" cy="4464423"/>
          </a:xfrm>
          <a:prstGeom prst="roundRect">
            <a:avLst>
              <a:gd name="adj" fmla="val 446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готовности кандидата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своим профессиональным и личностным качествам эффективно осуществлять профессиональную деятельность государственного гражданского служащего,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его соответствия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облику государственного гражданского служащего,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вклада государственного служащего в организационную культуру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государственной власти.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цель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прогнозирование наиболее вероятного поведения конкретного кандидата при исполнении обязанностей по должности государственной гражданской службы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0" name="Рисунок 6" descr="gerb1.jpg">
            <a:extLst>
              <a:ext uri="{FF2B5EF4-FFF2-40B4-BE49-F238E27FC236}">
                <a16:creationId xmlns:a16="http://schemas.microsoft.com/office/drawing/2014/main" id="{03B7F805-9563-4A15-8D24-64398FF8A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75811" y="54649"/>
            <a:ext cx="705078" cy="12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7424" y="2798354"/>
            <a:ext cx="3536576" cy="1013684"/>
          </a:xfrm>
        </p:spPr>
        <p:txBody>
          <a:bodyPr rtlCol="0"/>
          <a:lstStyle/>
          <a:p>
            <a:pPr rtl="0"/>
            <a:r>
              <a:rPr lang="ru-RU" sz="36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424" y="3957705"/>
            <a:ext cx="2918983" cy="316799"/>
          </a:xfrm>
        </p:spPr>
        <p:txBody>
          <a:bodyPr rtlCol="0"/>
          <a:lstStyle/>
          <a:p>
            <a:pPr rtl="0"/>
            <a:r>
              <a:rPr lang="ru-RU" sz="1275" dirty="0"/>
              <a:t>Абрамова Елена Юрьевна</a:t>
            </a:r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727" y="3953589"/>
            <a:ext cx="316799" cy="316799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424" y="5058771"/>
            <a:ext cx="2918983" cy="316799"/>
          </a:xfrm>
        </p:spPr>
        <p:txBody>
          <a:bodyPr rtlCol="0"/>
          <a:lstStyle/>
          <a:p>
            <a:r>
              <a:rPr lang="ru-RU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en-US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(4852) 401-579</a:t>
            </a:r>
            <a:endParaRPr lang="ru-RU" sz="1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Графический объект 9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2699" y="5065229"/>
            <a:ext cx="324000" cy="3240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424" y="4693023"/>
            <a:ext cx="2918983" cy="306458"/>
          </a:xfrm>
        </p:spPr>
        <p:txBody>
          <a:bodyPr rtlCol="0"/>
          <a:lstStyle/>
          <a:p>
            <a:r>
              <a:rPr lang="en-US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Abramova@yarregion.ru</a:t>
            </a:r>
          </a:p>
        </p:txBody>
      </p:sp>
      <p:pic>
        <p:nvPicPr>
          <p:cNvPr id="9" name="Графический объект 8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0585" y="4677862"/>
            <a:ext cx="324000" cy="324000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0615" y="4331364"/>
            <a:ext cx="2918983" cy="306458"/>
          </a:xfrm>
        </p:spPr>
        <p:txBody>
          <a:bodyPr rtlCol="0"/>
          <a:lstStyle/>
          <a:p>
            <a:pPr rtl="0"/>
            <a:r>
              <a:rPr lang="ru-RU" sz="1275" dirty="0"/>
              <a:t>Начальник отдела </a:t>
            </a:r>
          </a:p>
        </p:txBody>
      </p:sp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2699" y="4326162"/>
            <a:ext cx="331193" cy="33119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20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E0AE1B-A407-4183-97EA-89D7F966D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5" name="Рисунок 6" descr="gerb1.jpg">
            <a:extLst>
              <a:ext uri="{FF2B5EF4-FFF2-40B4-BE49-F238E27FC236}">
                <a16:creationId xmlns:a16="http://schemas.microsoft.com/office/drawing/2014/main" id="{A5ADD46D-0FDF-4F9F-ADF8-1AFC7C5DF9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06040" y="254298"/>
            <a:ext cx="1052086" cy="18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bramov\Downloads\AdobeStock_171129008-1320x717.jpeg">
            <a:extLst>
              <a:ext uri="{FF2B5EF4-FFF2-40B4-BE49-F238E27FC236}">
                <a16:creationId xmlns:a16="http://schemas.microsoft.com/office/drawing/2014/main" id="{30FC2D60-54C2-4578-A71E-7AC2E2EE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7906" y="-1"/>
            <a:ext cx="5056094" cy="606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4" y="497540"/>
            <a:ext cx="3738284" cy="726142"/>
          </a:xfrm>
        </p:spPr>
        <p:txBody>
          <a:bodyPr rtlCol="0"/>
          <a:lstStyle/>
          <a:p>
            <a:pPr defTabSz="914400" fontAlgn="base">
              <a:spcAft>
                <a:spcPct val="0"/>
              </a:spcAft>
              <a:defRPr/>
            </a:pPr>
            <a:r>
              <a:rPr lang="ru-RU" sz="2400" spc="0" dirty="0">
                <a:solidFill>
                  <a:srgbClr val="C00000"/>
                </a:solidFill>
              </a:rPr>
              <a:t>Этапы разработки </a:t>
            </a:r>
            <a:br>
              <a:rPr lang="en-US" sz="2400" spc="0" dirty="0">
                <a:solidFill>
                  <a:srgbClr val="C00000"/>
                </a:solidFill>
              </a:rPr>
            </a:br>
            <a:r>
              <a:rPr lang="ru-RU" sz="2400" spc="0" dirty="0">
                <a:solidFill>
                  <a:srgbClr val="C00000"/>
                </a:solidFill>
              </a:rPr>
              <a:t>Кадровой Практики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63A741-3FF8-45FA-8BEE-18A9CD4A7F72}"/>
              </a:ext>
            </a:extLst>
          </p:cNvPr>
          <p:cNvSpPr/>
          <p:nvPr/>
        </p:nvSpPr>
        <p:spPr>
          <a:xfrm>
            <a:off x="295834" y="2353237"/>
            <a:ext cx="4612342" cy="2716304"/>
          </a:xfrm>
          <a:prstGeom prst="roundRect">
            <a:avLst>
              <a:gd name="adj" fmla="val 70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Подготовительный или организационный (2011-2014 гг.).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Методический (2015-2016 гг.).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Практико-деятельностный (2017-2018 гг.).</a:t>
            </a: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" name="Рисунок 6" descr="gerb1.jpg">
            <a:extLst>
              <a:ext uri="{FF2B5EF4-FFF2-40B4-BE49-F238E27FC236}">
                <a16:creationId xmlns:a16="http://schemas.microsoft.com/office/drawing/2014/main" id="{03B7F805-9563-4A15-8D24-64398FF8A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833" y="108544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C13C3-AC74-4842-91E0-6DA3BC433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B48A29D7-7653-42FA-98E5-323854BA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791741"/>
            <a:ext cx="9144000" cy="60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700247" y="6098919"/>
            <a:ext cx="443753" cy="430496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2186063" y="394587"/>
            <a:ext cx="587509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Система комплексной оценки кадров </a:t>
            </a:r>
            <a:b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 гражданской службе ЯО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0CCC36F-9059-4CF1-92A6-645E2E195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08455"/>
              </p:ext>
            </p:extLst>
          </p:nvPr>
        </p:nvGraphicFramePr>
        <p:xfrm>
          <a:off x="295685" y="1360616"/>
          <a:ext cx="8552630" cy="5083740"/>
        </p:xfrm>
        <a:graphic>
          <a:graphicData uri="http://schemas.openxmlformats.org/drawingml/2006/table">
            <a:tbl>
              <a:tblPr firstRow="1" firstCol="1" lastRow="1" bandRow="1">
                <a:tableStyleId>{5940675A-B579-460E-94D1-54222C63F5DA}</a:tableStyleId>
              </a:tblPr>
              <a:tblGrid>
                <a:gridCol w="203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4170758025"/>
                    </a:ext>
                  </a:extLst>
                </a:gridCol>
              </a:tblGrid>
              <a:tr h="62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Процедуры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подбора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компетенции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Профессионально-функциональные компетенции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компетенции</a:t>
                      </a:r>
                      <a:endParaRPr kumimoji="0" lang="ru-RU" sz="16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на замещение вакантной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должности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5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включение в кадровый резерв (ОГВ, РУК, отраслевой РУК, молодежный)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Аттестация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Подбор кадров из кадрового резерва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50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Подбор кадров без проведения конкурса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7" marR="560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6087" marR="560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Рисунок 6" descr="gerb1.jpg">
            <a:extLst>
              <a:ext uri="{FF2B5EF4-FFF2-40B4-BE49-F238E27FC236}">
                <a16:creationId xmlns:a16="http://schemas.microsoft.com/office/drawing/2014/main" id="{54D57C67-EE47-43BC-AF6C-E4A059F34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96199" y="3070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7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4795A-B6DF-4D04-BB48-B7482B095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4212" cy="681046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9CA4A19-FBEC-4DBC-B1EC-8C00E730B5EC}"/>
              </a:ext>
            </a:extLst>
          </p:cNvPr>
          <p:cNvSpPr/>
          <p:nvPr/>
        </p:nvSpPr>
        <p:spPr>
          <a:xfrm>
            <a:off x="4477018" y="1089291"/>
            <a:ext cx="4410000" cy="5434391"/>
          </a:xfrm>
          <a:prstGeom prst="roundRect">
            <a:avLst>
              <a:gd name="adj" fmla="val 9373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Для тестирования кандидатов используется компьютерный класс</a:t>
            </a:r>
            <a:br>
              <a:rPr lang="ru-RU" dirty="0">
                <a:solidFill>
                  <a:prstClr val="black"/>
                </a:solidFill>
                <a:latin typeface="Arial" charset="0"/>
              </a:rPr>
            </a:br>
            <a:r>
              <a:rPr lang="ru-RU" dirty="0">
                <a:solidFill>
                  <a:prstClr val="black"/>
                </a:solidFill>
                <a:latin typeface="Arial" charset="0"/>
              </a:rPr>
              <a:t>на 12 рабочих мест, что обеспечивает:</a:t>
            </a:r>
          </a:p>
          <a:p>
            <a:pPr marL="285750" indent="-285750" algn="just" defTabSz="914400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</a:rPr>
              <a:t>Комфортные условия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проведения тестирования</a:t>
            </a:r>
          </a:p>
          <a:p>
            <a:pPr marL="285750" indent="-285750" algn="just" defTabSz="914400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</a:rPr>
              <a:t>Отсутствие влияния третьих лиц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в ходе оценочных процедур</a:t>
            </a:r>
          </a:p>
          <a:p>
            <a:pPr marL="285750" indent="-285750" algn="just" defTabSz="914400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Получение и хранение информации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в одном месте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, возможность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оперативного получения информации</a:t>
            </a:r>
          </a:p>
          <a:p>
            <a:pPr marL="285750" indent="-285750" algn="just" defTabSz="914400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Возможность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получения результатов сразу после завершения оценочных процедур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обязательная обратная связь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с каждым кандидатом, прошедшим оценку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1009165" y="544646"/>
            <a:ext cx="346785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  <a:tab pos="313372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проведения тестирования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04629" y="6257835"/>
            <a:ext cx="377371" cy="40011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8" name="Рисунок 6" descr="gerb1.jpg">
            <a:extLst>
              <a:ext uri="{FF2B5EF4-FFF2-40B4-BE49-F238E27FC236}">
                <a16:creationId xmlns:a16="http://schemas.microsoft.com/office/drawing/2014/main" id="{6BE803EC-9227-4901-8DA2-E46AF2335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529" y="47534"/>
            <a:ext cx="803636" cy="14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12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D4541-C918-43DB-AD47-62B274F58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5482" y="0"/>
            <a:ext cx="4948518" cy="678882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4" y="524149"/>
            <a:ext cx="4356847" cy="820558"/>
          </a:xfrm>
        </p:spPr>
        <p:txBody>
          <a:bodyPr rtlCol="0"/>
          <a:lstStyle/>
          <a:p>
            <a:pPr algn="l"/>
            <a:r>
              <a:rPr lang="ru-RU" sz="2000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обеспечение кадровой Практики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6D658FC4-AAA7-4C5C-B877-E0EEB5DED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076" y="107576"/>
            <a:ext cx="754348" cy="134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566600-D3FB-4FDC-BA85-E1C29D4E62F4}"/>
              </a:ext>
            </a:extLst>
          </p:cNvPr>
          <p:cNvSpPr/>
          <p:nvPr/>
        </p:nvSpPr>
        <p:spPr>
          <a:xfrm>
            <a:off x="281076" y="1573307"/>
            <a:ext cx="5770099" cy="4960886"/>
          </a:xfrm>
          <a:prstGeom prst="roundRect">
            <a:avLst>
              <a:gd name="adj" fmla="val 601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Губернатора области от 09.10.2014 №479-р «О подборе кадров для замещения должностей государственной гражданской службы Ярославской области в Правительстве области» (с изм. от 28.06.2018 №242-р 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проекта модели базовых профессионально-важных качеств (свойств) личности в зависимости от категории должностей гражданской службы» (2010)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по использованию модели базовых профессионально-важных качеств государственных гражданских служащих при формировании требований к профессионально-важным качествам личности в зависимости от категории должностей гражданской службы» (2011)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«Первичная оценка кандидатов на должности государственной гражданской службы до проведения конкурсных процедур (интервью, визуальная диагностика)» (2012)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6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Улыбающаяся женщина на экране ноутбука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6130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3" y="4639235"/>
            <a:ext cx="5849474" cy="1210235"/>
          </a:xfrm>
        </p:spPr>
        <p:txBody>
          <a:bodyPr rtlCol="0"/>
          <a:lstStyle/>
          <a:p>
            <a:pPr lvl="0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Практики. </a:t>
            </a:r>
            <a:br>
              <a:rPr lang="en-US" sz="24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 основы, лежащие в основе кадровой Практики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A7786-270F-4C01-9FA4-B2F8E6774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9" name="Рисунок 6" descr="gerb1.jpg">
            <a:extLst>
              <a:ext uri="{FF2B5EF4-FFF2-40B4-BE49-F238E27FC236}">
                <a16:creationId xmlns:a16="http://schemas.microsoft.com/office/drawing/2014/main" id="{E2D6FF02-5BB6-4ECA-9031-738A2F72E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833" y="108544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Abramov\Downloads\maxresdefault (6).jpg">
            <a:extLst>
              <a:ext uri="{FF2B5EF4-FFF2-40B4-BE49-F238E27FC236}">
                <a16:creationId xmlns:a16="http://schemas.microsoft.com/office/drawing/2014/main" id="{8CD3FDEB-32D0-4AD6-8479-24601574D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6593" r="42333" b="14741"/>
          <a:stretch/>
        </p:blipFill>
        <p:spPr bwMode="auto">
          <a:xfrm>
            <a:off x="1" y="-1"/>
            <a:ext cx="9144000" cy="63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14" y="6452829"/>
            <a:ext cx="1517686" cy="4051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14" y="6452828"/>
            <a:ext cx="1517686" cy="405171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74562" y="6242987"/>
            <a:ext cx="469438" cy="40517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997128" y="491529"/>
            <a:ext cx="4354801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разработки Модели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личностных компетенций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E15FA5-933D-4B4D-B540-5C6DC5A964C2}"/>
              </a:ext>
            </a:extLst>
          </p:cNvPr>
          <p:cNvSpPr/>
          <p:nvPr/>
        </p:nvSpPr>
        <p:spPr>
          <a:xfrm>
            <a:off x="163780" y="1522053"/>
            <a:ext cx="4625607" cy="5070488"/>
          </a:xfrm>
          <a:prstGeom prst="roundRect">
            <a:avLst>
              <a:gd name="adj" fmla="val 37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55622A-36B5-40E9-9A0E-26DCDD07D90E}"/>
              </a:ext>
            </a:extLst>
          </p:cNvPr>
          <p:cNvSpPr/>
          <p:nvPr/>
        </p:nvSpPr>
        <p:spPr>
          <a:xfrm>
            <a:off x="469438" y="171862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Личностные компетенции: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7662BF-99AF-445B-9F32-90EA445277C9}"/>
              </a:ext>
            </a:extLst>
          </p:cNvPr>
          <p:cNvSpPr txBox="1">
            <a:spLocks/>
          </p:cNvSpPr>
          <p:nvPr/>
        </p:nvSpPr>
        <p:spPr>
          <a:xfrm>
            <a:off x="201706" y="2087954"/>
            <a:ext cx="4370294" cy="43648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Настойчивость/целеустремленность,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Исполнительность/дисциплинированность,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Системообразующие факторы: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и Мотивация</a:t>
            </a:r>
          </a:p>
        </p:txBody>
      </p:sp>
      <p:pic>
        <p:nvPicPr>
          <p:cNvPr id="15" name="Рисунок 6" descr="gerb1.jpg">
            <a:extLst>
              <a:ext uri="{FF2B5EF4-FFF2-40B4-BE49-F238E27FC236}">
                <a16:creationId xmlns:a16="http://schemas.microsoft.com/office/drawing/2014/main" id="{A3F31AB1-A25C-4D9F-B6B3-68E35DEE1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1706" y="58728"/>
            <a:ext cx="795423" cy="141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7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BDDA6-6A26-46AE-9464-26C6AA7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4" y="6361303"/>
            <a:ext cx="1517686" cy="49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5A044-A6F7-4B2B-B5E0-A389E22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4" y="6361302"/>
            <a:ext cx="1517686" cy="496697"/>
          </a:xfrm>
          <a:prstGeom prst="rect">
            <a:avLst/>
          </a:prstGeom>
        </p:spPr>
      </p:pic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19194A0B-46C8-4243-A9F7-CAD9A50D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791741"/>
            <a:ext cx="9144000" cy="60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C60FD-BAEE-4D98-BDA5-5623413BE8CA}"/>
              </a:ext>
            </a:extLst>
          </p:cNvPr>
          <p:cNvSpPr/>
          <p:nvPr/>
        </p:nvSpPr>
        <p:spPr>
          <a:xfrm>
            <a:off x="3852707" y="362688"/>
            <a:ext cx="442459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Поведенческие индикаторы личностных компетенций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5E15FA5-933D-4B4D-B540-5C6DC5A964C2}"/>
              </a:ext>
            </a:extLst>
          </p:cNvPr>
          <p:cNvSpPr/>
          <p:nvPr/>
        </p:nvSpPr>
        <p:spPr>
          <a:xfrm>
            <a:off x="687070" y="1487777"/>
            <a:ext cx="8026624" cy="4920575"/>
          </a:xfrm>
          <a:prstGeom prst="roundRect">
            <a:avLst>
              <a:gd name="adj" fmla="val 37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068678-217F-4F40-9106-93FB80F22AFB}"/>
              </a:ext>
            </a:extLst>
          </p:cNvPr>
          <p:cNvSpPr/>
          <p:nvPr/>
        </p:nvSpPr>
        <p:spPr>
          <a:xfrm>
            <a:off x="2336146" y="1556284"/>
            <a:ext cx="4471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Доброжелательность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89E9D71-7A9F-4208-9B82-5FF9F9D9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50077"/>
              </p:ext>
            </p:extLst>
          </p:nvPr>
        </p:nvGraphicFramePr>
        <p:xfrm>
          <a:off x="1016915" y="2111948"/>
          <a:ext cx="7260384" cy="4034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Поведенческие индикаторы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 коллегами проявляет тактичность и взаимопонимание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Позволяет себе насмешки и негативные характеристики в отношении коллег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Доброжелательный, готов оказать поддержку, помощь коллегам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Коллегам не доверяет, редко предлагает свою помощь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Терпимый, спокойный, редко бывает раздраженным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Быстро «выходит из себя», раздражается, когда что-то не получается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Легко может пойти на уступки, компромиссы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Стремится сам и требует от других, строго исполнения обязанностей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713694" y="5635763"/>
            <a:ext cx="430306" cy="430496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18" name="Рисунок 6" descr="gerb1.jpg">
            <a:extLst>
              <a:ext uri="{FF2B5EF4-FFF2-40B4-BE49-F238E27FC236}">
                <a16:creationId xmlns:a16="http://schemas.microsoft.com/office/drawing/2014/main" id="{8D8F70A2-8EEA-494C-AB53-F979B2F98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05" y1="10648" x2="68595" y2="35185"/>
                        <a14:foregroundMark x1="69421" y1="11111" x2="47107" y2="43519"/>
                        <a14:foregroundMark x1="18182" y1="13889" x2="44628" y2="35648"/>
                        <a14:foregroundMark x1="22314" y1="11111" x2="29752" y2="14352"/>
                        <a14:foregroundMark x1="80165" y1="15278" x2="71074" y2="31944"/>
                        <a14:foregroundMark x1="84298" y1="16667" x2="84298" y2="9259"/>
                        <a14:foregroundMark x1="82645" y1="19444" x2="80992" y2="22685"/>
                        <a14:foregroundMark x1="81818" y1="10648" x2="74380" y2="6481"/>
                        <a14:foregroundMark x1="58678" y1="9259" x2="46281" y2="15741"/>
                        <a14:foregroundMark x1="28099" y1="6481" x2="47107" y2="8796"/>
                        <a14:foregroundMark x1="14050" y1="12037" x2="17355" y2="18519"/>
                        <a14:foregroundMark x1="15702" y1="9722" x2="21488" y2="6481"/>
                        <a14:foregroundMark x1="23967" y1="6481" x2="32231" y2="6481"/>
                        <a14:foregroundMark x1="50413" y1="3241" x2="50413" y2="11574"/>
                        <a14:foregroundMark x1="13223" y1="18519" x2="20661" y2="26389"/>
                        <a14:foregroundMark x1="22314" y1="28704" x2="23967" y2="30556"/>
                        <a14:foregroundMark x1="3306" y1="90278" x2="9917" y2="93981"/>
                        <a14:foregroundMark x1="14876" y1="95370" x2="37190" y2="95833"/>
                        <a14:foregroundMark x1="40496" y1="96296" x2="47934" y2="98611"/>
                        <a14:foregroundMark x1="52893" y1="98611" x2="62810" y2="94907"/>
                        <a14:foregroundMark x1="63636" y1="96296" x2="85124" y2="95370"/>
                        <a14:foregroundMark x1="87603" y1="94907" x2="98347" y2="89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7299" y="15503"/>
            <a:ext cx="685801" cy="12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63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2269</Words>
  <Application>Microsoft Office PowerPoint</Application>
  <PresentationFormat>Экран (4:3)</PresentationFormat>
  <Paragraphs>469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Corbel</vt:lpstr>
      <vt:lpstr>Lucida Sans Unicode</vt:lpstr>
      <vt:lpstr>Times New Roman</vt:lpstr>
      <vt:lpstr>Wingdings</vt:lpstr>
      <vt:lpstr>Тема Office</vt:lpstr>
      <vt:lpstr>ОЦЕНКА ЛИЧНОСТНЫХ КОМПЕТЕНЦИЙ  ГОСУДАРСТВЕННЫХ ГРАЖДАНСКИХ СЛУЖАЩИХ  на различных этапах профессионального развития как основа формирования корпоративной культуры органов власти</vt:lpstr>
      <vt:lpstr>Цель оценки личностных компетенций  гражданских служащих на различных этапах профессионального развития </vt:lpstr>
      <vt:lpstr>Этапы разработки  Кадровой Практики</vt:lpstr>
      <vt:lpstr>Презентация PowerPoint</vt:lpstr>
      <vt:lpstr>Презентация PowerPoint</vt:lpstr>
      <vt:lpstr>Нормативно-методическое обеспечение кадровой Практики</vt:lpstr>
      <vt:lpstr>Разработка Практики.  Научно-методические основы, лежащие в основе кадровой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Авторские методики  (разработаны сотрудниками управления)</vt:lpstr>
      <vt:lpstr>Новизна кадровой практики</vt:lpstr>
      <vt:lpstr>Достоинства реализации кадровой практики</vt:lpstr>
      <vt:lpstr>Презентация PowerPoint</vt:lpstr>
      <vt:lpstr>Презентация PowerPoint</vt:lpstr>
      <vt:lpstr>Эффекты реализации кадровой практики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2018-12-08T14:33:10Z</dcterms:created>
  <dcterms:modified xsi:type="dcterms:W3CDTF">2018-12-13T20:33:22Z</dcterms:modified>
</cp:coreProperties>
</file>