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82" autoAdjust="0"/>
    <p:restoredTop sz="94660"/>
  </p:normalViewPr>
  <p:slideViewPr>
    <p:cSldViewPr snapToGrid="0">
      <p:cViewPr varScale="1">
        <p:scale>
          <a:sx n="116" d="100"/>
          <a:sy n="116" d="100"/>
        </p:scale>
        <p:origin x="4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198AE-66FC-4125-BBCB-9A61F8B3A0AF}" type="datetimeFigureOut">
              <a:rPr lang="ru-RU" smtClean="0"/>
              <a:t>30.10.2019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0177D-8555-4EB9-AA6A-7CAC2B063B58}" type="slidenum">
              <a:rPr lang="ru-RU" smtClean="0"/>
              <a:t>‹#›</a:t>
            </a:fld>
            <a:endParaRPr lang="ru-RU"/>
          </a:p>
        </p:txBody>
      </p:sp>
    </p:spTree>
    <p:extLst>
      <p:ext uri="{BB962C8B-B14F-4D97-AF65-F5344CB8AC3E}">
        <p14:creationId xmlns:p14="http://schemas.microsoft.com/office/powerpoint/2010/main" val="3108040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8F62F30-25E1-4107-BD4B-65F04D6952ED}" type="datetime1">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27961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CCD507-B958-4C7B-AB5E-6168EE61ADD1}" type="datetime1">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236918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5B91A9-9F66-456A-B57F-58085C28A5AC}" type="datetime1">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160843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666B62-F87F-46B2-8EFF-55E5CE35667A}" type="datetime1">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20965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9B45DC3-CC17-4CB0-834B-4A1D5D820606}" type="datetime1">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17708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2E11259-2F12-479D-ACF8-8A5602B8F347}" type="datetime1">
              <a:rPr lang="ru-RU" smtClean="0"/>
              <a:t>30.10.2019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210130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8E01233-C063-4698-8664-6D101D63F9E1}" type="datetime1">
              <a:rPr lang="ru-RU" smtClean="0"/>
              <a:t>30.10.2019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52266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1908D7C-8547-4B98-827B-904D2CEEFDFF}" type="datetime1">
              <a:rPr lang="ru-RU" smtClean="0"/>
              <a:t>30.10.2019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149677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360FDB8-488D-404A-9E7C-9D59D90C33B7}" type="datetime1">
              <a:rPr lang="ru-RU" smtClean="0"/>
              <a:t>30.10.2019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186468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002092C-46E6-43D5-AFB4-D87084932A5D}" type="datetime1">
              <a:rPr lang="ru-RU" smtClean="0"/>
              <a:t>30.10.2019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117488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CAE7388-F228-4270-B04A-6B7CCCDB9472}" type="datetime1">
              <a:rPr lang="ru-RU" smtClean="0"/>
              <a:t>30.10.2019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3197B4-9225-4703-91FB-A4593262BF03}" type="slidenum">
              <a:rPr lang="ru-RU" smtClean="0"/>
              <a:t>‹#›</a:t>
            </a:fld>
            <a:endParaRPr lang="ru-RU"/>
          </a:p>
        </p:txBody>
      </p:sp>
    </p:spTree>
    <p:extLst>
      <p:ext uri="{BB962C8B-B14F-4D97-AF65-F5344CB8AC3E}">
        <p14:creationId xmlns:p14="http://schemas.microsoft.com/office/powerpoint/2010/main" val="288557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CA848-BC48-44BC-A039-2163B4A1C369}" type="datetime1">
              <a:rPr lang="ru-RU" smtClean="0"/>
              <a:t>30.10.2019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197B4-9225-4703-91FB-A4593262BF03}" type="slidenum">
              <a:rPr lang="ru-RU" smtClean="0"/>
              <a:t>‹#›</a:t>
            </a:fld>
            <a:endParaRPr lang="ru-RU"/>
          </a:p>
        </p:txBody>
      </p:sp>
    </p:spTree>
    <p:extLst>
      <p:ext uri="{BB962C8B-B14F-4D97-AF65-F5344CB8AC3E}">
        <p14:creationId xmlns:p14="http://schemas.microsoft.com/office/powerpoint/2010/main" val="3134115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53142" y="0"/>
            <a:ext cx="11266715" cy="5328035"/>
          </a:xfrm>
        </p:spPr>
        <p:txBody>
          <a:bodyPr>
            <a:noAutofit/>
          </a:bodyPr>
          <a:lstStyle/>
          <a:p>
            <a:pPr algn="l"/>
            <a:r>
              <a:rPr lang="ru-RU" sz="2400" b="1" dirty="0" smtClean="0"/>
              <a:t>                                                       </a:t>
            </a:r>
            <a:r>
              <a:rPr lang="ru-RU" sz="2400" dirty="0"/>
              <a:t/>
            </a:r>
            <a:br>
              <a:rPr lang="ru-RU" sz="2400" dirty="0"/>
            </a:br>
            <a:endParaRPr lang="ru-RU" sz="2400" dirty="0">
              <a:latin typeface="+mn-lt"/>
            </a:endParaRPr>
          </a:p>
        </p:txBody>
      </p:sp>
      <p:sp>
        <p:nvSpPr>
          <p:cNvPr id="3" name="Подзаголовок 2"/>
          <p:cNvSpPr>
            <a:spLocks noGrp="1"/>
          </p:cNvSpPr>
          <p:nvPr>
            <p:ph type="subTitle" idx="1"/>
          </p:nvPr>
        </p:nvSpPr>
        <p:spPr>
          <a:xfrm>
            <a:off x="963386" y="4807982"/>
            <a:ext cx="5134722" cy="2194560"/>
          </a:xfrm>
        </p:spPr>
        <p:txBody>
          <a:bodyPr>
            <a:normAutofit/>
          </a:bodyPr>
          <a:lstStyle/>
          <a:p>
            <a:pPr algn="l">
              <a:lnSpc>
                <a:spcPts val="1300"/>
              </a:lnSpc>
            </a:pPr>
            <a:endParaRPr lang="ru-RU" sz="2000" dirty="0" smtClean="0"/>
          </a:p>
          <a:p>
            <a:pPr algn="l">
              <a:lnSpc>
                <a:spcPts val="1300"/>
              </a:lnSpc>
            </a:pPr>
            <a:endParaRPr lang="ru-RU" sz="2000" dirty="0"/>
          </a:p>
        </p:txBody>
      </p:sp>
      <p:sp>
        <p:nvSpPr>
          <p:cNvPr id="5" name="Номер слайда 4"/>
          <p:cNvSpPr>
            <a:spLocks noGrp="1"/>
          </p:cNvSpPr>
          <p:nvPr>
            <p:ph type="sldNum" sz="quarter" idx="12"/>
          </p:nvPr>
        </p:nvSpPr>
        <p:spPr>
          <a:xfrm>
            <a:off x="10964022" y="6403667"/>
            <a:ext cx="398085" cy="347179"/>
          </a:xfrm>
        </p:spPr>
        <p:txBody>
          <a:bodyPr/>
          <a:lstStyle/>
          <a:p>
            <a:fld id="{9D3197B4-9225-4703-91FB-A4593262BF03}" type="slidenum">
              <a:rPr lang="ru-RU" sz="1600" smtClean="0">
                <a:solidFill>
                  <a:schemeClr val="tx1">
                    <a:lumMod val="95000"/>
                    <a:lumOff val="5000"/>
                  </a:schemeClr>
                </a:solidFill>
              </a:rPr>
              <a:t>1</a:t>
            </a:fld>
            <a:endParaRPr lang="ru-RU" sz="1600" dirty="0">
              <a:solidFill>
                <a:schemeClr val="tx1">
                  <a:lumMod val="95000"/>
                  <a:lumOff val="5000"/>
                </a:schemeClr>
              </a:solidFill>
            </a:endParaRPr>
          </a:p>
        </p:txBody>
      </p:sp>
      <p:grpSp>
        <p:nvGrpSpPr>
          <p:cNvPr id="24" name="Group 23722"/>
          <p:cNvGrpSpPr/>
          <p:nvPr/>
        </p:nvGrpSpPr>
        <p:grpSpPr>
          <a:xfrm>
            <a:off x="11418324" y="6446763"/>
            <a:ext cx="790265" cy="304083"/>
            <a:chOff x="0" y="0"/>
            <a:chExt cx="540006" cy="240970"/>
          </a:xfrm>
        </p:grpSpPr>
        <p:sp>
          <p:nvSpPr>
            <p:cNvPr id="25"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26"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pic>
        <p:nvPicPr>
          <p:cNvPr id="15" name="Picture 23678"/>
          <p:cNvPicPr/>
          <p:nvPr/>
        </p:nvPicPr>
        <p:blipFill>
          <a:blip r:embed="rId2" cstate="email">
            <a:extLst>
              <a:ext uri="{28A0092B-C50C-407E-A947-70E740481C1C}">
                <a14:useLocalDpi xmlns:a14="http://schemas.microsoft.com/office/drawing/2010/main"/>
              </a:ext>
            </a:extLst>
          </a:blip>
          <a:stretch>
            <a:fillRect/>
          </a:stretch>
        </p:blipFill>
        <p:spPr>
          <a:xfrm>
            <a:off x="0" y="0"/>
            <a:ext cx="12208589" cy="6858000"/>
          </a:xfrm>
          <a:prstGeom prst="rect">
            <a:avLst/>
          </a:prstGeom>
        </p:spPr>
      </p:pic>
      <p:sp>
        <p:nvSpPr>
          <p:cNvPr id="4" name="TextBox 3"/>
          <p:cNvSpPr txBox="1"/>
          <p:nvPr/>
        </p:nvSpPr>
        <p:spPr>
          <a:xfrm>
            <a:off x="788277" y="1587611"/>
            <a:ext cx="11131580" cy="3477875"/>
          </a:xfrm>
          <a:prstGeom prst="rect">
            <a:avLst/>
          </a:prstGeom>
          <a:noFill/>
        </p:spPr>
        <p:txBody>
          <a:bodyPr wrap="square" rtlCol="0">
            <a:spAutoFit/>
          </a:bodyPr>
          <a:lstStyle/>
          <a:p>
            <a:pPr algn="ctr"/>
            <a:r>
              <a:rPr lang="ru-RU" sz="4400" b="1" dirty="0" smtClean="0">
                <a:ea typeface="Batang" panose="02030600000101010101" pitchFamily="18" charset="-127"/>
                <a:cs typeface="Aharoni" panose="02010803020104030203" pitchFamily="2" charset="-79"/>
              </a:rPr>
              <a:t>ПОСОБИЕ </a:t>
            </a:r>
          </a:p>
          <a:p>
            <a:pPr algn="ctr"/>
            <a:r>
              <a:rPr lang="ru-RU" sz="4400" b="1" dirty="0" smtClean="0">
                <a:ea typeface="Batang" panose="02030600000101010101" pitchFamily="18" charset="-127"/>
                <a:cs typeface="Aharoni" panose="02010803020104030203" pitchFamily="2" charset="-79"/>
              </a:rPr>
              <a:t>ПО ВОПРОСАМ </a:t>
            </a:r>
            <a:r>
              <a:rPr lang="ru-RU" sz="4400" b="1" dirty="0" smtClean="0">
                <a:ea typeface="Batang" panose="02030600000101010101" pitchFamily="18" charset="-127"/>
                <a:cs typeface="Arabic Typesetting" panose="03020402040406030203" pitchFamily="66" charset="-78"/>
              </a:rPr>
              <a:t>ПРОХОЖДЕНИЯ</a:t>
            </a:r>
            <a:r>
              <a:rPr lang="ru-RU" sz="4400" b="1" dirty="0" smtClean="0">
                <a:ea typeface="Batang" panose="02030600000101010101" pitchFamily="18" charset="-127"/>
                <a:cs typeface="Aharoni" panose="02010803020104030203" pitchFamily="2" charset="-79"/>
              </a:rPr>
              <a:t> ГОСУДАРСТВЕННОЙ ГРАЖДАНСКОЙ СЛУЖБЫ В АППАРАТЕ ПРАВИТЕЛЬСТВА СТАВРОПОЛЬСКОГО  КРАЯ</a:t>
            </a:r>
            <a:endParaRPr lang="ru-RU" sz="4400" b="1" dirty="0">
              <a:ea typeface="Batang" panose="02030600000101010101" pitchFamily="18" charset="-127"/>
              <a:cs typeface="Aharoni" panose="02010803020104030203" pitchFamily="2" charset="-79"/>
            </a:endParaRPr>
          </a:p>
        </p:txBody>
      </p:sp>
    </p:spTree>
    <p:extLst>
      <p:ext uri="{BB962C8B-B14F-4D97-AF65-F5344CB8AC3E}">
        <p14:creationId xmlns:p14="http://schemas.microsoft.com/office/powerpoint/2010/main" val="2130992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796"/>
          <p:cNvGrpSpPr/>
          <p:nvPr/>
        </p:nvGrpSpPr>
        <p:grpSpPr>
          <a:xfrm>
            <a:off x="-147946" y="-89531"/>
            <a:ext cx="12339946" cy="6775755"/>
            <a:chOff x="0" y="1"/>
            <a:chExt cx="7871298" cy="6872307"/>
          </a:xfrm>
        </p:grpSpPr>
        <p:sp>
          <p:nvSpPr>
            <p:cNvPr id="3" name="Shape 688"/>
            <p:cNvSpPr/>
            <p:nvPr/>
          </p:nvSpPr>
          <p:spPr>
            <a:xfrm>
              <a:off x="408701" y="5502702"/>
              <a:ext cx="7462597" cy="1369606"/>
            </a:xfrm>
            <a:custGeom>
              <a:avLst/>
              <a:gdLst/>
              <a:ahLst/>
              <a:cxnLst/>
              <a:rect l="0" t="0" r="0" b="0"/>
              <a:pathLst>
                <a:path w="7462597" h="1369606">
                  <a:moveTo>
                    <a:pt x="152400" y="0"/>
                  </a:moveTo>
                  <a:cubicBezTo>
                    <a:pt x="152400" y="0"/>
                    <a:pt x="0" y="0"/>
                    <a:pt x="0" y="152400"/>
                  </a:cubicBezTo>
                  <a:lnTo>
                    <a:pt x="0" y="1217206"/>
                  </a:lnTo>
                  <a:cubicBezTo>
                    <a:pt x="0" y="1217206"/>
                    <a:pt x="0" y="1369606"/>
                    <a:pt x="152400" y="1369606"/>
                  </a:cubicBezTo>
                  <a:lnTo>
                    <a:pt x="7310197" y="1369606"/>
                  </a:lnTo>
                  <a:cubicBezTo>
                    <a:pt x="7310197" y="1369606"/>
                    <a:pt x="7462597" y="1369606"/>
                    <a:pt x="7462597" y="1217206"/>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sp>
          <p:nvSpPr>
            <p:cNvPr id="4" name="Shape 689"/>
            <p:cNvSpPr/>
            <p:nvPr/>
          </p:nvSpPr>
          <p:spPr>
            <a:xfrm>
              <a:off x="722654" y="5274001"/>
              <a:ext cx="6834695" cy="432003"/>
            </a:xfrm>
            <a:custGeom>
              <a:avLst/>
              <a:gdLst/>
              <a:ahLst/>
              <a:cxnLst/>
              <a:rect l="0" t="0" r="0" b="0"/>
              <a:pathLst>
                <a:path w="6834695" h="432003">
                  <a:moveTo>
                    <a:pt x="176923" y="0"/>
                  </a:moveTo>
                  <a:cubicBezTo>
                    <a:pt x="179032" y="0"/>
                    <a:pt x="181077" y="292"/>
                    <a:pt x="183172" y="381"/>
                  </a:cubicBezTo>
                  <a:lnTo>
                    <a:pt x="183172" y="0"/>
                  </a:lnTo>
                  <a:lnTo>
                    <a:pt x="6651524" y="0"/>
                  </a:lnTo>
                  <a:lnTo>
                    <a:pt x="6651524" y="381"/>
                  </a:lnTo>
                  <a:cubicBezTo>
                    <a:pt x="6653619" y="292"/>
                    <a:pt x="6655664" y="0"/>
                    <a:pt x="6657771" y="0"/>
                  </a:cubicBezTo>
                  <a:cubicBezTo>
                    <a:pt x="6755486" y="0"/>
                    <a:pt x="6834695" y="96710"/>
                    <a:pt x="6834695" y="216002"/>
                  </a:cubicBezTo>
                  <a:cubicBezTo>
                    <a:pt x="6834695" y="335293"/>
                    <a:pt x="6755486" y="432003"/>
                    <a:pt x="6657771" y="432003"/>
                  </a:cubicBezTo>
                  <a:cubicBezTo>
                    <a:pt x="6655664" y="432003"/>
                    <a:pt x="6653619" y="431711"/>
                    <a:pt x="6651524" y="431622"/>
                  </a:cubicBezTo>
                  <a:lnTo>
                    <a:pt x="6651524" y="432003"/>
                  </a:lnTo>
                  <a:lnTo>
                    <a:pt x="183172" y="432003"/>
                  </a:lnTo>
                  <a:lnTo>
                    <a:pt x="183172" y="431622"/>
                  </a:lnTo>
                  <a:cubicBezTo>
                    <a:pt x="181077" y="431711"/>
                    <a:pt x="179032" y="432003"/>
                    <a:pt x="176923" y="432003"/>
                  </a:cubicBezTo>
                  <a:cubicBezTo>
                    <a:pt x="79210" y="432003"/>
                    <a:pt x="0" y="335293"/>
                    <a:pt x="0" y="216002"/>
                  </a:cubicBezTo>
                  <a:cubicBezTo>
                    <a:pt x="0" y="96710"/>
                    <a:pt x="79210" y="0"/>
                    <a:pt x="176923" y="0"/>
                  </a:cubicBezTo>
                  <a:close/>
                </a:path>
              </a:pathLst>
            </a:custGeom>
            <a:ln w="0" cap="flat">
              <a:miter lim="100000"/>
            </a:ln>
          </p:spPr>
          <p:style>
            <a:lnRef idx="0">
              <a:srgbClr val="000000">
                <a:alpha val="0"/>
              </a:srgbClr>
            </a:lnRef>
            <a:fillRef idx="1">
              <a:srgbClr val="7C2621"/>
            </a:fillRef>
            <a:effectRef idx="0">
              <a:scrgbClr r="0" g="0" b="0"/>
            </a:effectRef>
            <a:fontRef idx="none"/>
          </p:style>
          <p:txBody>
            <a:bodyPr/>
            <a:lstStyle/>
            <a:p>
              <a:endParaRPr lang="ru-RU"/>
            </a:p>
          </p:txBody>
        </p:sp>
        <p:sp>
          <p:nvSpPr>
            <p:cNvPr id="5" name="Shape 691"/>
            <p:cNvSpPr/>
            <p:nvPr/>
          </p:nvSpPr>
          <p:spPr>
            <a:xfrm>
              <a:off x="408701" y="575162"/>
              <a:ext cx="7462597" cy="4641143"/>
            </a:xfrm>
            <a:custGeom>
              <a:avLst/>
              <a:gdLst/>
              <a:ahLst/>
              <a:cxnLst/>
              <a:rect l="0" t="0" r="0" b="0"/>
              <a:pathLst>
                <a:path w="7462597" h="4171302">
                  <a:moveTo>
                    <a:pt x="152400" y="0"/>
                  </a:moveTo>
                  <a:cubicBezTo>
                    <a:pt x="152400" y="0"/>
                    <a:pt x="0" y="0"/>
                    <a:pt x="0" y="152400"/>
                  </a:cubicBezTo>
                  <a:lnTo>
                    <a:pt x="0" y="4018902"/>
                  </a:lnTo>
                  <a:cubicBezTo>
                    <a:pt x="0" y="4018902"/>
                    <a:pt x="0" y="4171302"/>
                    <a:pt x="152400" y="4171302"/>
                  </a:cubicBezTo>
                  <a:lnTo>
                    <a:pt x="7310197" y="4171302"/>
                  </a:lnTo>
                  <a:cubicBezTo>
                    <a:pt x="7310197" y="4171302"/>
                    <a:pt x="7462597" y="4171302"/>
                    <a:pt x="7462597" y="4018902"/>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sp>
          <p:nvSpPr>
            <p:cNvPr id="6" name="Shape 692"/>
            <p:cNvSpPr/>
            <p:nvPr/>
          </p:nvSpPr>
          <p:spPr>
            <a:xfrm>
              <a:off x="722654" y="825301"/>
              <a:ext cx="6834695" cy="419303"/>
            </a:xfrm>
            <a:custGeom>
              <a:avLst/>
              <a:gdLst/>
              <a:ahLst/>
              <a:cxnLst/>
              <a:rect l="0" t="0" r="0" b="0"/>
              <a:pathLst>
                <a:path w="6834695" h="419303">
                  <a:moveTo>
                    <a:pt x="176923" y="0"/>
                  </a:moveTo>
                  <a:cubicBezTo>
                    <a:pt x="179032" y="0"/>
                    <a:pt x="181077" y="292"/>
                    <a:pt x="183172" y="368"/>
                  </a:cubicBezTo>
                  <a:lnTo>
                    <a:pt x="183172" y="0"/>
                  </a:lnTo>
                  <a:lnTo>
                    <a:pt x="6651524" y="0"/>
                  </a:lnTo>
                  <a:lnTo>
                    <a:pt x="6651524" y="368"/>
                  </a:lnTo>
                  <a:cubicBezTo>
                    <a:pt x="6653619" y="292"/>
                    <a:pt x="6655664" y="0"/>
                    <a:pt x="6657771" y="0"/>
                  </a:cubicBezTo>
                  <a:cubicBezTo>
                    <a:pt x="6755486" y="0"/>
                    <a:pt x="6834695" y="93866"/>
                    <a:pt x="6834695" y="209652"/>
                  </a:cubicBezTo>
                  <a:cubicBezTo>
                    <a:pt x="6834695" y="325437"/>
                    <a:pt x="6755486" y="419303"/>
                    <a:pt x="6657771" y="419303"/>
                  </a:cubicBezTo>
                  <a:cubicBezTo>
                    <a:pt x="6655664" y="419303"/>
                    <a:pt x="6653619" y="419011"/>
                    <a:pt x="6651524" y="418922"/>
                  </a:cubicBezTo>
                  <a:lnTo>
                    <a:pt x="6651524" y="419303"/>
                  </a:lnTo>
                  <a:lnTo>
                    <a:pt x="183172" y="419303"/>
                  </a:lnTo>
                  <a:lnTo>
                    <a:pt x="183172" y="418922"/>
                  </a:lnTo>
                  <a:cubicBezTo>
                    <a:pt x="181077" y="419011"/>
                    <a:pt x="179032" y="419303"/>
                    <a:pt x="176923" y="419303"/>
                  </a:cubicBezTo>
                  <a:cubicBezTo>
                    <a:pt x="79210" y="419303"/>
                    <a:pt x="0" y="325437"/>
                    <a:pt x="0" y="209652"/>
                  </a:cubicBezTo>
                  <a:cubicBezTo>
                    <a:pt x="0" y="93866"/>
                    <a:pt x="79210" y="0"/>
                    <a:pt x="176923" y="0"/>
                  </a:cubicBezTo>
                  <a:close/>
                </a:path>
              </a:pathLst>
            </a:custGeom>
            <a:ln w="0" cap="flat">
              <a:miter lim="100000"/>
            </a:ln>
          </p:spPr>
          <p:style>
            <a:lnRef idx="0">
              <a:srgbClr val="000000">
                <a:alpha val="0"/>
              </a:srgbClr>
            </a:lnRef>
            <a:fillRef idx="1">
              <a:srgbClr val="7C2621"/>
            </a:fillRef>
            <a:effectRef idx="0">
              <a:scrgbClr r="0" g="0" b="0"/>
            </a:effectRef>
            <a:fontRef idx="none"/>
          </p:style>
          <p:txBody>
            <a:bodyPr/>
            <a:lstStyle/>
            <a:p>
              <a:endParaRPr lang="ru-RU"/>
            </a:p>
          </p:txBody>
        </p:sp>
        <p:sp>
          <p:nvSpPr>
            <p:cNvPr id="7" name="Shape 693"/>
            <p:cNvSpPr/>
            <p:nvPr/>
          </p:nvSpPr>
          <p:spPr>
            <a:xfrm>
              <a:off x="722654" y="825301"/>
              <a:ext cx="6834695" cy="419303"/>
            </a:xfrm>
            <a:custGeom>
              <a:avLst/>
              <a:gdLst/>
              <a:ahLst/>
              <a:cxnLst/>
              <a:rect l="0" t="0" r="0" b="0"/>
              <a:pathLst>
                <a:path w="6834695" h="419303">
                  <a:moveTo>
                    <a:pt x="6834695" y="209652"/>
                  </a:moveTo>
                  <a:cubicBezTo>
                    <a:pt x="6834695" y="93866"/>
                    <a:pt x="6755486" y="0"/>
                    <a:pt x="6657771" y="0"/>
                  </a:cubicBezTo>
                  <a:cubicBezTo>
                    <a:pt x="6655664" y="0"/>
                    <a:pt x="6653619" y="292"/>
                    <a:pt x="6651524" y="368"/>
                  </a:cubicBezTo>
                  <a:lnTo>
                    <a:pt x="6651524" y="0"/>
                  </a:lnTo>
                  <a:lnTo>
                    <a:pt x="183172" y="0"/>
                  </a:lnTo>
                  <a:lnTo>
                    <a:pt x="183172" y="368"/>
                  </a:lnTo>
                  <a:cubicBezTo>
                    <a:pt x="181077" y="292"/>
                    <a:pt x="179032" y="0"/>
                    <a:pt x="176923" y="0"/>
                  </a:cubicBezTo>
                  <a:cubicBezTo>
                    <a:pt x="79210" y="0"/>
                    <a:pt x="0" y="93866"/>
                    <a:pt x="0" y="209652"/>
                  </a:cubicBezTo>
                  <a:cubicBezTo>
                    <a:pt x="0" y="325437"/>
                    <a:pt x="79210" y="419303"/>
                    <a:pt x="176923" y="419303"/>
                  </a:cubicBezTo>
                  <a:cubicBezTo>
                    <a:pt x="179032" y="419303"/>
                    <a:pt x="181077" y="419011"/>
                    <a:pt x="183172" y="418922"/>
                  </a:cubicBezTo>
                  <a:lnTo>
                    <a:pt x="183172" y="419303"/>
                  </a:lnTo>
                  <a:lnTo>
                    <a:pt x="6651524" y="419303"/>
                  </a:lnTo>
                  <a:lnTo>
                    <a:pt x="6651524" y="418922"/>
                  </a:lnTo>
                  <a:cubicBezTo>
                    <a:pt x="6653619" y="419011"/>
                    <a:pt x="6655664" y="419303"/>
                    <a:pt x="6657771" y="419303"/>
                  </a:cubicBezTo>
                  <a:cubicBezTo>
                    <a:pt x="6755486" y="419303"/>
                    <a:pt x="6834695" y="325437"/>
                    <a:pt x="6834695" y="209652"/>
                  </a:cubicBezTo>
                  <a:close/>
                </a:path>
              </a:pathLst>
            </a:custGeom>
            <a:ln w="12700" cap="flat">
              <a:miter lim="100000"/>
            </a:ln>
          </p:spPr>
          <p:style>
            <a:lnRef idx="1">
              <a:srgbClr val="FFFEFD"/>
            </a:lnRef>
            <a:fillRef idx="0">
              <a:srgbClr val="000000">
                <a:alpha val="0"/>
              </a:srgbClr>
            </a:fillRef>
            <a:effectRef idx="0">
              <a:scrgbClr r="0" g="0" b="0"/>
            </a:effectRef>
            <a:fontRef idx="none"/>
          </p:style>
          <p:txBody>
            <a:bodyPr/>
            <a:lstStyle/>
            <a:p>
              <a:endParaRPr lang="ru-RU"/>
            </a:p>
          </p:txBody>
        </p:sp>
        <p:sp>
          <p:nvSpPr>
            <p:cNvPr id="8" name="Shape 743"/>
            <p:cNvSpPr/>
            <p:nvPr/>
          </p:nvSpPr>
          <p:spPr>
            <a:xfrm>
              <a:off x="0" y="1"/>
              <a:ext cx="6580806" cy="625352"/>
            </a:xfrm>
            <a:custGeom>
              <a:avLst/>
              <a:gdLst/>
              <a:ahLst/>
              <a:cxnLst/>
              <a:rect l="0" t="0" r="0" b="0"/>
              <a:pathLst>
                <a:path w="6580806" h="779996">
                  <a:moveTo>
                    <a:pt x="0" y="0"/>
                  </a:moveTo>
                  <a:lnTo>
                    <a:pt x="6580806" y="0"/>
                  </a:lnTo>
                  <a:lnTo>
                    <a:pt x="6580806" y="627596"/>
                  </a:lnTo>
                  <a:cubicBezTo>
                    <a:pt x="6580806" y="779996"/>
                    <a:pt x="6428394" y="779996"/>
                    <a:pt x="6428394"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9" name="Shape 746"/>
            <p:cNvSpPr/>
            <p:nvPr/>
          </p:nvSpPr>
          <p:spPr>
            <a:xfrm>
              <a:off x="895301" y="94134"/>
              <a:ext cx="257474" cy="591731"/>
            </a:xfrm>
            <a:custGeom>
              <a:avLst/>
              <a:gdLst/>
              <a:ahLst/>
              <a:cxnLst/>
              <a:rect l="0" t="0" r="0" b="0"/>
              <a:pathLst>
                <a:path w="257474" h="591731">
                  <a:moveTo>
                    <a:pt x="187046" y="0"/>
                  </a:moveTo>
                  <a:lnTo>
                    <a:pt x="187236" y="0"/>
                  </a:lnTo>
                  <a:cubicBezTo>
                    <a:pt x="199199" y="51"/>
                    <a:pt x="210426" y="4750"/>
                    <a:pt x="218846" y="13246"/>
                  </a:cubicBezTo>
                  <a:cubicBezTo>
                    <a:pt x="227279" y="21742"/>
                    <a:pt x="231889" y="33007"/>
                    <a:pt x="231838" y="44971"/>
                  </a:cubicBezTo>
                  <a:lnTo>
                    <a:pt x="231838" y="58420"/>
                  </a:lnTo>
                  <a:lnTo>
                    <a:pt x="257474" y="50213"/>
                  </a:lnTo>
                  <a:lnTo>
                    <a:pt x="257474" y="69152"/>
                  </a:lnTo>
                  <a:lnTo>
                    <a:pt x="239438" y="76640"/>
                  </a:lnTo>
                  <a:cubicBezTo>
                    <a:pt x="234769" y="81312"/>
                    <a:pt x="231870" y="87763"/>
                    <a:pt x="231838" y="94882"/>
                  </a:cubicBezTo>
                  <a:lnTo>
                    <a:pt x="231838" y="285013"/>
                  </a:lnTo>
                  <a:lnTo>
                    <a:pt x="257474" y="285096"/>
                  </a:lnTo>
                  <a:lnTo>
                    <a:pt x="257474" y="303980"/>
                  </a:lnTo>
                  <a:lnTo>
                    <a:pt x="132410" y="303581"/>
                  </a:lnTo>
                  <a:cubicBezTo>
                    <a:pt x="127190" y="303568"/>
                    <a:pt x="122987" y="299326"/>
                    <a:pt x="122999" y="294119"/>
                  </a:cubicBezTo>
                  <a:cubicBezTo>
                    <a:pt x="123012" y="288912"/>
                    <a:pt x="127229" y="284696"/>
                    <a:pt x="132461" y="284696"/>
                  </a:cubicBezTo>
                  <a:lnTo>
                    <a:pt x="141884" y="284734"/>
                  </a:lnTo>
                  <a:lnTo>
                    <a:pt x="141884" y="256375"/>
                  </a:lnTo>
                  <a:cubicBezTo>
                    <a:pt x="141884" y="251155"/>
                    <a:pt x="146113" y="246926"/>
                    <a:pt x="151321" y="246926"/>
                  </a:cubicBezTo>
                  <a:cubicBezTo>
                    <a:pt x="156540" y="246926"/>
                    <a:pt x="160769" y="251155"/>
                    <a:pt x="160769" y="256375"/>
                  </a:cubicBezTo>
                  <a:lnTo>
                    <a:pt x="160769" y="284785"/>
                  </a:lnTo>
                  <a:lnTo>
                    <a:pt x="212954" y="284950"/>
                  </a:lnTo>
                  <a:lnTo>
                    <a:pt x="212954" y="44933"/>
                  </a:lnTo>
                  <a:cubicBezTo>
                    <a:pt x="212992" y="37973"/>
                    <a:pt x="210312" y="31458"/>
                    <a:pt x="205448" y="26543"/>
                  </a:cubicBezTo>
                  <a:cubicBezTo>
                    <a:pt x="200571" y="21628"/>
                    <a:pt x="194069" y="18910"/>
                    <a:pt x="187160" y="18885"/>
                  </a:cubicBezTo>
                  <a:cubicBezTo>
                    <a:pt x="172618" y="18885"/>
                    <a:pt x="160820" y="30455"/>
                    <a:pt x="160769" y="44691"/>
                  </a:cubicBezTo>
                  <a:lnTo>
                    <a:pt x="160769" y="218605"/>
                  </a:lnTo>
                  <a:cubicBezTo>
                    <a:pt x="160769" y="223825"/>
                    <a:pt x="156540" y="228041"/>
                    <a:pt x="151321" y="228041"/>
                  </a:cubicBezTo>
                  <a:cubicBezTo>
                    <a:pt x="146113" y="228041"/>
                    <a:pt x="141884" y="223825"/>
                    <a:pt x="141884" y="218605"/>
                  </a:cubicBezTo>
                  <a:lnTo>
                    <a:pt x="141884" y="94259"/>
                  </a:lnTo>
                  <a:cubicBezTo>
                    <a:pt x="141821" y="80137"/>
                    <a:pt x="130327" y="68567"/>
                    <a:pt x="116256" y="68504"/>
                  </a:cubicBezTo>
                  <a:cubicBezTo>
                    <a:pt x="101816" y="68504"/>
                    <a:pt x="89662" y="80327"/>
                    <a:pt x="89611" y="94310"/>
                  </a:cubicBezTo>
                  <a:lnTo>
                    <a:pt x="89611" y="366649"/>
                  </a:lnTo>
                  <a:cubicBezTo>
                    <a:pt x="117373" y="368948"/>
                    <a:pt x="143053" y="380962"/>
                    <a:pt x="162700" y="401015"/>
                  </a:cubicBezTo>
                  <a:cubicBezTo>
                    <a:pt x="184480" y="423227"/>
                    <a:pt x="196405" y="452768"/>
                    <a:pt x="196266" y="484188"/>
                  </a:cubicBezTo>
                  <a:cubicBezTo>
                    <a:pt x="196253" y="489382"/>
                    <a:pt x="192024" y="493585"/>
                    <a:pt x="186792" y="493585"/>
                  </a:cubicBezTo>
                  <a:cubicBezTo>
                    <a:pt x="181572" y="493573"/>
                    <a:pt x="177368" y="489318"/>
                    <a:pt x="177381" y="484111"/>
                  </a:cubicBezTo>
                  <a:cubicBezTo>
                    <a:pt x="177495" y="457695"/>
                    <a:pt x="167488" y="432880"/>
                    <a:pt x="149212" y="414236"/>
                  </a:cubicBezTo>
                  <a:cubicBezTo>
                    <a:pt x="130924" y="395567"/>
                    <a:pt x="106388" y="385229"/>
                    <a:pt x="80124" y="385115"/>
                  </a:cubicBezTo>
                  <a:cubicBezTo>
                    <a:pt x="74930" y="385102"/>
                    <a:pt x="70726" y="380873"/>
                    <a:pt x="70726" y="375679"/>
                  </a:cubicBezTo>
                  <a:lnTo>
                    <a:pt x="70726" y="229819"/>
                  </a:lnTo>
                  <a:cubicBezTo>
                    <a:pt x="70663" y="215697"/>
                    <a:pt x="59080" y="204114"/>
                    <a:pt x="44894" y="204064"/>
                  </a:cubicBezTo>
                  <a:cubicBezTo>
                    <a:pt x="30569" y="204064"/>
                    <a:pt x="18948" y="215633"/>
                    <a:pt x="18885" y="229857"/>
                  </a:cubicBezTo>
                  <a:cubicBezTo>
                    <a:pt x="18885" y="231026"/>
                    <a:pt x="19101" y="351193"/>
                    <a:pt x="18898" y="404368"/>
                  </a:cubicBezTo>
                  <a:cubicBezTo>
                    <a:pt x="18974" y="404851"/>
                    <a:pt x="19012" y="405346"/>
                    <a:pt x="19012" y="405854"/>
                  </a:cubicBezTo>
                  <a:cubicBezTo>
                    <a:pt x="19012" y="497942"/>
                    <a:pt x="94297" y="572846"/>
                    <a:pt x="186830" y="572846"/>
                  </a:cubicBezTo>
                  <a:cubicBezTo>
                    <a:pt x="209575" y="572846"/>
                    <a:pt x="231269" y="568254"/>
                    <a:pt x="251030" y="559947"/>
                  </a:cubicBezTo>
                  <a:lnTo>
                    <a:pt x="257474" y="556474"/>
                  </a:lnTo>
                  <a:lnTo>
                    <a:pt x="257474" y="577911"/>
                  </a:lnTo>
                  <a:lnTo>
                    <a:pt x="223353" y="588188"/>
                  </a:lnTo>
                  <a:cubicBezTo>
                    <a:pt x="211463" y="590532"/>
                    <a:pt x="199244" y="591731"/>
                    <a:pt x="186830" y="591731"/>
                  </a:cubicBezTo>
                  <a:cubicBezTo>
                    <a:pt x="84391" y="591731"/>
                    <a:pt x="952" y="509168"/>
                    <a:pt x="140" y="407378"/>
                  </a:cubicBezTo>
                  <a:cubicBezTo>
                    <a:pt x="51" y="406857"/>
                    <a:pt x="0" y="406336"/>
                    <a:pt x="0" y="405803"/>
                  </a:cubicBezTo>
                  <a:cubicBezTo>
                    <a:pt x="216" y="353492"/>
                    <a:pt x="0" y="231077"/>
                    <a:pt x="0" y="229845"/>
                  </a:cubicBezTo>
                  <a:cubicBezTo>
                    <a:pt x="102" y="205181"/>
                    <a:pt x="20206" y="185179"/>
                    <a:pt x="44793" y="185179"/>
                  </a:cubicBezTo>
                  <a:lnTo>
                    <a:pt x="44983" y="185179"/>
                  </a:lnTo>
                  <a:cubicBezTo>
                    <a:pt x="54546" y="185217"/>
                    <a:pt x="63437" y="188290"/>
                    <a:pt x="70726" y="193485"/>
                  </a:cubicBezTo>
                  <a:lnTo>
                    <a:pt x="70726" y="94272"/>
                  </a:lnTo>
                  <a:cubicBezTo>
                    <a:pt x="70815" y="69634"/>
                    <a:pt x="91199" y="49619"/>
                    <a:pt x="116154" y="49619"/>
                  </a:cubicBezTo>
                  <a:lnTo>
                    <a:pt x="116332" y="49619"/>
                  </a:lnTo>
                  <a:cubicBezTo>
                    <a:pt x="125832" y="49657"/>
                    <a:pt x="134645" y="52705"/>
                    <a:pt x="141884" y="57874"/>
                  </a:cubicBezTo>
                  <a:lnTo>
                    <a:pt x="141884" y="44653"/>
                  </a:lnTo>
                  <a:cubicBezTo>
                    <a:pt x="141986" y="20015"/>
                    <a:pt x="162243" y="0"/>
                    <a:pt x="18704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747"/>
            <p:cNvSpPr/>
            <p:nvPr/>
          </p:nvSpPr>
          <p:spPr>
            <a:xfrm>
              <a:off x="1152774" y="144324"/>
              <a:ext cx="114421" cy="527721"/>
            </a:xfrm>
            <a:custGeom>
              <a:avLst/>
              <a:gdLst/>
              <a:ahLst/>
              <a:cxnLst/>
              <a:rect l="0" t="0" r="0" b="0"/>
              <a:pathLst>
                <a:path w="114421" h="527721">
                  <a:moveTo>
                    <a:pt x="70" y="0"/>
                  </a:moveTo>
                  <a:lnTo>
                    <a:pt x="260" y="0"/>
                  </a:lnTo>
                  <a:cubicBezTo>
                    <a:pt x="12224" y="51"/>
                    <a:pt x="23412" y="4775"/>
                    <a:pt x="31744" y="13297"/>
                  </a:cubicBezTo>
                  <a:cubicBezTo>
                    <a:pt x="40024" y="21755"/>
                    <a:pt x="44571" y="33007"/>
                    <a:pt x="44520" y="44971"/>
                  </a:cubicBezTo>
                  <a:lnTo>
                    <a:pt x="44520" y="85141"/>
                  </a:lnTo>
                  <a:cubicBezTo>
                    <a:pt x="51848" y="79921"/>
                    <a:pt x="60814" y="76848"/>
                    <a:pt x="70466" y="76848"/>
                  </a:cubicBezTo>
                  <a:lnTo>
                    <a:pt x="70644" y="76848"/>
                  </a:lnTo>
                  <a:cubicBezTo>
                    <a:pt x="95180" y="76937"/>
                    <a:pt x="114306" y="96698"/>
                    <a:pt x="114205" y="121806"/>
                  </a:cubicBezTo>
                  <a:cubicBezTo>
                    <a:pt x="114205" y="123558"/>
                    <a:pt x="114408" y="299644"/>
                    <a:pt x="114217" y="354482"/>
                  </a:cubicBezTo>
                  <a:cubicBezTo>
                    <a:pt x="114357" y="355130"/>
                    <a:pt x="114421" y="355803"/>
                    <a:pt x="114421" y="356476"/>
                  </a:cubicBezTo>
                  <a:cubicBezTo>
                    <a:pt x="114421" y="406133"/>
                    <a:pt x="95231" y="452666"/>
                    <a:pt x="60395" y="487515"/>
                  </a:cubicBezTo>
                  <a:cubicBezTo>
                    <a:pt x="42970" y="504933"/>
                    <a:pt x="22625" y="518439"/>
                    <a:pt x="428" y="527591"/>
                  </a:cubicBezTo>
                  <a:lnTo>
                    <a:pt x="0" y="527721"/>
                  </a:lnTo>
                  <a:lnTo>
                    <a:pt x="0" y="506284"/>
                  </a:lnTo>
                  <a:lnTo>
                    <a:pt x="21640" y="494621"/>
                  </a:lnTo>
                  <a:cubicBezTo>
                    <a:pt x="65666" y="465119"/>
                    <a:pt x="94872" y="415150"/>
                    <a:pt x="95523" y="358445"/>
                  </a:cubicBezTo>
                  <a:cubicBezTo>
                    <a:pt x="95396" y="357797"/>
                    <a:pt x="95320" y="357124"/>
                    <a:pt x="95320" y="356438"/>
                  </a:cubicBezTo>
                  <a:cubicBezTo>
                    <a:pt x="95536" y="304127"/>
                    <a:pt x="95320" y="123596"/>
                    <a:pt x="95320" y="121780"/>
                  </a:cubicBezTo>
                  <a:cubicBezTo>
                    <a:pt x="95383" y="107201"/>
                    <a:pt x="84512" y="95783"/>
                    <a:pt x="70567" y="95733"/>
                  </a:cubicBezTo>
                  <a:cubicBezTo>
                    <a:pt x="56216" y="95733"/>
                    <a:pt x="44571" y="107290"/>
                    <a:pt x="44520" y="121526"/>
                  </a:cubicBezTo>
                  <a:lnTo>
                    <a:pt x="44520" y="235052"/>
                  </a:lnTo>
                  <a:lnTo>
                    <a:pt x="53994" y="235077"/>
                  </a:lnTo>
                  <a:cubicBezTo>
                    <a:pt x="59201" y="235090"/>
                    <a:pt x="63417" y="239344"/>
                    <a:pt x="63405" y="244551"/>
                  </a:cubicBezTo>
                  <a:cubicBezTo>
                    <a:pt x="63379" y="249758"/>
                    <a:pt x="59163" y="253962"/>
                    <a:pt x="53930" y="253962"/>
                  </a:cubicBezTo>
                  <a:lnTo>
                    <a:pt x="36087" y="253911"/>
                  </a:lnTo>
                  <a:cubicBezTo>
                    <a:pt x="35757" y="253949"/>
                    <a:pt x="35414" y="253962"/>
                    <a:pt x="35071" y="253962"/>
                  </a:cubicBezTo>
                  <a:cubicBezTo>
                    <a:pt x="34715" y="253962"/>
                    <a:pt x="34360" y="253937"/>
                    <a:pt x="34004" y="253898"/>
                  </a:cubicBezTo>
                  <a:lnTo>
                    <a:pt x="0" y="253790"/>
                  </a:lnTo>
                  <a:lnTo>
                    <a:pt x="0" y="234906"/>
                  </a:lnTo>
                  <a:lnTo>
                    <a:pt x="25635" y="234988"/>
                  </a:lnTo>
                  <a:lnTo>
                    <a:pt x="25635" y="44933"/>
                  </a:lnTo>
                  <a:cubicBezTo>
                    <a:pt x="25660" y="37922"/>
                    <a:pt x="23031" y="31394"/>
                    <a:pt x="18243" y="26505"/>
                  </a:cubicBezTo>
                  <a:cubicBezTo>
                    <a:pt x="13468" y="21615"/>
                    <a:pt x="7055" y="18910"/>
                    <a:pt x="184" y="18885"/>
                  </a:cubicBezTo>
                  <a:lnTo>
                    <a:pt x="0" y="18961"/>
                  </a:lnTo>
                  <a:lnTo>
                    <a:pt x="0" y="22"/>
                  </a:lnTo>
                  <a:lnTo>
                    <a:pt x="7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sp>
        <p:nvSpPr>
          <p:cNvPr id="11" name="Прямоугольник 10"/>
          <p:cNvSpPr/>
          <p:nvPr/>
        </p:nvSpPr>
        <p:spPr>
          <a:xfrm>
            <a:off x="1262072" y="-89532"/>
            <a:ext cx="8497390" cy="685059"/>
          </a:xfrm>
          <a:prstGeom prst="rect">
            <a:avLst/>
          </a:prstGeom>
        </p:spPr>
        <p:txBody>
          <a:bodyPr wrap="square">
            <a:spAutoFit/>
          </a:bodyPr>
          <a:lstStyle/>
          <a:p>
            <a:pPr marL="1016635" indent="-6350">
              <a:lnSpc>
                <a:spcPct val="107000"/>
              </a:lnSpc>
              <a:spcAft>
                <a:spcPts val="1200"/>
              </a:spcAft>
            </a:pPr>
            <a:r>
              <a:rPr lang="ru-RU" b="1" kern="0"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5│ ОГРАНИЧЕНИЯ И ЗАПРЕТЫ, СВЯЗАННЫЕ С ПРОХОЖДЕНИЕМ ГРАЖДАНСКОЙ СЛУЖБЫ</a:t>
            </a:r>
          </a:p>
        </p:txBody>
      </p:sp>
      <p:sp>
        <p:nvSpPr>
          <p:cNvPr id="12" name="Прямоугольник 11"/>
          <p:cNvSpPr/>
          <p:nvPr/>
        </p:nvSpPr>
        <p:spPr>
          <a:xfrm>
            <a:off x="1255630" y="688337"/>
            <a:ext cx="10586925" cy="507831"/>
          </a:xfrm>
          <a:prstGeom prst="rect">
            <a:avLst/>
          </a:prstGeom>
        </p:spPr>
        <p:txBody>
          <a:bodyPr wrap="square">
            <a:spAutoFit/>
          </a:bodyPr>
          <a:lstStyle/>
          <a:p>
            <a:pPr marL="639445" marR="193040" indent="-299720">
              <a:lnSpc>
                <a:spcPct val="90000"/>
              </a:lnSpc>
              <a:spcAft>
                <a:spcPts val="1275"/>
              </a:spcAft>
            </a:pPr>
            <a:r>
              <a:rPr lang="ru-RU" sz="1500"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ГРАЖДАНИН НЕ МОЖЕТ БЫТЬ ПРИНЯТ НА ГРАЖДАНСКУЮ СЛУЖБУ, А ГРАЖДАНСКИЙ  СЛУЖАЩИЙ НЕ МОЖЕТ НАХОДИТЬСЯ НА ГРАЖДАНСКОЙ СЛУЖБЕ В СЛУЧАЕ:</a:t>
            </a:r>
            <a:endParaRPr lang="ru-RU" sz="1500" dirty="0">
              <a:solidFill>
                <a:srgbClr val="000000"/>
              </a:solidFill>
              <a:effectLst/>
              <a:latin typeface="Calibri" panose="020F0502020204030204" pitchFamily="34" charset="0"/>
              <a:ea typeface="Calibri" panose="020F0502020204030204" pitchFamily="34" charset="0"/>
            </a:endParaRPr>
          </a:p>
        </p:txBody>
      </p:sp>
      <p:sp>
        <p:nvSpPr>
          <p:cNvPr id="24" name="Прямоугольник 23"/>
          <p:cNvSpPr/>
          <p:nvPr/>
        </p:nvSpPr>
        <p:spPr>
          <a:xfrm>
            <a:off x="748837" y="1212590"/>
            <a:ext cx="11193997" cy="4118050"/>
          </a:xfrm>
          <a:prstGeom prst="rect">
            <a:avLst/>
          </a:prstGeom>
        </p:spPr>
        <p:txBody>
          <a:bodyPr wrap="square">
            <a:spAutoFit/>
          </a:bodyPr>
          <a:lstStyle/>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признания его недееспособным или ограниченно дееспособным решением суда, вступившим в законную силу</a:t>
            </a:r>
            <a:endParaRPr lang="ru-RU" sz="15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0000"/>
              </a:lnSpc>
              <a:spcAft>
                <a:spcPts val="0"/>
              </a:spcAft>
              <a:buClr>
                <a:srgbClr val="F7A945"/>
              </a:buClr>
              <a:buSzPts val="1200"/>
              <a:buFont typeface="Arial" panose="020B0604020202020204" pitchFamily="34" charset="0"/>
              <a:buChar char="●"/>
            </a:pPr>
            <a:r>
              <a:rPr lang="ru-RU" sz="15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осуждения его к наказанию, исключающему возможность исполнения должностных обязанностей по должности гражданской службы, по приговору суда, вступившему в законную силу, а также в случае наличия не снятой или не погашенной судимости</a:t>
            </a:r>
            <a:endParaRPr lang="ru-RU" sz="15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отказа от прохождения процедуры оформления допуска к сведениям, составляющим государственную и иную охраняемую федеральным законом тайну, если исполнение должностных обязанностей связано с использованием таких сведений</a:t>
            </a:r>
            <a:endParaRPr lang="ru-RU" sz="15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наличия заболевания, препятствующего поступлению на гражданскую службу или ее прохождению и подтвержденного заключением медицинской организации</a:t>
            </a:r>
            <a:endParaRPr lang="ru-RU" sz="15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близкого родства или свойства (родители, супруги, дети, братья, сестры, а также братья, сестры, родители, дети супругов и супруги детей) с гражданским служащим, если замещение должности гражданской службы связано с непосредственной подчиненностью или подконтрольностью одного из них </a:t>
            </a:r>
            <a:r>
              <a:rPr lang="ru-RU" sz="1500"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другому</a:t>
            </a: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a:solidFill>
                  <a:srgbClr val="181717"/>
                </a:solidFill>
                <a:latin typeface="Calibri" panose="020F0502020204030204" pitchFamily="34" charset="0"/>
                <a:ea typeface="Calibri" panose="020F0502020204030204" pitchFamily="34" charset="0"/>
              </a:rPr>
              <a:t>выхода из гражданства Российской Федерации или приобретения (наличия) гражданства другого </a:t>
            </a:r>
            <a:r>
              <a:rPr lang="ru-RU" sz="1500" dirty="0" smtClean="0">
                <a:solidFill>
                  <a:srgbClr val="181717"/>
                </a:solidFill>
                <a:latin typeface="Calibri" panose="020F0502020204030204" pitchFamily="34" charset="0"/>
                <a:ea typeface="Calibri" panose="020F0502020204030204" pitchFamily="34" charset="0"/>
              </a:rPr>
              <a:t>государства</a:t>
            </a: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smtClean="0">
                <a:solidFill>
                  <a:srgbClr val="181717"/>
                </a:solidFill>
                <a:latin typeface="Calibri" panose="020F0502020204030204" pitchFamily="34" charset="0"/>
                <a:ea typeface="Calibri" panose="020F0502020204030204" pitchFamily="34" charset="0"/>
              </a:rPr>
              <a:t>непредставления </a:t>
            </a:r>
            <a:r>
              <a:rPr lang="ru-RU" sz="1500" dirty="0">
                <a:solidFill>
                  <a:srgbClr val="181717"/>
                </a:solidFill>
                <a:latin typeface="Calibri" panose="020F0502020204030204" pitchFamily="34" charset="0"/>
                <a:ea typeface="Calibri" panose="020F0502020204030204" pitchFamily="34" charset="0"/>
              </a:rPr>
              <a:t>установленных законодательством сведений, представления подложных документов или заведомо ложных сведений, в том числе о доходах, имуществе и обязательствах имущественного характера, адресах сайтов в информационно-телекоммуникационной сети «Интернет» при поступлении на гражданскую </a:t>
            </a:r>
            <a:r>
              <a:rPr lang="ru-RU" sz="1500" dirty="0" smtClean="0">
                <a:solidFill>
                  <a:srgbClr val="181717"/>
                </a:solidFill>
                <a:latin typeface="Calibri" panose="020F0502020204030204" pitchFamily="34" charset="0"/>
                <a:ea typeface="Calibri" panose="020F0502020204030204" pitchFamily="34" charset="0"/>
              </a:rPr>
              <a:t>службу</a:t>
            </a: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утраты </a:t>
            </a:r>
            <a:r>
              <a:rPr lang="ru-RU" sz="15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представителем нанимателя доверия к гражданскому служащему в результате несоблюдения ограничений и запретов, требований о предотвращении или об урегулировании конфликта интересов и неисполнения обязанностей, установленных в целях противодействия </a:t>
            </a:r>
            <a:r>
              <a:rPr lang="ru-RU" sz="1500"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коррупции</a:t>
            </a: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500" dirty="0" smtClean="0">
                <a:solidFill>
                  <a:srgbClr val="181717"/>
                </a:solidFill>
                <a:latin typeface="Calibri" panose="020F0502020204030204" pitchFamily="34" charset="0"/>
                <a:ea typeface="Calibri" panose="020F0502020204030204" pitchFamily="34" charset="0"/>
              </a:rPr>
              <a:t>признания </a:t>
            </a:r>
            <a:r>
              <a:rPr lang="ru-RU" sz="1500" dirty="0">
                <a:solidFill>
                  <a:srgbClr val="181717"/>
                </a:solidFill>
                <a:latin typeface="Calibri" panose="020F0502020204030204" pitchFamily="34" charset="0"/>
                <a:ea typeface="Calibri" panose="020F0502020204030204" pitchFamily="34" charset="0"/>
              </a:rPr>
              <a:t>не прошедшим военную службу по призыву, не имея на то законных оснований</a:t>
            </a:r>
            <a:endParaRPr lang="ru-RU" sz="1500" dirty="0" smtClean="0">
              <a:solidFill>
                <a:srgbClr val="181717"/>
              </a:solidFill>
              <a:latin typeface="Calibri" panose="020F0502020204030204" pitchFamily="34" charset="0"/>
              <a:ea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endParaRPr lang="ru-RU" sz="15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25" name="Прямоугольник 24"/>
          <p:cNvSpPr/>
          <p:nvPr/>
        </p:nvSpPr>
        <p:spPr>
          <a:xfrm>
            <a:off x="-483965" y="5163281"/>
            <a:ext cx="12959862" cy="313932"/>
          </a:xfrm>
          <a:prstGeom prst="rect">
            <a:avLst/>
          </a:prstGeom>
        </p:spPr>
        <p:txBody>
          <a:bodyPr wrap="square">
            <a:spAutoFit/>
          </a:bodyPr>
          <a:lstStyle/>
          <a:p>
            <a:pPr marL="1784350" marR="193040" indent="-258445">
              <a:lnSpc>
                <a:spcPct val="90000"/>
              </a:lnSpc>
              <a:spcAft>
                <a:spcPts val="1275"/>
              </a:spcAft>
            </a:pPr>
            <a:r>
              <a:rPr lang="ru-RU" sz="1600"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В СВЯЗИ С ПРОХОЖДЕНИЕМ ГРАЖДАНСКОЙ СЛУЖБЫ ГРАЖДАНСКОМУ СЛУЖАЩЕМУ ЗАПРЕЩАЕТСЯ:</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26" name="Прямоугольник 25"/>
          <p:cNvSpPr/>
          <p:nvPr/>
        </p:nvSpPr>
        <p:spPr>
          <a:xfrm>
            <a:off x="499672" y="5829451"/>
            <a:ext cx="11443162" cy="856773"/>
          </a:xfrm>
          <a:prstGeom prst="rect">
            <a:avLst/>
          </a:prstGeom>
        </p:spPr>
        <p:txBody>
          <a:bodyPr wrap="square">
            <a:spAutoFit/>
          </a:bodyPr>
          <a:lstStyle/>
          <a:p>
            <a:pPr marL="342900" lvl="0" indent="-342900" algn="just" fontAlgn="base">
              <a:lnSpc>
                <a:spcPct val="92000"/>
              </a:lnSpc>
              <a:spcAft>
                <a:spcPts val="15"/>
              </a:spcAft>
              <a:buClr>
                <a:srgbClr val="F7A945"/>
              </a:buClr>
              <a:buSzPts val="1200"/>
              <a:buFont typeface="Arial" panose="020B0604020202020204" pitchFamily="34" charset="0"/>
              <a:buChar char="●"/>
            </a:pPr>
            <a:r>
              <a:rPr lang="ru-RU"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замещать </a:t>
            </a: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должность гражданской службы в случае избрания или назначения на государственную должность, на выборную должность в органе местного самоуправления, а также на оплачиваемую выборную должность в органе профессионального союза</a:t>
            </a:r>
            <a:endParaRPr lang="ru-RU" sz="16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14" name="Номер слайда 13"/>
          <p:cNvSpPr>
            <a:spLocks noGrp="1"/>
          </p:cNvSpPr>
          <p:nvPr>
            <p:ph type="sldNum" sz="quarter" idx="12"/>
          </p:nvPr>
        </p:nvSpPr>
        <p:spPr>
          <a:xfrm>
            <a:off x="10679502" y="6446763"/>
            <a:ext cx="674298" cy="274712"/>
          </a:xfrm>
        </p:spPr>
        <p:txBody>
          <a:bodyPr/>
          <a:lstStyle/>
          <a:p>
            <a:fld id="{9D3197B4-9225-4703-91FB-A4593262BF03}" type="slidenum">
              <a:rPr lang="ru-RU" sz="1600" smtClean="0">
                <a:solidFill>
                  <a:schemeClr val="tx1">
                    <a:lumMod val="95000"/>
                    <a:lumOff val="5000"/>
                  </a:schemeClr>
                </a:solidFill>
              </a:rPr>
              <a:t>10</a:t>
            </a:fld>
            <a:endParaRPr lang="ru-RU" sz="1600" dirty="0">
              <a:solidFill>
                <a:schemeClr val="tx1">
                  <a:lumMod val="95000"/>
                  <a:lumOff val="5000"/>
                </a:schemeClr>
              </a:solidFill>
            </a:endParaRPr>
          </a:p>
        </p:txBody>
      </p:sp>
      <p:grpSp>
        <p:nvGrpSpPr>
          <p:cNvPr id="18" name="Group 23722"/>
          <p:cNvGrpSpPr/>
          <p:nvPr/>
        </p:nvGrpSpPr>
        <p:grpSpPr>
          <a:xfrm>
            <a:off x="11418324" y="6446763"/>
            <a:ext cx="790265" cy="304083"/>
            <a:chOff x="0" y="0"/>
            <a:chExt cx="540006" cy="240970"/>
          </a:xfrm>
        </p:grpSpPr>
        <p:sp>
          <p:nvSpPr>
            <p:cNvPr id="19"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20"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839662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1014" y="341896"/>
            <a:ext cx="11764108" cy="6695038"/>
          </a:xfrm>
          <a:prstGeom prst="rect">
            <a:avLst/>
          </a:prstGeom>
        </p:spPr>
        <p:txBody>
          <a:bodyPr wrap="square">
            <a:spAutoFit/>
          </a:bodyPr>
          <a:lstStyle/>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заниматься предпринимательской деятельностью лично или через доверенных лиц, а также участвовать в управлении коммерческой организацией или в управлении некоммерческой организацией (за исключением случаев, установленных федеральным законом)</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приобретать в случаях, установленных федеральным законом, ценные бумаги, по которым может быть получен доход</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быть поверенным или представителем по делам третьих лиц в государственном органе, в котором он замещает должность гражданской службы</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получать в связи с исполнением должностных обязанностей вознаграждения от физических и юридических лиц </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выезжать в связи с исполнением должностных обязанностей за пределы территории Российской Федерации за счет средств физических и юридических лиц</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использовать в целях, не связанных с исполнением должностных обязанностей, средства материально-технического и иного обеспечения</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разглашать или использовать в целях, не связанных с гражданской службой, сведения, отнесенные в соответствии с федеральным законом к сведениям конфиденциального характера, или служебную информацию</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допускать публичные высказывания, суждения и оценки в отношении деятельности государственных органов и их руководителей, если это не входит в его должностные обязанности</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принимать без письменного разрешения представителя нанимателя награды, почетные и специальные звания (за исключением научных) иностранных государств, международных организаций, а также политических партий, других общественных и религиозных объединений, если в его должностные обязанности входит взаимодействие с указанными организациями и объединениями</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использовать преимущества должностного положения для предвыборной агитации, агитации по вопросам референдума, а также в интересах политических партий, иных организаций  </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создавать в государственных органах структуры политических партий, других общественных и религиозных объединений или способствовать созданию указанных структур (за исключением случаев, предусмотренных федеральным законом)</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8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прекращать исполнение должностных обязанностей в целях урегулирования служебного спора</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входить в состав органов управления, попечительских или наблюдательных советов, иных органов иностранных некоммерческих неправительственных организаций и действующих на территории Российской Федерации их структурных подразделений</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заниматься без письменного разрешения представителя нанимателя оплачиваемой деятельностью, финансируемой исключительно из средств иностранных государств</a:t>
            </a:r>
            <a:endParaRPr lang="ru-RU" sz="145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ct val="92000"/>
              </a:lnSpc>
              <a:spcAft>
                <a:spcPts val="15"/>
              </a:spcAft>
              <a:buClr>
                <a:srgbClr val="F7A945"/>
              </a:buClr>
              <a:buSzPts val="1200"/>
              <a:buFont typeface="Arial" panose="020B0604020202020204" pitchFamily="34" charset="0"/>
              <a:buChar char="●"/>
            </a:pPr>
            <a:r>
              <a:rPr lang="ru-RU" sz="145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гражданскому служащему, его супруге (супругу) и несовершеннолетним детям открывать и иметь счета (вклады), хранить наличные денежные средства и ценности в иностранных банках, расположенных за пределами территории Российской Федерации, владеть и (или) пользоваться иностранными финансовыми </a:t>
            </a:r>
            <a:r>
              <a:rPr lang="ru-RU" sz="1450"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инструментами </a:t>
            </a:r>
          </a:p>
          <a:p>
            <a:pPr marL="342900" indent="-342900" algn="just" fontAlgn="base">
              <a:lnSpc>
                <a:spcPct val="92000"/>
              </a:lnSpc>
              <a:spcAft>
                <a:spcPts val="15"/>
              </a:spcAft>
              <a:buClr>
                <a:srgbClr val="F7A945"/>
              </a:buClr>
              <a:buSzPts val="1200"/>
              <a:buFont typeface="Arial" panose="020B0604020202020204" pitchFamily="34" charset="0"/>
              <a:buChar char="●"/>
            </a:pPr>
            <a:r>
              <a:rPr lang="ru-RU" sz="1450" dirty="0" smtClean="0">
                <a:solidFill>
                  <a:srgbClr val="181717"/>
                </a:solidFill>
                <a:latin typeface="Calibri" panose="020F0502020204030204" pitchFamily="34" charset="0"/>
                <a:ea typeface="Calibri" panose="020F0502020204030204" pitchFamily="34" charset="0"/>
              </a:rPr>
              <a:t>в случае, если владение гражданским служащим ценными бумагами (долями участия, паями в уставных (складочных) капиталах организаций) приводит или может привести к конфликту интересов, гражданский служащий обязан передать принадлежащие ему ценные бумаги (доли участия, паи в уставных (складочных) капиталах организаций) в доверительное управление</a:t>
            </a:r>
            <a:endParaRPr lang="ru-RU" sz="1450" dirty="0" smtClean="0"/>
          </a:p>
          <a:p>
            <a:pPr marL="342900" lvl="0" indent="-342900" algn="just" fontAlgn="base">
              <a:lnSpc>
                <a:spcPct val="92000"/>
              </a:lnSpc>
              <a:spcAft>
                <a:spcPts val="15"/>
              </a:spcAft>
              <a:buClr>
                <a:srgbClr val="F7A945"/>
              </a:buClr>
              <a:buSzPts val="1200"/>
              <a:buFont typeface="Arial" panose="020B0604020202020204" pitchFamily="34" charset="0"/>
              <a:buChar char="●"/>
            </a:pPr>
            <a:endParaRPr lang="ru-RU" sz="15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20060"/>
          <p:cNvGrpSpPr/>
          <p:nvPr/>
        </p:nvGrpSpPr>
        <p:grpSpPr>
          <a:xfrm>
            <a:off x="-1354017" y="0"/>
            <a:ext cx="13546017" cy="6858000"/>
            <a:chOff x="-947523" y="565808"/>
            <a:chExt cx="8410120" cy="7711441"/>
          </a:xfrm>
        </p:grpSpPr>
        <p:pic>
          <p:nvPicPr>
            <p:cNvPr id="5" name="Picture 23589"/>
            <p:cNvPicPr/>
            <p:nvPr/>
          </p:nvPicPr>
          <p:blipFill>
            <a:blip r:embed="rId2" cstate="email">
              <a:extLst>
                <a:ext uri="{28A0092B-C50C-407E-A947-70E740481C1C}">
                  <a14:useLocalDpi xmlns:a14="http://schemas.microsoft.com/office/drawing/2010/main"/>
                </a:ext>
              </a:extLst>
            </a:blip>
            <a:stretch>
              <a:fillRect/>
            </a:stretch>
          </p:blipFill>
          <p:spPr>
            <a:xfrm>
              <a:off x="-947523" y="565808"/>
              <a:ext cx="8410120" cy="7711441"/>
            </a:xfrm>
            <a:prstGeom prst="rect">
              <a:avLst/>
            </a:prstGeom>
          </p:spPr>
        </p:pic>
        <p:sp>
          <p:nvSpPr>
            <p:cNvPr id="6" name="Shape 758"/>
            <p:cNvSpPr/>
            <p:nvPr/>
          </p:nvSpPr>
          <p:spPr>
            <a:xfrm>
              <a:off x="0" y="891841"/>
              <a:ext cx="7462597" cy="7385408"/>
            </a:xfrm>
            <a:custGeom>
              <a:avLst/>
              <a:gdLst/>
              <a:ahLst/>
              <a:cxnLst/>
              <a:rect l="0" t="0" r="0" b="0"/>
              <a:pathLst>
                <a:path w="7462597" h="6453238">
                  <a:moveTo>
                    <a:pt x="152400" y="0"/>
                  </a:moveTo>
                  <a:cubicBezTo>
                    <a:pt x="152400" y="0"/>
                    <a:pt x="0" y="0"/>
                    <a:pt x="0" y="152400"/>
                  </a:cubicBezTo>
                  <a:lnTo>
                    <a:pt x="0" y="6300838"/>
                  </a:lnTo>
                  <a:cubicBezTo>
                    <a:pt x="0" y="6300838"/>
                    <a:pt x="0" y="6453238"/>
                    <a:pt x="152400" y="6453238"/>
                  </a:cubicBezTo>
                  <a:lnTo>
                    <a:pt x="7310197" y="6453238"/>
                  </a:lnTo>
                  <a:cubicBezTo>
                    <a:pt x="7310197" y="6453238"/>
                    <a:pt x="7462597" y="6453238"/>
                    <a:pt x="7462597" y="6300838"/>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grpSp>
      <p:sp>
        <p:nvSpPr>
          <p:cNvPr id="7" name="Номер слайда 6"/>
          <p:cNvSpPr>
            <a:spLocks noGrp="1"/>
          </p:cNvSpPr>
          <p:nvPr>
            <p:ph type="sldNum" sz="quarter" idx="12"/>
          </p:nvPr>
        </p:nvSpPr>
        <p:spPr>
          <a:xfrm>
            <a:off x="10851792" y="6538912"/>
            <a:ext cx="508703" cy="319088"/>
          </a:xfrm>
        </p:spPr>
        <p:txBody>
          <a:bodyPr/>
          <a:lstStyle/>
          <a:p>
            <a:fld id="{9D3197B4-9225-4703-91FB-A4593262BF03}" type="slidenum">
              <a:rPr lang="ru-RU" sz="1600" smtClean="0">
                <a:solidFill>
                  <a:schemeClr val="tx1">
                    <a:lumMod val="95000"/>
                    <a:lumOff val="5000"/>
                  </a:schemeClr>
                </a:solidFill>
              </a:rPr>
              <a:t>11</a:t>
            </a:fld>
            <a:endParaRPr lang="ru-RU" sz="1600" dirty="0">
              <a:solidFill>
                <a:schemeClr val="tx1">
                  <a:lumMod val="95000"/>
                  <a:lumOff val="5000"/>
                </a:schemeClr>
              </a:solidFill>
            </a:endParaRPr>
          </a:p>
        </p:txBody>
      </p:sp>
      <p:grpSp>
        <p:nvGrpSpPr>
          <p:cNvPr id="8" name="Group 23722"/>
          <p:cNvGrpSpPr/>
          <p:nvPr/>
        </p:nvGrpSpPr>
        <p:grpSpPr>
          <a:xfrm>
            <a:off x="11413457" y="6538912"/>
            <a:ext cx="790265" cy="304083"/>
            <a:chOff x="0" y="0"/>
            <a:chExt cx="540006" cy="240970"/>
          </a:xfrm>
        </p:grpSpPr>
        <p:sp>
          <p:nvSpPr>
            <p:cNvPr id="9"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0"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2070181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3590"/>
          <p:cNvPicPr/>
          <p:nvPr/>
        </p:nvPicPr>
        <p:blipFill>
          <a:blip r:embed="rId2" cstate="email">
            <a:extLst>
              <a:ext uri="{28A0092B-C50C-407E-A947-70E740481C1C}">
                <a14:useLocalDpi xmlns:a14="http://schemas.microsoft.com/office/drawing/2010/main"/>
              </a:ext>
            </a:extLst>
          </a:blip>
          <a:stretch>
            <a:fillRect/>
          </a:stretch>
        </p:blipFill>
        <p:spPr>
          <a:xfrm>
            <a:off x="175847" y="291548"/>
            <a:ext cx="10028328" cy="6294782"/>
          </a:xfrm>
          <a:prstGeom prst="rect">
            <a:avLst/>
          </a:prstGeom>
        </p:spPr>
      </p:pic>
      <p:sp>
        <p:nvSpPr>
          <p:cNvPr id="4" name="Номер слайда 3"/>
          <p:cNvSpPr>
            <a:spLocks noGrp="1"/>
          </p:cNvSpPr>
          <p:nvPr>
            <p:ph type="sldNum" sz="quarter" idx="12"/>
          </p:nvPr>
        </p:nvSpPr>
        <p:spPr>
          <a:xfrm>
            <a:off x="10834776" y="6446763"/>
            <a:ext cx="519023" cy="274712"/>
          </a:xfrm>
        </p:spPr>
        <p:txBody>
          <a:bodyPr/>
          <a:lstStyle/>
          <a:p>
            <a:fld id="{9D3197B4-9225-4703-91FB-A4593262BF03}" type="slidenum">
              <a:rPr lang="ru-RU" sz="1600" smtClean="0">
                <a:solidFill>
                  <a:schemeClr val="tx1">
                    <a:lumMod val="95000"/>
                    <a:lumOff val="5000"/>
                  </a:schemeClr>
                </a:solidFill>
              </a:rPr>
              <a:t>12</a:t>
            </a:fld>
            <a:endParaRPr lang="ru-RU" sz="1600">
              <a:solidFill>
                <a:schemeClr val="tx1">
                  <a:lumMod val="95000"/>
                  <a:lumOff val="5000"/>
                </a:schemeClr>
              </a:solidFill>
            </a:endParaRPr>
          </a:p>
        </p:txBody>
      </p:sp>
      <p:grpSp>
        <p:nvGrpSpPr>
          <p:cNvPr id="5" name="Group 23722"/>
          <p:cNvGrpSpPr/>
          <p:nvPr/>
        </p:nvGrpSpPr>
        <p:grpSpPr>
          <a:xfrm>
            <a:off x="11418324" y="6446763"/>
            <a:ext cx="790265" cy="304083"/>
            <a:chOff x="0" y="0"/>
            <a:chExt cx="540006" cy="240970"/>
          </a:xfrm>
        </p:grpSpPr>
        <p:sp>
          <p:nvSpPr>
            <p:cNvPr id="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25309065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08"/>
          <p:cNvGrpSpPr/>
          <p:nvPr/>
        </p:nvGrpSpPr>
        <p:grpSpPr>
          <a:xfrm>
            <a:off x="402956" y="285974"/>
            <a:ext cx="13189754" cy="6466910"/>
            <a:chOff x="65421" y="0"/>
            <a:chExt cx="9062588" cy="6841643"/>
          </a:xfrm>
        </p:grpSpPr>
        <p:sp>
          <p:nvSpPr>
            <p:cNvPr id="3" name="Shape 1007"/>
            <p:cNvSpPr/>
            <p:nvPr/>
          </p:nvSpPr>
          <p:spPr>
            <a:xfrm>
              <a:off x="2863899" y="0"/>
              <a:ext cx="5004006" cy="779996"/>
            </a:xfrm>
            <a:custGeom>
              <a:avLst/>
              <a:gdLst/>
              <a:ahLst/>
              <a:cxnLst/>
              <a:rect l="0" t="0" r="0" b="0"/>
              <a:pathLst>
                <a:path w="5004006" h="779996">
                  <a:moveTo>
                    <a:pt x="0" y="0"/>
                  </a:moveTo>
                  <a:lnTo>
                    <a:pt x="5004006" y="0"/>
                  </a:lnTo>
                  <a:lnTo>
                    <a:pt x="5004006" y="779996"/>
                  </a:lnTo>
                  <a:lnTo>
                    <a:pt x="152400" y="779996"/>
                  </a:lnTo>
                  <a:cubicBezTo>
                    <a:pt x="152400" y="779996"/>
                    <a:pt x="0" y="779996"/>
                    <a:pt x="0" y="627596"/>
                  </a:cubicBez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4" name="Rectangle 20180"/>
            <p:cNvSpPr/>
            <p:nvPr/>
          </p:nvSpPr>
          <p:spPr>
            <a:xfrm>
              <a:off x="3073690" y="64359"/>
              <a:ext cx="2249070"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ПОСТУПЛЕНИЕ </a:t>
              </a:r>
              <a:endParaRPr lang="ru-RU" sz="1100">
                <a:solidFill>
                  <a:srgbClr val="000000"/>
                </a:solidFill>
                <a:effectLst/>
                <a:latin typeface="Calibri" panose="020F0502020204030204" pitchFamily="34" charset="0"/>
                <a:ea typeface="Calibri" panose="020F0502020204030204" pitchFamily="34" charset="0"/>
              </a:endParaRPr>
            </a:p>
          </p:txBody>
        </p:sp>
        <p:sp>
          <p:nvSpPr>
            <p:cNvPr id="5" name="Rectangle 20179"/>
            <p:cNvSpPr/>
            <p:nvPr/>
          </p:nvSpPr>
          <p:spPr>
            <a:xfrm>
              <a:off x="2959898" y="64359"/>
              <a:ext cx="151343"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7</a:t>
              </a:r>
              <a:endParaRPr lang="ru-RU" sz="1100">
                <a:solidFill>
                  <a:srgbClr val="000000"/>
                </a:solidFill>
                <a:effectLst/>
                <a:latin typeface="Calibri" panose="020F0502020204030204" pitchFamily="34" charset="0"/>
                <a:ea typeface="Calibri" panose="020F0502020204030204" pitchFamily="34" charset="0"/>
              </a:endParaRPr>
            </a:p>
          </p:txBody>
        </p:sp>
        <p:sp>
          <p:nvSpPr>
            <p:cNvPr id="6" name="Rectangle 1155"/>
            <p:cNvSpPr/>
            <p:nvPr/>
          </p:nvSpPr>
          <p:spPr>
            <a:xfrm>
              <a:off x="3283799" y="308199"/>
              <a:ext cx="3856283"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НА ГРАЖДАНСКУЮ СЛУЖБУ</a:t>
              </a:r>
              <a:endParaRPr lang="ru-RU" sz="1100">
                <a:solidFill>
                  <a:srgbClr val="000000"/>
                </a:solidFill>
                <a:effectLst/>
                <a:latin typeface="Calibri" panose="020F0502020204030204" pitchFamily="34" charset="0"/>
                <a:ea typeface="Calibri" panose="020F0502020204030204" pitchFamily="34" charset="0"/>
              </a:endParaRPr>
            </a:p>
          </p:txBody>
        </p:sp>
        <p:sp>
          <p:nvSpPr>
            <p:cNvPr id="7" name="Rectangle 1010"/>
            <p:cNvSpPr/>
            <p:nvPr/>
          </p:nvSpPr>
          <p:spPr>
            <a:xfrm>
              <a:off x="3283799" y="552039"/>
              <a:ext cx="3694129"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 АППАРАТ ПРАВИТЕЛЬСТВА</a:t>
              </a:r>
              <a:endParaRPr lang="ru-RU" sz="1100">
                <a:solidFill>
                  <a:srgbClr val="000000"/>
                </a:solidFill>
                <a:effectLst/>
                <a:latin typeface="Calibri" panose="020F0502020204030204" pitchFamily="34" charset="0"/>
                <a:ea typeface="Calibri" panose="020F0502020204030204" pitchFamily="34" charset="0"/>
              </a:endParaRPr>
            </a:p>
          </p:txBody>
        </p:sp>
        <p:sp>
          <p:nvSpPr>
            <p:cNvPr id="8" name="Shape 1011"/>
            <p:cNvSpPr/>
            <p:nvPr/>
          </p:nvSpPr>
          <p:spPr>
            <a:xfrm>
              <a:off x="6579651" y="389759"/>
              <a:ext cx="104979" cy="289515"/>
            </a:xfrm>
            <a:custGeom>
              <a:avLst/>
              <a:gdLst/>
              <a:ahLst/>
              <a:cxnLst/>
              <a:rect l="0" t="0" r="0" b="0"/>
              <a:pathLst>
                <a:path w="104979" h="289515">
                  <a:moveTo>
                    <a:pt x="104979" y="0"/>
                  </a:moveTo>
                  <a:lnTo>
                    <a:pt x="104979" y="18104"/>
                  </a:lnTo>
                  <a:lnTo>
                    <a:pt x="50902" y="39071"/>
                  </a:lnTo>
                  <a:cubicBezTo>
                    <a:pt x="48933" y="39909"/>
                    <a:pt x="16878" y="54209"/>
                    <a:pt x="16878" y="92207"/>
                  </a:cubicBezTo>
                  <a:lnTo>
                    <a:pt x="16878" y="267975"/>
                  </a:lnTo>
                  <a:cubicBezTo>
                    <a:pt x="16878" y="270554"/>
                    <a:pt x="18961" y="272636"/>
                    <a:pt x="21539" y="272636"/>
                  </a:cubicBezTo>
                  <a:lnTo>
                    <a:pt x="66891" y="272636"/>
                  </a:lnTo>
                  <a:lnTo>
                    <a:pt x="66891" y="106482"/>
                  </a:lnTo>
                  <a:cubicBezTo>
                    <a:pt x="66891" y="101821"/>
                    <a:pt x="70676" y="98049"/>
                    <a:pt x="75336" y="98049"/>
                  </a:cubicBezTo>
                  <a:cubicBezTo>
                    <a:pt x="79997" y="98049"/>
                    <a:pt x="83769" y="101821"/>
                    <a:pt x="83769" y="106482"/>
                  </a:cubicBezTo>
                  <a:lnTo>
                    <a:pt x="83769" y="272636"/>
                  </a:lnTo>
                  <a:lnTo>
                    <a:pt x="101930" y="272636"/>
                  </a:lnTo>
                  <a:lnTo>
                    <a:pt x="104979" y="273902"/>
                  </a:lnTo>
                  <a:lnTo>
                    <a:pt x="104979" y="288249"/>
                  </a:lnTo>
                  <a:lnTo>
                    <a:pt x="101930" y="289515"/>
                  </a:lnTo>
                  <a:lnTo>
                    <a:pt x="21539" y="289515"/>
                  </a:lnTo>
                  <a:cubicBezTo>
                    <a:pt x="9665" y="289515"/>
                    <a:pt x="0" y="279850"/>
                    <a:pt x="0" y="267975"/>
                  </a:cubicBezTo>
                  <a:lnTo>
                    <a:pt x="0" y="92207"/>
                  </a:lnTo>
                  <a:cubicBezTo>
                    <a:pt x="0" y="42322"/>
                    <a:pt x="42710" y="24186"/>
                    <a:pt x="44539" y="23437"/>
                  </a:cubicBezTo>
                  <a:cubicBezTo>
                    <a:pt x="44590" y="23412"/>
                    <a:pt x="44641" y="23386"/>
                    <a:pt x="44691" y="23373"/>
                  </a:cubicBezTo>
                  <a:lnTo>
                    <a:pt x="10497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1012"/>
            <p:cNvSpPr/>
            <p:nvPr/>
          </p:nvSpPr>
          <p:spPr>
            <a:xfrm>
              <a:off x="6659597" y="152646"/>
              <a:ext cx="25033" cy="142143"/>
            </a:xfrm>
            <a:custGeom>
              <a:avLst/>
              <a:gdLst/>
              <a:ahLst/>
              <a:cxnLst/>
              <a:rect l="0" t="0" r="0" b="0"/>
              <a:pathLst>
                <a:path w="25033" h="142143">
                  <a:moveTo>
                    <a:pt x="25033" y="0"/>
                  </a:moveTo>
                  <a:lnTo>
                    <a:pt x="25033" y="96132"/>
                  </a:lnTo>
                  <a:lnTo>
                    <a:pt x="21717" y="98037"/>
                  </a:lnTo>
                  <a:cubicBezTo>
                    <a:pt x="18745" y="101256"/>
                    <a:pt x="16879" y="105349"/>
                    <a:pt x="16879" y="109864"/>
                  </a:cubicBezTo>
                  <a:cubicBezTo>
                    <a:pt x="16879" y="114430"/>
                    <a:pt x="18504" y="118738"/>
                    <a:pt x="21355" y="122105"/>
                  </a:cubicBezTo>
                  <a:lnTo>
                    <a:pt x="25033" y="124154"/>
                  </a:lnTo>
                  <a:lnTo>
                    <a:pt x="25033" y="142143"/>
                  </a:lnTo>
                  <a:lnTo>
                    <a:pt x="12433" y="137004"/>
                  </a:lnTo>
                  <a:cubicBezTo>
                    <a:pt x="4534" y="130209"/>
                    <a:pt x="0" y="120316"/>
                    <a:pt x="0" y="109864"/>
                  </a:cubicBezTo>
                  <a:cubicBezTo>
                    <a:pt x="0" y="101520"/>
                    <a:pt x="3061" y="93659"/>
                    <a:pt x="8699" y="87271"/>
                  </a:cubicBezTo>
                  <a:lnTo>
                    <a:pt x="8699" y="55203"/>
                  </a:lnTo>
                  <a:cubicBezTo>
                    <a:pt x="8699" y="44392"/>
                    <a:pt x="10349" y="33959"/>
                    <a:pt x="13409" y="24142"/>
                  </a:cubicBezTo>
                  <a:lnTo>
                    <a:pt x="2503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1013"/>
            <p:cNvSpPr/>
            <p:nvPr/>
          </p:nvSpPr>
          <p:spPr>
            <a:xfrm>
              <a:off x="6684629" y="663661"/>
              <a:ext cx="5384" cy="14347"/>
            </a:xfrm>
            <a:custGeom>
              <a:avLst/>
              <a:gdLst/>
              <a:ahLst/>
              <a:cxnLst/>
              <a:rect l="0" t="0" r="0" b="0"/>
              <a:pathLst>
                <a:path w="5384" h="14347">
                  <a:moveTo>
                    <a:pt x="0" y="0"/>
                  </a:moveTo>
                  <a:lnTo>
                    <a:pt x="2911" y="1209"/>
                  </a:lnTo>
                  <a:cubicBezTo>
                    <a:pt x="4438" y="2738"/>
                    <a:pt x="5384" y="4849"/>
                    <a:pt x="5384" y="7180"/>
                  </a:cubicBezTo>
                  <a:cubicBezTo>
                    <a:pt x="5384" y="9504"/>
                    <a:pt x="4438" y="11612"/>
                    <a:pt x="2911" y="13139"/>
                  </a:cubicBezTo>
                  <a:lnTo>
                    <a:pt x="0" y="143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1014"/>
            <p:cNvSpPr/>
            <p:nvPr/>
          </p:nvSpPr>
          <p:spPr>
            <a:xfrm>
              <a:off x="6712518" y="662395"/>
              <a:ext cx="21698" cy="16878"/>
            </a:xfrm>
            <a:custGeom>
              <a:avLst/>
              <a:gdLst/>
              <a:ahLst/>
              <a:cxnLst/>
              <a:rect l="0" t="0" r="0" b="0"/>
              <a:pathLst>
                <a:path w="21698" h="16878">
                  <a:moveTo>
                    <a:pt x="8433" y="0"/>
                  </a:moveTo>
                  <a:lnTo>
                    <a:pt x="21698" y="0"/>
                  </a:lnTo>
                  <a:lnTo>
                    <a:pt x="21698" y="16878"/>
                  </a:lnTo>
                  <a:lnTo>
                    <a:pt x="8433" y="16878"/>
                  </a:lnTo>
                  <a:cubicBezTo>
                    <a:pt x="3773" y="16878"/>
                    <a:pt x="0" y="13106"/>
                    <a:pt x="0" y="8446"/>
                  </a:cubicBezTo>
                  <a:cubicBezTo>
                    <a:pt x="0" y="3785"/>
                    <a:pt x="3773" y="0"/>
                    <a:pt x="8433"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1015"/>
            <p:cNvSpPr/>
            <p:nvPr/>
          </p:nvSpPr>
          <p:spPr>
            <a:xfrm>
              <a:off x="6723948" y="564029"/>
              <a:ext cx="10268" cy="75834"/>
            </a:xfrm>
            <a:custGeom>
              <a:avLst/>
              <a:gdLst/>
              <a:ahLst/>
              <a:cxnLst/>
              <a:rect l="0" t="0" r="0" b="0"/>
              <a:pathLst>
                <a:path w="10268" h="75834">
                  <a:moveTo>
                    <a:pt x="10268" y="0"/>
                  </a:moveTo>
                  <a:lnTo>
                    <a:pt x="10268" y="75834"/>
                  </a:lnTo>
                  <a:lnTo>
                    <a:pt x="4267" y="69232"/>
                  </a:lnTo>
                  <a:cubicBezTo>
                    <a:pt x="1372" y="66044"/>
                    <a:pt x="0" y="61511"/>
                    <a:pt x="610" y="57091"/>
                  </a:cubicBezTo>
                  <a:cubicBezTo>
                    <a:pt x="622" y="57015"/>
                    <a:pt x="635" y="56926"/>
                    <a:pt x="648" y="56837"/>
                  </a:cubicBezTo>
                  <a:lnTo>
                    <a:pt x="102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1016"/>
            <p:cNvSpPr/>
            <p:nvPr/>
          </p:nvSpPr>
          <p:spPr>
            <a:xfrm>
              <a:off x="6684629" y="111102"/>
              <a:ext cx="49586" cy="355752"/>
            </a:xfrm>
            <a:custGeom>
              <a:avLst/>
              <a:gdLst/>
              <a:ahLst/>
              <a:cxnLst/>
              <a:rect l="0" t="0" r="0" b="0"/>
              <a:pathLst>
                <a:path w="49586" h="355752">
                  <a:moveTo>
                    <a:pt x="49586" y="0"/>
                  </a:moveTo>
                  <a:lnTo>
                    <a:pt x="49586" y="19024"/>
                  </a:lnTo>
                  <a:lnTo>
                    <a:pt x="26257" y="34765"/>
                  </a:lnTo>
                  <a:cubicBezTo>
                    <a:pt x="10378" y="50644"/>
                    <a:pt x="546" y="72567"/>
                    <a:pt x="546" y="96748"/>
                  </a:cubicBezTo>
                  <a:lnTo>
                    <a:pt x="546" y="117626"/>
                  </a:lnTo>
                  <a:cubicBezTo>
                    <a:pt x="2832" y="116839"/>
                    <a:pt x="5917" y="116115"/>
                    <a:pt x="8610" y="115810"/>
                  </a:cubicBezTo>
                  <a:cubicBezTo>
                    <a:pt x="10388" y="108736"/>
                    <a:pt x="16992" y="103961"/>
                    <a:pt x="24257" y="104507"/>
                  </a:cubicBezTo>
                  <a:lnTo>
                    <a:pt x="49586" y="101928"/>
                  </a:lnTo>
                  <a:lnTo>
                    <a:pt x="49586" y="120778"/>
                  </a:lnTo>
                  <a:lnTo>
                    <a:pt x="25031" y="121462"/>
                  </a:lnTo>
                  <a:lnTo>
                    <a:pt x="25031" y="176885"/>
                  </a:lnTo>
                  <a:cubicBezTo>
                    <a:pt x="25031" y="195073"/>
                    <a:pt x="33180" y="212473"/>
                    <a:pt x="47158" y="224217"/>
                  </a:cubicBezTo>
                  <a:lnTo>
                    <a:pt x="49586" y="225702"/>
                  </a:lnTo>
                  <a:lnTo>
                    <a:pt x="49586" y="282983"/>
                  </a:lnTo>
                  <a:lnTo>
                    <a:pt x="46240" y="278853"/>
                  </a:lnTo>
                  <a:lnTo>
                    <a:pt x="22288" y="288124"/>
                  </a:lnTo>
                  <a:lnTo>
                    <a:pt x="47091" y="337845"/>
                  </a:lnTo>
                  <a:lnTo>
                    <a:pt x="49586" y="336071"/>
                  </a:lnTo>
                  <a:lnTo>
                    <a:pt x="49586" y="354335"/>
                  </a:lnTo>
                  <a:lnTo>
                    <a:pt x="46317" y="355752"/>
                  </a:lnTo>
                  <a:cubicBezTo>
                    <a:pt x="40804" y="355752"/>
                    <a:pt x="35636" y="352665"/>
                    <a:pt x="33096" y="347573"/>
                  </a:cubicBezTo>
                  <a:lnTo>
                    <a:pt x="6489" y="294245"/>
                  </a:lnTo>
                  <a:lnTo>
                    <a:pt x="0" y="296761"/>
                  </a:lnTo>
                  <a:lnTo>
                    <a:pt x="0" y="278657"/>
                  </a:lnTo>
                  <a:lnTo>
                    <a:pt x="40474" y="262965"/>
                  </a:lnTo>
                  <a:lnTo>
                    <a:pt x="40474" y="240550"/>
                  </a:lnTo>
                  <a:cubicBezTo>
                    <a:pt x="23101" y="227926"/>
                    <a:pt x="11658" y="208762"/>
                    <a:pt x="8851" y="187299"/>
                  </a:cubicBezTo>
                  <a:lnTo>
                    <a:pt x="0" y="183688"/>
                  </a:lnTo>
                  <a:lnTo>
                    <a:pt x="0" y="165699"/>
                  </a:lnTo>
                  <a:lnTo>
                    <a:pt x="8153" y="170243"/>
                  </a:lnTo>
                  <a:lnTo>
                    <a:pt x="8153" y="132993"/>
                  </a:lnTo>
                  <a:lnTo>
                    <a:pt x="0" y="137677"/>
                  </a:lnTo>
                  <a:lnTo>
                    <a:pt x="0" y="41545"/>
                  </a:lnTo>
                  <a:lnTo>
                    <a:pt x="1551" y="38323"/>
                  </a:lnTo>
                  <a:cubicBezTo>
                    <a:pt x="12839" y="21630"/>
                    <a:pt x="28815" y="8356"/>
                    <a:pt x="47575" y="407"/>
                  </a:cubicBezTo>
                  <a:lnTo>
                    <a:pt x="49586"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1017"/>
            <p:cNvSpPr/>
            <p:nvPr/>
          </p:nvSpPr>
          <p:spPr>
            <a:xfrm>
              <a:off x="6734216" y="336803"/>
              <a:ext cx="39529" cy="342470"/>
            </a:xfrm>
            <a:custGeom>
              <a:avLst/>
              <a:gdLst/>
              <a:ahLst/>
              <a:cxnLst/>
              <a:rect l="0" t="0" r="0" b="0"/>
              <a:pathLst>
                <a:path w="39529" h="342470">
                  <a:moveTo>
                    <a:pt x="0" y="0"/>
                  </a:moveTo>
                  <a:lnTo>
                    <a:pt x="13405" y="8194"/>
                  </a:lnTo>
                  <a:lnTo>
                    <a:pt x="39529" y="13335"/>
                  </a:lnTo>
                  <a:lnTo>
                    <a:pt x="39529" y="30214"/>
                  </a:lnTo>
                  <a:lnTo>
                    <a:pt x="7766" y="24195"/>
                  </a:lnTo>
                  <a:lnTo>
                    <a:pt x="7766" y="39982"/>
                  </a:lnTo>
                  <a:lnTo>
                    <a:pt x="39529" y="79186"/>
                  </a:lnTo>
                  <a:lnTo>
                    <a:pt x="39529" y="102999"/>
                  </a:lnTo>
                  <a:lnTo>
                    <a:pt x="22575" y="115039"/>
                  </a:lnTo>
                  <a:lnTo>
                    <a:pt x="29014" y="124716"/>
                  </a:lnTo>
                  <a:lnTo>
                    <a:pt x="39529" y="124716"/>
                  </a:lnTo>
                  <a:lnTo>
                    <a:pt x="39529" y="141594"/>
                  </a:lnTo>
                  <a:lnTo>
                    <a:pt x="31617" y="141594"/>
                  </a:lnTo>
                  <a:lnTo>
                    <a:pt x="7195" y="285892"/>
                  </a:lnTo>
                  <a:lnTo>
                    <a:pt x="39529" y="321464"/>
                  </a:lnTo>
                  <a:lnTo>
                    <a:pt x="39529" y="342470"/>
                  </a:lnTo>
                  <a:lnTo>
                    <a:pt x="0" y="342470"/>
                  </a:lnTo>
                  <a:lnTo>
                    <a:pt x="0" y="325592"/>
                  </a:lnTo>
                  <a:lnTo>
                    <a:pt x="20479" y="325592"/>
                  </a:lnTo>
                  <a:lnTo>
                    <a:pt x="0" y="303060"/>
                  </a:lnTo>
                  <a:lnTo>
                    <a:pt x="0" y="227226"/>
                  </a:lnTo>
                  <a:lnTo>
                    <a:pt x="15602" y="135041"/>
                  </a:lnTo>
                  <a:lnTo>
                    <a:pt x="8808" y="124818"/>
                  </a:lnTo>
                  <a:lnTo>
                    <a:pt x="0" y="128633"/>
                  </a:lnTo>
                  <a:lnTo>
                    <a:pt x="0" y="110370"/>
                  </a:lnTo>
                  <a:lnTo>
                    <a:pt x="7092" y="105329"/>
                  </a:lnTo>
                  <a:cubicBezTo>
                    <a:pt x="12415" y="101548"/>
                    <a:pt x="19507" y="96509"/>
                    <a:pt x="27299" y="90972"/>
                  </a:cubicBezTo>
                  <a:lnTo>
                    <a:pt x="0" y="5728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1018"/>
            <p:cNvSpPr/>
            <p:nvPr/>
          </p:nvSpPr>
          <p:spPr>
            <a:xfrm>
              <a:off x="6734216" y="204073"/>
              <a:ext cx="39529" cy="27807"/>
            </a:xfrm>
            <a:custGeom>
              <a:avLst/>
              <a:gdLst/>
              <a:ahLst/>
              <a:cxnLst/>
              <a:rect l="0" t="0" r="0" b="0"/>
              <a:pathLst>
                <a:path w="39529" h="27807">
                  <a:moveTo>
                    <a:pt x="39529" y="0"/>
                  </a:moveTo>
                  <a:lnTo>
                    <a:pt x="39529" y="18373"/>
                  </a:lnTo>
                  <a:lnTo>
                    <a:pt x="30259" y="22479"/>
                  </a:lnTo>
                  <a:cubicBezTo>
                    <a:pt x="21282" y="24932"/>
                    <a:pt x="12132" y="26702"/>
                    <a:pt x="2949" y="27725"/>
                  </a:cubicBezTo>
                  <a:lnTo>
                    <a:pt x="0" y="27807"/>
                  </a:lnTo>
                  <a:lnTo>
                    <a:pt x="0" y="8956"/>
                  </a:lnTo>
                  <a:lnTo>
                    <a:pt x="25219" y="6388"/>
                  </a:lnTo>
                  <a:lnTo>
                    <a:pt x="3952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1019"/>
            <p:cNvSpPr/>
            <p:nvPr/>
          </p:nvSpPr>
          <p:spPr>
            <a:xfrm>
              <a:off x="6734216" y="103278"/>
              <a:ext cx="39529" cy="26848"/>
            </a:xfrm>
            <a:custGeom>
              <a:avLst/>
              <a:gdLst/>
              <a:ahLst/>
              <a:cxnLst/>
              <a:rect l="0" t="0" r="0" b="0"/>
              <a:pathLst>
                <a:path w="39529" h="26848">
                  <a:moveTo>
                    <a:pt x="38653" y="0"/>
                  </a:moveTo>
                  <a:lnTo>
                    <a:pt x="39529" y="177"/>
                  </a:lnTo>
                  <a:lnTo>
                    <a:pt x="39529" y="17056"/>
                  </a:lnTo>
                  <a:lnTo>
                    <a:pt x="38653" y="16878"/>
                  </a:lnTo>
                  <a:cubicBezTo>
                    <a:pt x="26563" y="16878"/>
                    <a:pt x="15036" y="19337"/>
                    <a:pt x="4549" y="23780"/>
                  </a:cubicBezTo>
                  <a:lnTo>
                    <a:pt x="0" y="26848"/>
                  </a:lnTo>
                  <a:lnTo>
                    <a:pt x="0" y="7824"/>
                  </a:lnTo>
                  <a:lnTo>
                    <a:pt x="3865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1020"/>
            <p:cNvSpPr/>
            <p:nvPr/>
          </p:nvSpPr>
          <p:spPr>
            <a:xfrm>
              <a:off x="6773745" y="335009"/>
              <a:ext cx="39509" cy="344265"/>
            </a:xfrm>
            <a:custGeom>
              <a:avLst/>
              <a:gdLst/>
              <a:ahLst/>
              <a:cxnLst/>
              <a:rect l="0" t="0" r="0" b="0"/>
              <a:pathLst>
                <a:path w="39509" h="344265">
                  <a:moveTo>
                    <a:pt x="39509" y="0"/>
                  </a:moveTo>
                  <a:lnTo>
                    <a:pt x="39509" y="59014"/>
                  </a:lnTo>
                  <a:lnTo>
                    <a:pt x="25597" y="76193"/>
                  </a:lnTo>
                  <a:cubicBezTo>
                    <a:pt x="14142" y="90338"/>
                    <a:pt x="17421" y="86293"/>
                    <a:pt x="12192" y="92741"/>
                  </a:cubicBezTo>
                  <a:cubicBezTo>
                    <a:pt x="20224" y="98450"/>
                    <a:pt x="27527" y="103638"/>
                    <a:pt x="32899" y="107454"/>
                  </a:cubicBezTo>
                  <a:lnTo>
                    <a:pt x="39509" y="112151"/>
                  </a:lnTo>
                  <a:lnTo>
                    <a:pt x="39509" y="130419"/>
                  </a:lnTo>
                  <a:lnTo>
                    <a:pt x="30721" y="126612"/>
                  </a:lnTo>
                  <a:lnTo>
                    <a:pt x="23926" y="136835"/>
                  </a:lnTo>
                  <a:lnTo>
                    <a:pt x="39509" y="228903"/>
                  </a:lnTo>
                  <a:lnTo>
                    <a:pt x="39509" y="304887"/>
                  </a:lnTo>
                  <a:lnTo>
                    <a:pt x="19050" y="327386"/>
                  </a:lnTo>
                  <a:lnTo>
                    <a:pt x="39509" y="327386"/>
                  </a:lnTo>
                  <a:lnTo>
                    <a:pt x="39509" y="344265"/>
                  </a:lnTo>
                  <a:lnTo>
                    <a:pt x="0" y="344265"/>
                  </a:lnTo>
                  <a:lnTo>
                    <a:pt x="0" y="323259"/>
                  </a:lnTo>
                  <a:lnTo>
                    <a:pt x="32334" y="287686"/>
                  </a:lnTo>
                  <a:lnTo>
                    <a:pt x="7912" y="143389"/>
                  </a:lnTo>
                  <a:lnTo>
                    <a:pt x="0" y="143389"/>
                  </a:lnTo>
                  <a:lnTo>
                    <a:pt x="0" y="126510"/>
                  </a:lnTo>
                  <a:lnTo>
                    <a:pt x="10516" y="126510"/>
                  </a:lnTo>
                  <a:lnTo>
                    <a:pt x="16954" y="116833"/>
                  </a:lnTo>
                  <a:lnTo>
                    <a:pt x="0" y="104793"/>
                  </a:lnTo>
                  <a:lnTo>
                    <a:pt x="0" y="80981"/>
                  </a:lnTo>
                  <a:lnTo>
                    <a:pt x="31699" y="41839"/>
                  </a:lnTo>
                  <a:lnTo>
                    <a:pt x="31699" y="25456"/>
                  </a:lnTo>
                  <a:cubicBezTo>
                    <a:pt x="22060" y="29673"/>
                    <a:pt x="11201" y="32035"/>
                    <a:pt x="140" y="32035"/>
                  </a:cubicBezTo>
                  <a:lnTo>
                    <a:pt x="0" y="32009"/>
                  </a:lnTo>
                  <a:lnTo>
                    <a:pt x="0" y="15129"/>
                  </a:lnTo>
                  <a:lnTo>
                    <a:pt x="140" y="15157"/>
                  </a:lnTo>
                  <a:cubicBezTo>
                    <a:pt x="8706" y="15157"/>
                    <a:pt x="16876" y="13411"/>
                    <a:pt x="24312" y="10258"/>
                  </a:cubicBezTo>
                  <a:lnTo>
                    <a:pt x="3950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1021"/>
            <p:cNvSpPr/>
            <p:nvPr/>
          </p:nvSpPr>
          <p:spPr>
            <a:xfrm>
              <a:off x="6773745" y="187742"/>
              <a:ext cx="39509" cy="34704"/>
            </a:xfrm>
            <a:custGeom>
              <a:avLst/>
              <a:gdLst/>
              <a:ahLst/>
              <a:cxnLst/>
              <a:rect l="0" t="0" r="0" b="0"/>
              <a:pathLst>
                <a:path w="39509" h="34704">
                  <a:moveTo>
                    <a:pt x="39509" y="0"/>
                  </a:moveTo>
                  <a:lnTo>
                    <a:pt x="39509" y="17207"/>
                  </a:lnTo>
                  <a:lnTo>
                    <a:pt x="0" y="34704"/>
                  </a:lnTo>
                  <a:lnTo>
                    <a:pt x="0" y="16331"/>
                  </a:lnTo>
                  <a:lnTo>
                    <a:pt x="33477" y="1387"/>
                  </a:lnTo>
                  <a:lnTo>
                    <a:pt x="3950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1022"/>
            <p:cNvSpPr/>
            <p:nvPr/>
          </p:nvSpPr>
          <p:spPr>
            <a:xfrm>
              <a:off x="6773745" y="103455"/>
              <a:ext cx="39509" cy="27420"/>
            </a:xfrm>
            <a:custGeom>
              <a:avLst/>
              <a:gdLst/>
              <a:ahLst/>
              <a:cxnLst/>
              <a:rect l="0" t="0" r="0" b="0"/>
              <a:pathLst>
                <a:path w="39509" h="27420">
                  <a:moveTo>
                    <a:pt x="0" y="0"/>
                  </a:moveTo>
                  <a:lnTo>
                    <a:pt x="39509" y="7997"/>
                  </a:lnTo>
                  <a:lnTo>
                    <a:pt x="39509" y="27420"/>
                  </a:lnTo>
                  <a:lnTo>
                    <a:pt x="33223" y="23602"/>
                  </a:lnTo>
                  <a:lnTo>
                    <a:pt x="0" y="1687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24286"/>
            <p:cNvSpPr/>
            <p:nvPr/>
          </p:nvSpPr>
          <p:spPr>
            <a:xfrm>
              <a:off x="6813254" y="662395"/>
              <a:ext cx="47854" cy="16878"/>
            </a:xfrm>
            <a:custGeom>
              <a:avLst/>
              <a:gdLst/>
              <a:ahLst/>
              <a:cxnLst/>
              <a:rect l="0" t="0" r="0" b="0"/>
              <a:pathLst>
                <a:path w="47854" h="16878">
                  <a:moveTo>
                    <a:pt x="0" y="0"/>
                  </a:moveTo>
                  <a:lnTo>
                    <a:pt x="47854" y="0"/>
                  </a:lnTo>
                  <a:lnTo>
                    <a:pt x="47854" y="16878"/>
                  </a:lnTo>
                  <a:lnTo>
                    <a:pt x="0" y="1687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1" name="Shape 1024"/>
            <p:cNvSpPr/>
            <p:nvPr/>
          </p:nvSpPr>
          <p:spPr>
            <a:xfrm>
              <a:off x="6813254" y="563912"/>
              <a:ext cx="10287" cy="75984"/>
            </a:xfrm>
            <a:custGeom>
              <a:avLst/>
              <a:gdLst/>
              <a:ahLst/>
              <a:cxnLst/>
              <a:rect l="0" t="0" r="0" b="0"/>
              <a:pathLst>
                <a:path w="10287" h="75984">
                  <a:moveTo>
                    <a:pt x="0" y="0"/>
                  </a:moveTo>
                  <a:lnTo>
                    <a:pt x="9640" y="56954"/>
                  </a:lnTo>
                  <a:cubicBezTo>
                    <a:pt x="9652" y="57043"/>
                    <a:pt x="9665" y="57132"/>
                    <a:pt x="9678" y="57221"/>
                  </a:cubicBezTo>
                  <a:cubicBezTo>
                    <a:pt x="10287" y="61628"/>
                    <a:pt x="8928" y="66162"/>
                    <a:pt x="6033" y="69349"/>
                  </a:cubicBezTo>
                  <a:lnTo>
                    <a:pt x="0" y="7598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1025"/>
            <p:cNvSpPr/>
            <p:nvPr/>
          </p:nvSpPr>
          <p:spPr>
            <a:xfrm>
              <a:off x="6813254" y="111452"/>
              <a:ext cx="47854" cy="355401"/>
            </a:xfrm>
            <a:custGeom>
              <a:avLst/>
              <a:gdLst/>
              <a:ahLst/>
              <a:cxnLst/>
              <a:rect l="0" t="0" r="0" b="0"/>
              <a:pathLst>
                <a:path w="47854" h="355401">
                  <a:moveTo>
                    <a:pt x="0" y="0"/>
                  </a:moveTo>
                  <a:lnTo>
                    <a:pt x="278" y="56"/>
                  </a:lnTo>
                  <a:cubicBezTo>
                    <a:pt x="19038" y="8005"/>
                    <a:pt x="35015" y="21279"/>
                    <a:pt x="46302" y="37972"/>
                  </a:cubicBezTo>
                  <a:lnTo>
                    <a:pt x="47854" y="41197"/>
                  </a:lnTo>
                  <a:lnTo>
                    <a:pt x="47854" y="136755"/>
                  </a:lnTo>
                  <a:lnTo>
                    <a:pt x="39701" y="132224"/>
                  </a:lnTo>
                  <a:lnTo>
                    <a:pt x="39701" y="169892"/>
                  </a:lnTo>
                  <a:lnTo>
                    <a:pt x="47854" y="166128"/>
                  </a:lnTo>
                  <a:lnTo>
                    <a:pt x="47854" y="183332"/>
                  </a:lnTo>
                  <a:lnTo>
                    <a:pt x="38989" y="186948"/>
                  </a:lnTo>
                  <a:cubicBezTo>
                    <a:pt x="36208" y="208017"/>
                    <a:pt x="25095" y="226496"/>
                    <a:pt x="9068" y="238955"/>
                  </a:cubicBezTo>
                  <a:lnTo>
                    <a:pt x="9068" y="262615"/>
                  </a:lnTo>
                  <a:lnTo>
                    <a:pt x="47854" y="277635"/>
                  </a:lnTo>
                  <a:lnTo>
                    <a:pt x="47854" y="295729"/>
                  </a:lnTo>
                  <a:lnTo>
                    <a:pt x="43117" y="293895"/>
                  </a:lnTo>
                  <a:lnTo>
                    <a:pt x="16511" y="347222"/>
                  </a:lnTo>
                  <a:cubicBezTo>
                    <a:pt x="13970" y="352315"/>
                    <a:pt x="8814" y="355401"/>
                    <a:pt x="3290" y="355401"/>
                  </a:cubicBezTo>
                  <a:lnTo>
                    <a:pt x="0" y="353976"/>
                  </a:lnTo>
                  <a:lnTo>
                    <a:pt x="0" y="335707"/>
                  </a:lnTo>
                  <a:lnTo>
                    <a:pt x="2515" y="337494"/>
                  </a:lnTo>
                  <a:lnTo>
                    <a:pt x="27318" y="287773"/>
                  </a:lnTo>
                  <a:lnTo>
                    <a:pt x="3315" y="278477"/>
                  </a:lnTo>
                  <a:lnTo>
                    <a:pt x="0" y="282571"/>
                  </a:lnTo>
                  <a:lnTo>
                    <a:pt x="0" y="223556"/>
                  </a:lnTo>
                  <a:lnTo>
                    <a:pt x="4575" y="220468"/>
                  </a:lnTo>
                  <a:cubicBezTo>
                    <a:pt x="15840" y="209205"/>
                    <a:pt x="22822" y="193660"/>
                    <a:pt x="22822" y="176534"/>
                  </a:cubicBezTo>
                  <a:lnTo>
                    <a:pt x="22822" y="115282"/>
                  </a:lnTo>
                  <a:cubicBezTo>
                    <a:pt x="20689" y="112666"/>
                    <a:pt x="14072" y="105782"/>
                    <a:pt x="1854" y="92676"/>
                  </a:cubicBezTo>
                  <a:lnTo>
                    <a:pt x="0" y="93497"/>
                  </a:lnTo>
                  <a:lnTo>
                    <a:pt x="0" y="76290"/>
                  </a:lnTo>
                  <a:lnTo>
                    <a:pt x="4026" y="75364"/>
                  </a:lnTo>
                  <a:cubicBezTo>
                    <a:pt x="7433" y="75794"/>
                    <a:pt x="10681" y="77385"/>
                    <a:pt x="13132" y="80014"/>
                  </a:cubicBezTo>
                  <a:cubicBezTo>
                    <a:pt x="39764" y="108652"/>
                    <a:pt x="39701" y="107078"/>
                    <a:pt x="39701" y="115218"/>
                  </a:cubicBezTo>
                  <a:cubicBezTo>
                    <a:pt x="42304" y="115460"/>
                    <a:pt x="44857" y="115942"/>
                    <a:pt x="47308" y="116692"/>
                  </a:cubicBezTo>
                  <a:lnTo>
                    <a:pt x="47308" y="96397"/>
                  </a:lnTo>
                  <a:cubicBezTo>
                    <a:pt x="47308" y="69194"/>
                    <a:pt x="34859" y="44847"/>
                    <a:pt x="15361" y="28751"/>
                  </a:cubicBezTo>
                  <a:lnTo>
                    <a:pt x="0" y="194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1026"/>
            <p:cNvSpPr/>
            <p:nvPr/>
          </p:nvSpPr>
          <p:spPr>
            <a:xfrm>
              <a:off x="6861109" y="487808"/>
              <a:ext cx="106793" cy="191465"/>
            </a:xfrm>
            <a:custGeom>
              <a:avLst/>
              <a:gdLst/>
              <a:ahLst/>
              <a:cxnLst/>
              <a:rect l="0" t="0" r="0" b="0"/>
              <a:pathLst>
                <a:path w="106793" h="191465">
                  <a:moveTo>
                    <a:pt x="31457" y="0"/>
                  </a:moveTo>
                  <a:cubicBezTo>
                    <a:pt x="36118" y="0"/>
                    <a:pt x="39903" y="3772"/>
                    <a:pt x="39903" y="8433"/>
                  </a:cubicBezTo>
                  <a:lnTo>
                    <a:pt x="39903" y="174587"/>
                  </a:lnTo>
                  <a:lnTo>
                    <a:pt x="85254" y="174587"/>
                  </a:lnTo>
                  <a:cubicBezTo>
                    <a:pt x="87820" y="174587"/>
                    <a:pt x="89915" y="172504"/>
                    <a:pt x="89915" y="169926"/>
                  </a:cubicBezTo>
                  <a:lnTo>
                    <a:pt x="89915" y="90602"/>
                  </a:lnTo>
                  <a:cubicBezTo>
                    <a:pt x="89915" y="85941"/>
                    <a:pt x="93687" y="82169"/>
                    <a:pt x="98348" y="82169"/>
                  </a:cubicBezTo>
                  <a:cubicBezTo>
                    <a:pt x="103009" y="82169"/>
                    <a:pt x="106793" y="85941"/>
                    <a:pt x="106793" y="90602"/>
                  </a:cubicBezTo>
                  <a:lnTo>
                    <a:pt x="106793" y="169926"/>
                  </a:lnTo>
                  <a:cubicBezTo>
                    <a:pt x="106793" y="181800"/>
                    <a:pt x="97129" y="191465"/>
                    <a:pt x="85254" y="191465"/>
                  </a:cubicBezTo>
                  <a:lnTo>
                    <a:pt x="0" y="191465"/>
                  </a:lnTo>
                  <a:lnTo>
                    <a:pt x="0" y="174587"/>
                  </a:lnTo>
                  <a:lnTo>
                    <a:pt x="23024" y="174587"/>
                  </a:lnTo>
                  <a:lnTo>
                    <a:pt x="23024" y="8433"/>
                  </a:lnTo>
                  <a:cubicBezTo>
                    <a:pt x="23024" y="3772"/>
                    <a:pt x="26797" y="0"/>
                    <a:pt x="31457"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4" name="Shape 1027"/>
            <p:cNvSpPr/>
            <p:nvPr/>
          </p:nvSpPr>
          <p:spPr>
            <a:xfrm>
              <a:off x="6861109" y="389087"/>
              <a:ext cx="106793" cy="158386"/>
            </a:xfrm>
            <a:custGeom>
              <a:avLst/>
              <a:gdLst/>
              <a:ahLst/>
              <a:cxnLst/>
              <a:rect l="0" t="0" r="0" b="0"/>
              <a:pathLst>
                <a:path w="106793" h="158386">
                  <a:moveTo>
                    <a:pt x="0" y="0"/>
                  </a:moveTo>
                  <a:lnTo>
                    <a:pt x="62090" y="24045"/>
                  </a:lnTo>
                  <a:cubicBezTo>
                    <a:pt x="62154" y="24058"/>
                    <a:pt x="62204" y="24083"/>
                    <a:pt x="62255" y="24108"/>
                  </a:cubicBezTo>
                  <a:cubicBezTo>
                    <a:pt x="64071" y="24858"/>
                    <a:pt x="106793" y="42993"/>
                    <a:pt x="106793" y="92879"/>
                  </a:cubicBezTo>
                  <a:lnTo>
                    <a:pt x="106793" y="149953"/>
                  </a:lnTo>
                  <a:cubicBezTo>
                    <a:pt x="106793" y="154614"/>
                    <a:pt x="103009" y="158386"/>
                    <a:pt x="98348" y="158386"/>
                  </a:cubicBezTo>
                  <a:cubicBezTo>
                    <a:pt x="93687" y="158386"/>
                    <a:pt x="89915" y="154614"/>
                    <a:pt x="89915" y="149953"/>
                  </a:cubicBezTo>
                  <a:lnTo>
                    <a:pt x="89915" y="92879"/>
                  </a:lnTo>
                  <a:cubicBezTo>
                    <a:pt x="89915" y="55008"/>
                    <a:pt x="58076" y="40669"/>
                    <a:pt x="55880" y="39729"/>
                  </a:cubicBezTo>
                  <a:lnTo>
                    <a:pt x="0" y="18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5" name="Shape 1028"/>
            <p:cNvSpPr/>
            <p:nvPr/>
          </p:nvSpPr>
          <p:spPr>
            <a:xfrm>
              <a:off x="6861109" y="152649"/>
              <a:ext cx="25031" cy="142135"/>
            </a:xfrm>
            <a:custGeom>
              <a:avLst/>
              <a:gdLst/>
              <a:ahLst/>
              <a:cxnLst/>
              <a:rect l="0" t="0" r="0" b="0"/>
              <a:pathLst>
                <a:path w="25031" h="142135">
                  <a:moveTo>
                    <a:pt x="0" y="0"/>
                  </a:moveTo>
                  <a:lnTo>
                    <a:pt x="11622" y="24139"/>
                  </a:lnTo>
                  <a:cubicBezTo>
                    <a:pt x="14682" y="33956"/>
                    <a:pt x="16332" y="44389"/>
                    <a:pt x="16332" y="55200"/>
                  </a:cubicBezTo>
                  <a:lnTo>
                    <a:pt x="16332" y="86455"/>
                  </a:lnTo>
                  <a:cubicBezTo>
                    <a:pt x="21907" y="92906"/>
                    <a:pt x="25031" y="101187"/>
                    <a:pt x="25031" y="109861"/>
                  </a:cubicBezTo>
                  <a:cubicBezTo>
                    <a:pt x="25031" y="120300"/>
                    <a:pt x="20497" y="130194"/>
                    <a:pt x="12585" y="137001"/>
                  </a:cubicBezTo>
                  <a:lnTo>
                    <a:pt x="0" y="142135"/>
                  </a:lnTo>
                  <a:lnTo>
                    <a:pt x="0" y="124931"/>
                  </a:lnTo>
                  <a:lnTo>
                    <a:pt x="1587" y="124199"/>
                  </a:lnTo>
                  <a:cubicBezTo>
                    <a:pt x="5766" y="120618"/>
                    <a:pt x="8153" y="115385"/>
                    <a:pt x="8153" y="109861"/>
                  </a:cubicBezTo>
                  <a:cubicBezTo>
                    <a:pt x="8153" y="105251"/>
                    <a:pt x="6499" y="100936"/>
                    <a:pt x="3633" y="97577"/>
                  </a:cubicBezTo>
                  <a:lnTo>
                    <a:pt x="0" y="9555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pic>
          <p:nvPicPr>
            <p:cNvPr id="26" name="Picture 23604"/>
            <p:cNvPicPr/>
            <p:nvPr/>
          </p:nvPicPr>
          <p:blipFill>
            <a:blip r:embed="rId2" cstate="email">
              <a:extLst>
                <a:ext uri="{28A0092B-C50C-407E-A947-70E740481C1C}">
                  <a14:useLocalDpi xmlns:a14="http://schemas.microsoft.com/office/drawing/2010/main"/>
                </a:ext>
              </a:extLst>
            </a:blip>
            <a:stretch>
              <a:fillRect/>
            </a:stretch>
          </p:blipFill>
          <p:spPr>
            <a:xfrm>
              <a:off x="100978" y="1531791"/>
              <a:ext cx="2435352" cy="1359408"/>
            </a:xfrm>
            <a:prstGeom prst="rect">
              <a:avLst/>
            </a:prstGeom>
          </p:spPr>
        </p:pic>
        <p:pic>
          <p:nvPicPr>
            <p:cNvPr id="27" name="Picture 23605"/>
            <p:cNvPicPr/>
            <p:nvPr/>
          </p:nvPicPr>
          <p:blipFill>
            <a:blip r:embed="rId3" cstate="email">
              <a:extLst>
                <a:ext uri="{28A0092B-C50C-407E-A947-70E740481C1C}">
                  <a14:useLocalDpi xmlns:a14="http://schemas.microsoft.com/office/drawing/2010/main"/>
                </a:ext>
              </a:extLst>
            </a:blip>
            <a:stretch>
              <a:fillRect/>
            </a:stretch>
          </p:blipFill>
          <p:spPr>
            <a:xfrm>
              <a:off x="164986" y="1594783"/>
              <a:ext cx="2307336" cy="1231392"/>
            </a:xfrm>
            <a:prstGeom prst="rect">
              <a:avLst/>
            </a:prstGeom>
          </p:spPr>
        </p:pic>
        <p:sp>
          <p:nvSpPr>
            <p:cNvPr id="28" name="Shape 1033"/>
            <p:cNvSpPr/>
            <p:nvPr/>
          </p:nvSpPr>
          <p:spPr>
            <a:xfrm>
              <a:off x="65421" y="1224444"/>
              <a:ext cx="7324954" cy="1774596"/>
            </a:xfrm>
            <a:custGeom>
              <a:avLst/>
              <a:gdLst/>
              <a:ahLst/>
              <a:cxnLst/>
              <a:rect l="0" t="0" r="0" b="0"/>
              <a:pathLst>
                <a:path w="7324954" h="1774596">
                  <a:moveTo>
                    <a:pt x="152400" y="0"/>
                  </a:moveTo>
                  <a:cubicBezTo>
                    <a:pt x="152400" y="0"/>
                    <a:pt x="0" y="0"/>
                    <a:pt x="0" y="152400"/>
                  </a:cubicBezTo>
                  <a:lnTo>
                    <a:pt x="0" y="1622196"/>
                  </a:lnTo>
                  <a:cubicBezTo>
                    <a:pt x="0" y="1622196"/>
                    <a:pt x="0" y="1774596"/>
                    <a:pt x="152400" y="1774596"/>
                  </a:cubicBezTo>
                  <a:lnTo>
                    <a:pt x="7172554" y="1774596"/>
                  </a:lnTo>
                  <a:cubicBezTo>
                    <a:pt x="7172554" y="1774596"/>
                    <a:pt x="7324954" y="1774596"/>
                    <a:pt x="7324954" y="1622196"/>
                  </a:cubicBezTo>
                  <a:lnTo>
                    <a:pt x="7324954" y="152400"/>
                  </a:lnTo>
                  <a:cubicBezTo>
                    <a:pt x="7324954" y="152400"/>
                    <a:pt x="7324954" y="0"/>
                    <a:pt x="7172554" y="0"/>
                  </a:cubicBezTo>
                  <a:lnTo>
                    <a:pt x="152400" y="0"/>
                  </a:lnTo>
                  <a:close/>
                </a:path>
              </a:pathLst>
            </a:custGeom>
            <a:ln w="25400" cap="flat">
              <a:miter lim="100000"/>
            </a:ln>
          </p:spPr>
          <p:style>
            <a:lnRef idx="1">
              <a:srgbClr val="009541"/>
            </a:lnRef>
            <a:fillRef idx="0">
              <a:srgbClr val="000000">
                <a:alpha val="0"/>
              </a:srgbClr>
            </a:fillRef>
            <a:effectRef idx="0">
              <a:scrgbClr r="0" g="0" b="0"/>
            </a:effectRef>
            <a:fontRef idx="none"/>
          </p:style>
          <p:txBody>
            <a:bodyPr/>
            <a:lstStyle/>
            <a:p>
              <a:endParaRPr lang="ru-RU"/>
            </a:p>
          </p:txBody>
        </p:sp>
        <p:sp>
          <p:nvSpPr>
            <p:cNvPr id="29" name="Shape 1034"/>
            <p:cNvSpPr/>
            <p:nvPr/>
          </p:nvSpPr>
          <p:spPr>
            <a:xfrm>
              <a:off x="310554" y="1044453"/>
              <a:ext cx="6834695" cy="359988"/>
            </a:xfrm>
            <a:custGeom>
              <a:avLst/>
              <a:gdLst/>
              <a:ahLst/>
              <a:cxnLst/>
              <a:rect l="0" t="0" r="0" b="0"/>
              <a:pathLst>
                <a:path w="6834695" h="359988">
                  <a:moveTo>
                    <a:pt x="176859" y="0"/>
                  </a:moveTo>
                  <a:lnTo>
                    <a:pt x="177053" y="0"/>
                  </a:lnTo>
                  <a:lnTo>
                    <a:pt x="183172" y="311"/>
                  </a:lnTo>
                  <a:lnTo>
                    <a:pt x="183172" y="0"/>
                  </a:lnTo>
                  <a:lnTo>
                    <a:pt x="6651524" y="0"/>
                  </a:lnTo>
                  <a:lnTo>
                    <a:pt x="6651524" y="311"/>
                  </a:lnTo>
                  <a:lnTo>
                    <a:pt x="6657642" y="0"/>
                  </a:lnTo>
                  <a:lnTo>
                    <a:pt x="6657836" y="0"/>
                  </a:lnTo>
                  <a:lnTo>
                    <a:pt x="6693428" y="3650"/>
                  </a:lnTo>
                  <a:cubicBezTo>
                    <a:pt x="6774050" y="20433"/>
                    <a:pt x="6834695" y="93002"/>
                    <a:pt x="6834695" y="179991"/>
                  </a:cubicBezTo>
                  <a:cubicBezTo>
                    <a:pt x="6834695" y="279406"/>
                    <a:pt x="6755486" y="359988"/>
                    <a:pt x="6657771" y="359988"/>
                  </a:cubicBezTo>
                  <a:cubicBezTo>
                    <a:pt x="6655664" y="359988"/>
                    <a:pt x="6653619" y="359746"/>
                    <a:pt x="6651524" y="359670"/>
                  </a:cubicBezTo>
                  <a:lnTo>
                    <a:pt x="6651524" y="359988"/>
                  </a:lnTo>
                  <a:lnTo>
                    <a:pt x="183172" y="359988"/>
                  </a:lnTo>
                  <a:lnTo>
                    <a:pt x="183172" y="359670"/>
                  </a:lnTo>
                  <a:cubicBezTo>
                    <a:pt x="181077" y="359746"/>
                    <a:pt x="179032" y="359988"/>
                    <a:pt x="176923" y="359988"/>
                  </a:cubicBezTo>
                  <a:cubicBezTo>
                    <a:pt x="79210" y="359988"/>
                    <a:pt x="0" y="279406"/>
                    <a:pt x="0" y="179991"/>
                  </a:cubicBezTo>
                  <a:cubicBezTo>
                    <a:pt x="0" y="93002"/>
                    <a:pt x="60645" y="20433"/>
                    <a:pt x="141267" y="3650"/>
                  </a:cubicBezTo>
                  <a:lnTo>
                    <a:pt x="176859" y="0"/>
                  </a:lnTo>
                  <a:close/>
                </a:path>
              </a:pathLst>
            </a:custGeom>
            <a:ln w="0" cap="flat">
              <a:miter lim="100000"/>
            </a:ln>
          </p:spPr>
          <p:style>
            <a:lnRef idx="0">
              <a:srgbClr val="000000">
                <a:alpha val="0"/>
              </a:srgbClr>
            </a:lnRef>
            <a:fillRef idx="1">
              <a:srgbClr val="8CBD3A"/>
            </a:fillRef>
            <a:effectRef idx="0">
              <a:scrgbClr r="0" g="0" b="0"/>
            </a:effectRef>
            <a:fontRef idx="none"/>
          </p:style>
          <p:txBody>
            <a:bodyPr/>
            <a:lstStyle/>
            <a:p>
              <a:endParaRPr lang="ru-RU"/>
            </a:p>
          </p:txBody>
        </p:sp>
        <p:sp>
          <p:nvSpPr>
            <p:cNvPr id="30" name="Rectangle 1035"/>
            <p:cNvSpPr/>
            <p:nvPr/>
          </p:nvSpPr>
          <p:spPr>
            <a:xfrm>
              <a:off x="477723" y="1156204"/>
              <a:ext cx="8650286"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НА ГРАЖДАНСКУЮ СЛУЖБУ ВПРАВЕ ПОСТУПАТЬ ГРАЖДАНЕ РОССИЙСКОЙ ФЕДЕРАЦИИ:</a:t>
              </a:r>
              <a:endParaRPr lang="ru-RU" sz="1100">
                <a:solidFill>
                  <a:srgbClr val="000000"/>
                </a:solidFill>
                <a:effectLst/>
                <a:latin typeface="Calibri" panose="020F0502020204030204" pitchFamily="34" charset="0"/>
                <a:ea typeface="Calibri" panose="020F0502020204030204" pitchFamily="34" charset="0"/>
              </a:endParaRPr>
            </a:p>
          </p:txBody>
        </p:sp>
        <p:sp>
          <p:nvSpPr>
            <p:cNvPr id="31" name="Rectangle 1036"/>
            <p:cNvSpPr/>
            <p:nvPr/>
          </p:nvSpPr>
          <p:spPr>
            <a:xfrm>
              <a:off x="1031240" y="2050636"/>
              <a:ext cx="1044715"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достигшие</a:t>
              </a:r>
              <a:endParaRPr lang="ru-RU" sz="1100">
                <a:solidFill>
                  <a:srgbClr val="000000"/>
                </a:solidFill>
                <a:effectLst/>
                <a:latin typeface="Calibri" panose="020F0502020204030204" pitchFamily="34" charset="0"/>
                <a:ea typeface="Calibri" panose="020F0502020204030204" pitchFamily="34" charset="0"/>
              </a:endParaRPr>
            </a:p>
          </p:txBody>
        </p:sp>
        <p:sp>
          <p:nvSpPr>
            <p:cNvPr id="32" name="Rectangle 1037"/>
            <p:cNvSpPr/>
            <p:nvPr/>
          </p:nvSpPr>
          <p:spPr>
            <a:xfrm>
              <a:off x="1031240" y="2241136"/>
              <a:ext cx="1521852"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возраста</a:t>
              </a:r>
              <a:r>
                <a:rPr lang="ru-RU" sz="1200" b="1" spc="40">
                  <a:solidFill>
                    <a:srgbClr val="181717"/>
                  </a:solidFill>
                  <a:effectLst/>
                  <a:latin typeface="Calibri" panose="020F0502020204030204" pitchFamily="34" charset="0"/>
                  <a:ea typeface="Calibri" panose="020F0502020204030204" pitchFamily="34" charset="0"/>
                </a:rPr>
                <a:t> </a:t>
              </a:r>
              <a:r>
                <a:rPr lang="ru-RU" sz="1200" b="1" spc="-25">
                  <a:solidFill>
                    <a:srgbClr val="181717"/>
                  </a:solidFill>
                  <a:effectLst/>
                  <a:latin typeface="Calibri" panose="020F0502020204030204" pitchFamily="34" charset="0"/>
                  <a:ea typeface="Calibri" panose="020F0502020204030204" pitchFamily="34" charset="0"/>
                </a:rPr>
                <a:t>18</a:t>
              </a:r>
              <a:r>
                <a:rPr lang="ru-RU" sz="1200" b="1" spc="40">
                  <a:solidFill>
                    <a:srgbClr val="181717"/>
                  </a:solidFill>
                  <a:effectLst/>
                  <a:latin typeface="Calibri" panose="020F0502020204030204" pitchFamily="34" charset="0"/>
                  <a:ea typeface="Calibri" panose="020F0502020204030204" pitchFamily="34" charset="0"/>
                </a:rPr>
                <a:t> </a:t>
              </a:r>
              <a:r>
                <a:rPr lang="ru-RU" sz="1200" b="1" spc="-25">
                  <a:solidFill>
                    <a:srgbClr val="181717"/>
                  </a:solidFill>
                  <a:effectLst/>
                  <a:latin typeface="Calibri" panose="020F0502020204030204" pitchFamily="34" charset="0"/>
                  <a:ea typeface="Calibri" panose="020F0502020204030204" pitchFamily="34" charset="0"/>
                </a:rPr>
                <a:t>лет</a:t>
              </a:r>
              <a:endParaRPr lang="ru-RU" sz="1100">
                <a:solidFill>
                  <a:srgbClr val="000000"/>
                </a:solidFill>
                <a:effectLst/>
                <a:latin typeface="Calibri" panose="020F0502020204030204" pitchFamily="34" charset="0"/>
                <a:ea typeface="Calibri" panose="020F0502020204030204" pitchFamily="34" charset="0"/>
              </a:endParaRPr>
            </a:p>
          </p:txBody>
        </p:sp>
        <p:pic>
          <p:nvPicPr>
            <p:cNvPr id="33" name="Picture 1039"/>
            <p:cNvPicPr/>
            <p:nvPr/>
          </p:nvPicPr>
          <p:blipFill>
            <a:blip r:embed="rId4" cstate="email">
              <a:extLst>
                <a:ext uri="{28A0092B-C50C-407E-A947-70E740481C1C}">
                  <a14:useLocalDpi xmlns:a14="http://schemas.microsoft.com/office/drawing/2010/main"/>
                </a:ext>
              </a:extLst>
            </a:blip>
            <a:stretch>
              <a:fillRect/>
            </a:stretch>
          </p:blipFill>
          <p:spPr>
            <a:xfrm>
              <a:off x="2119536" y="1140603"/>
              <a:ext cx="3218688" cy="2142744"/>
            </a:xfrm>
            <a:prstGeom prst="rect">
              <a:avLst/>
            </a:prstGeom>
          </p:spPr>
        </p:pic>
        <p:pic>
          <p:nvPicPr>
            <p:cNvPr id="34" name="Picture 23595"/>
            <p:cNvPicPr/>
            <p:nvPr/>
          </p:nvPicPr>
          <p:blipFill>
            <a:blip r:embed="rId5" cstate="email">
              <a:extLst>
                <a:ext uri="{28A0092B-C50C-407E-A947-70E740481C1C}">
                  <a14:useLocalDpi xmlns:a14="http://schemas.microsoft.com/office/drawing/2010/main"/>
                </a:ext>
              </a:extLst>
            </a:blip>
            <a:stretch>
              <a:fillRect/>
            </a:stretch>
          </p:blipFill>
          <p:spPr>
            <a:xfrm>
              <a:off x="2570874" y="1594783"/>
              <a:ext cx="2310384" cy="1231392"/>
            </a:xfrm>
            <a:prstGeom prst="rect">
              <a:avLst/>
            </a:prstGeom>
          </p:spPr>
        </p:pic>
        <p:pic>
          <p:nvPicPr>
            <p:cNvPr id="35" name="Picture 23596"/>
            <p:cNvPicPr/>
            <p:nvPr/>
          </p:nvPicPr>
          <p:blipFill>
            <a:blip r:embed="rId2" cstate="email">
              <a:extLst>
                <a:ext uri="{28A0092B-C50C-407E-A947-70E740481C1C}">
                  <a14:useLocalDpi xmlns:a14="http://schemas.microsoft.com/office/drawing/2010/main"/>
                </a:ext>
              </a:extLst>
            </a:blip>
            <a:stretch>
              <a:fillRect/>
            </a:stretch>
          </p:blipFill>
          <p:spPr>
            <a:xfrm>
              <a:off x="4917834" y="1531791"/>
              <a:ext cx="2435352" cy="1359408"/>
            </a:xfrm>
            <a:prstGeom prst="rect">
              <a:avLst/>
            </a:prstGeom>
          </p:spPr>
        </p:pic>
        <p:pic>
          <p:nvPicPr>
            <p:cNvPr id="36" name="Picture 23597"/>
            <p:cNvPicPr/>
            <p:nvPr/>
          </p:nvPicPr>
          <p:blipFill>
            <a:blip r:embed="rId6" cstate="email">
              <a:extLst>
                <a:ext uri="{28A0092B-C50C-407E-A947-70E740481C1C}">
                  <a14:useLocalDpi xmlns:a14="http://schemas.microsoft.com/office/drawing/2010/main"/>
                </a:ext>
              </a:extLst>
            </a:blip>
            <a:stretch>
              <a:fillRect/>
            </a:stretch>
          </p:blipFill>
          <p:spPr>
            <a:xfrm>
              <a:off x="4980826" y="1594783"/>
              <a:ext cx="2307336" cy="1231392"/>
            </a:xfrm>
            <a:prstGeom prst="rect">
              <a:avLst/>
            </a:prstGeom>
          </p:spPr>
        </p:pic>
        <p:pic>
          <p:nvPicPr>
            <p:cNvPr id="37" name="Picture 23598"/>
            <p:cNvPicPr/>
            <p:nvPr/>
          </p:nvPicPr>
          <p:blipFill>
            <a:blip r:embed="rId7" cstate="email">
              <a:extLst>
                <a:ext uri="{28A0092B-C50C-407E-A947-70E740481C1C}">
                  <a14:useLocalDpi xmlns:a14="http://schemas.microsoft.com/office/drawing/2010/main"/>
                </a:ext>
              </a:extLst>
            </a:blip>
            <a:stretch>
              <a:fillRect/>
            </a:stretch>
          </p:blipFill>
          <p:spPr>
            <a:xfrm>
              <a:off x="100978" y="3055791"/>
              <a:ext cx="2435352" cy="3764280"/>
            </a:xfrm>
            <a:prstGeom prst="rect">
              <a:avLst/>
            </a:prstGeom>
          </p:spPr>
        </p:pic>
        <p:pic>
          <p:nvPicPr>
            <p:cNvPr id="38" name="Picture 23599"/>
            <p:cNvPicPr/>
            <p:nvPr/>
          </p:nvPicPr>
          <p:blipFill>
            <a:blip r:embed="rId8" cstate="email">
              <a:extLst>
                <a:ext uri="{28A0092B-C50C-407E-A947-70E740481C1C}">
                  <a14:useLocalDpi xmlns:a14="http://schemas.microsoft.com/office/drawing/2010/main"/>
                </a:ext>
              </a:extLst>
            </a:blip>
            <a:stretch>
              <a:fillRect/>
            </a:stretch>
          </p:blipFill>
          <p:spPr>
            <a:xfrm>
              <a:off x="156291" y="3312059"/>
              <a:ext cx="2307336" cy="3529584"/>
            </a:xfrm>
            <a:prstGeom prst="rect">
              <a:avLst/>
            </a:prstGeom>
          </p:spPr>
        </p:pic>
        <p:pic>
          <p:nvPicPr>
            <p:cNvPr id="39" name="Picture 23600"/>
            <p:cNvPicPr/>
            <p:nvPr/>
          </p:nvPicPr>
          <p:blipFill>
            <a:blip r:embed="rId9" cstate="email">
              <a:extLst>
                <a:ext uri="{28A0092B-C50C-407E-A947-70E740481C1C}">
                  <a14:useLocalDpi xmlns:a14="http://schemas.microsoft.com/office/drawing/2010/main"/>
                </a:ext>
              </a:extLst>
            </a:blip>
            <a:stretch>
              <a:fillRect/>
            </a:stretch>
          </p:blipFill>
          <p:spPr>
            <a:xfrm>
              <a:off x="2510930" y="3055791"/>
              <a:ext cx="2432304" cy="3764280"/>
            </a:xfrm>
            <a:prstGeom prst="rect">
              <a:avLst/>
            </a:prstGeom>
          </p:spPr>
        </p:pic>
        <p:pic>
          <p:nvPicPr>
            <p:cNvPr id="40" name="Picture 23601"/>
            <p:cNvPicPr/>
            <p:nvPr/>
          </p:nvPicPr>
          <p:blipFill>
            <a:blip r:embed="rId10" cstate="email">
              <a:extLst>
                <a:ext uri="{28A0092B-C50C-407E-A947-70E740481C1C}">
                  <a14:useLocalDpi xmlns:a14="http://schemas.microsoft.com/office/drawing/2010/main"/>
                </a:ext>
              </a:extLst>
            </a:blip>
            <a:stretch>
              <a:fillRect/>
            </a:stretch>
          </p:blipFill>
          <p:spPr>
            <a:xfrm>
              <a:off x="2553720" y="3164788"/>
              <a:ext cx="2310384" cy="3529584"/>
            </a:xfrm>
            <a:prstGeom prst="rect">
              <a:avLst/>
            </a:prstGeom>
          </p:spPr>
        </p:pic>
        <p:pic>
          <p:nvPicPr>
            <p:cNvPr id="41" name="Picture 23602"/>
            <p:cNvPicPr/>
            <p:nvPr/>
          </p:nvPicPr>
          <p:blipFill>
            <a:blip r:embed="rId7" cstate="email">
              <a:extLst>
                <a:ext uri="{28A0092B-C50C-407E-A947-70E740481C1C}">
                  <a14:useLocalDpi xmlns:a14="http://schemas.microsoft.com/office/drawing/2010/main"/>
                </a:ext>
              </a:extLst>
            </a:blip>
            <a:stretch>
              <a:fillRect/>
            </a:stretch>
          </p:blipFill>
          <p:spPr>
            <a:xfrm>
              <a:off x="4917834" y="3055791"/>
              <a:ext cx="2435352" cy="3764280"/>
            </a:xfrm>
            <a:prstGeom prst="rect">
              <a:avLst/>
            </a:prstGeom>
          </p:spPr>
        </p:pic>
        <p:pic>
          <p:nvPicPr>
            <p:cNvPr id="42" name="Picture 23603"/>
            <p:cNvPicPr/>
            <p:nvPr/>
          </p:nvPicPr>
          <p:blipFill>
            <a:blip r:embed="rId11" cstate="email">
              <a:extLst>
                <a:ext uri="{28A0092B-C50C-407E-A947-70E740481C1C}">
                  <a14:useLocalDpi xmlns:a14="http://schemas.microsoft.com/office/drawing/2010/main"/>
                </a:ext>
              </a:extLst>
            </a:blip>
            <a:stretch>
              <a:fillRect/>
            </a:stretch>
          </p:blipFill>
          <p:spPr>
            <a:xfrm>
              <a:off x="4980826" y="3226479"/>
              <a:ext cx="2307336" cy="3529584"/>
            </a:xfrm>
            <a:prstGeom prst="rect">
              <a:avLst/>
            </a:prstGeom>
          </p:spPr>
        </p:pic>
        <p:sp>
          <p:nvSpPr>
            <p:cNvPr id="43" name="Shape 1058"/>
            <p:cNvSpPr/>
            <p:nvPr/>
          </p:nvSpPr>
          <p:spPr>
            <a:xfrm>
              <a:off x="311583" y="1903652"/>
              <a:ext cx="614909" cy="614909"/>
            </a:xfrm>
            <a:custGeom>
              <a:avLst/>
              <a:gdLst/>
              <a:ahLst/>
              <a:cxnLst/>
              <a:rect l="0" t="0" r="0" b="0"/>
              <a:pathLst>
                <a:path w="614909" h="614909">
                  <a:moveTo>
                    <a:pt x="307454" y="0"/>
                  </a:moveTo>
                  <a:cubicBezTo>
                    <a:pt x="477253" y="0"/>
                    <a:pt x="614909" y="137655"/>
                    <a:pt x="614909" y="307454"/>
                  </a:cubicBezTo>
                  <a:cubicBezTo>
                    <a:pt x="614909" y="477253"/>
                    <a:pt x="477253" y="614909"/>
                    <a:pt x="307454" y="614909"/>
                  </a:cubicBezTo>
                  <a:cubicBezTo>
                    <a:pt x="137655" y="614909"/>
                    <a:pt x="0" y="477253"/>
                    <a:pt x="0" y="307454"/>
                  </a:cubicBezTo>
                  <a:cubicBezTo>
                    <a:pt x="0" y="137655"/>
                    <a:pt x="137655" y="0"/>
                    <a:pt x="307454"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44" name="Rectangle 1059"/>
            <p:cNvSpPr/>
            <p:nvPr/>
          </p:nvSpPr>
          <p:spPr>
            <a:xfrm>
              <a:off x="391180" y="2066734"/>
              <a:ext cx="678319" cy="468815"/>
            </a:xfrm>
            <a:prstGeom prst="rect">
              <a:avLst/>
            </a:prstGeom>
            <a:ln>
              <a:noFill/>
            </a:ln>
          </p:spPr>
          <p:txBody>
            <a:bodyPr vert="horz" lIns="0" tIns="0" rIns="0" bIns="0" rtlCol="0">
              <a:noAutofit/>
            </a:bodyPr>
            <a:lstStyle/>
            <a:p>
              <a:pPr>
                <a:lnSpc>
                  <a:spcPct val="107000"/>
                </a:lnSpc>
                <a:spcAft>
                  <a:spcPts val="800"/>
                </a:spcAft>
              </a:pPr>
              <a:r>
                <a:rPr lang="ru-RU" sz="2750">
                  <a:solidFill>
                    <a:srgbClr val="FFFEFD"/>
                  </a:solidFill>
                  <a:effectLst/>
                  <a:latin typeface="Impact" panose="020B0806030902050204" pitchFamily="34" charset="0"/>
                  <a:ea typeface="Impact" panose="020B0806030902050204" pitchFamily="34" charset="0"/>
                  <a:cs typeface="Impact" panose="020B0806030902050204" pitchFamily="34" charset="0"/>
                </a:rPr>
                <a:t>18+</a:t>
              </a:r>
              <a:endParaRPr lang="ru-RU" sz="1100">
                <a:solidFill>
                  <a:srgbClr val="000000"/>
                </a:solidFill>
                <a:effectLst/>
                <a:latin typeface="Calibri" panose="020F0502020204030204" pitchFamily="34" charset="0"/>
                <a:ea typeface="Calibri" panose="020F0502020204030204" pitchFamily="34" charset="0"/>
              </a:endParaRPr>
            </a:p>
          </p:txBody>
        </p:sp>
        <p:sp>
          <p:nvSpPr>
            <p:cNvPr id="45" name="Shape 1060"/>
            <p:cNvSpPr/>
            <p:nvPr/>
          </p:nvSpPr>
          <p:spPr>
            <a:xfrm>
              <a:off x="2782585" y="2017108"/>
              <a:ext cx="103283" cy="213370"/>
            </a:xfrm>
            <a:custGeom>
              <a:avLst/>
              <a:gdLst/>
              <a:ahLst/>
              <a:cxnLst/>
              <a:rect l="0" t="0" r="0" b="0"/>
              <a:pathLst>
                <a:path w="103283" h="213370">
                  <a:moveTo>
                    <a:pt x="103283" y="0"/>
                  </a:moveTo>
                  <a:lnTo>
                    <a:pt x="103283" y="30283"/>
                  </a:lnTo>
                  <a:lnTo>
                    <a:pt x="83445" y="33498"/>
                  </a:lnTo>
                  <a:cubicBezTo>
                    <a:pt x="75867" y="36029"/>
                    <a:pt x="68809" y="39712"/>
                    <a:pt x="62459" y="44322"/>
                  </a:cubicBezTo>
                  <a:cubicBezTo>
                    <a:pt x="70371" y="52383"/>
                    <a:pt x="79870" y="57837"/>
                    <a:pt x="90174" y="61897"/>
                  </a:cubicBezTo>
                  <a:lnTo>
                    <a:pt x="103283" y="65609"/>
                  </a:lnTo>
                  <a:lnTo>
                    <a:pt x="103283" y="95405"/>
                  </a:lnTo>
                  <a:lnTo>
                    <a:pt x="71817" y="86302"/>
                  </a:lnTo>
                  <a:cubicBezTo>
                    <a:pt x="60687" y="81720"/>
                    <a:pt x="50406" y="75583"/>
                    <a:pt x="41770" y="66801"/>
                  </a:cubicBezTo>
                  <a:cubicBezTo>
                    <a:pt x="34684" y="78460"/>
                    <a:pt x="30506" y="92048"/>
                    <a:pt x="30506" y="106692"/>
                  </a:cubicBezTo>
                  <a:cubicBezTo>
                    <a:pt x="30506" y="138534"/>
                    <a:pt x="49958" y="165947"/>
                    <a:pt x="77601" y="177663"/>
                  </a:cubicBezTo>
                  <a:lnTo>
                    <a:pt x="103283" y="182864"/>
                  </a:lnTo>
                  <a:lnTo>
                    <a:pt x="103283" y="213370"/>
                  </a:lnTo>
                  <a:lnTo>
                    <a:pt x="65741" y="205767"/>
                  </a:lnTo>
                  <a:cubicBezTo>
                    <a:pt x="27153" y="189412"/>
                    <a:pt x="0" y="151145"/>
                    <a:pt x="0" y="106692"/>
                  </a:cubicBezTo>
                  <a:cubicBezTo>
                    <a:pt x="0" y="62191"/>
                    <a:pt x="27153" y="23941"/>
                    <a:pt x="65741" y="7597"/>
                  </a:cubicBezTo>
                  <a:lnTo>
                    <a:pt x="103283" y="0"/>
                  </a:ln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46" name="Shape 1061"/>
            <p:cNvSpPr/>
            <p:nvPr/>
          </p:nvSpPr>
          <p:spPr>
            <a:xfrm>
              <a:off x="2885868" y="2016243"/>
              <a:ext cx="111830" cy="215100"/>
            </a:xfrm>
            <a:custGeom>
              <a:avLst/>
              <a:gdLst/>
              <a:ahLst/>
              <a:cxnLst/>
              <a:rect l="0" t="0" r="0" b="0"/>
              <a:pathLst>
                <a:path w="111830" h="215100">
                  <a:moveTo>
                    <a:pt x="4273" y="0"/>
                  </a:moveTo>
                  <a:cubicBezTo>
                    <a:pt x="63608" y="0"/>
                    <a:pt x="111830" y="48222"/>
                    <a:pt x="111830" y="107556"/>
                  </a:cubicBezTo>
                  <a:cubicBezTo>
                    <a:pt x="111830" y="166827"/>
                    <a:pt x="63608" y="215100"/>
                    <a:pt x="4273" y="215100"/>
                  </a:cubicBezTo>
                  <a:lnTo>
                    <a:pt x="0" y="214234"/>
                  </a:lnTo>
                  <a:lnTo>
                    <a:pt x="0" y="183729"/>
                  </a:lnTo>
                  <a:lnTo>
                    <a:pt x="4273" y="184595"/>
                  </a:lnTo>
                  <a:cubicBezTo>
                    <a:pt x="34093" y="184595"/>
                    <a:pt x="59938" y="167576"/>
                    <a:pt x="72777" y="142773"/>
                  </a:cubicBezTo>
                  <a:cubicBezTo>
                    <a:pt x="72727" y="142672"/>
                    <a:pt x="72727" y="142621"/>
                    <a:pt x="72689" y="142519"/>
                  </a:cubicBezTo>
                  <a:cubicBezTo>
                    <a:pt x="66084" y="106959"/>
                    <a:pt x="33890" y="103734"/>
                    <a:pt x="3677" y="97333"/>
                  </a:cubicBezTo>
                  <a:lnTo>
                    <a:pt x="0" y="96269"/>
                  </a:lnTo>
                  <a:lnTo>
                    <a:pt x="0" y="66474"/>
                  </a:lnTo>
                  <a:lnTo>
                    <a:pt x="19429" y="71976"/>
                  </a:lnTo>
                  <a:cubicBezTo>
                    <a:pt x="41685" y="76949"/>
                    <a:pt x="64021" y="81204"/>
                    <a:pt x="80169" y="94450"/>
                  </a:cubicBezTo>
                  <a:cubicBezTo>
                    <a:pt x="73920" y="58191"/>
                    <a:pt x="42323" y="30455"/>
                    <a:pt x="4273" y="30455"/>
                  </a:cubicBezTo>
                  <a:lnTo>
                    <a:pt x="0" y="31147"/>
                  </a:lnTo>
                  <a:lnTo>
                    <a:pt x="0" y="865"/>
                  </a:lnTo>
                  <a:lnTo>
                    <a:pt x="4273" y="0"/>
                  </a:ln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47" name="Shape 1062"/>
            <p:cNvSpPr/>
            <p:nvPr/>
          </p:nvSpPr>
          <p:spPr>
            <a:xfrm>
              <a:off x="3008314" y="1950714"/>
              <a:ext cx="166135" cy="291643"/>
            </a:xfrm>
            <a:custGeom>
              <a:avLst/>
              <a:gdLst/>
              <a:ahLst/>
              <a:cxnLst/>
              <a:rect l="0" t="0" r="0" b="0"/>
              <a:pathLst>
                <a:path w="166135" h="291643">
                  <a:moveTo>
                    <a:pt x="113055" y="0"/>
                  </a:moveTo>
                  <a:lnTo>
                    <a:pt x="166135" y="0"/>
                  </a:lnTo>
                  <a:lnTo>
                    <a:pt x="166135" y="30455"/>
                  </a:lnTo>
                  <a:lnTo>
                    <a:pt x="113055" y="30455"/>
                  </a:lnTo>
                  <a:cubicBezTo>
                    <a:pt x="95339" y="30455"/>
                    <a:pt x="80963" y="44895"/>
                    <a:pt x="80963" y="62598"/>
                  </a:cubicBezTo>
                  <a:lnTo>
                    <a:pt x="80963" y="78829"/>
                  </a:lnTo>
                  <a:lnTo>
                    <a:pt x="63893" y="103086"/>
                  </a:lnTo>
                  <a:lnTo>
                    <a:pt x="80963" y="101143"/>
                  </a:lnTo>
                  <a:lnTo>
                    <a:pt x="80963" y="229045"/>
                  </a:lnTo>
                  <a:cubicBezTo>
                    <a:pt x="80963" y="246748"/>
                    <a:pt x="95339" y="261188"/>
                    <a:pt x="113055" y="261188"/>
                  </a:cubicBezTo>
                  <a:lnTo>
                    <a:pt x="166135" y="261188"/>
                  </a:lnTo>
                  <a:lnTo>
                    <a:pt x="166135" y="291643"/>
                  </a:lnTo>
                  <a:lnTo>
                    <a:pt x="113055" y="291643"/>
                  </a:lnTo>
                  <a:cubicBezTo>
                    <a:pt x="78575" y="291643"/>
                    <a:pt x="50444" y="263576"/>
                    <a:pt x="50444" y="229045"/>
                  </a:cubicBezTo>
                  <a:lnTo>
                    <a:pt x="50444" y="135331"/>
                  </a:lnTo>
                  <a:lnTo>
                    <a:pt x="0" y="141186"/>
                  </a:lnTo>
                  <a:lnTo>
                    <a:pt x="50444" y="69202"/>
                  </a:lnTo>
                  <a:lnTo>
                    <a:pt x="50444" y="62598"/>
                  </a:lnTo>
                  <a:cubicBezTo>
                    <a:pt x="50444" y="28080"/>
                    <a:pt x="78575" y="0"/>
                    <a:pt x="113055"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48" name="Shape 1063"/>
            <p:cNvSpPr/>
            <p:nvPr/>
          </p:nvSpPr>
          <p:spPr>
            <a:xfrm>
              <a:off x="3174449" y="1950714"/>
              <a:ext cx="132709" cy="291643"/>
            </a:xfrm>
            <a:custGeom>
              <a:avLst/>
              <a:gdLst/>
              <a:ahLst/>
              <a:cxnLst/>
              <a:rect l="0" t="0" r="0" b="0"/>
              <a:pathLst>
                <a:path w="132709" h="291643">
                  <a:moveTo>
                    <a:pt x="0" y="0"/>
                  </a:moveTo>
                  <a:lnTo>
                    <a:pt x="70098" y="0"/>
                  </a:lnTo>
                  <a:cubicBezTo>
                    <a:pt x="104629" y="0"/>
                    <a:pt x="132709" y="28080"/>
                    <a:pt x="132709" y="62598"/>
                  </a:cubicBezTo>
                  <a:lnTo>
                    <a:pt x="132709" y="229045"/>
                  </a:lnTo>
                  <a:cubicBezTo>
                    <a:pt x="132709" y="263576"/>
                    <a:pt x="104629" y="291643"/>
                    <a:pt x="70098" y="291643"/>
                  </a:cubicBezTo>
                  <a:lnTo>
                    <a:pt x="0" y="291643"/>
                  </a:lnTo>
                  <a:lnTo>
                    <a:pt x="0" y="261188"/>
                  </a:lnTo>
                  <a:lnTo>
                    <a:pt x="70098" y="261188"/>
                  </a:lnTo>
                  <a:cubicBezTo>
                    <a:pt x="87814" y="261188"/>
                    <a:pt x="102241" y="246748"/>
                    <a:pt x="102241" y="229045"/>
                  </a:cubicBezTo>
                  <a:lnTo>
                    <a:pt x="102241" y="62598"/>
                  </a:lnTo>
                  <a:cubicBezTo>
                    <a:pt x="102241" y="44895"/>
                    <a:pt x="87814" y="30506"/>
                    <a:pt x="70098" y="30455"/>
                  </a:cubicBezTo>
                  <a:lnTo>
                    <a:pt x="0" y="30455"/>
                  </a:lnTo>
                  <a:lnTo>
                    <a:pt x="0" y="0"/>
                  </a:ln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49" name="Shape 1064"/>
            <p:cNvSpPr/>
            <p:nvPr/>
          </p:nvSpPr>
          <p:spPr>
            <a:xfrm>
              <a:off x="2697457" y="2240324"/>
              <a:ext cx="193504" cy="231178"/>
            </a:xfrm>
            <a:custGeom>
              <a:avLst/>
              <a:gdLst/>
              <a:ahLst/>
              <a:cxnLst/>
              <a:rect l="0" t="0" r="0" b="0"/>
              <a:pathLst>
                <a:path w="193504" h="231178">
                  <a:moveTo>
                    <a:pt x="94501" y="0"/>
                  </a:moveTo>
                  <a:lnTo>
                    <a:pt x="159791" y="0"/>
                  </a:lnTo>
                  <a:lnTo>
                    <a:pt x="192380" y="31560"/>
                  </a:lnTo>
                  <a:lnTo>
                    <a:pt x="192634" y="31306"/>
                  </a:lnTo>
                  <a:lnTo>
                    <a:pt x="193472" y="28880"/>
                  </a:lnTo>
                  <a:lnTo>
                    <a:pt x="193504" y="28969"/>
                  </a:lnTo>
                  <a:lnTo>
                    <a:pt x="193504" y="120104"/>
                  </a:lnTo>
                  <a:lnTo>
                    <a:pt x="193472" y="120015"/>
                  </a:lnTo>
                  <a:lnTo>
                    <a:pt x="184645" y="144907"/>
                  </a:lnTo>
                  <a:lnTo>
                    <a:pt x="193472" y="150673"/>
                  </a:lnTo>
                  <a:lnTo>
                    <a:pt x="193504" y="150652"/>
                  </a:lnTo>
                  <a:lnTo>
                    <a:pt x="193504" y="187063"/>
                  </a:lnTo>
                  <a:lnTo>
                    <a:pt x="193472" y="187084"/>
                  </a:lnTo>
                  <a:lnTo>
                    <a:pt x="147892" y="157366"/>
                  </a:lnTo>
                  <a:lnTo>
                    <a:pt x="181267" y="63310"/>
                  </a:lnTo>
                  <a:lnTo>
                    <a:pt x="147434" y="30467"/>
                  </a:lnTo>
                  <a:lnTo>
                    <a:pt x="94501" y="30467"/>
                  </a:lnTo>
                  <a:cubicBezTo>
                    <a:pt x="78981" y="30467"/>
                    <a:pt x="65837" y="40043"/>
                    <a:pt x="65837" y="51397"/>
                  </a:cubicBezTo>
                  <a:lnTo>
                    <a:pt x="65685" y="53632"/>
                  </a:lnTo>
                  <a:lnTo>
                    <a:pt x="46927" y="180683"/>
                  </a:lnTo>
                  <a:cubicBezTo>
                    <a:pt x="47625" y="191643"/>
                    <a:pt x="60478" y="200673"/>
                    <a:pt x="75603" y="200673"/>
                  </a:cubicBezTo>
                  <a:lnTo>
                    <a:pt x="193504" y="200673"/>
                  </a:lnTo>
                  <a:lnTo>
                    <a:pt x="193504" y="231178"/>
                  </a:lnTo>
                  <a:lnTo>
                    <a:pt x="15227" y="231178"/>
                  </a:lnTo>
                  <a:cubicBezTo>
                    <a:pt x="6845" y="231178"/>
                    <a:pt x="0" y="224333"/>
                    <a:pt x="0" y="215900"/>
                  </a:cubicBezTo>
                  <a:cubicBezTo>
                    <a:pt x="0" y="207518"/>
                    <a:pt x="6795" y="200673"/>
                    <a:pt x="15227" y="200673"/>
                  </a:cubicBezTo>
                  <a:lnTo>
                    <a:pt x="21577" y="200673"/>
                  </a:lnTo>
                  <a:cubicBezTo>
                    <a:pt x="18301" y="194272"/>
                    <a:pt x="16421" y="187223"/>
                    <a:pt x="16421" y="179794"/>
                  </a:cubicBezTo>
                  <a:lnTo>
                    <a:pt x="16574" y="177559"/>
                  </a:lnTo>
                  <a:lnTo>
                    <a:pt x="35370" y="50165"/>
                  </a:lnTo>
                  <a:cubicBezTo>
                    <a:pt x="36119" y="22378"/>
                    <a:pt x="62357" y="0"/>
                    <a:pt x="94501"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0" name="Shape 1065"/>
            <p:cNvSpPr/>
            <p:nvPr/>
          </p:nvSpPr>
          <p:spPr>
            <a:xfrm>
              <a:off x="2890961" y="2240324"/>
              <a:ext cx="400615" cy="231178"/>
            </a:xfrm>
            <a:custGeom>
              <a:avLst/>
              <a:gdLst/>
              <a:ahLst/>
              <a:cxnLst/>
              <a:rect l="0" t="0" r="0" b="0"/>
              <a:pathLst>
                <a:path w="400615" h="231178">
                  <a:moveTo>
                    <a:pt x="29445" y="0"/>
                  </a:moveTo>
                  <a:lnTo>
                    <a:pt x="97352" y="0"/>
                  </a:lnTo>
                  <a:cubicBezTo>
                    <a:pt x="129559" y="0"/>
                    <a:pt x="155797" y="22378"/>
                    <a:pt x="156534" y="50165"/>
                  </a:cubicBezTo>
                  <a:lnTo>
                    <a:pt x="175495" y="179794"/>
                  </a:lnTo>
                  <a:cubicBezTo>
                    <a:pt x="175495" y="187223"/>
                    <a:pt x="173603" y="194272"/>
                    <a:pt x="170326" y="200673"/>
                  </a:cubicBezTo>
                  <a:lnTo>
                    <a:pt x="385388" y="200673"/>
                  </a:lnTo>
                  <a:cubicBezTo>
                    <a:pt x="393821" y="200673"/>
                    <a:pt x="400615" y="207518"/>
                    <a:pt x="400615" y="215900"/>
                  </a:cubicBezTo>
                  <a:cubicBezTo>
                    <a:pt x="400615" y="224333"/>
                    <a:pt x="393821" y="231178"/>
                    <a:pt x="385388" y="231178"/>
                  </a:cubicBezTo>
                  <a:lnTo>
                    <a:pt x="0" y="231178"/>
                  </a:lnTo>
                  <a:lnTo>
                    <a:pt x="0" y="200673"/>
                  </a:lnTo>
                  <a:lnTo>
                    <a:pt x="116313" y="200673"/>
                  </a:lnTo>
                  <a:cubicBezTo>
                    <a:pt x="131438" y="200673"/>
                    <a:pt x="144291" y="191643"/>
                    <a:pt x="144977" y="180683"/>
                  </a:cubicBezTo>
                  <a:lnTo>
                    <a:pt x="126079" y="51397"/>
                  </a:lnTo>
                  <a:cubicBezTo>
                    <a:pt x="126079" y="40094"/>
                    <a:pt x="112935" y="30467"/>
                    <a:pt x="97352" y="30467"/>
                  </a:cubicBezTo>
                  <a:lnTo>
                    <a:pt x="42335" y="30467"/>
                  </a:lnTo>
                  <a:lnTo>
                    <a:pt x="11779" y="62065"/>
                  </a:lnTo>
                  <a:lnTo>
                    <a:pt x="45561" y="157366"/>
                  </a:lnTo>
                  <a:lnTo>
                    <a:pt x="0" y="187063"/>
                  </a:lnTo>
                  <a:lnTo>
                    <a:pt x="0" y="150652"/>
                  </a:lnTo>
                  <a:lnTo>
                    <a:pt x="8858" y="144907"/>
                  </a:lnTo>
                  <a:lnTo>
                    <a:pt x="0" y="120104"/>
                  </a:lnTo>
                  <a:lnTo>
                    <a:pt x="0" y="28969"/>
                  </a:lnTo>
                  <a:lnTo>
                    <a:pt x="375" y="30023"/>
                  </a:lnTo>
                  <a:lnTo>
                    <a:pt x="29445" y="0"/>
                  </a:ln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1" name="Shape 1066"/>
            <p:cNvSpPr/>
            <p:nvPr/>
          </p:nvSpPr>
          <p:spPr>
            <a:xfrm>
              <a:off x="5140001" y="1950591"/>
              <a:ext cx="423342" cy="521030"/>
            </a:xfrm>
            <a:custGeom>
              <a:avLst/>
              <a:gdLst/>
              <a:ahLst/>
              <a:cxnLst/>
              <a:rect l="0" t="0" r="0" b="0"/>
              <a:pathLst>
                <a:path w="423342" h="521030">
                  <a:moveTo>
                    <a:pt x="30531" y="0"/>
                  </a:moveTo>
                  <a:lnTo>
                    <a:pt x="392811" y="0"/>
                  </a:lnTo>
                  <a:cubicBezTo>
                    <a:pt x="409651" y="0"/>
                    <a:pt x="423342" y="13691"/>
                    <a:pt x="423342" y="30531"/>
                  </a:cubicBezTo>
                  <a:lnTo>
                    <a:pt x="423342" y="490500"/>
                  </a:lnTo>
                  <a:cubicBezTo>
                    <a:pt x="423342" y="507340"/>
                    <a:pt x="409651" y="521030"/>
                    <a:pt x="392811" y="521030"/>
                  </a:cubicBezTo>
                  <a:lnTo>
                    <a:pt x="30531" y="521030"/>
                  </a:lnTo>
                  <a:cubicBezTo>
                    <a:pt x="13703" y="521030"/>
                    <a:pt x="0" y="507340"/>
                    <a:pt x="0" y="490500"/>
                  </a:cubicBezTo>
                  <a:lnTo>
                    <a:pt x="0" y="457594"/>
                  </a:lnTo>
                  <a:cubicBezTo>
                    <a:pt x="0" y="451980"/>
                    <a:pt x="4559" y="447421"/>
                    <a:pt x="10185" y="447421"/>
                  </a:cubicBezTo>
                  <a:cubicBezTo>
                    <a:pt x="15799" y="447421"/>
                    <a:pt x="20358" y="451980"/>
                    <a:pt x="20358" y="457594"/>
                  </a:cubicBezTo>
                  <a:lnTo>
                    <a:pt x="20358" y="490500"/>
                  </a:lnTo>
                  <a:cubicBezTo>
                    <a:pt x="20358" y="496113"/>
                    <a:pt x="24917" y="500672"/>
                    <a:pt x="30531" y="500672"/>
                  </a:cubicBezTo>
                  <a:lnTo>
                    <a:pt x="392811" y="500672"/>
                  </a:lnTo>
                  <a:cubicBezTo>
                    <a:pt x="398424" y="500672"/>
                    <a:pt x="402984" y="496113"/>
                    <a:pt x="402984" y="490500"/>
                  </a:cubicBezTo>
                  <a:lnTo>
                    <a:pt x="402984" y="30531"/>
                  </a:lnTo>
                  <a:cubicBezTo>
                    <a:pt x="402984" y="24917"/>
                    <a:pt x="398424" y="20358"/>
                    <a:pt x="392811" y="20358"/>
                  </a:cubicBezTo>
                  <a:lnTo>
                    <a:pt x="30531" y="20358"/>
                  </a:lnTo>
                  <a:cubicBezTo>
                    <a:pt x="24917" y="20358"/>
                    <a:pt x="20358" y="24917"/>
                    <a:pt x="20358" y="30531"/>
                  </a:cubicBezTo>
                  <a:lnTo>
                    <a:pt x="20358" y="65126"/>
                  </a:lnTo>
                  <a:cubicBezTo>
                    <a:pt x="20358" y="70752"/>
                    <a:pt x="15799" y="75311"/>
                    <a:pt x="10185" y="75311"/>
                  </a:cubicBezTo>
                  <a:cubicBezTo>
                    <a:pt x="4559" y="75311"/>
                    <a:pt x="0" y="70752"/>
                    <a:pt x="0" y="65126"/>
                  </a:cubicBezTo>
                  <a:lnTo>
                    <a:pt x="0" y="30531"/>
                  </a:lnTo>
                  <a:cubicBezTo>
                    <a:pt x="0" y="13691"/>
                    <a:pt x="13703" y="0"/>
                    <a:pt x="30531"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2" name="Shape 1067"/>
            <p:cNvSpPr/>
            <p:nvPr/>
          </p:nvSpPr>
          <p:spPr>
            <a:xfrm>
              <a:off x="5229450" y="2343399"/>
              <a:ext cx="264579" cy="20358"/>
            </a:xfrm>
            <a:custGeom>
              <a:avLst/>
              <a:gdLst/>
              <a:ahLst/>
              <a:cxnLst/>
              <a:rect l="0" t="0" r="0" b="0"/>
              <a:pathLst>
                <a:path w="264579" h="20358">
                  <a:moveTo>
                    <a:pt x="10173" y="0"/>
                  </a:moveTo>
                  <a:lnTo>
                    <a:pt x="254407" y="0"/>
                  </a:lnTo>
                  <a:cubicBezTo>
                    <a:pt x="260033" y="0"/>
                    <a:pt x="264579" y="4559"/>
                    <a:pt x="264579" y="10173"/>
                  </a:cubicBezTo>
                  <a:cubicBezTo>
                    <a:pt x="264579" y="15799"/>
                    <a:pt x="260033" y="20358"/>
                    <a:pt x="254407" y="20358"/>
                  </a:cubicBezTo>
                  <a:lnTo>
                    <a:pt x="10173" y="20358"/>
                  </a:lnTo>
                  <a:cubicBezTo>
                    <a:pt x="4559" y="20358"/>
                    <a:pt x="0" y="15799"/>
                    <a:pt x="0" y="10173"/>
                  </a:cubicBezTo>
                  <a:cubicBezTo>
                    <a:pt x="0" y="4559"/>
                    <a:pt x="4559" y="0"/>
                    <a:pt x="10173"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3" name="Shape 1068"/>
            <p:cNvSpPr/>
            <p:nvPr/>
          </p:nvSpPr>
          <p:spPr>
            <a:xfrm>
              <a:off x="5473681" y="2396318"/>
              <a:ext cx="20345" cy="20358"/>
            </a:xfrm>
            <a:custGeom>
              <a:avLst/>
              <a:gdLst/>
              <a:ahLst/>
              <a:cxnLst/>
              <a:rect l="0" t="0" r="0" b="0"/>
              <a:pathLst>
                <a:path w="20345" h="20358">
                  <a:moveTo>
                    <a:pt x="10173" y="0"/>
                  </a:moveTo>
                  <a:cubicBezTo>
                    <a:pt x="12865" y="0"/>
                    <a:pt x="15468" y="1092"/>
                    <a:pt x="17361" y="2985"/>
                  </a:cubicBezTo>
                  <a:cubicBezTo>
                    <a:pt x="19266" y="4877"/>
                    <a:pt x="20345" y="7506"/>
                    <a:pt x="20345" y="10173"/>
                  </a:cubicBezTo>
                  <a:cubicBezTo>
                    <a:pt x="20345" y="12852"/>
                    <a:pt x="19266" y="15481"/>
                    <a:pt x="17361" y="17374"/>
                  </a:cubicBezTo>
                  <a:cubicBezTo>
                    <a:pt x="15468" y="19266"/>
                    <a:pt x="12865" y="20358"/>
                    <a:pt x="10173" y="20358"/>
                  </a:cubicBezTo>
                  <a:cubicBezTo>
                    <a:pt x="7493" y="20358"/>
                    <a:pt x="4877" y="19266"/>
                    <a:pt x="2972" y="17374"/>
                  </a:cubicBezTo>
                  <a:cubicBezTo>
                    <a:pt x="1079" y="15481"/>
                    <a:pt x="0" y="12852"/>
                    <a:pt x="0" y="10173"/>
                  </a:cubicBezTo>
                  <a:cubicBezTo>
                    <a:pt x="0" y="7506"/>
                    <a:pt x="1079" y="4877"/>
                    <a:pt x="2972" y="2985"/>
                  </a:cubicBezTo>
                  <a:cubicBezTo>
                    <a:pt x="4877" y="1092"/>
                    <a:pt x="7493" y="0"/>
                    <a:pt x="10173"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4" name="Shape 1069"/>
            <p:cNvSpPr/>
            <p:nvPr/>
          </p:nvSpPr>
          <p:spPr>
            <a:xfrm>
              <a:off x="5229451" y="2396318"/>
              <a:ext cx="222961" cy="20358"/>
            </a:xfrm>
            <a:custGeom>
              <a:avLst/>
              <a:gdLst/>
              <a:ahLst/>
              <a:cxnLst/>
              <a:rect l="0" t="0" r="0" b="0"/>
              <a:pathLst>
                <a:path w="222961" h="20358">
                  <a:moveTo>
                    <a:pt x="10173" y="0"/>
                  </a:moveTo>
                  <a:lnTo>
                    <a:pt x="212789" y="0"/>
                  </a:lnTo>
                  <a:cubicBezTo>
                    <a:pt x="218415" y="0"/>
                    <a:pt x="222961" y="4559"/>
                    <a:pt x="222961" y="10173"/>
                  </a:cubicBezTo>
                  <a:cubicBezTo>
                    <a:pt x="222961" y="15799"/>
                    <a:pt x="218415" y="20358"/>
                    <a:pt x="212789" y="20358"/>
                  </a:cubicBezTo>
                  <a:lnTo>
                    <a:pt x="10173" y="20358"/>
                  </a:lnTo>
                  <a:cubicBezTo>
                    <a:pt x="4547" y="20358"/>
                    <a:pt x="0" y="15799"/>
                    <a:pt x="0" y="10173"/>
                  </a:cubicBezTo>
                  <a:cubicBezTo>
                    <a:pt x="0" y="4559"/>
                    <a:pt x="4547" y="0"/>
                    <a:pt x="10173"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5" name="Shape 1070"/>
            <p:cNvSpPr/>
            <p:nvPr/>
          </p:nvSpPr>
          <p:spPr>
            <a:xfrm>
              <a:off x="5201114" y="2039901"/>
              <a:ext cx="109830" cy="219659"/>
            </a:xfrm>
            <a:custGeom>
              <a:avLst/>
              <a:gdLst/>
              <a:ahLst/>
              <a:cxnLst/>
              <a:rect l="0" t="0" r="0" b="0"/>
              <a:pathLst>
                <a:path w="109830" h="219659">
                  <a:moveTo>
                    <a:pt x="109830" y="0"/>
                  </a:moveTo>
                  <a:lnTo>
                    <a:pt x="109830" y="20358"/>
                  </a:lnTo>
                  <a:cubicBezTo>
                    <a:pt x="60490" y="20358"/>
                    <a:pt x="20358" y="60490"/>
                    <a:pt x="20358" y="109830"/>
                  </a:cubicBezTo>
                  <a:cubicBezTo>
                    <a:pt x="20358" y="130683"/>
                    <a:pt x="27534" y="149898"/>
                    <a:pt x="39535" y="165125"/>
                  </a:cubicBezTo>
                  <a:cubicBezTo>
                    <a:pt x="48857" y="150279"/>
                    <a:pt x="62484" y="138951"/>
                    <a:pt x="78436" y="132486"/>
                  </a:cubicBezTo>
                  <a:cubicBezTo>
                    <a:pt x="71984" y="125120"/>
                    <a:pt x="68059" y="115507"/>
                    <a:pt x="68059" y="104965"/>
                  </a:cubicBezTo>
                  <a:lnTo>
                    <a:pt x="68059" y="97066"/>
                  </a:lnTo>
                  <a:cubicBezTo>
                    <a:pt x="68059" y="74041"/>
                    <a:pt x="86792" y="55296"/>
                    <a:pt x="109830" y="55296"/>
                  </a:cubicBezTo>
                  <a:lnTo>
                    <a:pt x="109830" y="75654"/>
                  </a:lnTo>
                  <a:cubicBezTo>
                    <a:pt x="98019" y="75654"/>
                    <a:pt x="88405" y="85255"/>
                    <a:pt x="88405" y="97066"/>
                  </a:cubicBezTo>
                  <a:lnTo>
                    <a:pt x="88405" y="104965"/>
                  </a:lnTo>
                  <a:cubicBezTo>
                    <a:pt x="88405" y="116776"/>
                    <a:pt x="98019" y="126390"/>
                    <a:pt x="109830" y="126390"/>
                  </a:cubicBezTo>
                  <a:lnTo>
                    <a:pt x="109830" y="146748"/>
                  </a:lnTo>
                  <a:cubicBezTo>
                    <a:pt x="86284" y="146748"/>
                    <a:pt x="65227" y="159601"/>
                    <a:pt x="54420" y="180035"/>
                  </a:cubicBezTo>
                  <a:cubicBezTo>
                    <a:pt x="69672" y="192100"/>
                    <a:pt x="88926" y="199301"/>
                    <a:pt x="109830" y="199301"/>
                  </a:cubicBezTo>
                  <a:lnTo>
                    <a:pt x="109830" y="219659"/>
                  </a:lnTo>
                  <a:cubicBezTo>
                    <a:pt x="81280" y="219659"/>
                    <a:pt x="55245" y="208699"/>
                    <a:pt x="35700" y="190779"/>
                  </a:cubicBezTo>
                  <a:cubicBezTo>
                    <a:pt x="35268" y="190449"/>
                    <a:pt x="34874" y="190081"/>
                    <a:pt x="34519" y="189687"/>
                  </a:cubicBezTo>
                  <a:cubicBezTo>
                    <a:pt x="13284" y="169647"/>
                    <a:pt x="0" y="141262"/>
                    <a:pt x="0" y="109830"/>
                  </a:cubicBezTo>
                  <a:cubicBezTo>
                    <a:pt x="0" y="49276"/>
                    <a:pt x="49276" y="0"/>
                    <a:pt x="109830"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6" name="Shape 1071"/>
            <p:cNvSpPr/>
            <p:nvPr/>
          </p:nvSpPr>
          <p:spPr>
            <a:xfrm>
              <a:off x="5310944" y="2039901"/>
              <a:ext cx="109830" cy="219659"/>
            </a:xfrm>
            <a:custGeom>
              <a:avLst/>
              <a:gdLst/>
              <a:ahLst/>
              <a:cxnLst/>
              <a:rect l="0" t="0" r="0" b="0"/>
              <a:pathLst>
                <a:path w="109830" h="219659">
                  <a:moveTo>
                    <a:pt x="0" y="0"/>
                  </a:moveTo>
                  <a:cubicBezTo>
                    <a:pt x="60554" y="0"/>
                    <a:pt x="109830" y="49276"/>
                    <a:pt x="109830" y="109830"/>
                  </a:cubicBezTo>
                  <a:cubicBezTo>
                    <a:pt x="109830" y="141262"/>
                    <a:pt x="96545" y="169647"/>
                    <a:pt x="75311" y="189687"/>
                  </a:cubicBezTo>
                  <a:cubicBezTo>
                    <a:pt x="74956" y="190081"/>
                    <a:pt x="74562" y="190449"/>
                    <a:pt x="74130" y="190779"/>
                  </a:cubicBezTo>
                  <a:cubicBezTo>
                    <a:pt x="54585" y="208699"/>
                    <a:pt x="28549" y="219659"/>
                    <a:pt x="0" y="219659"/>
                  </a:cubicBezTo>
                  <a:lnTo>
                    <a:pt x="0" y="199301"/>
                  </a:lnTo>
                  <a:cubicBezTo>
                    <a:pt x="20904" y="199301"/>
                    <a:pt x="40157" y="192100"/>
                    <a:pt x="55410" y="180035"/>
                  </a:cubicBezTo>
                  <a:cubicBezTo>
                    <a:pt x="44602" y="159601"/>
                    <a:pt x="23546" y="146748"/>
                    <a:pt x="0" y="146748"/>
                  </a:cubicBezTo>
                  <a:lnTo>
                    <a:pt x="0" y="126390"/>
                  </a:lnTo>
                  <a:cubicBezTo>
                    <a:pt x="11811" y="126390"/>
                    <a:pt x="21412" y="116776"/>
                    <a:pt x="21412" y="104965"/>
                  </a:cubicBezTo>
                  <a:lnTo>
                    <a:pt x="21412" y="97066"/>
                  </a:lnTo>
                  <a:cubicBezTo>
                    <a:pt x="21412" y="85255"/>
                    <a:pt x="11811" y="75654"/>
                    <a:pt x="0" y="75654"/>
                  </a:cubicBezTo>
                  <a:lnTo>
                    <a:pt x="0" y="55296"/>
                  </a:lnTo>
                  <a:cubicBezTo>
                    <a:pt x="23038" y="55296"/>
                    <a:pt x="41770" y="74041"/>
                    <a:pt x="41770" y="97066"/>
                  </a:cubicBezTo>
                  <a:lnTo>
                    <a:pt x="41770" y="104965"/>
                  </a:lnTo>
                  <a:cubicBezTo>
                    <a:pt x="41770" y="115507"/>
                    <a:pt x="37846" y="125120"/>
                    <a:pt x="31394" y="132486"/>
                  </a:cubicBezTo>
                  <a:cubicBezTo>
                    <a:pt x="47346" y="138938"/>
                    <a:pt x="60973" y="150279"/>
                    <a:pt x="70295" y="165125"/>
                  </a:cubicBezTo>
                  <a:cubicBezTo>
                    <a:pt x="82296" y="149898"/>
                    <a:pt x="89472" y="130683"/>
                    <a:pt x="89472" y="109830"/>
                  </a:cubicBezTo>
                  <a:cubicBezTo>
                    <a:pt x="89472" y="60490"/>
                    <a:pt x="49340" y="20358"/>
                    <a:pt x="0" y="20358"/>
                  </a:cubicBezTo>
                  <a:lnTo>
                    <a:pt x="0" y="0"/>
                  </a:ln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7" name="Shape 1072"/>
            <p:cNvSpPr/>
            <p:nvPr/>
          </p:nvSpPr>
          <p:spPr>
            <a:xfrm>
              <a:off x="5042317" y="1991300"/>
              <a:ext cx="268624" cy="427050"/>
            </a:xfrm>
            <a:custGeom>
              <a:avLst/>
              <a:gdLst/>
              <a:ahLst/>
              <a:cxnLst/>
              <a:rect l="0" t="0" r="0" b="0"/>
              <a:pathLst>
                <a:path w="268624" h="427050">
                  <a:moveTo>
                    <a:pt x="268624" y="0"/>
                  </a:moveTo>
                  <a:lnTo>
                    <a:pt x="268624" y="20345"/>
                  </a:lnTo>
                  <a:lnTo>
                    <a:pt x="240834" y="23156"/>
                  </a:lnTo>
                  <a:cubicBezTo>
                    <a:pt x="177965" y="36054"/>
                    <a:pt x="130543" y="91813"/>
                    <a:pt x="130543" y="158432"/>
                  </a:cubicBezTo>
                  <a:cubicBezTo>
                    <a:pt x="130543" y="225051"/>
                    <a:pt x="177974" y="280810"/>
                    <a:pt x="240837" y="293708"/>
                  </a:cubicBezTo>
                  <a:lnTo>
                    <a:pt x="268624" y="296519"/>
                  </a:lnTo>
                  <a:lnTo>
                    <a:pt x="268624" y="316864"/>
                  </a:lnTo>
                  <a:lnTo>
                    <a:pt x="226114" y="311070"/>
                  </a:lnTo>
                  <a:cubicBezTo>
                    <a:pt x="212582" y="307295"/>
                    <a:pt x="199777" y="301764"/>
                    <a:pt x="187960" y="294741"/>
                  </a:cubicBezTo>
                  <a:lnTo>
                    <a:pt x="67158" y="415543"/>
                  </a:lnTo>
                  <a:cubicBezTo>
                    <a:pt x="59487" y="423214"/>
                    <a:pt x="49416" y="427050"/>
                    <a:pt x="39332" y="427050"/>
                  </a:cubicBezTo>
                  <a:cubicBezTo>
                    <a:pt x="29261" y="427050"/>
                    <a:pt x="19190" y="423214"/>
                    <a:pt x="11519" y="415543"/>
                  </a:cubicBezTo>
                  <a:cubicBezTo>
                    <a:pt x="4089" y="408114"/>
                    <a:pt x="0" y="398233"/>
                    <a:pt x="0" y="387718"/>
                  </a:cubicBezTo>
                  <a:cubicBezTo>
                    <a:pt x="0" y="377215"/>
                    <a:pt x="4089" y="367334"/>
                    <a:pt x="11519" y="359905"/>
                  </a:cubicBezTo>
                  <a:lnTo>
                    <a:pt x="71920" y="299491"/>
                  </a:lnTo>
                  <a:cubicBezTo>
                    <a:pt x="75895" y="295528"/>
                    <a:pt x="82347" y="295528"/>
                    <a:pt x="86322" y="299491"/>
                  </a:cubicBezTo>
                  <a:cubicBezTo>
                    <a:pt x="90297" y="303466"/>
                    <a:pt x="90297" y="309918"/>
                    <a:pt x="86322" y="313893"/>
                  </a:cubicBezTo>
                  <a:lnTo>
                    <a:pt x="25908" y="374294"/>
                  </a:lnTo>
                  <a:cubicBezTo>
                    <a:pt x="22327" y="377875"/>
                    <a:pt x="20345" y="382650"/>
                    <a:pt x="20345" y="387718"/>
                  </a:cubicBezTo>
                  <a:cubicBezTo>
                    <a:pt x="20345" y="392798"/>
                    <a:pt x="22327" y="397560"/>
                    <a:pt x="25908" y="401154"/>
                  </a:cubicBezTo>
                  <a:cubicBezTo>
                    <a:pt x="33312" y="408546"/>
                    <a:pt x="45364" y="408546"/>
                    <a:pt x="52768" y="401154"/>
                  </a:cubicBezTo>
                  <a:lnTo>
                    <a:pt x="170878" y="283032"/>
                  </a:lnTo>
                  <a:cubicBezTo>
                    <a:pt x="133947" y="253999"/>
                    <a:pt x="110198" y="208940"/>
                    <a:pt x="110198" y="158432"/>
                  </a:cubicBezTo>
                  <a:cubicBezTo>
                    <a:pt x="110198" y="81989"/>
                    <a:pt x="164610" y="18021"/>
                    <a:pt x="236740" y="3224"/>
                  </a:cubicBezTo>
                  <a:lnTo>
                    <a:pt x="268624" y="0"/>
                  </a:ln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8" name="Shape 1073"/>
            <p:cNvSpPr/>
            <p:nvPr/>
          </p:nvSpPr>
          <p:spPr>
            <a:xfrm>
              <a:off x="5310941" y="1991299"/>
              <a:ext cx="158439" cy="316865"/>
            </a:xfrm>
            <a:custGeom>
              <a:avLst/>
              <a:gdLst/>
              <a:ahLst/>
              <a:cxnLst/>
              <a:rect l="0" t="0" r="0" b="0"/>
              <a:pathLst>
                <a:path w="158439" h="316865">
                  <a:moveTo>
                    <a:pt x="6" y="0"/>
                  </a:moveTo>
                  <a:cubicBezTo>
                    <a:pt x="87357" y="0"/>
                    <a:pt x="158439" y="71069"/>
                    <a:pt x="158439" y="158433"/>
                  </a:cubicBezTo>
                  <a:cubicBezTo>
                    <a:pt x="158439" y="245796"/>
                    <a:pt x="87370" y="316865"/>
                    <a:pt x="6" y="316865"/>
                  </a:cubicBezTo>
                  <a:lnTo>
                    <a:pt x="0" y="316864"/>
                  </a:lnTo>
                  <a:lnTo>
                    <a:pt x="0" y="296519"/>
                  </a:lnTo>
                  <a:lnTo>
                    <a:pt x="6" y="296520"/>
                  </a:lnTo>
                  <a:cubicBezTo>
                    <a:pt x="76143" y="296520"/>
                    <a:pt x="138081" y="234569"/>
                    <a:pt x="138081" y="158433"/>
                  </a:cubicBezTo>
                  <a:cubicBezTo>
                    <a:pt x="138081" y="82296"/>
                    <a:pt x="76143" y="20345"/>
                    <a:pt x="6" y="20345"/>
                  </a:cubicBezTo>
                  <a:lnTo>
                    <a:pt x="0" y="20346"/>
                  </a:lnTo>
                  <a:lnTo>
                    <a:pt x="0" y="1"/>
                  </a:lnTo>
                  <a:lnTo>
                    <a:pt x="6" y="0"/>
                  </a:ln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59" name="Shape 1074"/>
            <p:cNvSpPr/>
            <p:nvPr/>
          </p:nvSpPr>
          <p:spPr>
            <a:xfrm>
              <a:off x="5143289" y="2255779"/>
              <a:ext cx="20358" cy="20358"/>
            </a:xfrm>
            <a:custGeom>
              <a:avLst/>
              <a:gdLst/>
              <a:ahLst/>
              <a:cxnLst/>
              <a:rect l="0" t="0" r="0" b="0"/>
              <a:pathLst>
                <a:path w="20358" h="20358">
                  <a:moveTo>
                    <a:pt x="10185" y="0"/>
                  </a:moveTo>
                  <a:cubicBezTo>
                    <a:pt x="12865" y="0"/>
                    <a:pt x="15482" y="1092"/>
                    <a:pt x="17374" y="2985"/>
                  </a:cubicBezTo>
                  <a:cubicBezTo>
                    <a:pt x="19279" y="4877"/>
                    <a:pt x="20358" y="7506"/>
                    <a:pt x="20358" y="10173"/>
                  </a:cubicBezTo>
                  <a:cubicBezTo>
                    <a:pt x="20358" y="12852"/>
                    <a:pt x="19279" y="15481"/>
                    <a:pt x="17374" y="17374"/>
                  </a:cubicBezTo>
                  <a:cubicBezTo>
                    <a:pt x="15482" y="19266"/>
                    <a:pt x="12865" y="20358"/>
                    <a:pt x="10185" y="20358"/>
                  </a:cubicBezTo>
                  <a:cubicBezTo>
                    <a:pt x="7506" y="20358"/>
                    <a:pt x="4877" y="19266"/>
                    <a:pt x="2985" y="17374"/>
                  </a:cubicBezTo>
                  <a:cubicBezTo>
                    <a:pt x="1092" y="15481"/>
                    <a:pt x="0" y="12852"/>
                    <a:pt x="0" y="10173"/>
                  </a:cubicBezTo>
                  <a:cubicBezTo>
                    <a:pt x="0" y="7506"/>
                    <a:pt x="1092" y="4877"/>
                    <a:pt x="2985" y="2985"/>
                  </a:cubicBezTo>
                  <a:cubicBezTo>
                    <a:pt x="4877" y="1092"/>
                    <a:pt x="7506" y="0"/>
                    <a:pt x="10185" y="0"/>
                  </a:cubicBezTo>
                  <a:close/>
                </a:path>
              </a:pathLst>
            </a:custGeom>
            <a:ln w="0" cap="flat">
              <a:miter lim="127000"/>
            </a:ln>
          </p:spPr>
          <p:style>
            <a:lnRef idx="0">
              <a:srgbClr val="000000">
                <a:alpha val="0"/>
              </a:srgbClr>
            </a:lnRef>
            <a:fillRef idx="1">
              <a:srgbClr val="009541"/>
            </a:fillRef>
            <a:effectRef idx="0">
              <a:scrgbClr r="0" g="0" b="0"/>
            </a:effectRef>
            <a:fontRef idx="none"/>
          </p:style>
          <p:txBody>
            <a:bodyPr/>
            <a:lstStyle/>
            <a:p>
              <a:endParaRPr lang="ru-RU"/>
            </a:p>
          </p:txBody>
        </p:sp>
        <p:sp>
          <p:nvSpPr>
            <p:cNvPr id="60" name="Shape 1075"/>
            <p:cNvSpPr/>
            <p:nvPr/>
          </p:nvSpPr>
          <p:spPr>
            <a:xfrm>
              <a:off x="167945" y="3122375"/>
              <a:ext cx="2302307" cy="515480"/>
            </a:xfrm>
            <a:custGeom>
              <a:avLst/>
              <a:gdLst/>
              <a:ahLst/>
              <a:cxnLst/>
              <a:rect l="0" t="0" r="0" b="0"/>
              <a:pathLst>
                <a:path w="2302307" h="515480">
                  <a:moveTo>
                    <a:pt x="144005" y="0"/>
                  </a:moveTo>
                  <a:lnTo>
                    <a:pt x="2158314" y="0"/>
                  </a:lnTo>
                  <a:cubicBezTo>
                    <a:pt x="2237842" y="0"/>
                    <a:pt x="2302307" y="64465"/>
                    <a:pt x="2302307" y="143993"/>
                  </a:cubicBezTo>
                  <a:lnTo>
                    <a:pt x="2302307" y="315532"/>
                  </a:lnTo>
                  <a:lnTo>
                    <a:pt x="1171207" y="515480"/>
                  </a:lnTo>
                  <a:lnTo>
                    <a:pt x="0" y="315532"/>
                  </a:lnTo>
                  <a:lnTo>
                    <a:pt x="0" y="143993"/>
                  </a:lnTo>
                  <a:cubicBezTo>
                    <a:pt x="0" y="64465"/>
                    <a:pt x="64465" y="0"/>
                    <a:pt x="144005" y="0"/>
                  </a:cubicBezTo>
                  <a:close/>
                </a:path>
              </a:pathLst>
            </a:custGeom>
            <a:ln w="0" cap="flat">
              <a:miter lim="127000"/>
            </a:ln>
          </p:spPr>
          <p:style>
            <a:lnRef idx="0">
              <a:srgbClr val="000000">
                <a:alpha val="0"/>
              </a:srgbClr>
            </a:lnRef>
            <a:fillRef idx="1">
              <a:srgbClr val="52B3A1"/>
            </a:fillRef>
            <a:effectRef idx="0">
              <a:scrgbClr r="0" g="0" b="0"/>
            </a:effectRef>
            <a:fontRef idx="none"/>
          </p:style>
          <p:txBody>
            <a:bodyPr/>
            <a:lstStyle/>
            <a:p>
              <a:endParaRPr lang="ru-RU"/>
            </a:p>
          </p:txBody>
        </p:sp>
        <p:sp>
          <p:nvSpPr>
            <p:cNvPr id="61" name="Rectangle 1076"/>
            <p:cNvSpPr/>
            <p:nvPr/>
          </p:nvSpPr>
          <p:spPr>
            <a:xfrm>
              <a:off x="5655770" y="1745764"/>
              <a:ext cx="1752252"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соответствующие</a:t>
              </a:r>
              <a:endParaRPr lang="ru-RU" sz="1100">
                <a:solidFill>
                  <a:srgbClr val="000000"/>
                </a:solidFill>
                <a:effectLst/>
                <a:latin typeface="Calibri" panose="020F0502020204030204" pitchFamily="34" charset="0"/>
                <a:ea typeface="Calibri" panose="020F0502020204030204" pitchFamily="34" charset="0"/>
              </a:endParaRPr>
            </a:p>
          </p:txBody>
        </p:sp>
        <p:sp>
          <p:nvSpPr>
            <p:cNvPr id="62" name="Rectangle 1077"/>
            <p:cNvSpPr/>
            <p:nvPr/>
          </p:nvSpPr>
          <p:spPr>
            <a:xfrm>
              <a:off x="5655770" y="1936264"/>
              <a:ext cx="1985692"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квалификационным</a:t>
              </a:r>
              <a:endParaRPr lang="ru-RU" sz="1100">
                <a:solidFill>
                  <a:srgbClr val="000000"/>
                </a:solidFill>
                <a:effectLst/>
                <a:latin typeface="Calibri" panose="020F0502020204030204" pitchFamily="34" charset="0"/>
                <a:ea typeface="Calibri" panose="020F0502020204030204" pitchFamily="34" charset="0"/>
              </a:endParaRPr>
            </a:p>
          </p:txBody>
        </p:sp>
        <p:sp>
          <p:nvSpPr>
            <p:cNvPr id="63" name="Rectangle 1078"/>
            <p:cNvSpPr/>
            <p:nvPr/>
          </p:nvSpPr>
          <p:spPr>
            <a:xfrm>
              <a:off x="5655770" y="2126764"/>
              <a:ext cx="1343950"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требованиям</a:t>
              </a:r>
              <a:r>
                <a:rPr lang="ru-RU" sz="1200" b="1" spc="4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64" name="Rectangle 1079"/>
            <p:cNvSpPr/>
            <p:nvPr/>
          </p:nvSpPr>
          <p:spPr>
            <a:xfrm>
              <a:off x="5655770" y="2317264"/>
              <a:ext cx="1217288"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к</a:t>
              </a:r>
              <a:r>
                <a:rPr lang="ru-RU" sz="1200" b="1" spc="40">
                  <a:solidFill>
                    <a:srgbClr val="181717"/>
                  </a:solidFill>
                  <a:effectLst/>
                  <a:latin typeface="Calibri" panose="020F0502020204030204" pitchFamily="34" charset="0"/>
                  <a:ea typeface="Calibri" panose="020F0502020204030204" pitchFamily="34" charset="0"/>
                </a:rPr>
                <a:t> </a:t>
              </a:r>
              <a:r>
                <a:rPr lang="ru-RU" sz="1200" b="1" spc="-25">
                  <a:solidFill>
                    <a:srgbClr val="181717"/>
                  </a:solidFill>
                  <a:effectLst/>
                  <a:latin typeface="Calibri" panose="020F0502020204030204" pitchFamily="34" charset="0"/>
                  <a:ea typeface="Calibri" panose="020F0502020204030204" pitchFamily="34" charset="0"/>
                </a:rPr>
                <a:t>должности</a:t>
              </a:r>
              <a:endParaRPr lang="ru-RU" sz="1100">
                <a:solidFill>
                  <a:srgbClr val="000000"/>
                </a:solidFill>
                <a:effectLst/>
                <a:latin typeface="Calibri" panose="020F0502020204030204" pitchFamily="34" charset="0"/>
                <a:ea typeface="Calibri" panose="020F0502020204030204" pitchFamily="34" charset="0"/>
              </a:endParaRPr>
            </a:p>
          </p:txBody>
        </p:sp>
        <p:sp>
          <p:nvSpPr>
            <p:cNvPr id="65" name="Rectangle 1080"/>
            <p:cNvSpPr/>
            <p:nvPr/>
          </p:nvSpPr>
          <p:spPr>
            <a:xfrm>
              <a:off x="5655770" y="2507764"/>
              <a:ext cx="2071958"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гражданской</a:t>
              </a:r>
              <a:r>
                <a:rPr lang="ru-RU" sz="1200" b="1" spc="40">
                  <a:solidFill>
                    <a:srgbClr val="181717"/>
                  </a:solidFill>
                  <a:effectLst/>
                  <a:latin typeface="Calibri" panose="020F0502020204030204" pitchFamily="34" charset="0"/>
                  <a:ea typeface="Calibri" panose="020F0502020204030204" pitchFamily="34" charset="0"/>
                </a:rPr>
                <a:t> </a:t>
              </a:r>
              <a:r>
                <a:rPr lang="ru-RU" sz="1200" b="1" spc="-25">
                  <a:solidFill>
                    <a:srgbClr val="181717"/>
                  </a:solidFill>
                  <a:effectLst/>
                  <a:latin typeface="Calibri" panose="020F0502020204030204" pitchFamily="34" charset="0"/>
                  <a:ea typeface="Calibri" panose="020F0502020204030204" pitchFamily="34" charset="0"/>
                </a:rPr>
                <a:t>службы</a:t>
              </a:r>
              <a:endParaRPr lang="ru-RU" sz="1100">
                <a:solidFill>
                  <a:srgbClr val="000000"/>
                </a:solidFill>
                <a:effectLst/>
                <a:latin typeface="Calibri" panose="020F0502020204030204" pitchFamily="34" charset="0"/>
                <a:ea typeface="Calibri" panose="020F0502020204030204" pitchFamily="34" charset="0"/>
              </a:endParaRPr>
            </a:p>
          </p:txBody>
        </p:sp>
        <p:sp>
          <p:nvSpPr>
            <p:cNvPr id="66" name="Rectangle 1081"/>
            <p:cNvSpPr/>
            <p:nvPr/>
          </p:nvSpPr>
          <p:spPr>
            <a:xfrm>
              <a:off x="3380742" y="1948913"/>
              <a:ext cx="1153824"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владеющие</a:t>
              </a:r>
              <a:endParaRPr lang="ru-RU" sz="1100">
                <a:solidFill>
                  <a:srgbClr val="000000"/>
                </a:solidFill>
                <a:effectLst/>
                <a:latin typeface="Calibri" panose="020F0502020204030204" pitchFamily="34" charset="0"/>
                <a:ea typeface="Calibri" panose="020F0502020204030204" pitchFamily="34" charset="0"/>
              </a:endParaRPr>
            </a:p>
          </p:txBody>
        </p:sp>
        <p:sp>
          <p:nvSpPr>
            <p:cNvPr id="67" name="Rectangle 1082"/>
            <p:cNvSpPr/>
            <p:nvPr/>
          </p:nvSpPr>
          <p:spPr>
            <a:xfrm>
              <a:off x="3380742" y="2139413"/>
              <a:ext cx="1746354"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государственным</a:t>
              </a:r>
              <a:endParaRPr lang="ru-RU" sz="1100">
                <a:solidFill>
                  <a:srgbClr val="000000"/>
                </a:solidFill>
                <a:effectLst/>
                <a:latin typeface="Calibri" panose="020F0502020204030204" pitchFamily="34" charset="0"/>
                <a:ea typeface="Calibri" panose="020F0502020204030204" pitchFamily="34" charset="0"/>
              </a:endParaRPr>
            </a:p>
          </p:txBody>
        </p:sp>
        <p:sp>
          <p:nvSpPr>
            <p:cNvPr id="68" name="Rectangle 1083"/>
            <p:cNvSpPr/>
            <p:nvPr/>
          </p:nvSpPr>
          <p:spPr>
            <a:xfrm>
              <a:off x="3380742" y="2329913"/>
              <a:ext cx="1939357"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языком</a:t>
              </a:r>
              <a:r>
                <a:rPr lang="ru-RU" sz="1200" b="1" spc="40">
                  <a:solidFill>
                    <a:srgbClr val="181717"/>
                  </a:solidFill>
                  <a:effectLst/>
                  <a:latin typeface="Calibri" panose="020F0502020204030204" pitchFamily="34" charset="0"/>
                  <a:ea typeface="Calibri" panose="020F0502020204030204" pitchFamily="34" charset="0"/>
                </a:rPr>
                <a:t> </a:t>
              </a:r>
              <a:r>
                <a:rPr lang="ru-RU" sz="1200" b="1" spc="-25">
                  <a:solidFill>
                    <a:srgbClr val="181717"/>
                  </a:solidFill>
                  <a:effectLst/>
                  <a:latin typeface="Calibri" panose="020F0502020204030204" pitchFamily="34" charset="0"/>
                  <a:ea typeface="Calibri" panose="020F0502020204030204" pitchFamily="34" charset="0"/>
                </a:rPr>
                <a:t>Российской</a:t>
              </a:r>
              <a:endParaRPr lang="ru-RU" sz="1100">
                <a:solidFill>
                  <a:srgbClr val="000000"/>
                </a:solidFill>
                <a:effectLst/>
                <a:latin typeface="Calibri" panose="020F0502020204030204" pitchFamily="34" charset="0"/>
                <a:ea typeface="Calibri" panose="020F0502020204030204" pitchFamily="34" charset="0"/>
              </a:endParaRPr>
            </a:p>
          </p:txBody>
        </p:sp>
        <p:sp>
          <p:nvSpPr>
            <p:cNvPr id="69" name="Rectangle 1084"/>
            <p:cNvSpPr/>
            <p:nvPr/>
          </p:nvSpPr>
          <p:spPr>
            <a:xfrm>
              <a:off x="3380742" y="2520413"/>
              <a:ext cx="1105178" cy="190519"/>
            </a:xfrm>
            <a:prstGeom prst="rect">
              <a:avLst/>
            </a:prstGeom>
            <a:ln>
              <a:noFill/>
            </a:ln>
          </p:spPr>
          <p:txBody>
            <a:bodyPr vert="horz" lIns="0" tIns="0" rIns="0" bIns="0" rtlCol="0">
              <a:noAutofit/>
            </a:bodyPr>
            <a:lstStyle/>
            <a:p>
              <a:pPr>
                <a:lnSpc>
                  <a:spcPct val="107000"/>
                </a:lnSpc>
                <a:spcAft>
                  <a:spcPts val="800"/>
                </a:spcAft>
              </a:pPr>
              <a:r>
                <a:rPr lang="ru-RU" sz="1200" b="1" spc="-25">
                  <a:solidFill>
                    <a:srgbClr val="181717"/>
                  </a:solidFill>
                  <a:effectLst/>
                  <a:latin typeface="Calibri" panose="020F0502020204030204" pitchFamily="34" charset="0"/>
                  <a:ea typeface="Calibri" panose="020F0502020204030204" pitchFamily="34" charset="0"/>
                </a:rPr>
                <a:t>Федерации</a:t>
              </a:r>
              <a:endParaRPr lang="ru-RU" sz="1100">
                <a:solidFill>
                  <a:srgbClr val="000000"/>
                </a:solidFill>
                <a:effectLst/>
                <a:latin typeface="Calibri" panose="020F0502020204030204" pitchFamily="34" charset="0"/>
                <a:ea typeface="Calibri" panose="020F0502020204030204" pitchFamily="34" charset="0"/>
              </a:endParaRPr>
            </a:p>
          </p:txBody>
        </p:sp>
        <p:sp>
          <p:nvSpPr>
            <p:cNvPr id="70" name="Rectangle 1085"/>
            <p:cNvSpPr/>
            <p:nvPr/>
          </p:nvSpPr>
          <p:spPr>
            <a:xfrm>
              <a:off x="321465" y="3238526"/>
              <a:ext cx="2657698"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По результатам конкурса </a:t>
              </a:r>
              <a:endParaRPr lang="ru-RU" sz="1100">
                <a:solidFill>
                  <a:srgbClr val="000000"/>
                </a:solidFill>
                <a:effectLst/>
                <a:latin typeface="Calibri" panose="020F0502020204030204" pitchFamily="34" charset="0"/>
                <a:ea typeface="Calibri" panose="020F0502020204030204" pitchFamily="34" charset="0"/>
              </a:endParaRPr>
            </a:p>
          </p:txBody>
        </p:sp>
        <p:sp>
          <p:nvSpPr>
            <p:cNvPr id="71" name="Shape 1086"/>
            <p:cNvSpPr/>
            <p:nvPr/>
          </p:nvSpPr>
          <p:spPr>
            <a:xfrm>
              <a:off x="2578266" y="3122375"/>
              <a:ext cx="2302307" cy="515480"/>
            </a:xfrm>
            <a:custGeom>
              <a:avLst/>
              <a:gdLst/>
              <a:ahLst/>
              <a:cxnLst/>
              <a:rect l="0" t="0" r="0" b="0"/>
              <a:pathLst>
                <a:path w="2302307" h="515480">
                  <a:moveTo>
                    <a:pt x="144005" y="0"/>
                  </a:moveTo>
                  <a:lnTo>
                    <a:pt x="2158314" y="0"/>
                  </a:lnTo>
                  <a:cubicBezTo>
                    <a:pt x="2237842" y="0"/>
                    <a:pt x="2302307" y="64465"/>
                    <a:pt x="2302307" y="143993"/>
                  </a:cubicBezTo>
                  <a:lnTo>
                    <a:pt x="2302307" y="315532"/>
                  </a:lnTo>
                  <a:lnTo>
                    <a:pt x="1171207" y="515480"/>
                  </a:lnTo>
                  <a:lnTo>
                    <a:pt x="0" y="315532"/>
                  </a:lnTo>
                  <a:lnTo>
                    <a:pt x="0" y="143993"/>
                  </a:lnTo>
                  <a:cubicBezTo>
                    <a:pt x="0" y="64465"/>
                    <a:pt x="64465" y="0"/>
                    <a:pt x="144005" y="0"/>
                  </a:cubicBezTo>
                  <a:close/>
                </a:path>
              </a:pathLst>
            </a:custGeom>
            <a:ln w="0" cap="flat">
              <a:miter lim="127000"/>
            </a:ln>
          </p:spPr>
          <p:style>
            <a:lnRef idx="0">
              <a:srgbClr val="000000">
                <a:alpha val="0"/>
              </a:srgbClr>
            </a:lnRef>
            <a:fillRef idx="1">
              <a:srgbClr val="00AACB"/>
            </a:fillRef>
            <a:effectRef idx="0">
              <a:scrgbClr r="0" g="0" b="0"/>
            </a:effectRef>
            <a:fontRef idx="none"/>
          </p:style>
          <p:txBody>
            <a:bodyPr/>
            <a:lstStyle/>
            <a:p>
              <a:endParaRPr lang="ru-RU"/>
            </a:p>
          </p:txBody>
        </p:sp>
        <p:sp>
          <p:nvSpPr>
            <p:cNvPr id="72" name="Rectangle 1087"/>
            <p:cNvSpPr/>
            <p:nvPr/>
          </p:nvSpPr>
          <p:spPr>
            <a:xfrm>
              <a:off x="2998275" y="3247636"/>
              <a:ext cx="1623767" cy="171040"/>
            </a:xfrm>
            <a:prstGeom prst="rect">
              <a:avLst/>
            </a:prstGeom>
            <a:ln>
              <a:noFill/>
            </a:ln>
          </p:spPr>
          <p:txBody>
            <a:bodyPr vert="horz" lIns="0" tIns="0" rIns="0" bIns="0" rtlCol="0">
              <a:noAutofit/>
            </a:bodyPr>
            <a:lstStyle/>
            <a:p>
              <a:pPr>
                <a:lnSpc>
                  <a:spcPct val="107000"/>
                </a:lnSpc>
                <a:spcAft>
                  <a:spcPts val="800"/>
                </a:spcAft>
              </a:pPr>
              <a:r>
                <a:rPr lang="ru-RU" sz="12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Без проведения конкурса</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3" name="Shape 1088"/>
            <p:cNvSpPr/>
            <p:nvPr/>
          </p:nvSpPr>
          <p:spPr>
            <a:xfrm>
              <a:off x="4954411" y="3098601"/>
              <a:ext cx="2302307" cy="515480"/>
            </a:xfrm>
            <a:custGeom>
              <a:avLst/>
              <a:gdLst/>
              <a:ahLst/>
              <a:cxnLst/>
              <a:rect l="0" t="0" r="0" b="0"/>
              <a:pathLst>
                <a:path w="2302307" h="515480">
                  <a:moveTo>
                    <a:pt x="144005" y="0"/>
                  </a:moveTo>
                  <a:lnTo>
                    <a:pt x="2158302" y="0"/>
                  </a:lnTo>
                  <a:cubicBezTo>
                    <a:pt x="2237841" y="0"/>
                    <a:pt x="2302307" y="64465"/>
                    <a:pt x="2302307" y="143993"/>
                  </a:cubicBezTo>
                  <a:lnTo>
                    <a:pt x="2302307" y="315532"/>
                  </a:lnTo>
                  <a:lnTo>
                    <a:pt x="1171206" y="515480"/>
                  </a:lnTo>
                  <a:lnTo>
                    <a:pt x="0" y="315532"/>
                  </a:lnTo>
                  <a:lnTo>
                    <a:pt x="0" y="143993"/>
                  </a:lnTo>
                  <a:cubicBezTo>
                    <a:pt x="0" y="64465"/>
                    <a:pt x="64465" y="0"/>
                    <a:pt x="144005" y="0"/>
                  </a:cubicBezTo>
                  <a:close/>
                </a:path>
              </a:pathLst>
            </a:custGeom>
            <a:ln w="0" cap="flat">
              <a:miter lim="127000"/>
            </a:ln>
          </p:spPr>
          <p:style>
            <a:lnRef idx="0">
              <a:srgbClr val="000000">
                <a:alpha val="0"/>
              </a:srgbClr>
            </a:lnRef>
            <a:fillRef idx="1">
              <a:srgbClr val="E9545F"/>
            </a:fillRef>
            <a:effectRef idx="0">
              <a:scrgbClr r="0" g="0" b="0"/>
            </a:effectRef>
            <a:fontRef idx="none"/>
          </p:style>
          <p:txBody>
            <a:bodyPr/>
            <a:lstStyle/>
            <a:p>
              <a:endParaRPr lang="ru-RU"/>
            </a:p>
          </p:txBody>
        </p:sp>
        <p:sp>
          <p:nvSpPr>
            <p:cNvPr id="74" name="Rectangle 1089"/>
            <p:cNvSpPr/>
            <p:nvPr/>
          </p:nvSpPr>
          <p:spPr>
            <a:xfrm>
              <a:off x="5693185" y="3138943"/>
              <a:ext cx="1029886" cy="238439"/>
            </a:xfrm>
            <a:prstGeom prst="rect">
              <a:avLst/>
            </a:prstGeom>
            <a:ln>
              <a:noFill/>
            </a:ln>
          </p:spPr>
          <p:txBody>
            <a:bodyPr vert="horz" lIns="0" tIns="0" rIns="0" bIns="0" rtlCol="0">
              <a:noAutofit/>
            </a:bodyPr>
            <a:lstStyle/>
            <a:p>
              <a:pPr>
                <a:lnSpc>
                  <a:spcPct val="107000"/>
                </a:lnSpc>
                <a:spcAft>
                  <a:spcPts val="800"/>
                </a:spcAft>
              </a:pPr>
              <a:r>
                <a:rPr lang="ru-RU" sz="12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Конкурс может</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5" name="Rectangle 1090"/>
            <p:cNvSpPr/>
            <p:nvPr/>
          </p:nvSpPr>
          <p:spPr>
            <a:xfrm>
              <a:off x="5704836" y="3308024"/>
              <a:ext cx="919185" cy="268678"/>
            </a:xfrm>
            <a:prstGeom prst="rect">
              <a:avLst/>
            </a:prstGeom>
            <a:ln>
              <a:noFill/>
            </a:ln>
          </p:spPr>
          <p:txBody>
            <a:bodyPr vert="horz" lIns="0" tIns="0" rIns="0" bIns="0" rtlCol="0">
              <a:noAutofit/>
            </a:bodyPr>
            <a:lstStyle/>
            <a:p>
              <a:pPr>
                <a:lnSpc>
                  <a:spcPct val="107000"/>
                </a:lnSpc>
                <a:spcAft>
                  <a:spcPts val="800"/>
                </a:spcAft>
              </a:pPr>
              <a:r>
                <a:rPr lang="ru-RU" sz="12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не проводиться</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6" name="Rectangle 1091"/>
            <p:cNvSpPr/>
            <p:nvPr/>
          </p:nvSpPr>
          <p:spPr>
            <a:xfrm>
              <a:off x="239663" y="3624865"/>
              <a:ext cx="2100986" cy="2824434"/>
            </a:xfrm>
            <a:prstGeom prst="rect">
              <a:avLst/>
            </a:prstGeom>
            <a:ln>
              <a:noFill/>
            </a:ln>
          </p:spPr>
          <p:txBody>
            <a:bodyPr vert="horz" lIns="0" tIns="0" rIns="0" bIns="0" rtlCol="0">
              <a:noAutofit/>
            </a:bodyPr>
            <a:lstStyle/>
            <a:p>
              <a:pPr>
                <a:spcAft>
                  <a:spcPts val="800"/>
                </a:spcAft>
              </a:pPr>
              <a:r>
                <a:rPr lang="ru-RU" sz="1200" spc="5" dirty="0">
                  <a:solidFill>
                    <a:srgbClr val="181717"/>
                  </a:solidFill>
                  <a:effectLst/>
                  <a:latin typeface="Calibri" panose="020F0502020204030204" pitchFamily="34" charset="0"/>
                  <a:ea typeface="Calibri" panose="020F0502020204030204" pitchFamily="34" charset="0"/>
                </a:rPr>
                <a:t>Конкурс</a:t>
              </a:r>
              <a:r>
                <a:rPr lang="ru-RU" sz="1200" spc="35" dirty="0">
                  <a:solidFill>
                    <a:srgbClr val="181717"/>
                  </a:solidFill>
                  <a:effectLst/>
                  <a:latin typeface="Calibri" panose="020F0502020204030204" pitchFamily="34" charset="0"/>
                  <a:ea typeface="Calibri" panose="020F0502020204030204" pitchFamily="34" charset="0"/>
                </a:rPr>
                <a:t> </a:t>
              </a:r>
              <a:r>
                <a:rPr lang="ru-RU" sz="1200" spc="5" dirty="0">
                  <a:solidFill>
                    <a:srgbClr val="181717"/>
                  </a:solidFill>
                  <a:effectLst/>
                  <a:latin typeface="Calibri" panose="020F0502020204030204" pitchFamily="34" charset="0"/>
                  <a:ea typeface="Calibri" panose="020F0502020204030204" pitchFamily="34" charset="0"/>
                </a:rPr>
                <a:t>заключается</a:t>
              </a:r>
              <a:r>
                <a:rPr lang="ru-RU" sz="1200" spc="35" dirty="0">
                  <a:solidFill>
                    <a:srgbClr val="181717"/>
                  </a:solidFill>
                  <a:effectLst/>
                  <a:latin typeface="Calibri" panose="020F0502020204030204" pitchFamily="34" charset="0"/>
                  <a:ea typeface="Calibri" panose="020F0502020204030204" pitchFamily="34" charset="0"/>
                </a:rPr>
                <a:t> </a:t>
              </a:r>
              <a:r>
                <a:rPr lang="ru-RU" sz="1200" spc="5" dirty="0">
                  <a:solidFill>
                    <a:srgbClr val="181717"/>
                  </a:solidFill>
                  <a:effectLst/>
                  <a:latin typeface="Calibri" panose="020F0502020204030204" pitchFamily="34" charset="0"/>
                  <a:ea typeface="Calibri" panose="020F0502020204030204" pitchFamily="34" charset="0"/>
                </a:rPr>
                <a:t>в</a:t>
              </a:r>
              <a:r>
                <a:rPr lang="ru-RU" sz="1200" spc="35" dirty="0">
                  <a:solidFill>
                    <a:srgbClr val="181717"/>
                  </a:solidFill>
                  <a:effectLst/>
                  <a:latin typeface="Calibri" panose="020F0502020204030204" pitchFamily="34" charset="0"/>
                  <a:ea typeface="Calibri" panose="020F0502020204030204" pitchFamily="34" charset="0"/>
                </a:rPr>
                <a:t> </a:t>
              </a:r>
              <a:r>
                <a:rPr lang="ru-RU" sz="1200" spc="5" dirty="0">
                  <a:solidFill>
                    <a:srgbClr val="181717"/>
                  </a:solidFill>
                  <a:effectLst/>
                  <a:latin typeface="Calibri" panose="020F0502020204030204" pitchFamily="34" charset="0"/>
                  <a:ea typeface="Calibri" panose="020F0502020204030204" pitchFamily="34" charset="0"/>
                </a:rPr>
                <a:t>оценке</a:t>
              </a:r>
              <a:r>
                <a:rPr lang="ru-RU" sz="1200" spc="35" dirty="0">
                  <a:solidFill>
                    <a:srgbClr val="181717"/>
                  </a:solidFill>
                  <a:effectLst/>
                  <a:latin typeface="Calibri" panose="020F0502020204030204" pitchFamily="34" charset="0"/>
                  <a:ea typeface="Calibri" panose="020F0502020204030204" pitchFamily="34" charset="0"/>
                </a:rPr>
                <a:t> </a:t>
              </a:r>
              <a:r>
                <a:rPr lang="ru-RU" sz="1200" spc="5" dirty="0" smtClean="0">
                  <a:solidFill>
                    <a:srgbClr val="181717"/>
                  </a:solidFill>
                  <a:effectLst/>
                  <a:latin typeface="Calibri" panose="020F0502020204030204" pitchFamily="34" charset="0"/>
                  <a:ea typeface="Calibri" panose="020F0502020204030204" pitchFamily="34" charset="0"/>
                </a:rPr>
                <a:t>профессионального уровня претендентов на замещение должности гражданской службы, их соответствия установленным квалификационным</a:t>
              </a:r>
              <a:r>
                <a:rPr lang="ru-RU" sz="1200" spc="5" dirty="0">
                  <a:solidFill>
                    <a:srgbClr val="181717"/>
                  </a:solidFill>
                  <a:latin typeface="Calibri" panose="020F0502020204030204" pitchFamily="34" charset="0"/>
                  <a:ea typeface="Calibri" panose="020F0502020204030204" pitchFamily="34" charset="0"/>
                </a:rPr>
                <a:t>и</a:t>
              </a:r>
              <a:r>
                <a:rPr lang="ru-RU" sz="1200" spc="5" dirty="0" smtClean="0">
                  <a:solidFill>
                    <a:srgbClr val="181717"/>
                  </a:solidFill>
                  <a:effectLst/>
                  <a:latin typeface="Calibri" panose="020F0502020204030204" pitchFamily="34" charset="0"/>
                  <a:ea typeface="Calibri" panose="020F0502020204030204" pitchFamily="34" charset="0"/>
                </a:rPr>
                <a:t> требованиям к должности</a:t>
              </a:r>
            </a:p>
            <a:p>
              <a:pPr>
                <a:spcAft>
                  <a:spcPts val="800"/>
                </a:spcAft>
              </a:pPr>
              <a:r>
                <a:rPr lang="ru-RU" sz="1200" spc="5" dirty="0" smtClean="0">
                  <a:solidFill>
                    <a:srgbClr val="181717"/>
                  </a:solidFill>
                  <a:latin typeface="Calibri" panose="020F0502020204030204" pitchFamily="34" charset="0"/>
                  <a:ea typeface="Calibri" panose="020F0502020204030204" pitchFamily="34" charset="0"/>
                </a:rPr>
                <a:t>Порядок и условия проведения конкурса определены Указом Президента Российской Федерации от 1 февраля 2005 г. №112</a:t>
              </a:r>
            </a:p>
            <a:p>
              <a:pPr>
                <a:spcAft>
                  <a:spcPts val="800"/>
                </a:spcAft>
              </a:pPr>
              <a:r>
                <a:rPr lang="ru-RU" sz="1200" spc="5" dirty="0" smtClean="0">
                  <a:solidFill>
                    <a:srgbClr val="181717"/>
                  </a:solidFill>
                  <a:latin typeface="Calibri" panose="020F0502020204030204" pitchFamily="34" charset="0"/>
                  <a:ea typeface="Calibri" panose="020F0502020204030204" pitchFamily="34" charset="0"/>
                </a:rPr>
                <a:t>Методика проведения конкурса в аппарате Правительства утверждена постановлением Губернатора Ставропольского  края                  от 01 июля 2005 г. № 357</a:t>
              </a:r>
              <a:endParaRPr lang="ru-RU" sz="1200" spc="5" dirty="0">
                <a:solidFill>
                  <a:srgbClr val="181717"/>
                </a:solidFill>
                <a:latin typeface="Calibri" panose="020F0502020204030204" pitchFamily="34" charset="0"/>
                <a:ea typeface="Calibri" panose="020F0502020204030204" pitchFamily="34" charset="0"/>
              </a:endParaRPr>
            </a:p>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98" name="Rectangle 1111"/>
            <p:cNvSpPr/>
            <p:nvPr/>
          </p:nvSpPr>
          <p:spPr>
            <a:xfrm>
              <a:off x="2724398" y="3681001"/>
              <a:ext cx="89320" cy="134951"/>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00" name="Rectangle 1113"/>
            <p:cNvSpPr/>
            <p:nvPr/>
          </p:nvSpPr>
          <p:spPr>
            <a:xfrm>
              <a:off x="2516129" y="3675400"/>
              <a:ext cx="2310304" cy="3075723"/>
            </a:xfrm>
            <a:prstGeom prst="rect">
              <a:avLst/>
            </a:prstGeom>
            <a:ln>
              <a:noFill/>
            </a:ln>
          </p:spPr>
          <p:txBody>
            <a:bodyPr vert="horz" lIns="0" tIns="0" rIns="0" bIns="0" rtlCol="0">
              <a:noAutofit/>
            </a:bodyPr>
            <a:lstStyle/>
            <a:p>
              <a:pPr marL="171450" indent="-171450">
                <a:lnSpc>
                  <a:spcPts val="1200"/>
                </a:lnSpc>
                <a:spcAft>
                  <a:spcPts val="600"/>
                </a:spcAft>
                <a:buClr>
                  <a:srgbClr val="FFC000"/>
                </a:buClr>
                <a:buFont typeface="Arial" panose="020B0604020202020204" pitchFamily="34" charset="0"/>
                <a:buChar char="•"/>
              </a:pPr>
              <a:r>
                <a:rPr lang="ru-RU" sz="1150" dirty="0" smtClean="0">
                  <a:solidFill>
                    <a:srgbClr val="000000"/>
                  </a:solidFill>
                  <a:effectLst/>
                  <a:latin typeface="Calibri" panose="020F0502020204030204" pitchFamily="34" charset="0"/>
                  <a:ea typeface="Calibri" panose="020F0502020204030204" pitchFamily="34" charset="0"/>
                </a:rPr>
                <a:t>при назначении на замещаемые на определенный срок полномочий должности категорий «руководители» и «помощники (советники)»</a:t>
              </a:r>
            </a:p>
            <a:p>
              <a:pPr marL="171450" indent="-171450">
                <a:lnSpc>
                  <a:spcPts val="1200"/>
                </a:lnSpc>
                <a:spcAft>
                  <a:spcPts val="600"/>
                </a:spcAft>
                <a:buClr>
                  <a:srgbClr val="FFC000"/>
                </a:buClr>
                <a:buFont typeface="Arial" panose="020B0604020202020204" pitchFamily="34" charset="0"/>
                <a:buChar char="•"/>
              </a:pPr>
              <a:r>
                <a:rPr lang="ru-RU" sz="1150" dirty="0" smtClean="0">
                  <a:solidFill>
                    <a:srgbClr val="000000"/>
                  </a:solidFill>
                  <a:latin typeface="Calibri" panose="020F0502020204030204" pitchFamily="34" charset="0"/>
                  <a:ea typeface="Calibri" panose="020F0502020204030204" pitchFamily="34" charset="0"/>
                </a:rPr>
                <a:t>при заключении срочного служебного контракта</a:t>
              </a:r>
            </a:p>
            <a:p>
              <a:pPr marL="171450" indent="-171450">
                <a:lnSpc>
                  <a:spcPts val="1200"/>
                </a:lnSpc>
                <a:spcAft>
                  <a:spcPts val="600"/>
                </a:spcAft>
                <a:buClr>
                  <a:srgbClr val="FFC000"/>
                </a:buClr>
                <a:buFont typeface="Arial" panose="020B0604020202020204" pitchFamily="34" charset="0"/>
                <a:buChar char="•"/>
              </a:pPr>
              <a:r>
                <a:rPr lang="ru-RU" sz="1150" dirty="0" smtClean="0">
                  <a:solidFill>
                    <a:srgbClr val="000000"/>
                  </a:solidFill>
                  <a:effectLst/>
                  <a:latin typeface="Calibri" panose="020F0502020204030204" pitchFamily="34" charset="0"/>
                  <a:ea typeface="Calibri" panose="020F0502020204030204" pitchFamily="34" charset="0"/>
                </a:rPr>
                <a:t>при назначении гражданского служащего на иную должность гражданской службы, если по состоянию здоровья он не может исполнять должностные обязанности по замещаемой должности</a:t>
              </a:r>
            </a:p>
            <a:p>
              <a:pPr marL="171450" indent="-171450">
                <a:lnSpc>
                  <a:spcPts val="1200"/>
                </a:lnSpc>
                <a:spcAft>
                  <a:spcPts val="600"/>
                </a:spcAft>
                <a:buClr>
                  <a:srgbClr val="FFC000"/>
                </a:buClr>
                <a:buFont typeface="Arial" panose="020B0604020202020204" pitchFamily="34" charset="0"/>
                <a:buChar char="•"/>
              </a:pPr>
              <a:r>
                <a:rPr lang="ru-RU" sz="1150" dirty="0" smtClean="0">
                  <a:solidFill>
                    <a:srgbClr val="000000"/>
                  </a:solidFill>
                  <a:latin typeface="Calibri" panose="020F0502020204030204" pitchFamily="34" charset="0"/>
                  <a:ea typeface="Calibri" panose="020F0502020204030204" pitchFamily="34" charset="0"/>
                </a:rPr>
                <a:t>при продолжении государственно-служебных отношений с гражданским служащим при сокращении должностей гражданской службы или упразднении государственного органа</a:t>
              </a:r>
            </a:p>
            <a:p>
              <a:pPr marL="171450" indent="-171450">
                <a:lnSpc>
                  <a:spcPts val="1200"/>
                </a:lnSpc>
                <a:spcAft>
                  <a:spcPts val="600"/>
                </a:spcAft>
                <a:buClr>
                  <a:srgbClr val="FFC000"/>
                </a:buClr>
                <a:buFont typeface="Arial" panose="020B0604020202020204" pitchFamily="34" charset="0"/>
                <a:buChar char="•"/>
              </a:pPr>
              <a:r>
                <a:rPr lang="ru-RU" sz="1150" dirty="0" smtClean="0">
                  <a:solidFill>
                    <a:srgbClr val="000000"/>
                  </a:solidFill>
                  <a:effectLst/>
                  <a:latin typeface="Calibri" panose="020F0502020204030204" pitchFamily="34" charset="0"/>
                  <a:ea typeface="Calibri" panose="020F0502020204030204" pitchFamily="34" charset="0"/>
                </a:rPr>
                <a:t>при назначении в порядке ротации</a:t>
              </a:r>
            </a:p>
            <a:p>
              <a:pPr marL="171450" indent="-171450">
                <a:lnSpc>
                  <a:spcPts val="1200"/>
                </a:lnSpc>
                <a:spcAft>
                  <a:spcPts val="600"/>
                </a:spcAft>
                <a:buClr>
                  <a:srgbClr val="FFC000"/>
                </a:buClr>
                <a:buFont typeface="Arial" panose="020B0604020202020204" pitchFamily="34" charset="0"/>
                <a:buChar char="•"/>
              </a:pPr>
              <a:r>
                <a:rPr lang="ru-RU" sz="1150" dirty="0">
                  <a:solidFill>
                    <a:srgbClr val="000000"/>
                  </a:solidFill>
                  <a:latin typeface="Calibri" panose="020F0502020204030204" pitchFamily="34" charset="0"/>
                  <a:ea typeface="Calibri" panose="020F0502020204030204" pitchFamily="34" charset="0"/>
                </a:rPr>
                <a:t>п</a:t>
              </a:r>
              <a:r>
                <a:rPr lang="ru-RU" sz="1150" dirty="0" smtClean="0">
                  <a:solidFill>
                    <a:srgbClr val="000000"/>
                  </a:solidFill>
                  <a:latin typeface="Calibri" panose="020F0502020204030204" pitchFamily="34" charset="0"/>
                  <a:ea typeface="Calibri" panose="020F0502020204030204" pitchFamily="34" charset="0"/>
                </a:rPr>
                <a:t>ри назначении из кадрового резерва на гражданской службе</a:t>
              </a:r>
              <a:endParaRPr lang="ru-RU" sz="1150" dirty="0">
                <a:solidFill>
                  <a:srgbClr val="000000"/>
                </a:solidFill>
                <a:effectLst/>
                <a:latin typeface="Calibri" panose="020F0502020204030204" pitchFamily="34" charset="0"/>
                <a:ea typeface="Calibri" panose="020F0502020204030204" pitchFamily="34" charset="0"/>
              </a:endParaRPr>
            </a:p>
          </p:txBody>
        </p:sp>
        <p:sp>
          <p:nvSpPr>
            <p:cNvPr id="101" name="Rectangle 1114"/>
            <p:cNvSpPr/>
            <p:nvPr/>
          </p:nvSpPr>
          <p:spPr>
            <a:xfrm>
              <a:off x="4668854" y="3808001"/>
              <a:ext cx="47351" cy="134951"/>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29" name="Rectangle 1142"/>
            <p:cNvSpPr/>
            <p:nvPr/>
          </p:nvSpPr>
          <p:spPr>
            <a:xfrm>
              <a:off x="5127096" y="3685468"/>
              <a:ext cx="2080842" cy="2628822"/>
            </a:xfrm>
            <a:prstGeom prst="rect">
              <a:avLst/>
            </a:prstGeom>
            <a:ln>
              <a:noFill/>
            </a:ln>
          </p:spPr>
          <p:txBody>
            <a:bodyPr vert="horz" lIns="0" tIns="0" rIns="0" bIns="0" rtlCol="0">
              <a:noAutofit/>
            </a:bodyPr>
            <a:lstStyle/>
            <a:p>
              <a:pPr marL="285750" indent="-285750">
                <a:spcAft>
                  <a:spcPts val="800"/>
                </a:spcAft>
                <a:buClr>
                  <a:srgbClr val="FFC000"/>
                </a:buClr>
                <a:buFont typeface="Arial" panose="020B0604020202020204" pitchFamily="34" charset="0"/>
                <a:buChar char="•"/>
              </a:pPr>
              <a:r>
                <a:rPr lang="ru-RU" sz="1400" spc="7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при</a:t>
              </a:r>
              <a:r>
                <a:rPr lang="ru-RU" sz="1200" spc="7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назначении</a:t>
              </a:r>
              <a:r>
                <a:rPr lang="ru-RU" sz="1200" spc="7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на</a:t>
              </a:r>
              <a:r>
                <a:rPr lang="ru-RU" sz="1200" spc="7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должности</a:t>
              </a:r>
              <a:r>
                <a:rPr lang="ru-RU" sz="1200" spc="70" dirty="0">
                  <a:solidFill>
                    <a:srgbClr val="181717"/>
                  </a:solidFill>
                  <a:effectLst/>
                  <a:latin typeface="Calibri" panose="020F0502020204030204" pitchFamily="34" charset="0"/>
                  <a:ea typeface="Calibri" panose="020F0502020204030204" pitchFamily="34" charset="0"/>
                </a:rPr>
                <a:t> </a:t>
              </a:r>
              <a:r>
                <a:rPr lang="ru-RU" sz="1200" spc="10" dirty="0" smtClean="0">
                  <a:solidFill>
                    <a:srgbClr val="181717"/>
                  </a:solidFill>
                  <a:effectLst/>
                  <a:latin typeface="Calibri" panose="020F0502020204030204" pitchFamily="34" charset="0"/>
                  <a:ea typeface="Calibri" panose="020F0502020204030204" pitchFamily="34" charset="0"/>
                </a:rPr>
                <a:t>гражданской службы, исполнение должностных обязанностей по которым связано с использованием сведений, составляющих государственную тайну</a:t>
              </a:r>
            </a:p>
            <a:p>
              <a:pPr marL="285750" indent="-285750">
                <a:spcAft>
                  <a:spcPts val="800"/>
                </a:spcAft>
                <a:buClr>
                  <a:srgbClr val="FFC000"/>
                </a:buClr>
                <a:buFont typeface="Arial" panose="020B0604020202020204" pitchFamily="34" charset="0"/>
                <a:buChar char="•"/>
              </a:pPr>
              <a:r>
                <a:rPr lang="ru-RU" sz="1200" spc="10" dirty="0">
                  <a:solidFill>
                    <a:srgbClr val="181717"/>
                  </a:solidFill>
                  <a:latin typeface="Calibri" panose="020F0502020204030204" pitchFamily="34" charset="0"/>
                  <a:ea typeface="Calibri" panose="020F0502020204030204" pitchFamily="34" charset="0"/>
                </a:rPr>
                <a:t>п</a:t>
              </a:r>
              <a:r>
                <a:rPr lang="ru-RU" sz="1200" spc="10" dirty="0" smtClean="0">
                  <a:solidFill>
                    <a:srgbClr val="181717"/>
                  </a:solidFill>
                  <a:latin typeface="Calibri" panose="020F0502020204030204" pitchFamily="34" charset="0"/>
                  <a:ea typeface="Calibri" panose="020F0502020204030204" pitchFamily="34" charset="0"/>
                </a:rPr>
                <a:t>ри назначении на должности гражданской службы, относящиеся к младшей группе</a:t>
              </a:r>
              <a:endParaRPr lang="ru-RU" sz="1200" dirty="0">
                <a:solidFill>
                  <a:srgbClr val="000000"/>
                </a:solidFill>
                <a:effectLst/>
                <a:latin typeface="Calibri" panose="020F0502020204030204" pitchFamily="34" charset="0"/>
                <a:ea typeface="Calibri" panose="020F0502020204030204" pitchFamily="34" charset="0"/>
              </a:endParaRPr>
            </a:p>
          </p:txBody>
        </p:sp>
      </p:grpSp>
      <p:sp>
        <p:nvSpPr>
          <p:cNvPr id="143" name="Номер слайда 142"/>
          <p:cNvSpPr>
            <a:spLocks noGrp="1"/>
          </p:cNvSpPr>
          <p:nvPr>
            <p:ph type="sldNum" sz="quarter" idx="12"/>
          </p:nvPr>
        </p:nvSpPr>
        <p:spPr>
          <a:xfrm>
            <a:off x="10798224" y="6446763"/>
            <a:ext cx="555575" cy="274712"/>
          </a:xfrm>
        </p:spPr>
        <p:txBody>
          <a:bodyPr/>
          <a:lstStyle/>
          <a:p>
            <a:fld id="{9D3197B4-9225-4703-91FB-A4593262BF03}" type="slidenum">
              <a:rPr lang="ru-RU" sz="1600" smtClean="0">
                <a:solidFill>
                  <a:schemeClr val="tx1">
                    <a:lumMod val="95000"/>
                    <a:lumOff val="5000"/>
                  </a:schemeClr>
                </a:solidFill>
              </a:rPr>
              <a:t>13</a:t>
            </a:fld>
            <a:endParaRPr lang="ru-RU" sz="1600">
              <a:solidFill>
                <a:schemeClr val="tx1">
                  <a:lumMod val="95000"/>
                  <a:lumOff val="5000"/>
                </a:schemeClr>
              </a:solidFill>
            </a:endParaRPr>
          </a:p>
        </p:txBody>
      </p:sp>
      <p:grpSp>
        <p:nvGrpSpPr>
          <p:cNvPr id="144" name="Group 23722"/>
          <p:cNvGrpSpPr/>
          <p:nvPr/>
        </p:nvGrpSpPr>
        <p:grpSpPr>
          <a:xfrm>
            <a:off x="11418324" y="6446763"/>
            <a:ext cx="790265" cy="304083"/>
            <a:chOff x="0" y="0"/>
            <a:chExt cx="540006" cy="240970"/>
          </a:xfrm>
        </p:grpSpPr>
        <p:sp>
          <p:nvSpPr>
            <p:cNvPr id="145"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46"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4154692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078"/>
          <p:cNvGrpSpPr/>
          <p:nvPr/>
        </p:nvGrpSpPr>
        <p:grpSpPr>
          <a:xfrm>
            <a:off x="-197917" y="60030"/>
            <a:ext cx="12324772" cy="7016262"/>
            <a:chOff x="-243564" y="75122"/>
            <a:chExt cx="8092164" cy="7711441"/>
          </a:xfrm>
        </p:grpSpPr>
        <p:pic>
          <p:nvPicPr>
            <p:cNvPr id="3" name="Picture 23609"/>
            <p:cNvPicPr/>
            <p:nvPr/>
          </p:nvPicPr>
          <p:blipFill>
            <a:blip r:embed="rId2" cstate="email">
              <a:extLst>
                <a:ext uri="{28A0092B-C50C-407E-A947-70E740481C1C}">
                  <a14:useLocalDpi xmlns:a14="http://schemas.microsoft.com/office/drawing/2010/main"/>
                </a:ext>
              </a:extLst>
            </a:blip>
            <a:stretch>
              <a:fillRect/>
            </a:stretch>
          </p:blipFill>
          <p:spPr>
            <a:xfrm>
              <a:off x="-243564" y="75122"/>
              <a:ext cx="7415785" cy="7711441"/>
            </a:xfrm>
            <a:prstGeom prst="rect">
              <a:avLst/>
            </a:prstGeom>
          </p:spPr>
        </p:pic>
        <p:sp>
          <p:nvSpPr>
            <p:cNvPr id="4" name="Shape 1168"/>
            <p:cNvSpPr/>
            <p:nvPr/>
          </p:nvSpPr>
          <p:spPr>
            <a:xfrm>
              <a:off x="0" y="360001"/>
              <a:ext cx="6580806" cy="779996"/>
            </a:xfrm>
            <a:custGeom>
              <a:avLst/>
              <a:gdLst/>
              <a:ahLst/>
              <a:cxnLst/>
              <a:rect l="0" t="0" r="0" b="0"/>
              <a:pathLst>
                <a:path w="6580806" h="779996">
                  <a:moveTo>
                    <a:pt x="0" y="0"/>
                  </a:moveTo>
                  <a:lnTo>
                    <a:pt x="6580806" y="0"/>
                  </a:lnTo>
                  <a:lnTo>
                    <a:pt x="6580806" y="627596"/>
                  </a:lnTo>
                  <a:cubicBezTo>
                    <a:pt x="6580806" y="779996"/>
                    <a:pt x="6428394" y="779996"/>
                    <a:pt x="6428394"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5" name="Rectangle 20779"/>
            <p:cNvSpPr/>
            <p:nvPr/>
          </p:nvSpPr>
          <p:spPr>
            <a:xfrm>
              <a:off x="1547999" y="541360"/>
              <a:ext cx="151343"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8</a:t>
              </a:r>
              <a:endParaRPr lang="ru-RU" sz="1100">
                <a:solidFill>
                  <a:srgbClr val="000000"/>
                </a:solidFill>
                <a:effectLst/>
                <a:latin typeface="Calibri" panose="020F0502020204030204" pitchFamily="34" charset="0"/>
                <a:ea typeface="Calibri" panose="020F0502020204030204" pitchFamily="34" charset="0"/>
              </a:endParaRPr>
            </a:p>
          </p:txBody>
        </p:sp>
        <p:sp>
          <p:nvSpPr>
            <p:cNvPr id="6" name="Rectangle 20780"/>
            <p:cNvSpPr/>
            <p:nvPr/>
          </p:nvSpPr>
          <p:spPr>
            <a:xfrm>
              <a:off x="1661791" y="541360"/>
              <a:ext cx="5547275"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ПОРЯДОК ПРОХОЖДЕНИЯ ИСПЫТАНИЯ </a:t>
              </a:r>
              <a:endParaRPr lang="ru-RU" sz="1100">
                <a:solidFill>
                  <a:srgbClr val="000000"/>
                </a:solidFill>
                <a:effectLst/>
                <a:latin typeface="Calibri" panose="020F0502020204030204" pitchFamily="34" charset="0"/>
                <a:ea typeface="Calibri" panose="020F0502020204030204" pitchFamily="34" charset="0"/>
              </a:endParaRPr>
            </a:p>
          </p:txBody>
        </p:sp>
        <p:sp>
          <p:nvSpPr>
            <p:cNvPr id="7" name="Rectangle 1170"/>
            <p:cNvSpPr/>
            <p:nvPr/>
          </p:nvSpPr>
          <p:spPr>
            <a:xfrm>
              <a:off x="1871900" y="785200"/>
              <a:ext cx="3834663"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 АППАРАТЕ ПРАВИТЕЛЬСТВА</a:t>
              </a:r>
              <a:endParaRPr lang="ru-RU" sz="1100">
                <a:solidFill>
                  <a:srgbClr val="000000"/>
                </a:solidFill>
                <a:effectLst/>
                <a:latin typeface="Calibri" panose="020F0502020204030204" pitchFamily="34" charset="0"/>
                <a:ea typeface="Calibri" panose="020F0502020204030204" pitchFamily="34" charset="0"/>
              </a:endParaRPr>
            </a:p>
          </p:txBody>
        </p:sp>
        <p:sp>
          <p:nvSpPr>
            <p:cNvPr id="8" name="Shape 1171"/>
            <p:cNvSpPr/>
            <p:nvPr/>
          </p:nvSpPr>
          <p:spPr>
            <a:xfrm>
              <a:off x="871925" y="514525"/>
              <a:ext cx="18009" cy="18009"/>
            </a:xfrm>
            <a:custGeom>
              <a:avLst/>
              <a:gdLst/>
              <a:ahLst/>
              <a:cxnLst/>
              <a:rect l="0" t="0" r="0" b="0"/>
              <a:pathLst>
                <a:path w="18009" h="18009">
                  <a:moveTo>
                    <a:pt x="9004" y="0"/>
                  </a:moveTo>
                  <a:cubicBezTo>
                    <a:pt x="13983" y="0"/>
                    <a:pt x="18009" y="4039"/>
                    <a:pt x="18009" y="9004"/>
                  </a:cubicBezTo>
                  <a:cubicBezTo>
                    <a:pt x="18009" y="13983"/>
                    <a:pt x="13983" y="18009"/>
                    <a:pt x="9004" y="18009"/>
                  </a:cubicBezTo>
                  <a:cubicBezTo>
                    <a:pt x="4026" y="18009"/>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1172"/>
            <p:cNvSpPr/>
            <p:nvPr/>
          </p:nvSpPr>
          <p:spPr>
            <a:xfrm>
              <a:off x="907954" y="514525"/>
              <a:ext cx="18009" cy="18009"/>
            </a:xfrm>
            <a:custGeom>
              <a:avLst/>
              <a:gdLst/>
              <a:ahLst/>
              <a:cxnLst/>
              <a:rect l="0" t="0" r="0" b="0"/>
              <a:pathLst>
                <a:path w="18009" h="18009">
                  <a:moveTo>
                    <a:pt x="9004" y="0"/>
                  </a:moveTo>
                  <a:cubicBezTo>
                    <a:pt x="13983" y="0"/>
                    <a:pt x="18009" y="4039"/>
                    <a:pt x="18009" y="9004"/>
                  </a:cubicBezTo>
                  <a:cubicBezTo>
                    <a:pt x="18009" y="13983"/>
                    <a:pt x="13983" y="18009"/>
                    <a:pt x="9004" y="18009"/>
                  </a:cubicBezTo>
                  <a:cubicBezTo>
                    <a:pt x="4026" y="18009"/>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1173"/>
            <p:cNvSpPr/>
            <p:nvPr/>
          </p:nvSpPr>
          <p:spPr>
            <a:xfrm>
              <a:off x="943980" y="514525"/>
              <a:ext cx="18009" cy="18009"/>
            </a:xfrm>
            <a:custGeom>
              <a:avLst/>
              <a:gdLst/>
              <a:ahLst/>
              <a:cxnLst/>
              <a:rect l="0" t="0" r="0" b="0"/>
              <a:pathLst>
                <a:path w="18009" h="18009">
                  <a:moveTo>
                    <a:pt x="9004" y="0"/>
                  </a:moveTo>
                  <a:cubicBezTo>
                    <a:pt x="13983" y="0"/>
                    <a:pt x="18009" y="4039"/>
                    <a:pt x="18009" y="9004"/>
                  </a:cubicBezTo>
                  <a:cubicBezTo>
                    <a:pt x="18009" y="13983"/>
                    <a:pt x="13983" y="18009"/>
                    <a:pt x="9004" y="18009"/>
                  </a:cubicBezTo>
                  <a:cubicBezTo>
                    <a:pt x="4026" y="18009"/>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1174"/>
            <p:cNvSpPr/>
            <p:nvPr/>
          </p:nvSpPr>
          <p:spPr>
            <a:xfrm>
              <a:off x="871925" y="550551"/>
              <a:ext cx="252755" cy="18021"/>
            </a:xfrm>
            <a:custGeom>
              <a:avLst/>
              <a:gdLst/>
              <a:ahLst/>
              <a:cxnLst/>
              <a:rect l="0" t="0" r="0" b="0"/>
              <a:pathLst>
                <a:path w="252755" h="18021">
                  <a:moveTo>
                    <a:pt x="9004" y="0"/>
                  </a:moveTo>
                  <a:lnTo>
                    <a:pt x="243751" y="0"/>
                  </a:lnTo>
                  <a:cubicBezTo>
                    <a:pt x="248717" y="0"/>
                    <a:pt x="252755" y="4039"/>
                    <a:pt x="252755" y="9004"/>
                  </a:cubicBezTo>
                  <a:cubicBezTo>
                    <a:pt x="252755" y="13983"/>
                    <a:pt x="248717" y="18021"/>
                    <a:pt x="243751" y="18021"/>
                  </a:cubicBezTo>
                  <a:lnTo>
                    <a:pt x="9004" y="18021"/>
                  </a:lnTo>
                  <a:cubicBezTo>
                    <a:pt x="4026" y="18021"/>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1175"/>
            <p:cNvSpPr/>
            <p:nvPr/>
          </p:nvSpPr>
          <p:spPr>
            <a:xfrm>
              <a:off x="914323" y="687885"/>
              <a:ext cx="2632" cy="12708"/>
            </a:xfrm>
            <a:custGeom>
              <a:avLst/>
              <a:gdLst/>
              <a:ahLst/>
              <a:cxnLst/>
              <a:rect l="0" t="0" r="0" b="0"/>
              <a:pathLst>
                <a:path w="2632" h="12708">
                  <a:moveTo>
                    <a:pt x="2632" y="0"/>
                  </a:moveTo>
                  <a:lnTo>
                    <a:pt x="2632" y="12708"/>
                  </a:lnTo>
                  <a:lnTo>
                    <a:pt x="0" y="6354"/>
                  </a:lnTo>
                  <a:lnTo>
                    <a:pt x="263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1176"/>
            <p:cNvSpPr/>
            <p:nvPr/>
          </p:nvSpPr>
          <p:spPr>
            <a:xfrm>
              <a:off x="865387" y="656411"/>
              <a:ext cx="51568" cy="88755"/>
            </a:xfrm>
            <a:custGeom>
              <a:avLst/>
              <a:gdLst/>
              <a:ahLst/>
              <a:cxnLst/>
              <a:rect l="0" t="0" r="0" b="0"/>
              <a:pathLst>
                <a:path w="51568" h="88755">
                  <a:moveTo>
                    <a:pt x="51568" y="0"/>
                  </a:moveTo>
                  <a:lnTo>
                    <a:pt x="51568" y="17187"/>
                  </a:lnTo>
                  <a:lnTo>
                    <a:pt x="32466" y="25101"/>
                  </a:lnTo>
                  <a:cubicBezTo>
                    <a:pt x="27575" y="29992"/>
                    <a:pt x="24549" y="36748"/>
                    <a:pt x="24549" y="44210"/>
                  </a:cubicBezTo>
                  <a:cubicBezTo>
                    <a:pt x="24549" y="51671"/>
                    <a:pt x="27575" y="58427"/>
                    <a:pt x="32466" y="63318"/>
                  </a:cubicBezTo>
                  <a:lnTo>
                    <a:pt x="51568" y="71233"/>
                  </a:lnTo>
                  <a:lnTo>
                    <a:pt x="51568" y="88684"/>
                  </a:lnTo>
                  <a:lnTo>
                    <a:pt x="43124" y="88755"/>
                  </a:lnTo>
                  <a:cubicBezTo>
                    <a:pt x="37357" y="87677"/>
                    <a:pt x="31706" y="85450"/>
                    <a:pt x="26505" y="82005"/>
                  </a:cubicBezTo>
                  <a:cubicBezTo>
                    <a:pt x="5702" y="68238"/>
                    <a:pt x="0" y="40222"/>
                    <a:pt x="13767" y="19419"/>
                  </a:cubicBezTo>
                  <a:cubicBezTo>
                    <a:pt x="20657" y="9012"/>
                    <a:pt x="31106" y="2382"/>
                    <a:pt x="42432" y="77"/>
                  </a:cubicBezTo>
                  <a:lnTo>
                    <a:pt x="515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1177"/>
            <p:cNvSpPr/>
            <p:nvPr/>
          </p:nvSpPr>
          <p:spPr>
            <a:xfrm>
              <a:off x="916955" y="643944"/>
              <a:ext cx="56683" cy="101152"/>
            </a:xfrm>
            <a:custGeom>
              <a:avLst/>
              <a:gdLst/>
              <a:ahLst/>
              <a:cxnLst/>
              <a:rect l="0" t="0" r="0" b="0"/>
              <a:pathLst>
                <a:path w="56683" h="101152">
                  <a:moveTo>
                    <a:pt x="47676" y="0"/>
                  </a:moveTo>
                  <a:cubicBezTo>
                    <a:pt x="49981" y="0"/>
                    <a:pt x="52286" y="879"/>
                    <a:pt x="54045" y="2638"/>
                  </a:cubicBezTo>
                  <a:lnTo>
                    <a:pt x="56683" y="9007"/>
                  </a:lnTo>
                  <a:lnTo>
                    <a:pt x="56683" y="9008"/>
                  </a:lnTo>
                  <a:lnTo>
                    <a:pt x="54045" y="15376"/>
                  </a:lnTo>
                  <a:lnTo>
                    <a:pt x="37535" y="31887"/>
                  </a:lnTo>
                  <a:cubicBezTo>
                    <a:pt x="47542" y="46987"/>
                    <a:pt x="47542" y="66634"/>
                    <a:pt x="37535" y="81747"/>
                  </a:cubicBezTo>
                  <a:cubicBezTo>
                    <a:pt x="30645" y="92148"/>
                    <a:pt x="20196" y="98774"/>
                    <a:pt x="8869" y="101078"/>
                  </a:cubicBezTo>
                  <a:lnTo>
                    <a:pt x="0" y="101152"/>
                  </a:lnTo>
                  <a:lnTo>
                    <a:pt x="0" y="83700"/>
                  </a:lnTo>
                  <a:lnTo>
                    <a:pt x="6" y="83703"/>
                  </a:lnTo>
                  <a:cubicBezTo>
                    <a:pt x="14929" y="83703"/>
                    <a:pt x="27019" y="71599"/>
                    <a:pt x="27019" y="56677"/>
                  </a:cubicBezTo>
                  <a:cubicBezTo>
                    <a:pt x="27006" y="52664"/>
                    <a:pt x="26092" y="48701"/>
                    <a:pt x="24327" y="45107"/>
                  </a:cubicBezTo>
                  <a:lnTo>
                    <a:pt x="12744" y="56677"/>
                  </a:lnTo>
                  <a:cubicBezTo>
                    <a:pt x="9226" y="60182"/>
                    <a:pt x="3524" y="60182"/>
                    <a:pt x="6" y="56664"/>
                  </a:cubicBezTo>
                  <a:lnTo>
                    <a:pt x="0" y="56649"/>
                  </a:lnTo>
                  <a:lnTo>
                    <a:pt x="0" y="43941"/>
                  </a:lnTo>
                  <a:lnTo>
                    <a:pt x="6" y="43926"/>
                  </a:lnTo>
                  <a:lnTo>
                    <a:pt x="11576" y="32356"/>
                  </a:lnTo>
                  <a:cubicBezTo>
                    <a:pt x="7969" y="30591"/>
                    <a:pt x="4007" y="29677"/>
                    <a:pt x="6" y="29651"/>
                  </a:cubicBezTo>
                  <a:lnTo>
                    <a:pt x="0" y="29654"/>
                  </a:lnTo>
                  <a:lnTo>
                    <a:pt x="0" y="12467"/>
                  </a:lnTo>
                  <a:lnTo>
                    <a:pt x="8177" y="12398"/>
                  </a:lnTo>
                  <a:cubicBezTo>
                    <a:pt x="13944" y="13476"/>
                    <a:pt x="19596" y="15703"/>
                    <a:pt x="24797" y="19148"/>
                  </a:cubicBezTo>
                  <a:lnTo>
                    <a:pt x="41307" y="2638"/>
                  </a:lnTo>
                  <a:cubicBezTo>
                    <a:pt x="43066" y="879"/>
                    <a:pt x="45371" y="0"/>
                    <a:pt x="4767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1178"/>
            <p:cNvSpPr/>
            <p:nvPr/>
          </p:nvSpPr>
          <p:spPr>
            <a:xfrm>
              <a:off x="989015" y="673598"/>
              <a:ext cx="153111" cy="18009"/>
            </a:xfrm>
            <a:custGeom>
              <a:avLst/>
              <a:gdLst/>
              <a:ahLst/>
              <a:cxnLst/>
              <a:rect l="0" t="0" r="0" b="0"/>
              <a:pathLst>
                <a:path w="153111" h="18009">
                  <a:moveTo>
                    <a:pt x="9004" y="0"/>
                  </a:moveTo>
                  <a:lnTo>
                    <a:pt x="144107" y="0"/>
                  </a:lnTo>
                  <a:cubicBezTo>
                    <a:pt x="149085" y="0"/>
                    <a:pt x="153111" y="4026"/>
                    <a:pt x="153111" y="9004"/>
                  </a:cubicBezTo>
                  <a:cubicBezTo>
                    <a:pt x="153111" y="13983"/>
                    <a:pt x="149085" y="18009"/>
                    <a:pt x="144107" y="18009"/>
                  </a:cubicBezTo>
                  <a:lnTo>
                    <a:pt x="9004" y="18009"/>
                  </a:lnTo>
                  <a:cubicBezTo>
                    <a:pt x="4026" y="18009"/>
                    <a:pt x="0" y="13983"/>
                    <a:pt x="0" y="9004"/>
                  </a:cubicBezTo>
                  <a:cubicBezTo>
                    <a:pt x="0" y="4026"/>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1179"/>
            <p:cNvSpPr/>
            <p:nvPr/>
          </p:nvSpPr>
          <p:spPr>
            <a:xfrm>
              <a:off x="989015" y="709625"/>
              <a:ext cx="63043" cy="18021"/>
            </a:xfrm>
            <a:custGeom>
              <a:avLst/>
              <a:gdLst/>
              <a:ahLst/>
              <a:cxnLst/>
              <a:rect l="0" t="0" r="0" b="0"/>
              <a:pathLst>
                <a:path w="63043" h="18021">
                  <a:moveTo>
                    <a:pt x="9004" y="0"/>
                  </a:moveTo>
                  <a:lnTo>
                    <a:pt x="54038" y="0"/>
                  </a:lnTo>
                  <a:cubicBezTo>
                    <a:pt x="59017" y="0"/>
                    <a:pt x="63043" y="4039"/>
                    <a:pt x="63043" y="9004"/>
                  </a:cubicBezTo>
                  <a:cubicBezTo>
                    <a:pt x="63043" y="13983"/>
                    <a:pt x="59017" y="18021"/>
                    <a:pt x="54038" y="18021"/>
                  </a:cubicBezTo>
                  <a:lnTo>
                    <a:pt x="9004" y="18021"/>
                  </a:lnTo>
                  <a:cubicBezTo>
                    <a:pt x="4026" y="18021"/>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1180"/>
            <p:cNvSpPr/>
            <p:nvPr/>
          </p:nvSpPr>
          <p:spPr>
            <a:xfrm>
              <a:off x="1070075" y="709625"/>
              <a:ext cx="126098" cy="18021"/>
            </a:xfrm>
            <a:custGeom>
              <a:avLst/>
              <a:gdLst/>
              <a:ahLst/>
              <a:cxnLst/>
              <a:rect l="0" t="0" r="0" b="0"/>
              <a:pathLst>
                <a:path w="126098" h="18021">
                  <a:moveTo>
                    <a:pt x="9004" y="0"/>
                  </a:moveTo>
                  <a:lnTo>
                    <a:pt x="117081" y="0"/>
                  </a:lnTo>
                  <a:cubicBezTo>
                    <a:pt x="122060" y="0"/>
                    <a:pt x="126098" y="4039"/>
                    <a:pt x="126098" y="9004"/>
                  </a:cubicBezTo>
                  <a:cubicBezTo>
                    <a:pt x="126098" y="13983"/>
                    <a:pt x="122060" y="18021"/>
                    <a:pt x="117081" y="18021"/>
                  </a:cubicBezTo>
                  <a:lnTo>
                    <a:pt x="9004" y="18021"/>
                  </a:lnTo>
                  <a:cubicBezTo>
                    <a:pt x="4026" y="18021"/>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1181"/>
            <p:cNvSpPr/>
            <p:nvPr/>
          </p:nvSpPr>
          <p:spPr>
            <a:xfrm>
              <a:off x="1160141" y="673598"/>
              <a:ext cx="90068" cy="18009"/>
            </a:xfrm>
            <a:custGeom>
              <a:avLst/>
              <a:gdLst/>
              <a:ahLst/>
              <a:cxnLst/>
              <a:rect l="0" t="0" r="0" b="0"/>
              <a:pathLst>
                <a:path w="90068" h="18009">
                  <a:moveTo>
                    <a:pt x="9004" y="0"/>
                  </a:moveTo>
                  <a:lnTo>
                    <a:pt x="81064" y="0"/>
                  </a:lnTo>
                  <a:cubicBezTo>
                    <a:pt x="86030" y="0"/>
                    <a:pt x="90068" y="4026"/>
                    <a:pt x="90068" y="9004"/>
                  </a:cubicBezTo>
                  <a:cubicBezTo>
                    <a:pt x="90068" y="13983"/>
                    <a:pt x="86030" y="18009"/>
                    <a:pt x="81064" y="18009"/>
                  </a:cubicBezTo>
                  <a:lnTo>
                    <a:pt x="9004" y="18009"/>
                  </a:lnTo>
                  <a:cubicBezTo>
                    <a:pt x="4026" y="18009"/>
                    <a:pt x="0" y="13983"/>
                    <a:pt x="0" y="9004"/>
                  </a:cubicBezTo>
                  <a:cubicBezTo>
                    <a:pt x="0" y="4026"/>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1182"/>
            <p:cNvSpPr/>
            <p:nvPr/>
          </p:nvSpPr>
          <p:spPr>
            <a:xfrm>
              <a:off x="913442" y="795961"/>
              <a:ext cx="3518" cy="12738"/>
            </a:xfrm>
            <a:custGeom>
              <a:avLst/>
              <a:gdLst/>
              <a:ahLst/>
              <a:cxnLst/>
              <a:rect l="0" t="0" r="0" b="0"/>
              <a:pathLst>
                <a:path w="3518" h="12738">
                  <a:moveTo>
                    <a:pt x="3518" y="0"/>
                  </a:moveTo>
                  <a:lnTo>
                    <a:pt x="3518" y="12738"/>
                  </a:lnTo>
                  <a:cubicBezTo>
                    <a:pt x="0" y="9220"/>
                    <a:pt x="0" y="3518"/>
                    <a:pt x="351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1183"/>
            <p:cNvSpPr/>
            <p:nvPr/>
          </p:nvSpPr>
          <p:spPr>
            <a:xfrm>
              <a:off x="865386" y="764497"/>
              <a:ext cx="51575" cy="88752"/>
            </a:xfrm>
            <a:custGeom>
              <a:avLst/>
              <a:gdLst/>
              <a:ahLst/>
              <a:cxnLst/>
              <a:rect l="0" t="0" r="0" b="0"/>
              <a:pathLst>
                <a:path w="51575" h="88752">
                  <a:moveTo>
                    <a:pt x="51575" y="0"/>
                  </a:moveTo>
                  <a:lnTo>
                    <a:pt x="51575" y="17188"/>
                  </a:lnTo>
                  <a:cubicBezTo>
                    <a:pt x="36652" y="17188"/>
                    <a:pt x="24549" y="29279"/>
                    <a:pt x="24549" y="44201"/>
                  </a:cubicBezTo>
                  <a:cubicBezTo>
                    <a:pt x="24549" y="59124"/>
                    <a:pt x="36652" y="71227"/>
                    <a:pt x="51575" y="71227"/>
                  </a:cubicBezTo>
                  <a:lnTo>
                    <a:pt x="51575" y="88680"/>
                  </a:lnTo>
                  <a:lnTo>
                    <a:pt x="43131" y="88752"/>
                  </a:lnTo>
                  <a:cubicBezTo>
                    <a:pt x="37363" y="87676"/>
                    <a:pt x="31709" y="85451"/>
                    <a:pt x="26505" y="82009"/>
                  </a:cubicBezTo>
                  <a:cubicBezTo>
                    <a:pt x="5702" y="68230"/>
                    <a:pt x="0" y="40214"/>
                    <a:pt x="13767" y="19411"/>
                  </a:cubicBezTo>
                  <a:cubicBezTo>
                    <a:pt x="20657" y="9010"/>
                    <a:pt x="31105" y="2383"/>
                    <a:pt x="42432" y="78"/>
                  </a:cubicBezTo>
                  <a:lnTo>
                    <a:pt x="5157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1" name="Shape 1184"/>
            <p:cNvSpPr/>
            <p:nvPr/>
          </p:nvSpPr>
          <p:spPr>
            <a:xfrm>
              <a:off x="916960" y="752022"/>
              <a:ext cx="56677" cy="101155"/>
            </a:xfrm>
            <a:custGeom>
              <a:avLst/>
              <a:gdLst/>
              <a:ahLst/>
              <a:cxnLst/>
              <a:rect l="0" t="0" r="0" b="0"/>
              <a:pathLst>
                <a:path w="56677" h="101155">
                  <a:moveTo>
                    <a:pt x="47669" y="0"/>
                  </a:moveTo>
                  <a:cubicBezTo>
                    <a:pt x="49974" y="0"/>
                    <a:pt x="52280" y="879"/>
                    <a:pt x="54038" y="2638"/>
                  </a:cubicBezTo>
                  <a:lnTo>
                    <a:pt x="56677" y="9007"/>
                  </a:lnTo>
                  <a:lnTo>
                    <a:pt x="56677" y="9008"/>
                  </a:lnTo>
                  <a:lnTo>
                    <a:pt x="54038" y="15376"/>
                  </a:lnTo>
                  <a:lnTo>
                    <a:pt x="37529" y="31887"/>
                  </a:lnTo>
                  <a:cubicBezTo>
                    <a:pt x="47536" y="47000"/>
                    <a:pt x="47536" y="66634"/>
                    <a:pt x="37529" y="81747"/>
                  </a:cubicBezTo>
                  <a:cubicBezTo>
                    <a:pt x="30645" y="92148"/>
                    <a:pt x="20199" y="98774"/>
                    <a:pt x="8873" y="101079"/>
                  </a:cubicBezTo>
                  <a:lnTo>
                    <a:pt x="0" y="101155"/>
                  </a:lnTo>
                  <a:lnTo>
                    <a:pt x="0" y="83703"/>
                  </a:lnTo>
                  <a:cubicBezTo>
                    <a:pt x="14922" y="83703"/>
                    <a:pt x="27013" y="71599"/>
                    <a:pt x="27026" y="56677"/>
                  </a:cubicBezTo>
                  <a:cubicBezTo>
                    <a:pt x="27000" y="52676"/>
                    <a:pt x="26086" y="48714"/>
                    <a:pt x="24321" y="45107"/>
                  </a:cubicBezTo>
                  <a:lnTo>
                    <a:pt x="12738" y="56677"/>
                  </a:lnTo>
                  <a:cubicBezTo>
                    <a:pt x="9220" y="60195"/>
                    <a:pt x="3518" y="60195"/>
                    <a:pt x="0" y="56677"/>
                  </a:cubicBezTo>
                  <a:lnTo>
                    <a:pt x="0" y="43939"/>
                  </a:lnTo>
                  <a:lnTo>
                    <a:pt x="11570" y="32356"/>
                  </a:lnTo>
                  <a:cubicBezTo>
                    <a:pt x="7963" y="30591"/>
                    <a:pt x="4001" y="29677"/>
                    <a:pt x="0" y="29664"/>
                  </a:cubicBezTo>
                  <a:lnTo>
                    <a:pt x="0" y="12476"/>
                  </a:lnTo>
                  <a:lnTo>
                    <a:pt x="8171" y="12405"/>
                  </a:lnTo>
                  <a:cubicBezTo>
                    <a:pt x="13938" y="13482"/>
                    <a:pt x="19590" y="15707"/>
                    <a:pt x="24790" y="19148"/>
                  </a:cubicBezTo>
                  <a:lnTo>
                    <a:pt x="41300" y="2638"/>
                  </a:lnTo>
                  <a:cubicBezTo>
                    <a:pt x="43059" y="879"/>
                    <a:pt x="45364" y="0"/>
                    <a:pt x="476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1185"/>
            <p:cNvSpPr/>
            <p:nvPr/>
          </p:nvSpPr>
          <p:spPr>
            <a:xfrm>
              <a:off x="989015" y="781679"/>
              <a:ext cx="153111" cy="18021"/>
            </a:xfrm>
            <a:custGeom>
              <a:avLst/>
              <a:gdLst/>
              <a:ahLst/>
              <a:cxnLst/>
              <a:rect l="0" t="0" r="0" b="0"/>
              <a:pathLst>
                <a:path w="153111" h="18021">
                  <a:moveTo>
                    <a:pt x="9004" y="0"/>
                  </a:moveTo>
                  <a:lnTo>
                    <a:pt x="144107" y="0"/>
                  </a:lnTo>
                  <a:cubicBezTo>
                    <a:pt x="149085" y="0"/>
                    <a:pt x="153111" y="4039"/>
                    <a:pt x="153111" y="9004"/>
                  </a:cubicBezTo>
                  <a:cubicBezTo>
                    <a:pt x="153111" y="13983"/>
                    <a:pt x="149085" y="18021"/>
                    <a:pt x="144107" y="18021"/>
                  </a:cubicBezTo>
                  <a:lnTo>
                    <a:pt x="9004" y="18021"/>
                  </a:lnTo>
                  <a:cubicBezTo>
                    <a:pt x="4026" y="18021"/>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1186"/>
            <p:cNvSpPr/>
            <p:nvPr/>
          </p:nvSpPr>
          <p:spPr>
            <a:xfrm>
              <a:off x="989015" y="817708"/>
              <a:ext cx="63043" cy="18009"/>
            </a:xfrm>
            <a:custGeom>
              <a:avLst/>
              <a:gdLst/>
              <a:ahLst/>
              <a:cxnLst/>
              <a:rect l="0" t="0" r="0" b="0"/>
              <a:pathLst>
                <a:path w="63043" h="18009">
                  <a:moveTo>
                    <a:pt x="9004" y="0"/>
                  </a:moveTo>
                  <a:lnTo>
                    <a:pt x="54038" y="0"/>
                  </a:lnTo>
                  <a:cubicBezTo>
                    <a:pt x="59017" y="0"/>
                    <a:pt x="63043" y="4039"/>
                    <a:pt x="63043" y="9004"/>
                  </a:cubicBezTo>
                  <a:cubicBezTo>
                    <a:pt x="63043" y="13983"/>
                    <a:pt x="59017" y="18009"/>
                    <a:pt x="54038" y="18009"/>
                  </a:cubicBezTo>
                  <a:lnTo>
                    <a:pt x="9004" y="18009"/>
                  </a:lnTo>
                  <a:cubicBezTo>
                    <a:pt x="4026" y="18009"/>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4" name="Shape 1187"/>
            <p:cNvSpPr/>
            <p:nvPr/>
          </p:nvSpPr>
          <p:spPr>
            <a:xfrm>
              <a:off x="1070075" y="817708"/>
              <a:ext cx="72047" cy="18009"/>
            </a:xfrm>
            <a:custGeom>
              <a:avLst/>
              <a:gdLst/>
              <a:ahLst/>
              <a:cxnLst/>
              <a:rect l="0" t="0" r="0" b="0"/>
              <a:pathLst>
                <a:path w="72047" h="18009">
                  <a:moveTo>
                    <a:pt x="9004" y="0"/>
                  </a:moveTo>
                  <a:lnTo>
                    <a:pt x="63043" y="0"/>
                  </a:lnTo>
                  <a:cubicBezTo>
                    <a:pt x="68021" y="0"/>
                    <a:pt x="72047" y="4039"/>
                    <a:pt x="72047" y="9004"/>
                  </a:cubicBezTo>
                  <a:cubicBezTo>
                    <a:pt x="72047" y="13983"/>
                    <a:pt x="68021" y="18009"/>
                    <a:pt x="63043" y="18009"/>
                  </a:cubicBezTo>
                  <a:lnTo>
                    <a:pt x="9004" y="18009"/>
                  </a:lnTo>
                  <a:cubicBezTo>
                    <a:pt x="4026" y="18009"/>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5" name="Shape 1188"/>
            <p:cNvSpPr/>
            <p:nvPr/>
          </p:nvSpPr>
          <p:spPr>
            <a:xfrm>
              <a:off x="1160141" y="781679"/>
              <a:ext cx="36030" cy="18021"/>
            </a:xfrm>
            <a:custGeom>
              <a:avLst/>
              <a:gdLst/>
              <a:ahLst/>
              <a:cxnLst/>
              <a:rect l="0" t="0" r="0" b="0"/>
              <a:pathLst>
                <a:path w="36030" h="18021">
                  <a:moveTo>
                    <a:pt x="9004" y="0"/>
                  </a:moveTo>
                  <a:lnTo>
                    <a:pt x="27026" y="0"/>
                  </a:lnTo>
                  <a:cubicBezTo>
                    <a:pt x="31991" y="0"/>
                    <a:pt x="36030" y="4039"/>
                    <a:pt x="36030" y="9004"/>
                  </a:cubicBezTo>
                  <a:cubicBezTo>
                    <a:pt x="36030" y="13983"/>
                    <a:pt x="31991" y="18021"/>
                    <a:pt x="27026" y="18021"/>
                  </a:cubicBezTo>
                  <a:lnTo>
                    <a:pt x="9004" y="18021"/>
                  </a:lnTo>
                  <a:cubicBezTo>
                    <a:pt x="4026" y="18021"/>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6" name="Shape 1189"/>
            <p:cNvSpPr/>
            <p:nvPr/>
          </p:nvSpPr>
          <p:spPr>
            <a:xfrm>
              <a:off x="914327" y="904051"/>
              <a:ext cx="2632" cy="12708"/>
            </a:xfrm>
            <a:custGeom>
              <a:avLst/>
              <a:gdLst/>
              <a:ahLst/>
              <a:cxnLst/>
              <a:rect l="0" t="0" r="0" b="0"/>
              <a:pathLst>
                <a:path w="2632" h="12708">
                  <a:moveTo>
                    <a:pt x="2632" y="0"/>
                  </a:moveTo>
                  <a:lnTo>
                    <a:pt x="2632" y="12708"/>
                  </a:lnTo>
                  <a:lnTo>
                    <a:pt x="0" y="6354"/>
                  </a:lnTo>
                  <a:lnTo>
                    <a:pt x="263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7" name="Shape 1190"/>
            <p:cNvSpPr/>
            <p:nvPr/>
          </p:nvSpPr>
          <p:spPr>
            <a:xfrm>
              <a:off x="865391" y="872576"/>
              <a:ext cx="51568" cy="88750"/>
            </a:xfrm>
            <a:custGeom>
              <a:avLst/>
              <a:gdLst/>
              <a:ahLst/>
              <a:cxnLst/>
              <a:rect l="0" t="0" r="0" b="0"/>
              <a:pathLst>
                <a:path w="51568" h="88750">
                  <a:moveTo>
                    <a:pt x="51568" y="0"/>
                  </a:moveTo>
                  <a:lnTo>
                    <a:pt x="51568" y="17188"/>
                  </a:lnTo>
                  <a:lnTo>
                    <a:pt x="32461" y="25102"/>
                  </a:lnTo>
                  <a:cubicBezTo>
                    <a:pt x="27572" y="29993"/>
                    <a:pt x="24549" y="36749"/>
                    <a:pt x="24549" y="44210"/>
                  </a:cubicBezTo>
                  <a:cubicBezTo>
                    <a:pt x="24549" y="51672"/>
                    <a:pt x="27572" y="58425"/>
                    <a:pt x="32461" y="63313"/>
                  </a:cubicBezTo>
                  <a:lnTo>
                    <a:pt x="51568" y="71221"/>
                  </a:lnTo>
                  <a:lnTo>
                    <a:pt x="51568" y="88679"/>
                  </a:lnTo>
                  <a:lnTo>
                    <a:pt x="43124" y="88750"/>
                  </a:lnTo>
                  <a:cubicBezTo>
                    <a:pt x="37357" y="87673"/>
                    <a:pt x="31706" y="85447"/>
                    <a:pt x="26505" y="82006"/>
                  </a:cubicBezTo>
                  <a:cubicBezTo>
                    <a:pt x="5690" y="68239"/>
                    <a:pt x="0" y="40210"/>
                    <a:pt x="13767" y="19407"/>
                  </a:cubicBezTo>
                  <a:cubicBezTo>
                    <a:pt x="20650" y="9006"/>
                    <a:pt x="31099" y="2380"/>
                    <a:pt x="42428" y="76"/>
                  </a:cubicBezTo>
                  <a:lnTo>
                    <a:pt x="515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8" name="Shape 1191"/>
            <p:cNvSpPr/>
            <p:nvPr/>
          </p:nvSpPr>
          <p:spPr>
            <a:xfrm>
              <a:off x="916959" y="860065"/>
              <a:ext cx="56899" cy="101190"/>
            </a:xfrm>
            <a:custGeom>
              <a:avLst/>
              <a:gdLst/>
              <a:ahLst/>
              <a:cxnLst/>
              <a:rect l="0" t="0" r="0" b="0"/>
              <a:pathLst>
                <a:path w="56899" h="101190">
                  <a:moveTo>
                    <a:pt x="47915" y="6"/>
                  </a:moveTo>
                  <a:cubicBezTo>
                    <a:pt x="50213" y="13"/>
                    <a:pt x="52508" y="892"/>
                    <a:pt x="54261" y="2645"/>
                  </a:cubicBezTo>
                  <a:lnTo>
                    <a:pt x="56899" y="9036"/>
                  </a:lnTo>
                  <a:lnTo>
                    <a:pt x="56899" y="9036"/>
                  </a:lnTo>
                  <a:lnTo>
                    <a:pt x="54223" y="15408"/>
                  </a:lnTo>
                  <a:lnTo>
                    <a:pt x="37535" y="31918"/>
                  </a:lnTo>
                  <a:cubicBezTo>
                    <a:pt x="47530" y="47031"/>
                    <a:pt x="47530" y="66666"/>
                    <a:pt x="37535" y="81779"/>
                  </a:cubicBezTo>
                  <a:cubicBezTo>
                    <a:pt x="30645" y="92186"/>
                    <a:pt x="20196" y="98812"/>
                    <a:pt x="8869" y="101116"/>
                  </a:cubicBezTo>
                  <a:lnTo>
                    <a:pt x="0" y="101190"/>
                  </a:lnTo>
                  <a:lnTo>
                    <a:pt x="0" y="83732"/>
                  </a:lnTo>
                  <a:lnTo>
                    <a:pt x="6" y="83734"/>
                  </a:lnTo>
                  <a:cubicBezTo>
                    <a:pt x="14916" y="83734"/>
                    <a:pt x="27019" y="71644"/>
                    <a:pt x="27019" y="56721"/>
                  </a:cubicBezTo>
                  <a:cubicBezTo>
                    <a:pt x="27006" y="52708"/>
                    <a:pt x="26079" y="48746"/>
                    <a:pt x="24314" y="45139"/>
                  </a:cubicBezTo>
                  <a:lnTo>
                    <a:pt x="12732" y="56709"/>
                  </a:lnTo>
                  <a:cubicBezTo>
                    <a:pt x="9214" y="60227"/>
                    <a:pt x="3524" y="60227"/>
                    <a:pt x="6" y="56709"/>
                  </a:cubicBezTo>
                  <a:lnTo>
                    <a:pt x="0" y="56694"/>
                  </a:lnTo>
                  <a:lnTo>
                    <a:pt x="0" y="43986"/>
                  </a:lnTo>
                  <a:lnTo>
                    <a:pt x="6" y="43971"/>
                  </a:lnTo>
                  <a:lnTo>
                    <a:pt x="11576" y="32401"/>
                  </a:lnTo>
                  <a:cubicBezTo>
                    <a:pt x="7969" y="30636"/>
                    <a:pt x="4007" y="29721"/>
                    <a:pt x="6" y="29696"/>
                  </a:cubicBezTo>
                  <a:lnTo>
                    <a:pt x="0" y="29698"/>
                  </a:lnTo>
                  <a:lnTo>
                    <a:pt x="0" y="12511"/>
                  </a:lnTo>
                  <a:lnTo>
                    <a:pt x="8176" y="12443"/>
                  </a:lnTo>
                  <a:cubicBezTo>
                    <a:pt x="13944" y="13521"/>
                    <a:pt x="19596" y="15748"/>
                    <a:pt x="24797" y="19193"/>
                  </a:cubicBezTo>
                  <a:lnTo>
                    <a:pt x="41561" y="2607"/>
                  </a:lnTo>
                  <a:cubicBezTo>
                    <a:pt x="43320" y="867"/>
                    <a:pt x="45618" y="0"/>
                    <a:pt x="47915" y="6"/>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9" name="Shape 1192"/>
            <p:cNvSpPr/>
            <p:nvPr/>
          </p:nvSpPr>
          <p:spPr>
            <a:xfrm>
              <a:off x="989015" y="889762"/>
              <a:ext cx="117081" cy="18009"/>
            </a:xfrm>
            <a:custGeom>
              <a:avLst/>
              <a:gdLst/>
              <a:ahLst/>
              <a:cxnLst/>
              <a:rect l="0" t="0" r="0" b="0"/>
              <a:pathLst>
                <a:path w="117081" h="18009">
                  <a:moveTo>
                    <a:pt x="9004" y="0"/>
                  </a:moveTo>
                  <a:lnTo>
                    <a:pt x="108077" y="0"/>
                  </a:lnTo>
                  <a:cubicBezTo>
                    <a:pt x="113055" y="0"/>
                    <a:pt x="117081" y="4039"/>
                    <a:pt x="117081" y="9004"/>
                  </a:cubicBezTo>
                  <a:cubicBezTo>
                    <a:pt x="117081" y="13983"/>
                    <a:pt x="113055" y="18009"/>
                    <a:pt x="108077" y="18009"/>
                  </a:cubicBezTo>
                  <a:lnTo>
                    <a:pt x="9004" y="18009"/>
                  </a:lnTo>
                  <a:cubicBezTo>
                    <a:pt x="4026" y="18009"/>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0" name="Shape 1193"/>
            <p:cNvSpPr/>
            <p:nvPr/>
          </p:nvSpPr>
          <p:spPr>
            <a:xfrm>
              <a:off x="989015" y="925788"/>
              <a:ext cx="63043" cy="18021"/>
            </a:xfrm>
            <a:custGeom>
              <a:avLst/>
              <a:gdLst/>
              <a:ahLst/>
              <a:cxnLst/>
              <a:rect l="0" t="0" r="0" b="0"/>
              <a:pathLst>
                <a:path w="63043" h="18021">
                  <a:moveTo>
                    <a:pt x="9004" y="0"/>
                  </a:moveTo>
                  <a:lnTo>
                    <a:pt x="54038" y="0"/>
                  </a:lnTo>
                  <a:cubicBezTo>
                    <a:pt x="59017" y="0"/>
                    <a:pt x="63043" y="4039"/>
                    <a:pt x="63043" y="9004"/>
                  </a:cubicBezTo>
                  <a:cubicBezTo>
                    <a:pt x="63043" y="13983"/>
                    <a:pt x="59017" y="18021"/>
                    <a:pt x="54038" y="18021"/>
                  </a:cubicBezTo>
                  <a:lnTo>
                    <a:pt x="9004" y="18021"/>
                  </a:lnTo>
                  <a:cubicBezTo>
                    <a:pt x="4026" y="18021"/>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1" name="Shape 1194"/>
            <p:cNvSpPr/>
            <p:nvPr/>
          </p:nvSpPr>
          <p:spPr>
            <a:xfrm>
              <a:off x="1070075" y="925788"/>
              <a:ext cx="36017" cy="18021"/>
            </a:xfrm>
            <a:custGeom>
              <a:avLst/>
              <a:gdLst/>
              <a:ahLst/>
              <a:cxnLst/>
              <a:rect l="0" t="0" r="0" b="0"/>
              <a:pathLst>
                <a:path w="36017" h="18021">
                  <a:moveTo>
                    <a:pt x="9004" y="0"/>
                  </a:moveTo>
                  <a:lnTo>
                    <a:pt x="27013" y="0"/>
                  </a:lnTo>
                  <a:cubicBezTo>
                    <a:pt x="31991" y="0"/>
                    <a:pt x="36017" y="4039"/>
                    <a:pt x="36017" y="9004"/>
                  </a:cubicBezTo>
                  <a:cubicBezTo>
                    <a:pt x="36017" y="13983"/>
                    <a:pt x="31991" y="18021"/>
                    <a:pt x="27013" y="18021"/>
                  </a:cubicBezTo>
                  <a:lnTo>
                    <a:pt x="9004" y="18021"/>
                  </a:lnTo>
                  <a:cubicBezTo>
                    <a:pt x="4026" y="18021"/>
                    <a:pt x="0" y="13983"/>
                    <a:pt x="0" y="9004"/>
                  </a:cubicBezTo>
                  <a:cubicBezTo>
                    <a:pt x="0" y="4039"/>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2" name="Shape 1195"/>
            <p:cNvSpPr/>
            <p:nvPr/>
          </p:nvSpPr>
          <p:spPr>
            <a:xfrm>
              <a:off x="1173561" y="910525"/>
              <a:ext cx="87757" cy="112916"/>
            </a:xfrm>
            <a:custGeom>
              <a:avLst/>
              <a:gdLst/>
              <a:ahLst/>
              <a:cxnLst/>
              <a:rect l="0" t="0" r="0" b="0"/>
              <a:pathLst>
                <a:path w="87757" h="112916">
                  <a:moveTo>
                    <a:pt x="41866" y="0"/>
                  </a:moveTo>
                  <a:cubicBezTo>
                    <a:pt x="44294" y="0"/>
                    <a:pt x="46723" y="927"/>
                    <a:pt x="48578" y="2781"/>
                  </a:cubicBezTo>
                  <a:lnTo>
                    <a:pt x="72936" y="27140"/>
                  </a:lnTo>
                  <a:lnTo>
                    <a:pt x="87757" y="12319"/>
                  </a:lnTo>
                  <a:lnTo>
                    <a:pt x="87757" y="39192"/>
                  </a:lnTo>
                  <a:lnTo>
                    <a:pt x="79654" y="47295"/>
                  </a:lnTo>
                  <a:cubicBezTo>
                    <a:pt x="75946" y="51003"/>
                    <a:pt x="69926" y="51003"/>
                    <a:pt x="66218" y="47295"/>
                  </a:cubicBezTo>
                  <a:lnTo>
                    <a:pt x="41859" y="22936"/>
                  </a:lnTo>
                  <a:lnTo>
                    <a:pt x="23851" y="40945"/>
                  </a:lnTo>
                  <a:lnTo>
                    <a:pt x="72936" y="90018"/>
                  </a:lnTo>
                  <a:lnTo>
                    <a:pt x="87757" y="75199"/>
                  </a:lnTo>
                  <a:lnTo>
                    <a:pt x="87757" y="102070"/>
                  </a:lnTo>
                  <a:lnTo>
                    <a:pt x="83608" y="106219"/>
                  </a:lnTo>
                  <a:cubicBezTo>
                    <a:pt x="81092" y="108735"/>
                    <a:pt x="79654" y="110173"/>
                    <a:pt x="79654" y="110173"/>
                  </a:cubicBezTo>
                  <a:lnTo>
                    <a:pt x="72936" y="112916"/>
                  </a:lnTo>
                  <a:lnTo>
                    <a:pt x="72936" y="112916"/>
                  </a:lnTo>
                  <a:lnTo>
                    <a:pt x="66218" y="110173"/>
                  </a:lnTo>
                  <a:lnTo>
                    <a:pt x="3708" y="47663"/>
                  </a:lnTo>
                  <a:cubicBezTo>
                    <a:pt x="0" y="43942"/>
                    <a:pt x="0" y="37935"/>
                    <a:pt x="3708" y="34226"/>
                  </a:cubicBezTo>
                  <a:lnTo>
                    <a:pt x="35154" y="2781"/>
                  </a:lnTo>
                  <a:cubicBezTo>
                    <a:pt x="37008" y="927"/>
                    <a:pt x="39437" y="0"/>
                    <a:pt x="4186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3" name="Shape 1196"/>
            <p:cNvSpPr/>
            <p:nvPr/>
          </p:nvSpPr>
          <p:spPr>
            <a:xfrm>
              <a:off x="1261318" y="880883"/>
              <a:ext cx="87719" cy="131712"/>
            </a:xfrm>
            <a:custGeom>
              <a:avLst/>
              <a:gdLst/>
              <a:ahLst/>
              <a:cxnLst/>
              <a:rect l="0" t="0" r="0" b="0"/>
              <a:pathLst>
                <a:path w="87719" h="131712">
                  <a:moveTo>
                    <a:pt x="45898" y="0"/>
                  </a:moveTo>
                  <a:cubicBezTo>
                    <a:pt x="48330" y="0"/>
                    <a:pt x="50762" y="927"/>
                    <a:pt x="52616" y="2781"/>
                  </a:cubicBezTo>
                  <a:lnTo>
                    <a:pt x="84061" y="34226"/>
                  </a:lnTo>
                  <a:cubicBezTo>
                    <a:pt x="87719" y="37884"/>
                    <a:pt x="87719" y="43993"/>
                    <a:pt x="84061" y="47663"/>
                  </a:cubicBezTo>
                  <a:cubicBezTo>
                    <a:pt x="83947" y="47768"/>
                    <a:pt x="32162" y="99551"/>
                    <a:pt x="6277" y="125435"/>
                  </a:cubicBezTo>
                  <a:lnTo>
                    <a:pt x="0" y="131712"/>
                  </a:lnTo>
                  <a:lnTo>
                    <a:pt x="0" y="104841"/>
                  </a:lnTo>
                  <a:lnTo>
                    <a:pt x="63906" y="40945"/>
                  </a:lnTo>
                  <a:lnTo>
                    <a:pt x="45898" y="22936"/>
                  </a:lnTo>
                  <a:lnTo>
                    <a:pt x="0" y="68834"/>
                  </a:lnTo>
                  <a:lnTo>
                    <a:pt x="0" y="41961"/>
                  </a:lnTo>
                  <a:lnTo>
                    <a:pt x="39180" y="2781"/>
                  </a:lnTo>
                  <a:cubicBezTo>
                    <a:pt x="41034" y="927"/>
                    <a:pt x="43466" y="0"/>
                    <a:pt x="4589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4" name="Shape 1197"/>
            <p:cNvSpPr/>
            <p:nvPr/>
          </p:nvSpPr>
          <p:spPr>
            <a:xfrm>
              <a:off x="824399" y="614676"/>
              <a:ext cx="393884" cy="469039"/>
            </a:xfrm>
            <a:custGeom>
              <a:avLst/>
              <a:gdLst/>
              <a:ahLst/>
              <a:cxnLst/>
              <a:rect l="0" t="0" r="0" b="0"/>
              <a:pathLst>
                <a:path w="393884" h="469039">
                  <a:moveTo>
                    <a:pt x="9500" y="0"/>
                  </a:moveTo>
                  <a:cubicBezTo>
                    <a:pt x="14745" y="0"/>
                    <a:pt x="18999" y="4242"/>
                    <a:pt x="18999" y="9500"/>
                  </a:cubicBezTo>
                  <a:lnTo>
                    <a:pt x="18999" y="395503"/>
                  </a:lnTo>
                  <a:cubicBezTo>
                    <a:pt x="18999" y="406298"/>
                    <a:pt x="27775" y="415074"/>
                    <a:pt x="38570" y="415074"/>
                  </a:cubicBezTo>
                  <a:lnTo>
                    <a:pt x="321462" y="415074"/>
                  </a:lnTo>
                  <a:cubicBezTo>
                    <a:pt x="306134" y="392290"/>
                    <a:pt x="297840" y="364960"/>
                    <a:pt x="297840" y="337502"/>
                  </a:cubicBezTo>
                  <a:cubicBezTo>
                    <a:pt x="297840" y="279991"/>
                    <a:pt x="332938" y="230515"/>
                    <a:pt x="382837" y="209372"/>
                  </a:cubicBezTo>
                  <a:lnTo>
                    <a:pt x="393884" y="205935"/>
                  </a:lnTo>
                  <a:lnTo>
                    <a:pt x="393884" y="226062"/>
                  </a:lnTo>
                  <a:lnTo>
                    <a:pt x="390695" y="227082"/>
                  </a:lnTo>
                  <a:cubicBezTo>
                    <a:pt x="347767" y="245679"/>
                    <a:pt x="316827" y="288944"/>
                    <a:pt x="316827" y="337502"/>
                  </a:cubicBezTo>
                  <a:cubicBezTo>
                    <a:pt x="316827" y="386375"/>
                    <a:pt x="347709" y="429490"/>
                    <a:pt x="390652" y="447993"/>
                  </a:cubicBezTo>
                  <a:lnTo>
                    <a:pt x="393884" y="449020"/>
                  </a:lnTo>
                  <a:lnTo>
                    <a:pt x="393884" y="469039"/>
                  </a:lnTo>
                  <a:lnTo>
                    <a:pt x="381703" y="465158"/>
                  </a:lnTo>
                  <a:cubicBezTo>
                    <a:pt x="364769" y="457803"/>
                    <a:pt x="349574" y="447173"/>
                    <a:pt x="336918" y="434073"/>
                  </a:cubicBezTo>
                  <a:lnTo>
                    <a:pt x="38570" y="434073"/>
                  </a:lnTo>
                  <a:cubicBezTo>
                    <a:pt x="17297" y="434073"/>
                    <a:pt x="0" y="416763"/>
                    <a:pt x="0" y="395503"/>
                  </a:cubicBezTo>
                  <a:lnTo>
                    <a:pt x="0" y="9500"/>
                  </a:lnTo>
                  <a:cubicBezTo>
                    <a:pt x="0" y="4242"/>
                    <a:pt x="4254" y="0"/>
                    <a:pt x="950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5" name="Shape 1198"/>
            <p:cNvSpPr/>
            <p:nvPr/>
          </p:nvSpPr>
          <p:spPr>
            <a:xfrm>
              <a:off x="824399" y="442807"/>
              <a:ext cx="393884" cy="165087"/>
            </a:xfrm>
            <a:custGeom>
              <a:avLst/>
              <a:gdLst/>
              <a:ahLst/>
              <a:cxnLst/>
              <a:rect l="0" t="0" r="0" b="0"/>
              <a:pathLst>
                <a:path w="393884" h="165087">
                  <a:moveTo>
                    <a:pt x="38570" y="0"/>
                  </a:moveTo>
                  <a:lnTo>
                    <a:pt x="327558" y="0"/>
                  </a:lnTo>
                  <a:cubicBezTo>
                    <a:pt x="330048" y="0"/>
                    <a:pt x="332512" y="1016"/>
                    <a:pt x="334277" y="2781"/>
                  </a:cubicBezTo>
                  <a:lnTo>
                    <a:pt x="393884" y="62389"/>
                  </a:lnTo>
                  <a:lnTo>
                    <a:pt x="393884" y="89262"/>
                  </a:lnTo>
                  <a:lnTo>
                    <a:pt x="337045" y="32423"/>
                  </a:lnTo>
                  <a:lnTo>
                    <a:pt x="337045" y="125692"/>
                  </a:lnTo>
                  <a:cubicBezTo>
                    <a:pt x="337045" y="136944"/>
                    <a:pt x="346215" y="146101"/>
                    <a:pt x="357454" y="146101"/>
                  </a:cubicBezTo>
                  <a:lnTo>
                    <a:pt x="393884" y="146101"/>
                  </a:lnTo>
                  <a:lnTo>
                    <a:pt x="393884" y="165087"/>
                  </a:lnTo>
                  <a:lnTo>
                    <a:pt x="357454" y="165087"/>
                  </a:lnTo>
                  <a:cubicBezTo>
                    <a:pt x="335725" y="165087"/>
                    <a:pt x="318059" y="147422"/>
                    <a:pt x="318059" y="125692"/>
                  </a:cubicBezTo>
                  <a:lnTo>
                    <a:pt x="318059" y="18999"/>
                  </a:lnTo>
                  <a:lnTo>
                    <a:pt x="38570" y="18999"/>
                  </a:lnTo>
                  <a:cubicBezTo>
                    <a:pt x="27775" y="18999"/>
                    <a:pt x="18999" y="27775"/>
                    <a:pt x="18999" y="38570"/>
                  </a:cubicBezTo>
                  <a:lnTo>
                    <a:pt x="18999" y="143472"/>
                  </a:lnTo>
                  <a:cubicBezTo>
                    <a:pt x="18999" y="148717"/>
                    <a:pt x="14745" y="152972"/>
                    <a:pt x="9500" y="152972"/>
                  </a:cubicBezTo>
                  <a:cubicBezTo>
                    <a:pt x="4254" y="152972"/>
                    <a:pt x="0" y="148717"/>
                    <a:pt x="0" y="143472"/>
                  </a:cubicBezTo>
                  <a:lnTo>
                    <a:pt x="0" y="38570"/>
                  </a:lnTo>
                  <a:cubicBezTo>
                    <a:pt x="0" y="17297"/>
                    <a:pt x="17297" y="0"/>
                    <a:pt x="3857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6" name="Shape 1199"/>
            <p:cNvSpPr/>
            <p:nvPr/>
          </p:nvSpPr>
          <p:spPr>
            <a:xfrm>
              <a:off x="1218283" y="1048679"/>
              <a:ext cx="127984" cy="42589"/>
            </a:xfrm>
            <a:custGeom>
              <a:avLst/>
              <a:gdLst/>
              <a:ahLst/>
              <a:cxnLst/>
              <a:rect l="0" t="0" r="0" b="0"/>
              <a:pathLst>
                <a:path w="127984" h="42589">
                  <a:moveTo>
                    <a:pt x="118845" y="424"/>
                  </a:moveTo>
                  <a:cubicBezTo>
                    <a:pt x="121237" y="848"/>
                    <a:pt x="123469" y="2184"/>
                    <a:pt x="124974" y="4337"/>
                  </a:cubicBezTo>
                  <a:cubicBezTo>
                    <a:pt x="127984" y="8630"/>
                    <a:pt x="126930" y="14561"/>
                    <a:pt x="122638" y="17558"/>
                  </a:cubicBezTo>
                  <a:cubicBezTo>
                    <a:pt x="99206" y="33928"/>
                    <a:pt x="71685" y="42589"/>
                    <a:pt x="43034" y="42589"/>
                  </a:cubicBezTo>
                  <a:cubicBezTo>
                    <a:pt x="33229" y="42589"/>
                    <a:pt x="23659" y="41569"/>
                    <a:pt x="14423" y="39630"/>
                  </a:cubicBezTo>
                  <a:lnTo>
                    <a:pt x="0" y="35035"/>
                  </a:lnTo>
                  <a:lnTo>
                    <a:pt x="0" y="15016"/>
                  </a:lnTo>
                  <a:lnTo>
                    <a:pt x="19157" y="21103"/>
                  </a:lnTo>
                  <a:cubicBezTo>
                    <a:pt x="26897" y="22732"/>
                    <a:pt x="34885" y="23590"/>
                    <a:pt x="43034" y="23590"/>
                  </a:cubicBezTo>
                  <a:cubicBezTo>
                    <a:pt x="67773" y="23590"/>
                    <a:pt x="91535" y="16123"/>
                    <a:pt x="111754" y="1988"/>
                  </a:cubicBezTo>
                  <a:cubicBezTo>
                    <a:pt x="113900" y="489"/>
                    <a:pt x="116453" y="0"/>
                    <a:pt x="118845" y="424"/>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7" name="Shape 1200"/>
            <p:cNvSpPr/>
            <p:nvPr/>
          </p:nvSpPr>
          <p:spPr>
            <a:xfrm>
              <a:off x="1218283" y="505196"/>
              <a:ext cx="182112" cy="538182"/>
            </a:xfrm>
            <a:custGeom>
              <a:avLst/>
              <a:gdLst/>
              <a:ahLst/>
              <a:cxnLst/>
              <a:rect l="0" t="0" r="0" b="0"/>
              <a:pathLst>
                <a:path w="182112" h="538182">
                  <a:moveTo>
                    <a:pt x="0" y="0"/>
                  </a:moveTo>
                  <a:lnTo>
                    <a:pt x="86493" y="86493"/>
                  </a:lnTo>
                  <a:cubicBezTo>
                    <a:pt x="88297" y="88094"/>
                    <a:pt x="89275" y="90837"/>
                    <a:pt x="89275" y="93212"/>
                  </a:cubicBezTo>
                  <a:lnTo>
                    <a:pt x="89275" y="315817"/>
                  </a:lnTo>
                  <a:cubicBezTo>
                    <a:pt x="143300" y="334905"/>
                    <a:pt x="182112" y="386493"/>
                    <a:pt x="182112" y="446983"/>
                  </a:cubicBezTo>
                  <a:cubicBezTo>
                    <a:pt x="182112" y="478707"/>
                    <a:pt x="171710" y="508591"/>
                    <a:pt x="152025" y="533381"/>
                  </a:cubicBezTo>
                  <a:cubicBezTo>
                    <a:pt x="148761" y="537496"/>
                    <a:pt x="142792" y="538182"/>
                    <a:pt x="138678" y="534918"/>
                  </a:cubicBezTo>
                  <a:cubicBezTo>
                    <a:pt x="134576" y="531654"/>
                    <a:pt x="133890" y="525685"/>
                    <a:pt x="137141" y="521570"/>
                  </a:cubicBezTo>
                  <a:cubicBezTo>
                    <a:pt x="154134" y="500158"/>
                    <a:pt x="163112" y="474377"/>
                    <a:pt x="163112" y="446983"/>
                  </a:cubicBezTo>
                  <a:cubicBezTo>
                    <a:pt x="163112" y="381616"/>
                    <a:pt x="108401" y="326904"/>
                    <a:pt x="43034" y="326904"/>
                  </a:cubicBezTo>
                  <a:cubicBezTo>
                    <a:pt x="34898" y="326904"/>
                    <a:pt x="26920" y="327769"/>
                    <a:pt x="19187" y="329408"/>
                  </a:cubicBezTo>
                  <a:lnTo>
                    <a:pt x="0" y="335542"/>
                  </a:lnTo>
                  <a:lnTo>
                    <a:pt x="0" y="315416"/>
                  </a:lnTo>
                  <a:lnTo>
                    <a:pt x="15042" y="310736"/>
                  </a:lnTo>
                  <a:cubicBezTo>
                    <a:pt x="24087" y="308880"/>
                    <a:pt x="33449" y="307905"/>
                    <a:pt x="43034" y="307905"/>
                  </a:cubicBezTo>
                  <a:cubicBezTo>
                    <a:pt x="52178" y="307905"/>
                    <a:pt x="61309" y="308794"/>
                    <a:pt x="70275" y="310585"/>
                  </a:cubicBezTo>
                  <a:lnTo>
                    <a:pt x="70275" y="102698"/>
                  </a:lnTo>
                  <a:lnTo>
                    <a:pt x="0" y="102698"/>
                  </a:lnTo>
                  <a:lnTo>
                    <a:pt x="0" y="83712"/>
                  </a:lnTo>
                  <a:lnTo>
                    <a:pt x="56839" y="83712"/>
                  </a:lnTo>
                  <a:lnTo>
                    <a:pt x="0" y="26873"/>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pic>
          <p:nvPicPr>
            <p:cNvPr id="38" name="Picture 23610"/>
            <p:cNvPicPr/>
            <p:nvPr/>
          </p:nvPicPr>
          <p:blipFill>
            <a:blip r:embed="rId3" cstate="email">
              <a:extLst>
                <a:ext uri="{28A0092B-C50C-407E-A947-70E740481C1C}">
                  <a14:useLocalDpi xmlns:a14="http://schemas.microsoft.com/office/drawing/2010/main"/>
                </a:ext>
              </a:extLst>
            </a:blip>
            <a:stretch>
              <a:fillRect/>
            </a:stretch>
          </p:blipFill>
          <p:spPr>
            <a:xfrm>
              <a:off x="469392" y="1392936"/>
              <a:ext cx="3870960" cy="1164336"/>
            </a:xfrm>
            <a:prstGeom prst="rect">
              <a:avLst/>
            </a:prstGeom>
          </p:spPr>
        </p:pic>
        <p:pic>
          <p:nvPicPr>
            <p:cNvPr id="39" name="Picture 23611"/>
            <p:cNvPicPr/>
            <p:nvPr/>
          </p:nvPicPr>
          <p:blipFill>
            <a:blip r:embed="rId3" cstate="email">
              <a:extLst>
                <a:ext uri="{28A0092B-C50C-407E-A947-70E740481C1C}">
                  <a14:useLocalDpi xmlns:a14="http://schemas.microsoft.com/office/drawing/2010/main"/>
                </a:ext>
              </a:extLst>
            </a:blip>
            <a:stretch>
              <a:fillRect/>
            </a:stretch>
          </p:blipFill>
          <p:spPr>
            <a:xfrm>
              <a:off x="3977640" y="1392936"/>
              <a:ext cx="3870960" cy="1164336"/>
            </a:xfrm>
            <a:prstGeom prst="rect">
              <a:avLst/>
            </a:prstGeom>
          </p:spPr>
        </p:pic>
        <p:pic>
          <p:nvPicPr>
            <p:cNvPr id="40" name="Picture 23612"/>
            <p:cNvPicPr/>
            <p:nvPr/>
          </p:nvPicPr>
          <p:blipFill>
            <a:blip r:embed="rId4" cstate="email">
              <a:extLst>
                <a:ext uri="{28A0092B-C50C-407E-A947-70E740481C1C}">
                  <a14:useLocalDpi xmlns:a14="http://schemas.microsoft.com/office/drawing/2010/main"/>
                </a:ext>
              </a:extLst>
            </a:blip>
            <a:stretch>
              <a:fillRect/>
            </a:stretch>
          </p:blipFill>
          <p:spPr>
            <a:xfrm>
              <a:off x="835084" y="2358946"/>
              <a:ext cx="3099816" cy="5187696"/>
            </a:xfrm>
            <a:prstGeom prst="rect">
              <a:avLst/>
            </a:prstGeom>
          </p:spPr>
        </p:pic>
        <p:sp>
          <p:nvSpPr>
            <p:cNvPr id="41" name="Shape 1206"/>
            <p:cNvSpPr/>
            <p:nvPr/>
          </p:nvSpPr>
          <p:spPr>
            <a:xfrm>
              <a:off x="811019" y="1973313"/>
              <a:ext cx="3095435" cy="5184166"/>
            </a:xfrm>
            <a:custGeom>
              <a:avLst/>
              <a:gdLst/>
              <a:ahLst/>
              <a:cxnLst/>
              <a:rect l="0" t="0" r="0" b="0"/>
              <a:pathLst>
                <a:path w="3095435" h="5184166">
                  <a:moveTo>
                    <a:pt x="0" y="5184166"/>
                  </a:moveTo>
                  <a:lnTo>
                    <a:pt x="3095435" y="5184166"/>
                  </a:lnTo>
                  <a:lnTo>
                    <a:pt x="3095435" y="0"/>
                  </a:lnTo>
                  <a:lnTo>
                    <a:pt x="0" y="0"/>
                  </a:lnTo>
                  <a:close/>
                </a:path>
              </a:pathLst>
            </a:custGeom>
            <a:ln w="25311" cap="flat">
              <a:miter lim="127000"/>
            </a:ln>
          </p:spPr>
          <p:style>
            <a:lnRef idx="1">
              <a:srgbClr val="F7AB45"/>
            </a:lnRef>
            <a:fillRef idx="0">
              <a:srgbClr val="000000">
                <a:alpha val="0"/>
              </a:srgbClr>
            </a:fillRef>
            <a:effectRef idx="0">
              <a:scrgbClr r="0" g="0" b="0"/>
            </a:effectRef>
            <a:fontRef idx="none"/>
          </p:style>
          <p:txBody>
            <a:bodyPr/>
            <a:lstStyle/>
            <a:p>
              <a:endParaRPr lang="ru-RU"/>
            </a:p>
          </p:txBody>
        </p:sp>
        <p:pic>
          <p:nvPicPr>
            <p:cNvPr id="42" name="Picture 23613"/>
            <p:cNvPicPr/>
            <p:nvPr/>
          </p:nvPicPr>
          <p:blipFill>
            <a:blip r:embed="rId5" cstate="email">
              <a:extLst>
                <a:ext uri="{28A0092B-C50C-407E-A947-70E740481C1C}">
                  <a14:useLocalDpi xmlns:a14="http://schemas.microsoft.com/office/drawing/2010/main"/>
                </a:ext>
              </a:extLst>
            </a:blip>
            <a:stretch>
              <a:fillRect/>
            </a:stretch>
          </p:blipFill>
          <p:spPr>
            <a:xfrm>
              <a:off x="4337865" y="1798015"/>
              <a:ext cx="3099816" cy="5187696"/>
            </a:xfrm>
            <a:prstGeom prst="rect">
              <a:avLst/>
            </a:prstGeom>
          </p:spPr>
        </p:pic>
        <p:sp>
          <p:nvSpPr>
            <p:cNvPr id="43" name="Shape 1208"/>
            <p:cNvSpPr/>
            <p:nvPr/>
          </p:nvSpPr>
          <p:spPr>
            <a:xfrm>
              <a:off x="4324602" y="1973313"/>
              <a:ext cx="3095434" cy="5184166"/>
            </a:xfrm>
            <a:custGeom>
              <a:avLst/>
              <a:gdLst/>
              <a:ahLst/>
              <a:cxnLst/>
              <a:rect l="0" t="0" r="0" b="0"/>
              <a:pathLst>
                <a:path w="3095434" h="5184166">
                  <a:moveTo>
                    <a:pt x="0" y="5184166"/>
                  </a:moveTo>
                  <a:lnTo>
                    <a:pt x="3095434" y="5184166"/>
                  </a:lnTo>
                  <a:lnTo>
                    <a:pt x="3095434" y="0"/>
                  </a:lnTo>
                  <a:lnTo>
                    <a:pt x="0" y="0"/>
                  </a:lnTo>
                  <a:close/>
                </a:path>
              </a:pathLst>
            </a:custGeom>
            <a:ln w="25311" cap="flat">
              <a:miter lim="127000"/>
            </a:ln>
          </p:spPr>
          <p:style>
            <a:lnRef idx="1">
              <a:srgbClr val="F7AB45"/>
            </a:lnRef>
            <a:fillRef idx="0">
              <a:srgbClr val="000000">
                <a:alpha val="0"/>
              </a:srgbClr>
            </a:fillRef>
            <a:effectRef idx="0">
              <a:scrgbClr r="0" g="0" b="0"/>
            </a:effectRef>
            <a:fontRef idx="none"/>
          </p:style>
          <p:txBody>
            <a:bodyPr/>
            <a:lstStyle/>
            <a:p>
              <a:endParaRPr lang="ru-RU"/>
            </a:p>
          </p:txBody>
        </p:sp>
        <p:sp>
          <p:nvSpPr>
            <p:cNvPr id="44" name="Shape 1209"/>
            <p:cNvSpPr/>
            <p:nvPr/>
          </p:nvSpPr>
          <p:spPr>
            <a:xfrm>
              <a:off x="811019" y="1973313"/>
              <a:ext cx="3095435" cy="5184166"/>
            </a:xfrm>
            <a:custGeom>
              <a:avLst/>
              <a:gdLst/>
              <a:ahLst/>
              <a:cxnLst/>
              <a:rect l="0" t="0" r="0" b="0"/>
              <a:pathLst>
                <a:path w="3095435" h="5184166">
                  <a:moveTo>
                    <a:pt x="0" y="5184166"/>
                  </a:moveTo>
                  <a:lnTo>
                    <a:pt x="3095435" y="5184166"/>
                  </a:lnTo>
                  <a:lnTo>
                    <a:pt x="3095435" y="0"/>
                  </a:lnTo>
                  <a:lnTo>
                    <a:pt x="0" y="0"/>
                  </a:lnTo>
                  <a:close/>
                </a:path>
              </a:pathLst>
            </a:custGeom>
            <a:ln w="25311" cap="flat">
              <a:miter lim="127000"/>
            </a:ln>
          </p:spPr>
          <p:style>
            <a:lnRef idx="1">
              <a:srgbClr val="5E3D22"/>
            </a:lnRef>
            <a:fillRef idx="0">
              <a:srgbClr val="000000">
                <a:alpha val="0"/>
              </a:srgbClr>
            </a:fillRef>
            <a:effectRef idx="0">
              <a:scrgbClr r="0" g="0" b="0"/>
            </a:effectRef>
            <a:fontRef idx="none"/>
          </p:style>
          <p:txBody>
            <a:bodyPr/>
            <a:lstStyle/>
            <a:p>
              <a:endParaRPr lang="ru-RU"/>
            </a:p>
          </p:txBody>
        </p:sp>
        <p:sp>
          <p:nvSpPr>
            <p:cNvPr id="45" name="Shape 1210"/>
            <p:cNvSpPr/>
            <p:nvPr/>
          </p:nvSpPr>
          <p:spPr>
            <a:xfrm>
              <a:off x="4324602" y="1973313"/>
              <a:ext cx="3095434" cy="5184166"/>
            </a:xfrm>
            <a:custGeom>
              <a:avLst/>
              <a:gdLst/>
              <a:ahLst/>
              <a:cxnLst/>
              <a:rect l="0" t="0" r="0" b="0"/>
              <a:pathLst>
                <a:path w="3095434" h="5184166">
                  <a:moveTo>
                    <a:pt x="0" y="5184166"/>
                  </a:moveTo>
                  <a:lnTo>
                    <a:pt x="3095434" y="5184166"/>
                  </a:lnTo>
                  <a:lnTo>
                    <a:pt x="3095434" y="0"/>
                  </a:lnTo>
                  <a:lnTo>
                    <a:pt x="0" y="0"/>
                  </a:lnTo>
                  <a:close/>
                </a:path>
              </a:pathLst>
            </a:custGeom>
            <a:ln w="25311" cap="flat">
              <a:miter lim="127000"/>
            </a:ln>
          </p:spPr>
          <p:style>
            <a:lnRef idx="1">
              <a:srgbClr val="5E3D22"/>
            </a:lnRef>
            <a:fillRef idx="0">
              <a:srgbClr val="000000">
                <a:alpha val="0"/>
              </a:srgbClr>
            </a:fillRef>
            <a:effectRef idx="0">
              <a:scrgbClr r="0" g="0" b="0"/>
            </a:effectRef>
            <a:fontRef idx="none"/>
          </p:style>
          <p:txBody>
            <a:bodyPr/>
            <a:lstStyle/>
            <a:p>
              <a:endParaRPr lang="ru-RU"/>
            </a:p>
          </p:txBody>
        </p:sp>
        <p:sp>
          <p:nvSpPr>
            <p:cNvPr id="46" name="Shape 1211"/>
            <p:cNvSpPr/>
            <p:nvPr/>
          </p:nvSpPr>
          <p:spPr>
            <a:xfrm>
              <a:off x="617708" y="1575387"/>
              <a:ext cx="3563620" cy="795858"/>
            </a:xfrm>
            <a:custGeom>
              <a:avLst/>
              <a:gdLst/>
              <a:ahLst/>
              <a:cxnLst/>
              <a:rect l="0" t="0" r="0" b="0"/>
              <a:pathLst>
                <a:path w="3563620" h="795858">
                  <a:moveTo>
                    <a:pt x="90767" y="0"/>
                  </a:moveTo>
                  <a:lnTo>
                    <a:pt x="3288741" y="0"/>
                  </a:lnTo>
                  <a:cubicBezTo>
                    <a:pt x="3313824" y="0"/>
                    <a:pt x="3337090" y="13043"/>
                    <a:pt x="3350171" y="34430"/>
                  </a:cubicBezTo>
                  <a:lnTo>
                    <a:pt x="3549523" y="360363"/>
                  </a:lnTo>
                  <a:cubicBezTo>
                    <a:pt x="3563620" y="383426"/>
                    <a:pt x="3563620" y="412433"/>
                    <a:pt x="3549523" y="435496"/>
                  </a:cubicBezTo>
                  <a:lnTo>
                    <a:pt x="3350171" y="761429"/>
                  </a:lnTo>
                  <a:cubicBezTo>
                    <a:pt x="3337090" y="782815"/>
                    <a:pt x="3313824" y="795858"/>
                    <a:pt x="3288741" y="795858"/>
                  </a:cubicBezTo>
                  <a:lnTo>
                    <a:pt x="90767" y="795858"/>
                  </a:lnTo>
                  <a:cubicBezTo>
                    <a:pt x="34531" y="795858"/>
                    <a:pt x="0" y="734276"/>
                    <a:pt x="29350" y="686295"/>
                  </a:cubicBezTo>
                  <a:lnTo>
                    <a:pt x="182740" y="435496"/>
                  </a:lnTo>
                  <a:cubicBezTo>
                    <a:pt x="196850" y="412433"/>
                    <a:pt x="196850" y="383426"/>
                    <a:pt x="182740" y="360363"/>
                  </a:cubicBezTo>
                  <a:lnTo>
                    <a:pt x="29350" y="109563"/>
                  </a:lnTo>
                  <a:cubicBezTo>
                    <a:pt x="0" y="61582"/>
                    <a:pt x="34531" y="0"/>
                    <a:pt x="90767" y="0"/>
                  </a:cubicBezTo>
                  <a:close/>
                </a:path>
              </a:pathLst>
            </a:custGeom>
            <a:ln w="0" cap="flat">
              <a:miter lim="127000"/>
            </a:ln>
          </p:spPr>
          <p:style>
            <a:lnRef idx="0">
              <a:srgbClr val="000000">
                <a:alpha val="0"/>
              </a:srgbClr>
            </a:lnRef>
            <a:fillRef idx="1">
              <a:srgbClr val="F28E79"/>
            </a:fillRef>
            <a:effectRef idx="0">
              <a:scrgbClr r="0" g="0" b="0"/>
            </a:effectRef>
            <a:fontRef idx="none"/>
          </p:style>
          <p:txBody>
            <a:bodyPr/>
            <a:lstStyle/>
            <a:p>
              <a:endParaRPr lang="ru-RU"/>
            </a:p>
          </p:txBody>
        </p:sp>
        <p:sp>
          <p:nvSpPr>
            <p:cNvPr id="47" name="Shape 1212"/>
            <p:cNvSpPr/>
            <p:nvPr/>
          </p:nvSpPr>
          <p:spPr>
            <a:xfrm>
              <a:off x="617708" y="1575387"/>
              <a:ext cx="3563620" cy="795858"/>
            </a:xfrm>
            <a:custGeom>
              <a:avLst/>
              <a:gdLst/>
              <a:ahLst/>
              <a:cxnLst/>
              <a:rect l="0" t="0" r="0" b="0"/>
              <a:pathLst>
                <a:path w="3563620" h="795858">
                  <a:moveTo>
                    <a:pt x="182740" y="435496"/>
                  </a:moveTo>
                  <a:lnTo>
                    <a:pt x="29350" y="686295"/>
                  </a:lnTo>
                  <a:cubicBezTo>
                    <a:pt x="0" y="734276"/>
                    <a:pt x="34531" y="795858"/>
                    <a:pt x="90767" y="795858"/>
                  </a:cubicBezTo>
                  <a:lnTo>
                    <a:pt x="3288741" y="795858"/>
                  </a:lnTo>
                  <a:cubicBezTo>
                    <a:pt x="3313824" y="795858"/>
                    <a:pt x="3337090" y="782815"/>
                    <a:pt x="3350171" y="761429"/>
                  </a:cubicBezTo>
                  <a:lnTo>
                    <a:pt x="3549523" y="435496"/>
                  </a:lnTo>
                  <a:cubicBezTo>
                    <a:pt x="3563620" y="412433"/>
                    <a:pt x="3563620" y="383426"/>
                    <a:pt x="3549523" y="360363"/>
                  </a:cubicBezTo>
                  <a:lnTo>
                    <a:pt x="3350171" y="34430"/>
                  </a:lnTo>
                  <a:cubicBezTo>
                    <a:pt x="3337090" y="13043"/>
                    <a:pt x="3313824" y="0"/>
                    <a:pt x="3288741" y="0"/>
                  </a:cubicBezTo>
                  <a:lnTo>
                    <a:pt x="90767" y="0"/>
                  </a:lnTo>
                  <a:cubicBezTo>
                    <a:pt x="34531" y="0"/>
                    <a:pt x="0" y="61582"/>
                    <a:pt x="29350" y="109563"/>
                  </a:cubicBezTo>
                  <a:lnTo>
                    <a:pt x="182740" y="360363"/>
                  </a:lnTo>
                  <a:cubicBezTo>
                    <a:pt x="196850" y="383426"/>
                    <a:pt x="196850" y="412433"/>
                    <a:pt x="182740" y="435496"/>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8" name="Shape 1213"/>
            <p:cNvSpPr/>
            <p:nvPr/>
          </p:nvSpPr>
          <p:spPr>
            <a:xfrm>
              <a:off x="4127475" y="1575387"/>
              <a:ext cx="3563621" cy="795858"/>
            </a:xfrm>
            <a:custGeom>
              <a:avLst/>
              <a:gdLst/>
              <a:ahLst/>
              <a:cxnLst/>
              <a:rect l="0" t="0" r="0" b="0"/>
              <a:pathLst>
                <a:path w="3563621" h="795858">
                  <a:moveTo>
                    <a:pt x="90755" y="0"/>
                  </a:moveTo>
                  <a:lnTo>
                    <a:pt x="3288741" y="0"/>
                  </a:lnTo>
                  <a:cubicBezTo>
                    <a:pt x="3313811" y="0"/>
                    <a:pt x="3337078" y="13043"/>
                    <a:pt x="3350158" y="34430"/>
                  </a:cubicBezTo>
                  <a:lnTo>
                    <a:pt x="3549511" y="360363"/>
                  </a:lnTo>
                  <a:cubicBezTo>
                    <a:pt x="3563621" y="383426"/>
                    <a:pt x="3563621" y="412433"/>
                    <a:pt x="3549511" y="435496"/>
                  </a:cubicBezTo>
                  <a:lnTo>
                    <a:pt x="3350158" y="761429"/>
                  </a:lnTo>
                  <a:cubicBezTo>
                    <a:pt x="3337078" y="782815"/>
                    <a:pt x="3313811" y="795858"/>
                    <a:pt x="3288741" y="795858"/>
                  </a:cubicBezTo>
                  <a:lnTo>
                    <a:pt x="90755" y="795858"/>
                  </a:lnTo>
                  <a:cubicBezTo>
                    <a:pt x="34519" y="795858"/>
                    <a:pt x="0" y="734276"/>
                    <a:pt x="29337" y="686295"/>
                  </a:cubicBezTo>
                  <a:lnTo>
                    <a:pt x="182728" y="435496"/>
                  </a:lnTo>
                  <a:cubicBezTo>
                    <a:pt x="196838" y="412433"/>
                    <a:pt x="196838" y="383426"/>
                    <a:pt x="182728" y="360363"/>
                  </a:cubicBezTo>
                  <a:lnTo>
                    <a:pt x="29337" y="109563"/>
                  </a:lnTo>
                  <a:cubicBezTo>
                    <a:pt x="0" y="61582"/>
                    <a:pt x="34519" y="0"/>
                    <a:pt x="90755" y="0"/>
                  </a:cubicBezTo>
                  <a:close/>
                </a:path>
              </a:pathLst>
            </a:custGeom>
            <a:ln w="0" cap="flat">
              <a:miter lim="127000"/>
            </a:ln>
          </p:spPr>
          <p:style>
            <a:lnRef idx="0">
              <a:srgbClr val="000000">
                <a:alpha val="0"/>
              </a:srgbClr>
            </a:lnRef>
            <a:fillRef idx="1">
              <a:srgbClr val="F28E79"/>
            </a:fillRef>
            <a:effectRef idx="0">
              <a:scrgbClr r="0" g="0" b="0"/>
            </a:effectRef>
            <a:fontRef idx="none"/>
          </p:style>
          <p:txBody>
            <a:bodyPr/>
            <a:lstStyle/>
            <a:p>
              <a:endParaRPr lang="ru-RU"/>
            </a:p>
          </p:txBody>
        </p:sp>
        <p:sp>
          <p:nvSpPr>
            <p:cNvPr id="49" name="Shape 1214"/>
            <p:cNvSpPr/>
            <p:nvPr/>
          </p:nvSpPr>
          <p:spPr>
            <a:xfrm>
              <a:off x="4127475" y="1575387"/>
              <a:ext cx="3563621" cy="795858"/>
            </a:xfrm>
            <a:custGeom>
              <a:avLst/>
              <a:gdLst/>
              <a:ahLst/>
              <a:cxnLst/>
              <a:rect l="0" t="0" r="0" b="0"/>
              <a:pathLst>
                <a:path w="3563621" h="795858">
                  <a:moveTo>
                    <a:pt x="3549511" y="435496"/>
                  </a:moveTo>
                  <a:lnTo>
                    <a:pt x="3350158" y="761429"/>
                  </a:lnTo>
                  <a:cubicBezTo>
                    <a:pt x="3337078" y="782815"/>
                    <a:pt x="3313811" y="795858"/>
                    <a:pt x="3288741" y="795858"/>
                  </a:cubicBezTo>
                  <a:lnTo>
                    <a:pt x="90755" y="795858"/>
                  </a:lnTo>
                  <a:cubicBezTo>
                    <a:pt x="34519" y="795858"/>
                    <a:pt x="0" y="734276"/>
                    <a:pt x="29337" y="686295"/>
                  </a:cubicBezTo>
                  <a:lnTo>
                    <a:pt x="182728" y="435496"/>
                  </a:lnTo>
                  <a:cubicBezTo>
                    <a:pt x="196838" y="412433"/>
                    <a:pt x="196838" y="383426"/>
                    <a:pt x="182728" y="360363"/>
                  </a:cubicBezTo>
                  <a:lnTo>
                    <a:pt x="29337" y="109563"/>
                  </a:lnTo>
                  <a:cubicBezTo>
                    <a:pt x="0" y="61582"/>
                    <a:pt x="34519" y="0"/>
                    <a:pt x="90755" y="0"/>
                  </a:cubicBezTo>
                  <a:lnTo>
                    <a:pt x="3288741" y="0"/>
                  </a:lnTo>
                  <a:cubicBezTo>
                    <a:pt x="3313811" y="0"/>
                    <a:pt x="3337078" y="13043"/>
                    <a:pt x="3350158" y="34430"/>
                  </a:cubicBezTo>
                  <a:lnTo>
                    <a:pt x="3549511" y="360363"/>
                  </a:lnTo>
                  <a:cubicBezTo>
                    <a:pt x="3563621" y="383426"/>
                    <a:pt x="3563621" y="412433"/>
                    <a:pt x="3549511" y="435496"/>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50" name="Rectangle 20781"/>
            <p:cNvSpPr/>
            <p:nvPr/>
          </p:nvSpPr>
          <p:spPr>
            <a:xfrm>
              <a:off x="2048750" y="1666532"/>
              <a:ext cx="712515" cy="277104"/>
            </a:xfrm>
            <a:prstGeom prst="rect">
              <a:avLst/>
            </a:prstGeom>
            <a:ln>
              <a:noFill/>
            </a:ln>
          </p:spPr>
          <p:txBody>
            <a:bodyPr vert="horz" lIns="0" tIns="0" rIns="0" bIns="0" rtlCol="0">
              <a:noAutofit/>
            </a:bodyPr>
            <a:lstStyle/>
            <a:p>
              <a:pPr>
                <a:lnSpc>
                  <a:spcPct val="107000"/>
                </a:lnSpc>
                <a:spcAft>
                  <a:spcPts val="800"/>
                </a:spcAft>
              </a:pPr>
              <a:r>
                <a:rPr lang="ru-RU" sz="1600" b="1" dirty="0" smtClean="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1 ЭТАП</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52" name="Rectangle 1216"/>
            <p:cNvSpPr/>
            <p:nvPr/>
          </p:nvSpPr>
          <p:spPr>
            <a:xfrm>
              <a:off x="1358882" y="1840310"/>
              <a:ext cx="2623443" cy="560026"/>
            </a:xfrm>
            <a:prstGeom prst="rect">
              <a:avLst/>
            </a:prstGeom>
            <a:ln>
              <a:noFill/>
            </a:ln>
          </p:spPr>
          <p:txBody>
            <a:bodyPr vert="horz" lIns="0" tIns="0" rIns="0" bIns="0" rtlCol="0">
              <a:noAutofit/>
            </a:bodyPr>
            <a:lstStyle/>
            <a:p>
              <a:pPr>
                <a:lnSpc>
                  <a:spcPct val="107000"/>
                </a:lnSpc>
                <a:spcAft>
                  <a:spcPts val="800"/>
                </a:spcAft>
              </a:pPr>
              <a:r>
                <a:rPr lang="ru-RU" sz="1500" b="1" dirty="0" smtClean="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Определение наставника и прохождение испытания</a:t>
              </a:r>
              <a:endParaRPr lang="ru-RU" sz="1500" dirty="0">
                <a:solidFill>
                  <a:srgbClr val="000000"/>
                </a:solidFill>
                <a:effectLst/>
                <a:latin typeface="Calibri" panose="020F0502020204030204" pitchFamily="34" charset="0"/>
                <a:ea typeface="Calibri" panose="020F0502020204030204" pitchFamily="34" charset="0"/>
              </a:endParaRPr>
            </a:p>
          </p:txBody>
        </p:sp>
        <p:sp>
          <p:nvSpPr>
            <p:cNvPr id="54" name="Rectangle 20783"/>
            <p:cNvSpPr/>
            <p:nvPr/>
          </p:nvSpPr>
          <p:spPr>
            <a:xfrm>
              <a:off x="5706562" y="1697023"/>
              <a:ext cx="740432" cy="246459"/>
            </a:xfrm>
            <a:prstGeom prst="rect">
              <a:avLst/>
            </a:prstGeom>
            <a:ln>
              <a:noFill/>
            </a:ln>
          </p:spPr>
          <p:txBody>
            <a:bodyPr vert="horz" lIns="0" tIns="0" rIns="0" bIns="0" rtlCol="0">
              <a:noAutofit/>
            </a:bodyPr>
            <a:lstStyle/>
            <a:p>
              <a:pPr>
                <a:lnSpc>
                  <a:spcPct val="107000"/>
                </a:lnSpc>
                <a:spcAft>
                  <a:spcPts val="800"/>
                </a:spcAft>
              </a:pPr>
              <a:r>
                <a:rPr lang="ru-RU" sz="1600" b="1" dirty="0" smtClean="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2 ЭТАП</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56" name="Rectangle 1219"/>
            <p:cNvSpPr/>
            <p:nvPr/>
          </p:nvSpPr>
          <p:spPr>
            <a:xfrm>
              <a:off x="5056669" y="1911876"/>
              <a:ext cx="2398657" cy="307895"/>
            </a:xfrm>
            <a:prstGeom prst="rect">
              <a:avLst/>
            </a:prstGeom>
            <a:ln>
              <a:noFill/>
            </a:ln>
          </p:spPr>
          <p:txBody>
            <a:bodyPr vert="horz" lIns="0" tIns="0" rIns="0" bIns="0" rtlCol="0">
              <a:noAutofit/>
            </a:bodyPr>
            <a:lstStyle/>
            <a:p>
              <a:pP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Завершение испытания</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57" name="Rectangle 1220"/>
            <p:cNvSpPr/>
            <p:nvPr/>
          </p:nvSpPr>
          <p:spPr>
            <a:xfrm>
              <a:off x="4540667" y="2425415"/>
              <a:ext cx="2688729" cy="4777238"/>
            </a:xfrm>
            <a:prstGeom prst="rect">
              <a:avLst/>
            </a:prstGeom>
            <a:ln>
              <a:noFill/>
            </a:ln>
          </p:spPr>
          <p:txBody>
            <a:bodyPr vert="horz" lIns="0" tIns="0" rIns="0" bIns="0" rtlCol="0">
              <a:noAutofit/>
            </a:bodyPr>
            <a:lstStyle/>
            <a:p>
              <a:pPr algn="just">
                <a:lnSpc>
                  <a:spcPts val="1800"/>
                </a:lnSpc>
              </a:pPr>
              <a:r>
                <a:rPr lang="ru-RU" sz="1600" spc="15" dirty="0" smtClean="0">
                  <a:solidFill>
                    <a:srgbClr val="181717"/>
                  </a:solidFill>
                  <a:effectLst/>
                  <a:latin typeface="Calibri" panose="020F0502020204030204" pitchFamily="34" charset="0"/>
                  <a:ea typeface="Calibri" panose="020F0502020204030204" pitchFamily="34" charset="0"/>
                </a:rPr>
                <a:t>Не</a:t>
              </a:r>
              <a:r>
                <a:rPr lang="ru-RU" sz="1600" spc="50" dirty="0" smtClean="0">
                  <a:solidFill>
                    <a:srgbClr val="181717"/>
                  </a:solidFill>
                  <a:effectLst/>
                  <a:latin typeface="Calibri" panose="020F0502020204030204" pitchFamily="34" charset="0"/>
                  <a:ea typeface="Calibri" panose="020F0502020204030204" pitchFamily="34" charset="0"/>
                </a:rPr>
                <a:t> </a:t>
              </a:r>
              <a:r>
                <a:rPr lang="ru-RU" sz="1600" spc="15" dirty="0" smtClean="0">
                  <a:solidFill>
                    <a:srgbClr val="181717"/>
                  </a:solidFill>
                  <a:effectLst/>
                  <a:latin typeface="Calibri" panose="020F0502020204030204" pitchFamily="34" charset="0"/>
                  <a:ea typeface="Calibri" panose="020F0502020204030204" pitchFamily="34" charset="0"/>
                </a:rPr>
                <a:t>менее</a:t>
              </a:r>
              <a:r>
                <a:rPr lang="ru-RU" sz="1600" spc="50" dirty="0" smtClean="0">
                  <a:solidFill>
                    <a:srgbClr val="181717"/>
                  </a:solidFill>
                  <a:effectLst/>
                  <a:latin typeface="Calibri" panose="020F0502020204030204" pitchFamily="34" charset="0"/>
                  <a:ea typeface="Calibri" panose="020F0502020204030204" pitchFamily="34" charset="0"/>
                </a:rPr>
                <a:t> </a:t>
              </a:r>
              <a:r>
                <a:rPr lang="ru-RU" sz="1600" spc="15" dirty="0" smtClean="0">
                  <a:solidFill>
                    <a:srgbClr val="181717"/>
                  </a:solidFill>
                  <a:effectLst/>
                  <a:latin typeface="Calibri" panose="020F0502020204030204" pitchFamily="34" charset="0"/>
                  <a:ea typeface="Calibri" panose="020F0502020204030204" pitchFamily="34" charset="0"/>
                </a:rPr>
                <a:t>чем</a:t>
              </a:r>
              <a:r>
                <a:rPr lang="ru-RU" sz="1600" spc="50" dirty="0" smtClean="0">
                  <a:solidFill>
                    <a:srgbClr val="181717"/>
                  </a:solidFill>
                  <a:effectLst/>
                  <a:latin typeface="Calibri" panose="020F0502020204030204" pitchFamily="34" charset="0"/>
                  <a:ea typeface="Calibri" panose="020F0502020204030204" pitchFamily="34" charset="0"/>
                </a:rPr>
                <a:t> </a:t>
              </a:r>
              <a:r>
                <a:rPr lang="ru-RU" sz="1600" spc="15" dirty="0" smtClean="0">
                  <a:solidFill>
                    <a:srgbClr val="181717"/>
                  </a:solidFill>
                  <a:effectLst/>
                  <a:latin typeface="Calibri" panose="020F0502020204030204" pitchFamily="34" charset="0"/>
                  <a:ea typeface="Calibri" panose="020F0502020204030204" pitchFamily="34" charset="0"/>
                </a:rPr>
                <a:t>за </a:t>
              </a:r>
              <a:r>
                <a:rPr lang="ru-RU" sz="1600" b="1" spc="15" dirty="0" smtClean="0">
                  <a:solidFill>
                    <a:srgbClr val="181717"/>
                  </a:solidFill>
                  <a:effectLst/>
                  <a:latin typeface="Calibri" panose="020F0502020204030204" pitchFamily="34" charset="0"/>
                  <a:ea typeface="Calibri" panose="020F0502020204030204" pitchFamily="34" charset="0"/>
                </a:rPr>
                <a:t>2 недели </a:t>
              </a:r>
              <a:r>
                <a:rPr lang="ru-RU" sz="1600" spc="15" dirty="0" smtClean="0">
                  <a:solidFill>
                    <a:srgbClr val="181717"/>
                  </a:solidFill>
                  <a:effectLst/>
                  <a:latin typeface="Calibri" panose="020F0502020204030204" pitchFamily="34" charset="0"/>
                  <a:ea typeface="Calibri" panose="020F0502020204030204" pitchFamily="34" charset="0"/>
                </a:rPr>
                <a:t>до завершения срока испытания наставник составляет и согласует отзыв</a:t>
              </a:r>
              <a:r>
                <a:rPr lang="ru-RU" sz="1600" spc="70" dirty="0" smtClean="0">
                  <a:solidFill>
                    <a:srgbClr val="181717"/>
                  </a:solidFill>
                  <a:effectLst/>
                  <a:latin typeface="Calibri" panose="020F0502020204030204" pitchFamily="34" charset="0"/>
                  <a:ea typeface="Calibri" panose="020F0502020204030204" pitchFamily="34" charset="0"/>
                </a:rPr>
                <a:t>  на испытуемого по итогам прохождения испытания.</a:t>
              </a:r>
            </a:p>
            <a:p>
              <a:pPr algn="just"/>
              <a:endParaRPr lang="ru-RU" sz="900" spc="70" dirty="0" smtClean="0">
                <a:solidFill>
                  <a:srgbClr val="181717"/>
                </a:solidFill>
                <a:effectLst/>
                <a:latin typeface="Calibri" panose="020F0502020204030204" pitchFamily="34" charset="0"/>
                <a:ea typeface="Calibri" panose="020F0502020204030204" pitchFamily="34" charset="0"/>
              </a:endParaRPr>
            </a:p>
            <a:p>
              <a:pPr algn="just">
                <a:lnSpc>
                  <a:spcPts val="1800"/>
                </a:lnSpc>
              </a:pPr>
              <a:r>
                <a:rPr lang="ru-RU" sz="1600" spc="70" dirty="0" smtClean="0">
                  <a:solidFill>
                    <a:srgbClr val="181717"/>
                  </a:solidFill>
                  <a:latin typeface="Calibri" panose="020F0502020204030204" pitchFamily="34" charset="0"/>
                  <a:ea typeface="Calibri" panose="020F0502020204030204" pitchFamily="34" charset="0"/>
                </a:rPr>
                <a:t>Испытуемый должен быть ознакомлен с отзывом не менее чем </a:t>
              </a:r>
              <a:r>
                <a:rPr lang="ru-RU" sz="1600" b="1" spc="70" dirty="0" smtClean="0">
                  <a:solidFill>
                    <a:srgbClr val="181717"/>
                  </a:solidFill>
                  <a:latin typeface="Calibri" panose="020F0502020204030204" pitchFamily="34" charset="0"/>
                  <a:ea typeface="Calibri" panose="020F0502020204030204" pitchFamily="34" charset="0"/>
                </a:rPr>
                <a:t>за неделю </a:t>
              </a:r>
              <a:r>
                <a:rPr lang="ru-RU" sz="1600" spc="70" dirty="0" smtClean="0">
                  <a:solidFill>
                    <a:srgbClr val="181717"/>
                  </a:solidFill>
                  <a:latin typeface="Calibri" panose="020F0502020204030204" pitchFamily="34" charset="0"/>
                  <a:ea typeface="Calibri" panose="020F0502020204030204" pitchFamily="34" charset="0"/>
                </a:rPr>
                <a:t>до истечения срока испытания.</a:t>
              </a:r>
            </a:p>
            <a:p>
              <a:pPr algn="just">
                <a:lnSpc>
                  <a:spcPts val="1800"/>
                </a:lnSpc>
              </a:pPr>
              <a:endParaRPr lang="ru-RU" sz="1600" spc="70" dirty="0" smtClean="0">
                <a:solidFill>
                  <a:srgbClr val="181717"/>
                </a:solidFill>
                <a:latin typeface="Calibri" panose="020F0502020204030204" pitchFamily="34" charset="0"/>
                <a:ea typeface="Calibri" panose="020F0502020204030204" pitchFamily="34" charset="0"/>
              </a:endParaRPr>
            </a:p>
            <a:p>
              <a:pPr algn="just">
                <a:lnSpc>
                  <a:spcPts val="1800"/>
                </a:lnSpc>
              </a:pPr>
              <a:r>
                <a:rPr lang="ru-RU" sz="1600" spc="70" dirty="0" smtClean="0">
                  <a:solidFill>
                    <a:srgbClr val="181717"/>
                  </a:solidFill>
                  <a:latin typeface="Calibri" panose="020F0502020204030204" pitchFamily="34" charset="0"/>
                  <a:ea typeface="Calibri" panose="020F0502020204030204" pitchFamily="34" charset="0"/>
                </a:rPr>
                <a:t>Руководитель аппарата Правительства не позднее чем </a:t>
              </a:r>
              <a:r>
                <a:rPr lang="ru-RU" sz="1600" b="1" spc="70" dirty="0" smtClean="0">
                  <a:solidFill>
                    <a:srgbClr val="181717"/>
                  </a:solidFill>
                  <a:latin typeface="Calibri" panose="020F0502020204030204" pitchFamily="34" charset="0"/>
                  <a:ea typeface="Calibri" panose="020F0502020204030204" pitchFamily="34" charset="0"/>
                </a:rPr>
                <a:t>за неделю </a:t>
              </a:r>
              <a:r>
                <a:rPr lang="ru-RU" sz="1600" spc="70" dirty="0" smtClean="0">
                  <a:solidFill>
                    <a:srgbClr val="181717"/>
                  </a:solidFill>
                  <a:latin typeface="Calibri" panose="020F0502020204030204" pitchFamily="34" charset="0"/>
                  <a:ea typeface="Calibri" panose="020F0502020204030204" pitchFamily="34" charset="0"/>
                </a:rPr>
                <a:t>до истечения срока испытания принимает решение о продолжении замещения должности гражданской службы испытуемым либо о расторжении с ним служебного контракта при неудовлетворительном результате испытания</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58" name="Rectangle 20785"/>
            <p:cNvSpPr/>
            <p:nvPr/>
          </p:nvSpPr>
          <p:spPr>
            <a:xfrm>
              <a:off x="5805035" y="2467803"/>
              <a:ext cx="110573"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59" name="Rectangle 20786"/>
            <p:cNvSpPr/>
            <p:nvPr/>
          </p:nvSpPr>
          <p:spPr>
            <a:xfrm>
              <a:off x="5889817" y="2467803"/>
              <a:ext cx="781710" cy="190519"/>
            </a:xfrm>
            <a:prstGeom prst="rect">
              <a:avLst/>
            </a:prstGeom>
            <a:ln>
              <a:noFill/>
            </a:ln>
          </p:spPr>
          <p:txBody>
            <a:bodyPr vert="horz" lIns="0" tIns="0" rIns="0" bIns="0" rtlCol="0">
              <a:noAutofit/>
            </a:bodyPr>
            <a:lstStyle/>
            <a:p>
              <a:pPr>
                <a:lnSpc>
                  <a:spcPct val="107000"/>
                </a:lnSpc>
                <a:spcAft>
                  <a:spcPts val="800"/>
                </a:spcAft>
              </a:pPr>
              <a:r>
                <a:rPr lang="ru-RU" sz="1200" b="1" spc="50" dirty="0">
                  <a:solidFill>
                    <a:srgbClr val="181717"/>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1" name="Rectangle 1223"/>
            <p:cNvSpPr/>
            <p:nvPr/>
          </p:nvSpPr>
          <p:spPr>
            <a:xfrm>
              <a:off x="7139406" y="2467803"/>
              <a:ext cx="66225"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4" name="Rectangle 1226"/>
            <p:cNvSpPr/>
            <p:nvPr/>
          </p:nvSpPr>
          <p:spPr>
            <a:xfrm>
              <a:off x="7138964" y="2833562"/>
              <a:ext cx="66812"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8" name="Rectangle 1230"/>
            <p:cNvSpPr/>
            <p:nvPr/>
          </p:nvSpPr>
          <p:spPr>
            <a:xfrm>
              <a:off x="7138628" y="3565083"/>
              <a:ext cx="67258"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2" name="Rectangle 1233"/>
            <p:cNvSpPr/>
            <p:nvPr/>
          </p:nvSpPr>
          <p:spPr>
            <a:xfrm>
              <a:off x="7139409" y="3747962"/>
              <a:ext cx="66221"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9" name="Rectangle 1250"/>
            <p:cNvSpPr/>
            <p:nvPr/>
          </p:nvSpPr>
          <p:spPr>
            <a:xfrm>
              <a:off x="1008424" y="2494317"/>
              <a:ext cx="2751648" cy="4535260"/>
            </a:xfrm>
            <a:prstGeom prst="rect">
              <a:avLst/>
            </a:prstGeom>
            <a:ln>
              <a:noFill/>
            </a:ln>
          </p:spPr>
          <p:txBody>
            <a:bodyPr vert="horz" lIns="0" tIns="0" rIns="0" bIns="0" rtlCol="0">
              <a:noAutofit/>
            </a:bodyPr>
            <a:lstStyle/>
            <a:p>
              <a:pPr algn="just">
                <a:lnSpc>
                  <a:spcPts val="1440"/>
                </a:lnSpc>
              </a:pPr>
              <a:r>
                <a:rPr lang="ru-RU" sz="1600" spc="25" dirty="0">
                  <a:solidFill>
                    <a:srgbClr val="181717"/>
                  </a:solidFill>
                  <a:effectLst/>
                  <a:latin typeface="Calibri" panose="020F0502020204030204" pitchFamily="34" charset="0"/>
                  <a:ea typeface="Calibri" panose="020F0502020204030204" pitchFamily="34" charset="0"/>
                </a:rPr>
                <a:t>Испытуемый</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5" dirty="0">
                  <a:solidFill>
                    <a:srgbClr val="181717"/>
                  </a:solidFill>
                  <a:effectLst/>
                  <a:latin typeface="Calibri" panose="020F0502020204030204" pitchFamily="34" charset="0"/>
                  <a:ea typeface="Calibri" panose="020F0502020204030204" pitchFamily="34" charset="0"/>
                </a:rPr>
                <a:t>и</a:t>
              </a:r>
              <a:r>
                <a:rPr lang="ru-RU" sz="1600" spc="65" dirty="0">
                  <a:solidFill>
                    <a:srgbClr val="181717"/>
                  </a:solidFill>
                  <a:effectLst/>
                  <a:latin typeface="Calibri" panose="020F0502020204030204" pitchFamily="34" charset="0"/>
                  <a:ea typeface="Calibri" panose="020F0502020204030204" pitchFamily="34" charset="0"/>
                </a:rPr>
                <a:t> </a:t>
              </a:r>
              <a:r>
                <a:rPr lang="ru-RU" sz="1600" spc="25" dirty="0">
                  <a:solidFill>
                    <a:srgbClr val="181717"/>
                  </a:solidFill>
                  <a:effectLst/>
                  <a:latin typeface="Calibri" panose="020F0502020204030204" pitchFamily="34" charset="0"/>
                  <a:ea typeface="Calibri" panose="020F0502020204030204" pitchFamily="34" charset="0"/>
                </a:rPr>
                <a:t>наставник</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5" dirty="0">
                  <a:solidFill>
                    <a:srgbClr val="181717"/>
                  </a:solidFill>
                  <a:effectLst/>
                  <a:latin typeface="Calibri" panose="020F0502020204030204" pitchFamily="34" charset="0"/>
                  <a:ea typeface="Calibri" panose="020F0502020204030204" pitchFamily="34" charset="0"/>
                </a:rPr>
                <a:t>в</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5" dirty="0" smtClean="0">
                  <a:solidFill>
                    <a:srgbClr val="181717"/>
                  </a:solidFill>
                  <a:effectLst/>
                  <a:latin typeface="Calibri" panose="020F0502020204030204" pitchFamily="34" charset="0"/>
                  <a:ea typeface="Calibri" panose="020F0502020204030204" pitchFamily="34" charset="0"/>
                </a:rPr>
                <a:t>течение </a:t>
              </a:r>
            </a:p>
            <a:p>
              <a:pPr algn="just">
                <a:lnSpc>
                  <a:spcPts val="1440"/>
                </a:lnSpc>
              </a:pPr>
              <a:r>
                <a:rPr lang="ru-RU" sz="1600" b="1" spc="25" dirty="0" smtClean="0">
                  <a:solidFill>
                    <a:srgbClr val="181717"/>
                  </a:solidFill>
                  <a:effectLst/>
                  <a:latin typeface="Calibri" panose="020F0502020204030204" pitchFamily="34" charset="0"/>
                  <a:ea typeface="Calibri" panose="020F0502020204030204" pitchFamily="34" charset="0"/>
                </a:rPr>
                <a:t>15 рабочих дней со </a:t>
              </a:r>
              <a:r>
                <a:rPr lang="ru-RU" sz="1600" dirty="0" smtClean="0">
                  <a:solidFill>
                    <a:srgbClr val="181717"/>
                  </a:solidFill>
                  <a:latin typeface="Calibri" panose="020F0502020204030204" pitchFamily="34" charset="0"/>
                  <a:ea typeface="Calibri" panose="020F0502020204030204" pitchFamily="34" charset="0"/>
                </a:rPr>
                <a:t>дня</a:t>
              </a:r>
              <a:r>
                <a:rPr lang="ru-RU" sz="1600" spc="175" dirty="0" smtClean="0">
                  <a:solidFill>
                    <a:srgbClr val="181717"/>
                  </a:solidFill>
                  <a:latin typeface="Calibri" panose="020F0502020204030204" pitchFamily="34" charset="0"/>
                  <a:ea typeface="Calibri" panose="020F0502020204030204" pitchFamily="34" charset="0"/>
                </a:rPr>
                <a:t> </a:t>
              </a:r>
              <a:r>
                <a:rPr lang="ru-RU" sz="1600" dirty="0" smtClean="0">
                  <a:solidFill>
                    <a:srgbClr val="181717"/>
                  </a:solidFill>
                  <a:latin typeface="Calibri" panose="020F0502020204030204" pitchFamily="34" charset="0"/>
                  <a:ea typeface="Calibri" panose="020F0502020204030204" pitchFamily="34" charset="0"/>
                </a:rPr>
                <a:t>издания </a:t>
              </a:r>
              <a:r>
                <a:rPr lang="ru-RU" sz="1600" spc="15" dirty="0" smtClean="0">
                  <a:solidFill>
                    <a:srgbClr val="181717"/>
                  </a:solidFill>
                  <a:latin typeface="Calibri" panose="020F0502020204030204" pitchFamily="34" charset="0"/>
                  <a:ea typeface="Calibri" panose="020F0502020204030204" pitchFamily="34" charset="0"/>
                </a:rPr>
                <a:t>приказа</a:t>
              </a:r>
              <a:r>
                <a:rPr lang="ru-RU" sz="1600" spc="55" dirty="0" smtClean="0">
                  <a:solidFill>
                    <a:srgbClr val="181717"/>
                  </a:solidFill>
                  <a:latin typeface="Calibri" panose="020F0502020204030204" pitchFamily="34" charset="0"/>
                  <a:ea typeface="Calibri" panose="020F0502020204030204" pitchFamily="34" charset="0"/>
                </a:rPr>
                <a:t> </a:t>
              </a:r>
              <a:r>
                <a:rPr lang="ru-RU" sz="1600" spc="15" dirty="0">
                  <a:solidFill>
                    <a:srgbClr val="181717"/>
                  </a:solidFill>
                  <a:latin typeface="Calibri" panose="020F0502020204030204" pitchFamily="34" charset="0"/>
                  <a:ea typeface="Calibri" panose="020F0502020204030204" pitchFamily="34" charset="0"/>
                </a:rPr>
                <a:t>о</a:t>
              </a:r>
              <a:r>
                <a:rPr lang="ru-RU" sz="1600" spc="55" dirty="0">
                  <a:solidFill>
                    <a:srgbClr val="181717"/>
                  </a:solidFill>
                  <a:latin typeface="Calibri" panose="020F0502020204030204" pitchFamily="34" charset="0"/>
                  <a:ea typeface="Calibri" panose="020F0502020204030204" pitchFamily="34" charset="0"/>
                </a:rPr>
                <a:t> </a:t>
              </a:r>
              <a:r>
                <a:rPr lang="ru-RU" sz="1600" spc="15" dirty="0">
                  <a:solidFill>
                    <a:srgbClr val="181717"/>
                  </a:solidFill>
                  <a:latin typeface="Calibri" panose="020F0502020204030204" pitchFamily="34" charset="0"/>
                  <a:ea typeface="Calibri" panose="020F0502020204030204" pitchFamily="34" charset="0"/>
                </a:rPr>
                <a:t>назначении</a:t>
              </a:r>
              <a:r>
                <a:rPr lang="ru-RU" sz="1600" spc="55" dirty="0">
                  <a:solidFill>
                    <a:srgbClr val="181717"/>
                  </a:solidFill>
                  <a:latin typeface="Calibri" panose="020F0502020204030204" pitchFamily="34" charset="0"/>
                  <a:ea typeface="Calibri" panose="020F0502020204030204" pitchFamily="34" charset="0"/>
                </a:rPr>
                <a:t> </a:t>
              </a:r>
              <a:r>
                <a:rPr lang="ru-RU" sz="1600" spc="15" dirty="0" smtClean="0">
                  <a:solidFill>
                    <a:srgbClr val="181717"/>
                  </a:solidFill>
                  <a:latin typeface="Calibri" panose="020F0502020204030204" pitchFamily="34" charset="0"/>
                  <a:ea typeface="Calibri" panose="020F0502020204030204" pitchFamily="34" charset="0"/>
                </a:rPr>
                <a:t>подготавлива</a:t>
              </a:r>
              <a:r>
                <a:rPr lang="ru-RU" sz="1600" dirty="0">
                  <a:solidFill>
                    <a:srgbClr val="181717"/>
                  </a:solidFill>
                  <a:latin typeface="Calibri" panose="020F0502020204030204" pitchFamily="34" charset="0"/>
                  <a:ea typeface="Calibri" panose="020F0502020204030204" pitchFamily="34" charset="0"/>
                </a:rPr>
                <a:t>ют</a:t>
              </a:r>
              <a:r>
                <a:rPr lang="ru-RU" sz="1600" spc="90" dirty="0">
                  <a:solidFill>
                    <a:srgbClr val="181717"/>
                  </a:solidFill>
                  <a:latin typeface="Calibri" panose="020F0502020204030204" pitchFamily="34" charset="0"/>
                  <a:ea typeface="Calibri" panose="020F0502020204030204" pitchFamily="34" charset="0"/>
                </a:rPr>
                <a:t> </a:t>
              </a:r>
              <a:r>
                <a:rPr lang="ru-RU" sz="1600" dirty="0">
                  <a:solidFill>
                    <a:srgbClr val="181717"/>
                  </a:solidFill>
                  <a:latin typeface="Calibri" panose="020F0502020204030204" pitchFamily="34" charset="0"/>
                  <a:ea typeface="Calibri" panose="020F0502020204030204" pitchFamily="34" charset="0"/>
                </a:rPr>
                <a:t>и</a:t>
              </a:r>
              <a:r>
                <a:rPr lang="ru-RU" sz="1600" spc="90" dirty="0">
                  <a:solidFill>
                    <a:srgbClr val="181717"/>
                  </a:solidFill>
                  <a:latin typeface="Calibri" panose="020F0502020204030204" pitchFamily="34" charset="0"/>
                  <a:ea typeface="Calibri" panose="020F0502020204030204" pitchFamily="34" charset="0"/>
                </a:rPr>
                <a:t> </a:t>
              </a:r>
              <a:r>
                <a:rPr lang="ru-RU" sz="1600" dirty="0">
                  <a:solidFill>
                    <a:srgbClr val="181717"/>
                  </a:solidFill>
                  <a:latin typeface="Calibri" panose="020F0502020204030204" pitchFamily="34" charset="0"/>
                  <a:ea typeface="Calibri" panose="020F0502020204030204" pitchFamily="34" charset="0"/>
                </a:rPr>
                <a:t>согласовывают</a:t>
              </a:r>
              <a:r>
                <a:rPr lang="ru-RU" sz="1600" spc="90" dirty="0">
                  <a:solidFill>
                    <a:srgbClr val="181717"/>
                  </a:solidFill>
                  <a:latin typeface="Calibri" panose="020F0502020204030204" pitchFamily="34" charset="0"/>
                  <a:ea typeface="Calibri" panose="020F0502020204030204" pitchFamily="34" charset="0"/>
                </a:rPr>
                <a:t> </a:t>
              </a:r>
              <a:r>
                <a:rPr lang="ru-RU" sz="1600" dirty="0">
                  <a:solidFill>
                    <a:srgbClr val="181717"/>
                  </a:solidFill>
                  <a:latin typeface="Calibri" panose="020F0502020204030204" pitchFamily="34" charset="0"/>
                  <a:ea typeface="Calibri" panose="020F0502020204030204" pitchFamily="34" charset="0"/>
                </a:rPr>
                <a:t>с</a:t>
              </a:r>
              <a:r>
                <a:rPr lang="ru-RU" sz="1600" spc="90" dirty="0">
                  <a:solidFill>
                    <a:srgbClr val="181717"/>
                  </a:solidFill>
                  <a:latin typeface="Calibri" panose="020F0502020204030204" pitchFamily="34" charset="0"/>
                  <a:ea typeface="Calibri" panose="020F0502020204030204" pitchFamily="34" charset="0"/>
                </a:rPr>
                <a:t> </a:t>
              </a:r>
              <a:r>
                <a:rPr lang="ru-RU" sz="1600" dirty="0" smtClean="0">
                  <a:solidFill>
                    <a:srgbClr val="181717"/>
                  </a:solidFill>
                  <a:latin typeface="Calibri" panose="020F0502020204030204" pitchFamily="34" charset="0"/>
                  <a:ea typeface="Calibri" panose="020F0502020204030204" pitchFamily="34" charset="0"/>
                </a:rPr>
                <a:t>управлением </a:t>
              </a:r>
              <a:r>
                <a:rPr lang="ru-RU" sz="1600" spc="25" dirty="0" smtClean="0">
                  <a:solidFill>
                    <a:srgbClr val="181717"/>
                  </a:solidFill>
                  <a:latin typeface="Calibri" panose="020F0502020204030204" pitchFamily="34" charset="0"/>
                  <a:ea typeface="Calibri" panose="020F0502020204030204" pitchFamily="34" charset="0"/>
                </a:rPr>
                <a:t>кадров</a:t>
              </a:r>
              <a:r>
                <a:rPr lang="ru-RU" sz="1600" spc="85" dirty="0" smtClean="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план</a:t>
              </a:r>
              <a:r>
                <a:rPr lang="ru-RU" sz="1600" spc="8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испытания</a:t>
              </a:r>
              <a:r>
                <a:rPr lang="ru-RU" sz="1600" spc="25" dirty="0" smtClean="0">
                  <a:solidFill>
                    <a:srgbClr val="181717"/>
                  </a:solidFill>
                  <a:latin typeface="Calibri" panose="020F0502020204030204" pitchFamily="34" charset="0"/>
                  <a:ea typeface="Calibri" panose="020F0502020204030204" pitchFamily="34" charset="0"/>
                </a:rPr>
                <a:t>.</a:t>
              </a:r>
              <a:r>
                <a:rPr lang="ru-RU" sz="1600" spc="30" dirty="0">
                  <a:solidFill>
                    <a:srgbClr val="181717"/>
                  </a:solidFill>
                  <a:latin typeface="Calibri" panose="020F0502020204030204" pitchFamily="34" charset="0"/>
                  <a:ea typeface="Calibri" panose="020F0502020204030204" pitchFamily="34" charset="0"/>
                </a:rPr>
                <a:t> </a:t>
              </a:r>
              <a:endParaRPr lang="ru-RU" sz="1600" spc="30" dirty="0" smtClean="0">
                <a:solidFill>
                  <a:srgbClr val="181717"/>
                </a:solidFill>
                <a:latin typeface="Calibri" panose="020F0502020204030204" pitchFamily="34" charset="0"/>
                <a:ea typeface="Calibri" panose="020F0502020204030204" pitchFamily="34" charset="0"/>
              </a:endParaRPr>
            </a:p>
            <a:p>
              <a:pPr algn="just">
                <a:lnSpc>
                  <a:spcPts val="1440"/>
                </a:lnSpc>
              </a:pPr>
              <a:endParaRPr lang="ru-RU" sz="1600" spc="30" dirty="0" smtClean="0">
                <a:solidFill>
                  <a:srgbClr val="181717"/>
                </a:solidFill>
                <a:latin typeface="Calibri" panose="020F0502020204030204" pitchFamily="34" charset="0"/>
                <a:ea typeface="Calibri" panose="020F0502020204030204" pitchFamily="34" charset="0"/>
              </a:endParaRPr>
            </a:p>
            <a:p>
              <a:pPr algn="just">
                <a:lnSpc>
                  <a:spcPts val="1440"/>
                </a:lnSpc>
              </a:pPr>
              <a:r>
                <a:rPr lang="ru-RU" sz="1600" spc="30" dirty="0" smtClean="0">
                  <a:solidFill>
                    <a:srgbClr val="181717"/>
                  </a:solidFill>
                  <a:latin typeface="Calibri" panose="020F0502020204030204" pitchFamily="34" charset="0"/>
                  <a:ea typeface="Calibri" panose="020F0502020204030204" pitchFamily="34" charset="0"/>
                </a:rPr>
                <a:t>План</a:t>
              </a:r>
              <a:r>
                <a:rPr lang="ru-RU" sz="1600" spc="110" dirty="0" smtClean="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испытания</a:t>
              </a:r>
              <a:r>
                <a:rPr lang="ru-RU" sz="1600" spc="11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утверждает</a:t>
              </a:r>
              <a:r>
                <a:rPr lang="ru-RU" sz="1600" spc="110" dirty="0">
                  <a:solidFill>
                    <a:srgbClr val="181717"/>
                  </a:solidFill>
                  <a:latin typeface="Calibri" panose="020F0502020204030204" pitchFamily="34" charset="0"/>
                  <a:ea typeface="Calibri" panose="020F0502020204030204" pitchFamily="34" charset="0"/>
                </a:rPr>
                <a:t> </a:t>
              </a:r>
              <a:r>
                <a:rPr lang="ru-RU" sz="1600" spc="30" dirty="0" smtClean="0">
                  <a:solidFill>
                    <a:srgbClr val="181717"/>
                  </a:solidFill>
                  <a:latin typeface="Calibri" panose="020F0502020204030204" pitchFamily="34" charset="0"/>
                  <a:ea typeface="Calibri" panose="020F0502020204030204" pitchFamily="34" charset="0"/>
                </a:rPr>
                <a:t>заместитель руководителя аппарата Правительства.</a:t>
              </a:r>
            </a:p>
            <a:p>
              <a:pPr algn="just">
                <a:lnSpc>
                  <a:spcPts val="1440"/>
                </a:lnSpc>
              </a:pPr>
              <a:endParaRPr lang="ru-RU" sz="1600" spc="30" dirty="0" smtClean="0">
                <a:solidFill>
                  <a:srgbClr val="181717"/>
                </a:solidFill>
                <a:latin typeface="Calibri" panose="020F0502020204030204" pitchFamily="34" charset="0"/>
                <a:ea typeface="Calibri" panose="020F0502020204030204" pitchFamily="34" charset="0"/>
              </a:endParaRPr>
            </a:p>
            <a:p>
              <a:pPr algn="just">
                <a:lnSpc>
                  <a:spcPts val="1440"/>
                </a:lnSpc>
              </a:pPr>
              <a:r>
                <a:rPr lang="ru-RU" sz="1600" spc="30" dirty="0">
                  <a:solidFill>
                    <a:srgbClr val="181717"/>
                  </a:solidFill>
                  <a:latin typeface="Calibri" panose="020F0502020204030204" pitchFamily="34" charset="0"/>
                  <a:ea typeface="Calibri" panose="020F0502020204030204" pitchFamily="34" charset="0"/>
                </a:rPr>
                <a:t>П</a:t>
              </a:r>
              <a:r>
                <a:rPr lang="ru-RU" sz="1600" spc="30" dirty="0" smtClean="0">
                  <a:solidFill>
                    <a:srgbClr val="181717"/>
                  </a:solidFill>
                  <a:latin typeface="Calibri" panose="020F0502020204030204" pitchFamily="34" charset="0"/>
                  <a:ea typeface="Calibri" panose="020F0502020204030204" pitchFamily="34" charset="0"/>
                </a:rPr>
                <a:t>лан испытания включает следующие мероприятия:</a:t>
              </a:r>
            </a:p>
            <a:p>
              <a:pPr marL="285750" indent="-285750" algn="just">
                <a:lnSpc>
                  <a:spcPts val="1440"/>
                </a:lnSpc>
                <a:buClr>
                  <a:srgbClr val="FFC000"/>
                </a:buClr>
                <a:buFont typeface="Calibri" panose="020F0502020204030204" pitchFamily="34" charset="0"/>
                <a:buChar char="•"/>
              </a:pPr>
              <a:r>
                <a:rPr lang="ru-RU" sz="1600" spc="15" dirty="0">
                  <a:solidFill>
                    <a:srgbClr val="181717"/>
                  </a:solidFill>
                  <a:latin typeface="Calibri" panose="020F0502020204030204" pitchFamily="34" charset="0"/>
                  <a:ea typeface="Calibri" panose="020F0502020204030204" pitchFamily="34" charset="0"/>
                </a:rPr>
                <a:t>изучение</a:t>
              </a:r>
              <a:r>
                <a:rPr lang="ru-RU" sz="1600" spc="50" dirty="0">
                  <a:solidFill>
                    <a:srgbClr val="181717"/>
                  </a:solidFill>
                  <a:latin typeface="Calibri" panose="020F0502020204030204" pitchFamily="34" charset="0"/>
                  <a:ea typeface="Calibri" panose="020F0502020204030204" pitchFamily="34" charset="0"/>
                </a:rPr>
                <a:t> </a:t>
              </a:r>
              <a:r>
                <a:rPr lang="ru-RU" sz="1600" spc="15" dirty="0">
                  <a:solidFill>
                    <a:srgbClr val="181717"/>
                  </a:solidFill>
                  <a:latin typeface="Calibri" panose="020F0502020204030204" pitchFamily="34" charset="0"/>
                  <a:ea typeface="Calibri" panose="020F0502020204030204" pitchFamily="34" charset="0"/>
                </a:rPr>
                <a:t>Конституции</a:t>
              </a:r>
              <a:r>
                <a:rPr lang="ru-RU" sz="1600" spc="50" dirty="0">
                  <a:solidFill>
                    <a:srgbClr val="181717"/>
                  </a:solidFill>
                  <a:latin typeface="Calibri" panose="020F0502020204030204" pitchFamily="34" charset="0"/>
                  <a:ea typeface="Calibri" panose="020F0502020204030204" pitchFamily="34" charset="0"/>
                </a:rPr>
                <a:t> </a:t>
              </a:r>
              <a:r>
                <a:rPr lang="ru-RU" sz="1600" spc="15" dirty="0">
                  <a:solidFill>
                    <a:srgbClr val="181717"/>
                  </a:solidFill>
                  <a:latin typeface="Calibri" panose="020F0502020204030204" pitchFamily="34" charset="0"/>
                  <a:ea typeface="Calibri" panose="020F0502020204030204" pitchFamily="34" charset="0"/>
                </a:rPr>
                <a:t>Российской</a:t>
              </a:r>
              <a:r>
                <a:rPr lang="ru-RU" sz="1600" spc="55"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Федерации,</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федерального</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и</a:t>
              </a:r>
              <a:r>
                <a:rPr lang="ru-RU" sz="1600" spc="75" dirty="0">
                  <a:solidFill>
                    <a:srgbClr val="181717"/>
                  </a:solidFill>
                  <a:latin typeface="Calibri" panose="020F0502020204030204" pitchFamily="34" charset="0"/>
                  <a:ea typeface="Calibri" panose="020F0502020204030204" pitchFamily="34" charset="0"/>
                </a:rPr>
                <a:t> </a:t>
              </a:r>
              <a:r>
                <a:rPr lang="ru-RU" sz="1600" spc="20" dirty="0" smtClean="0">
                  <a:solidFill>
                    <a:srgbClr val="181717"/>
                  </a:solidFill>
                  <a:latin typeface="Calibri" panose="020F0502020204030204" pitchFamily="34" charset="0"/>
                  <a:ea typeface="Calibri" panose="020F0502020204030204" pitchFamily="34" charset="0"/>
                </a:rPr>
                <a:t>кра</a:t>
              </a:r>
              <a:r>
                <a:rPr lang="ru-RU" sz="1600" spc="15" dirty="0">
                  <a:solidFill>
                    <a:srgbClr val="181717"/>
                  </a:solidFill>
                  <a:latin typeface="Calibri" panose="020F0502020204030204" pitchFamily="34" charset="0"/>
                  <a:ea typeface="Calibri" panose="020F0502020204030204" pitchFamily="34" charset="0"/>
                </a:rPr>
                <a:t>евого</a:t>
              </a:r>
              <a:r>
                <a:rPr lang="ru-RU" sz="1600" spc="60" dirty="0">
                  <a:solidFill>
                    <a:srgbClr val="181717"/>
                  </a:solidFill>
                  <a:latin typeface="Calibri" panose="020F0502020204030204" pitchFamily="34" charset="0"/>
                  <a:ea typeface="Calibri" panose="020F0502020204030204" pitchFamily="34" charset="0"/>
                </a:rPr>
                <a:t> </a:t>
              </a:r>
              <a:r>
                <a:rPr lang="ru-RU" sz="1600" spc="15" dirty="0">
                  <a:solidFill>
                    <a:srgbClr val="181717"/>
                  </a:solidFill>
                  <a:latin typeface="Calibri" panose="020F0502020204030204" pitchFamily="34" charset="0"/>
                  <a:ea typeface="Calibri" panose="020F0502020204030204" pitchFamily="34" charset="0"/>
                </a:rPr>
                <a:t>законодательства</a:t>
              </a:r>
              <a:r>
                <a:rPr lang="ru-RU" sz="1600" spc="60" dirty="0">
                  <a:solidFill>
                    <a:srgbClr val="181717"/>
                  </a:solidFill>
                  <a:latin typeface="Calibri" panose="020F0502020204030204" pitchFamily="34" charset="0"/>
                  <a:ea typeface="Calibri" panose="020F0502020204030204" pitchFamily="34" charset="0"/>
                </a:rPr>
                <a:t> </a:t>
              </a:r>
              <a:r>
                <a:rPr lang="ru-RU" sz="1600" spc="15" dirty="0" smtClean="0">
                  <a:solidFill>
                    <a:srgbClr val="181717"/>
                  </a:solidFill>
                  <a:latin typeface="Calibri" panose="020F0502020204030204" pitchFamily="34" charset="0"/>
                  <a:ea typeface="Calibri" panose="020F0502020204030204" pitchFamily="34" charset="0"/>
                </a:rPr>
                <a:t>примени</a:t>
              </a:r>
              <a:r>
                <a:rPr lang="ru-RU" sz="1600" spc="5" dirty="0" smtClean="0">
                  <a:solidFill>
                    <a:srgbClr val="181717"/>
                  </a:solidFill>
                  <a:latin typeface="Calibri" panose="020F0502020204030204" pitchFamily="34" charset="0"/>
                  <a:ea typeface="Calibri" panose="020F0502020204030204" pitchFamily="34" charset="0"/>
                </a:rPr>
                <a:t>тельно</a:t>
              </a:r>
              <a:r>
                <a:rPr lang="ru-RU" sz="1600" spc="40" dirty="0" smtClean="0">
                  <a:solidFill>
                    <a:srgbClr val="181717"/>
                  </a:solidFill>
                  <a:latin typeface="Calibri" panose="020F0502020204030204" pitchFamily="34" charset="0"/>
                  <a:ea typeface="Calibri" panose="020F0502020204030204" pitchFamily="34" charset="0"/>
                </a:rPr>
                <a:t> </a:t>
              </a:r>
              <a:r>
                <a:rPr lang="ru-RU" sz="1600" spc="5" dirty="0">
                  <a:solidFill>
                    <a:srgbClr val="181717"/>
                  </a:solidFill>
                  <a:latin typeface="Calibri" panose="020F0502020204030204" pitchFamily="34" charset="0"/>
                  <a:ea typeface="Calibri" panose="020F0502020204030204" pitchFamily="34" charset="0"/>
                </a:rPr>
                <a:t>к</a:t>
              </a:r>
              <a:r>
                <a:rPr lang="ru-RU" sz="1600" spc="40" dirty="0">
                  <a:solidFill>
                    <a:srgbClr val="181717"/>
                  </a:solidFill>
                  <a:latin typeface="Calibri" panose="020F0502020204030204" pitchFamily="34" charset="0"/>
                  <a:ea typeface="Calibri" panose="020F0502020204030204" pitchFamily="34" charset="0"/>
                </a:rPr>
                <a:t> </a:t>
              </a:r>
              <a:r>
                <a:rPr lang="ru-RU" sz="1600" spc="5" dirty="0">
                  <a:solidFill>
                    <a:srgbClr val="181717"/>
                  </a:solidFill>
                  <a:latin typeface="Calibri" panose="020F0502020204030204" pitchFamily="34" charset="0"/>
                  <a:ea typeface="Calibri" panose="020F0502020204030204" pitchFamily="34" charset="0"/>
                </a:rPr>
                <a:t>исполнению</a:t>
              </a:r>
              <a:r>
                <a:rPr lang="ru-RU" sz="1600" spc="40" dirty="0">
                  <a:solidFill>
                    <a:srgbClr val="181717"/>
                  </a:solidFill>
                  <a:latin typeface="Calibri" panose="020F0502020204030204" pitchFamily="34" charset="0"/>
                  <a:ea typeface="Calibri" panose="020F0502020204030204" pitchFamily="34" charset="0"/>
                </a:rPr>
                <a:t> </a:t>
              </a:r>
              <a:r>
                <a:rPr lang="ru-RU" sz="1600" spc="5" dirty="0">
                  <a:solidFill>
                    <a:srgbClr val="181717"/>
                  </a:solidFill>
                  <a:latin typeface="Calibri" panose="020F0502020204030204" pitchFamily="34" charset="0"/>
                  <a:ea typeface="Calibri" panose="020F0502020204030204" pitchFamily="34" charset="0"/>
                </a:rPr>
                <a:t>должностных</a:t>
              </a:r>
              <a:r>
                <a:rPr lang="ru-RU" sz="1600" spc="50"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обязанностей</a:t>
              </a:r>
              <a:r>
                <a:rPr lang="ru-RU" sz="1600" spc="8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испытуемого</a:t>
              </a:r>
              <a:r>
                <a:rPr lang="ru-RU" sz="1600" spc="25" dirty="0" smtClean="0">
                  <a:solidFill>
                    <a:srgbClr val="181717"/>
                  </a:solidFill>
                  <a:latin typeface="Calibri" panose="020F0502020204030204" pitchFamily="34" charset="0"/>
                  <a:ea typeface="Calibri" panose="020F0502020204030204" pitchFamily="34" charset="0"/>
                </a:rPr>
                <a:t>;</a:t>
              </a:r>
              <a:r>
                <a:rPr lang="ru-RU" sz="1600" spc="10" dirty="0">
                  <a:solidFill>
                    <a:srgbClr val="181717"/>
                  </a:solidFill>
                  <a:latin typeface="Calibri" panose="020F0502020204030204" pitchFamily="34" charset="0"/>
                  <a:ea typeface="Calibri" panose="020F0502020204030204" pitchFamily="34" charset="0"/>
                </a:rPr>
                <a:t> </a:t>
              </a:r>
              <a:endParaRPr lang="ru-RU" sz="1600" spc="10" dirty="0" smtClean="0">
                <a:solidFill>
                  <a:srgbClr val="181717"/>
                </a:solidFill>
                <a:latin typeface="Calibri" panose="020F0502020204030204" pitchFamily="34" charset="0"/>
                <a:ea typeface="Calibri" panose="020F0502020204030204" pitchFamily="34" charset="0"/>
              </a:endParaRPr>
            </a:p>
            <a:p>
              <a:pPr marL="285750" indent="-285750" algn="just">
                <a:lnSpc>
                  <a:spcPts val="1440"/>
                </a:lnSpc>
                <a:buClr>
                  <a:srgbClr val="FFC000"/>
                </a:buClr>
                <a:buFont typeface="Calibri" panose="020F0502020204030204" pitchFamily="34" charset="0"/>
                <a:buChar char="•"/>
              </a:pPr>
              <a:r>
                <a:rPr lang="ru-RU" sz="1600" spc="10" dirty="0" smtClean="0">
                  <a:solidFill>
                    <a:srgbClr val="181717"/>
                  </a:solidFill>
                  <a:latin typeface="Calibri" panose="020F0502020204030204" pitchFamily="34" charset="0"/>
                  <a:ea typeface="Calibri" panose="020F0502020204030204" pitchFamily="34" charset="0"/>
                </a:rPr>
                <a:t>выполнение</a:t>
              </a:r>
              <a:r>
                <a:rPr lang="ru-RU" sz="1600" spc="45" dirty="0" smtClean="0">
                  <a:solidFill>
                    <a:srgbClr val="181717"/>
                  </a:solidFill>
                  <a:latin typeface="Calibri" panose="020F0502020204030204" pitchFamily="34" charset="0"/>
                  <a:ea typeface="Calibri" panose="020F0502020204030204" pitchFamily="34" charset="0"/>
                </a:rPr>
                <a:t> </a:t>
              </a:r>
              <a:r>
                <a:rPr lang="ru-RU" sz="1600" spc="10" dirty="0">
                  <a:solidFill>
                    <a:srgbClr val="181717"/>
                  </a:solidFill>
                  <a:latin typeface="Calibri" panose="020F0502020204030204" pitchFamily="34" charset="0"/>
                  <a:ea typeface="Calibri" panose="020F0502020204030204" pitchFamily="34" charset="0"/>
                </a:rPr>
                <a:t>практических</a:t>
              </a:r>
              <a:r>
                <a:rPr lang="ru-RU" sz="1600" spc="45" dirty="0">
                  <a:solidFill>
                    <a:srgbClr val="181717"/>
                  </a:solidFill>
                  <a:latin typeface="Calibri" panose="020F0502020204030204" pitchFamily="34" charset="0"/>
                  <a:ea typeface="Calibri" panose="020F0502020204030204" pitchFamily="34" charset="0"/>
                </a:rPr>
                <a:t> </a:t>
              </a:r>
              <a:r>
                <a:rPr lang="ru-RU" sz="1600" spc="10" dirty="0">
                  <a:solidFill>
                    <a:srgbClr val="181717"/>
                  </a:solidFill>
                  <a:latin typeface="Calibri" panose="020F0502020204030204" pitchFamily="34" charset="0"/>
                  <a:ea typeface="Calibri" panose="020F0502020204030204" pitchFamily="34" charset="0"/>
                </a:rPr>
                <a:t>заданий</a:t>
              </a:r>
              <a:r>
                <a:rPr lang="ru-RU" sz="1600" spc="55" dirty="0">
                  <a:solidFill>
                    <a:srgbClr val="181717"/>
                  </a:solidFill>
                  <a:latin typeface="Calibri" panose="020F0502020204030204" pitchFamily="34" charset="0"/>
                  <a:ea typeface="Calibri" panose="020F0502020204030204" pitchFamily="34" charset="0"/>
                </a:rPr>
                <a:t> </a:t>
              </a:r>
              <a:r>
                <a:rPr lang="ru-RU" sz="1600" spc="10" dirty="0">
                  <a:solidFill>
                    <a:srgbClr val="181717"/>
                  </a:solidFill>
                  <a:latin typeface="Calibri" panose="020F0502020204030204" pitchFamily="34" charset="0"/>
                  <a:ea typeface="Calibri" panose="020F0502020204030204" pitchFamily="34" charset="0"/>
                </a:rPr>
                <a:t>в</a:t>
              </a:r>
              <a:r>
                <a:rPr lang="ru-RU" sz="1600" spc="50" dirty="0">
                  <a:solidFill>
                    <a:srgbClr val="181717"/>
                  </a:solidFill>
                  <a:latin typeface="Calibri" panose="020F0502020204030204" pitchFamily="34" charset="0"/>
                  <a:ea typeface="Calibri" panose="020F0502020204030204" pitchFamily="34" charset="0"/>
                </a:rPr>
                <a:t> </a:t>
              </a:r>
              <a:r>
                <a:rPr lang="ru-RU" sz="1600" spc="10" dirty="0">
                  <a:solidFill>
                    <a:srgbClr val="181717"/>
                  </a:solidFill>
                  <a:latin typeface="Calibri" panose="020F0502020204030204" pitchFamily="34" charset="0"/>
                  <a:ea typeface="Calibri" panose="020F0502020204030204" pitchFamily="34" charset="0"/>
                </a:rPr>
                <a:t>соответствии</a:t>
              </a:r>
              <a:r>
                <a:rPr lang="ru-RU" sz="1600" spc="45" dirty="0">
                  <a:solidFill>
                    <a:srgbClr val="181717"/>
                  </a:solidFill>
                  <a:latin typeface="Calibri" panose="020F0502020204030204" pitchFamily="34" charset="0"/>
                  <a:ea typeface="Calibri" panose="020F0502020204030204" pitchFamily="34" charset="0"/>
                </a:rPr>
                <a:t> </a:t>
              </a:r>
              <a:r>
                <a:rPr lang="ru-RU" sz="1600" spc="10" dirty="0">
                  <a:solidFill>
                    <a:srgbClr val="181717"/>
                  </a:solidFill>
                  <a:latin typeface="Calibri" panose="020F0502020204030204" pitchFamily="34" charset="0"/>
                  <a:ea typeface="Calibri" panose="020F0502020204030204" pitchFamily="34" charset="0"/>
                </a:rPr>
                <a:t>с</a:t>
              </a:r>
              <a:r>
                <a:rPr lang="ru-RU" sz="1600" spc="50" dirty="0">
                  <a:solidFill>
                    <a:srgbClr val="181717"/>
                  </a:solidFill>
                  <a:latin typeface="Calibri" panose="020F0502020204030204" pitchFamily="34" charset="0"/>
                  <a:ea typeface="Calibri" panose="020F0502020204030204" pitchFamily="34" charset="0"/>
                </a:rPr>
                <a:t> </a:t>
              </a:r>
              <a:r>
                <a:rPr lang="ru-RU" sz="1600" spc="10" dirty="0">
                  <a:solidFill>
                    <a:srgbClr val="181717"/>
                  </a:solidFill>
                  <a:latin typeface="Calibri" panose="020F0502020204030204" pitchFamily="34" charset="0"/>
                  <a:ea typeface="Calibri" panose="020F0502020204030204" pitchFamily="34" charset="0"/>
                </a:rPr>
                <a:t>должностным</a:t>
              </a:r>
              <a:r>
                <a:rPr lang="ru-RU" sz="1600" spc="45" dirty="0">
                  <a:solidFill>
                    <a:srgbClr val="181717"/>
                  </a:solidFill>
                  <a:latin typeface="Calibri" panose="020F0502020204030204" pitchFamily="34" charset="0"/>
                  <a:ea typeface="Calibri" panose="020F0502020204030204" pitchFamily="34" charset="0"/>
                </a:rPr>
                <a:t> </a:t>
              </a:r>
              <a:r>
                <a:rPr lang="ru-RU" sz="1600" spc="10" dirty="0" smtClean="0">
                  <a:solidFill>
                    <a:srgbClr val="181717"/>
                  </a:solidFill>
                  <a:latin typeface="Calibri" panose="020F0502020204030204" pitchFamily="34" charset="0"/>
                  <a:ea typeface="Calibri" panose="020F0502020204030204" pitchFamily="34" charset="0"/>
                </a:rPr>
                <a:t>ре</a:t>
              </a:r>
              <a:r>
                <a:rPr lang="ru-RU" sz="1600" spc="25" dirty="0">
                  <a:solidFill>
                    <a:srgbClr val="181717"/>
                  </a:solidFill>
                  <a:latin typeface="Calibri" panose="020F0502020204030204" pitchFamily="34" charset="0"/>
                  <a:ea typeface="Calibri" panose="020F0502020204030204" pitchFamily="34" charset="0"/>
                </a:rPr>
                <a:t>гламентом</a:t>
              </a:r>
              <a:r>
                <a:rPr lang="ru-RU" sz="1600" spc="8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испытуемого</a:t>
              </a:r>
              <a:r>
                <a:rPr lang="ru-RU" sz="1600" spc="25" dirty="0" smtClean="0">
                  <a:solidFill>
                    <a:srgbClr val="181717"/>
                  </a:solidFill>
                  <a:latin typeface="Calibri" panose="020F0502020204030204" pitchFamily="34" charset="0"/>
                  <a:ea typeface="Calibri" panose="020F0502020204030204" pitchFamily="34" charset="0"/>
                </a:rPr>
                <a:t>;</a:t>
              </a:r>
              <a:r>
                <a:rPr lang="ru-RU" sz="1600" spc="20" dirty="0">
                  <a:solidFill>
                    <a:srgbClr val="181717"/>
                  </a:solidFill>
                  <a:latin typeface="Calibri" panose="020F0502020204030204" pitchFamily="34" charset="0"/>
                  <a:ea typeface="Calibri" panose="020F0502020204030204" pitchFamily="34" charset="0"/>
                </a:rPr>
                <a:t> </a:t>
              </a:r>
              <a:endParaRPr lang="ru-RU" sz="1600" spc="20" dirty="0" smtClean="0">
                <a:solidFill>
                  <a:srgbClr val="181717"/>
                </a:solidFill>
                <a:latin typeface="Calibri" panose="020F0502020204030204" pitchFamily="34" charset="0"/>
                <a:ea typeface="Calibri" panose="020F0502020204030204" pitchFamily="34" charset="0"/>
              </a:endParaRPr>
            </a:p>
            <a:p>
              <a:pPr marL="285750" indent="-285750" algn="just">
                <a:lnSpc>
                  <a:spcPts val="1440"/>
                </a:lnSpc>
                <a:buClr>
                  <a:srgbClr val="FFC000"/>
                </a:buClr>
                <a:buFont typeface="Calibri" panose="020F0502020204030204" pitchFamily="34" charset="0"/>
                <a:buChar char="•"/>
              </a:pPr>
              <a:r>
                <a:rPr lang="ru-RU" sz="1600" spc="20" dirty="0" smtClean="0">
                  <a:solidFill>
                    <a:srgbClr val="181717"/>
                  </a:solidFill>
                  <a:latin typeface="Calibri" panose="020F0502020204030204" pitchFamily="34" charset="0"/>
                  <a:ea typeface="Calibri" panose="020F0502020204030204" pitchFamily="34" charset="0"/>
                </a:rPr>
                <a:t>изучение</a:t>
              </a:r>
              <a:r>
                <a:rPr lang="ru-RU" sz="1600" spc="60" dirty="0" smtClean="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профессиональных,</a:t>
              </a:r>
              <a:r>
                <a:rPr lang="ru-RU" sz="1600" spc="60" dirty="0">
                  <a:solidFill>
                    <a:srgbClr val="181717"/>
                  </a:solidFill>
                  <a:latin typeface="Calibri" panose="020F0502020204030204" pitchFamily="34" charset="0"/>
                  <a:ea typeface="Calibri" panose="020F0502020204030204" pitchFamily="34" charset="0"/>
                </a:rPr>
                <a:t> </a:t>
              </a:r>
              <a:r>
                <a:rPr lang="ru-RU" sz="1600" spc="20" dirty="0" smtClean="0">
                  <a:solidFill>
                    <a:srgbClr val="181717"/>
                  </a:solidFill>
                  <a:latin typeface="Calibri" panose="020F0502020204030204" pitchFamily="34" charset="0"/>
                  <a:ea typeface="Calibri" panose="020F0502020204030204" pitchFamily="34" charset="0"/>
                </a:rPr>
                <a:t>де</a:t>
              </a:r>
              <a:r>
                <a:rPr lang="ru-RU" sz="1600" spc="5" dirty="0">
                  <a:solidFill>
                    <a:srgbClr val="181717"/>
                  </a:solidFill>
                  <a:latin typeface="Calibri" panose="020F0502020204030204" pitchFamily="34" charset="0"/>
                  <a:ea typeface="Calibri" panose="020F0502020204030204" pitchFamily="34" charset="0"/>
                </a:rPr>
                <a:t>ловых</a:t>
              </a:r>
              <a:r>
                <a:rPr lang="ru-RU" sz="1600" spc="45" dirty="0">
                  <a:solidFill>
                    <a:srgbClr val="181717"/>
                  </a:solidFill>
                  <a:latin typeface="Calibri" panose="020F0502020204030204" pitchFamily="34" charset="0"/>
                  <a:ea typeface="Calibri" panose="020F0502020204030204" pitchFamily="34" charset="0"/>
                </a:rPr>
                <a:t> </a:t>
              </a:r>
              <a:r>
                <a:rPr lang="ru-RU" sz="1600" spc="5" dirty="0">
                  <a:solidFill>
                    <a:srgbClr val="181717"/>
                  </a:solidFill>
                  <a:latin typeface="Calibri" panose="020F0502020204030204" pitchFamily="34" charset="0"/>
                  <a:ea typeface="Calibri" panose="020F0502020204030204" pitchFamily="34" charset="0"/>
                </a:rPr>
                <a:t>и</a:t>
              </a:r>
              <a:r>
                <a:rPr lang="ru-RU" sz="1600" spc="45" dirty="0">
                  <a:solidFill>
                    <a:srgbClr val="181717"/>
                  </a:solidFill>
                  <a:latin typeface="Calibri" panose="020F0502020204030204" pitchFamily="34" charset="0"/>
                  <a:ea typeface="Calibri" panose="020F0502020204030204" pitchFamily="34" charset="0"/>
                </a:rPr>
                <a:t> </a:t>
              </a:r>
              <a:r>
                <a:rPr lang="ru-RU" sz="1600" spc="5" dirty="0">
                  <a:solidFill>
                    <a:srgbClr val="181717"/>
                  </a:solidFill>
                  <a:latin typeface="Calibri" panose="020F0502020204030204" pitchFamily="34" charset="0"/>
                  <a:ea typeface="Calibri" panose="020F0502020204030204" pitchFamily="34" charset="0"/>
                </a:rPr>
                <a:t>личностных</a:t>
              </a:r>
              <a:r>
                <a:rPr lang="ru-RU" sz="1600" spc="45" dirty="0">
                  <a:solidFill>
                    <a:srgbClr val="181717"/>
                  </a:solidFill>
                  <a:latin typeface="Calibri" panose="020F0502020204030204" pitchFamily="34" charset="0"/>
                  <a:ea typeface="Calibri" panose="020F0502020204030204" pitchFamily="34" charset="0"/>
                </a:rPr>
                <a:t> </a:t>
              </a:r>
              <a:r>
                <a:rPr lang="ru-RU" sz="1600" spc="5" dirty="0">
                  <a:solidFill>
                    <a:srgbClr val="181717"/>
                  </a:solidFill>
                  <a:latin typeface="Calibri" panose="020F0502020204030204" pitchFamily="34" charset="0"/>
                  <a:ea typeface="Calibri" panose="020F0502020204030204" pitchFamily="34" charset="0"/>
                </a:rPr>
                <a:t>качеств</a:t>
              </a:r>
              <a:r>
                <a:rPr lang="ru-RU" sz="1600" spc="45" dirty="0">
                  <a:solidFill>
                    <a:srgbClr val="181717"/>
                  </a:solidFill>
                  <a:latin typeface="Calibri" panose="020F0502020204030204" pitchFamily="34" charset="0"/>
                  <a:ea typeface="Calibri" panose="020F0502020204030204" pitchFamily="34" charset="0"/>
                </a:rPr>
                <a:t> </a:t>
              </a:r>
              <a:r>
                <a:rPr lang="ru-RU" sz="1600" spc="5" dirty="0" smtClean="0">
                  <a:solidFill>
                    <a:srgbClr val="181717"/>
                  </a:solidFill>
                  <a:latin typeface="Calibri" panose="020F0502020204030204" pitchFamily="34" charset="0"/>
                  <a:ea typeface="Calibri" panose="020F0502020204030204" pitchFamily="34" charset="0"/>
                </a:rPr>
                <a:t>испы</a:t>
              </a:r>
              <a:r>
                <a:rPr lang="ru-RU" sz="1600" spc="25" dirty="0">
                  <a:solidFill>
                    <a:srgbClr val="181717"/>
                  </a:solidFill>
                  <a:latin typeface="Calibri" panose="020F0502020204030204" pitchFamily="34" charset="0"/>
                  <a:ea typeface="Calibri" panose="020F0502020204030204" pitchFamily="34" charset="0"/>
                </a:rPr>
                <a:t>туемого,</a:t>
              </a:r>
              <a:r>
                <a:rPr lang="ru-RU" sz="1600" spc="110"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оказание</a:t>
              </a:r>
              <a:r>
                <a:rPr lang="ru-RU" sz="1600" spc="110"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методической</a:t>
              </a:r>
              <a:r>
                <a:rPr lang="ru-RU" sz="1600" spc="6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помощи</a:t>
              </a:r>
              <a:r>
                <a:rPr lang="ru-RU" sz="1600" spc="100"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и</a:t>
              </a:r>
              <a:r>
                <a:rPr lang="ru-RU" sz="1600" spc="100"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обеспечение</a:t>
              </a:r>
              <a:r>
                <a:rPr lang="ru-RU" sz="1600" spc="100"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контроля</a:t>
              </a:r>
              <a:r>
                <a:rPr lang="ru-RU" sz="1600" spc="60"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за</a:t>
              </a:r>
              <a:r>
                <a:rPr lang="ru-RU" sz="1600" spc="8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деятельностью</a:t>
              </a:r>
              <a:r>
                <a:rPr lang="ru-RU" sz="1600" spc="85" dirty="0">
                  <a:solidFill>
                    <a:srgbClr val="181717"/>
                  </a:solidFill>
                  <a:latin typeface="Calibri" panose="020F0502020204030204" pitchFamily="34" charset="0"/>
                  <a:ea typeface="Calibri" panose="020F0502020204030204" pitchFamily="34" charset="0"/>
                </a:rPr>
                <a:t> </a:t>
              </a:r>
              <a:r>
                <a:rPr lang="ru-RU" sz="1600" spc="25" dirty="0" smtClean="0">
                  <a:solidFill>
                    <a:srgbClr val="181717"/>
                  </a:solidFill>
                  <a:latin typeface="Calibri" panose="020F0502020204030204" pitchFamily="34" charset="0"/>
                  <a:ea typeface="Calibri" panose="020F0502020204030204" pitchFamily="34" charset="0"/>
                </a:rPr>
                <a:t>испытуемого</a:t>
              </a:r>
              <a:endParaRPr lang="ru-RU" sz="1600" dirty="0">
                <a:solidFill>
                  <a:srgbClr val="000000"/>
                </a:solidFill>
                <a:latin typeface="Calibri" panose="020F0502020204030204" pitchFamily="34" charset="0"/>
                <a:ea typeface="Calibri" panose="020F0502020204030204" pitchFamily="34" charset="0"/>
              </a:endParaRPr>
            </a:p>
            <a:p>
              <a:pPr algn="just">
                <a:lnSpc>
                  <a:spcPts val="1440"/>
                </a:lnSpc>
              </a:pPr>
              <a:endParaRPr lang="ru-RU" sz="1600" dirty="0">
                <a:solidFill>
                  <a:srgbClr val="000000"/>
                </a:solidFill>
                <a:latin typeface="Calibri" panose="020F0502020204030204" pitchFamily="34" charset="0"/>
                <a:ea typeface="Calibri" panose="020F0502020204030204" pitchFamily="34" charset="0"/>
              </a:endParaRPr>
            </a:p>
            <a:p>
              <a:pPr algn="just">
                <a:lnSpc>
                  <a:spcPts val="1440"/>
                </a:lnSpc>
              </a:pPr>
              <a:endParaRPr lang="ru-RU" sz="1600" dirty="0">
                <a:solidFill>
                  <a:srgbClr val="000000"/>
                </a:solidFill>
                <a:latin typeface="Calibri" panose="020F0502020204030204" pitchFamily="34" charset="0"/>
                <a:ea typeface="Calibri" panose="020F0502020204030204" pitchFamily="34" charset="0"/>
              </a:endParaRPr>
            </a:p>
            <a:p>
              <a:pPr algn="just">
                <a:lnSpc>
                  <a:spcPts val="1440"/>
                </a:lnSpc>
              </a:pPr>
              <a:endParaRPr lang="ru-RU" sz="1600" dirty="0">
                <a:solidFill>
                  <a:srgbClr val="000000"/>
                </a:solidFill>
                <a:latin typeface="Calibri" panose="020F0502020204030204" pitchFamily="34" charset="0"/>
                <a:ea typeface="Calibri" panose="020F0502020204030204" pitchFamily="34" charset="0"/>
              </a:endParaRPr>
            </a:p>
            <a:p>
              <a:pPr>
                <a:lnSpc>
                  <a:spcPts val="1440"/>
                </a:lnSpc>
              </a:pPr>
              <a:r>
                <a:rPr lang="ru-RU" sz="1600" spc="70" dirty="0" smtClean="0">
                  <a:solidFill>
                    <a:srgbClr val="181717"/>
                  </a:solidFill>
                  <a:latin typeface="Calibri" panose="020F0502020204030204" pitchFamily="34" charset="0"/>
                  <a:ea typeface="Calibri" panose="020F0502020204030204" pitchFamily="34" charset="0"/>
                </a:rPr>
                <a:t> </a:t>
              </a:r>
              <a:r>
                <a:rPr lang="ru-RU" sz="1600" b="1" spc="60" dirty="0" smtClean="0">
                  <a:solidFill>
                    <a:srgbClr val="181717"/>
                  </a:solidFill>
                  <a:effectLst/>
                  <a:latin typeface="Calibri" panose="020F0502020204030204" pitchFamily="34" charset="0"/>
                  <a:ea typeface="Calibri" panose="020F0502020204030204" pitchFamily="34" charset="0"/>
                </a:rPr>
                <a:t> </a:t>
              </a:r>
              <a:endParaRPr lang="ru-RU" sz="1600" b="1" dirty="0">
                <a:solidFill>
                  <a:srgbClr val="000000"/>
                </a:solidFill>
                <a:effectLst/>
                <a:latin typeface="Calibri" panose="020F0502020204030204" pitchFamily="34" charset="0"/>
                <a:ea typeface="Calibri" panose="020F0502020204030204" pitchFamily="34" charset="0"/>
              </a:endParaRPr>
            </a:p>
          </p:txBody>
        </p:sp>
        <p:sp>
          <p:nvSpPr>
            <p:cNvPr id="91" name="Rectangle 20787"/>
            <p:cNvSpPr/>
            <p:nvPr/>
          </p:nvSpPr>
          <p:spPr>
            <a:xfrm>
              <a:off x="1065600" y="2650683"/>
              <a:ext cx="239254"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94" name="Rectangle 1254"/>
            <p:cNvSpPr/>
            <p:nvPr/>
          </p:nvSpPr>
          <p:spPr>
            <a:xfrm>
              <a:off x="3625688" y="2833562"/>
              <a:ext cx="66382"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05" name="Rectangle 1265"/>
            <p:cNvSpPr/>
            <p:nvPr/>
          </p:nvSpPr>
          <p:spPr>
            <a:xfrm>
              <a:off x="865386" y="4662363"/>
              <a:ext cx="413738" cy="190516"/>
            </a:xfrm>
            <a:prstGeom prst="rect">
              <a:avLst/>
            </a:prstGeom>
            <a:ln>
              <a:noFill/>
            </a:ln>
          </p:spPr>
          <p:txBody>
            <a:bodyPr vert="horz" lIns="0" tIns="0" rIns="0" bIns="0" rtlCol="0">
              <a:noAutofit/>
            </a:bodyPr>
            <a:lstStyle/>
            <a:p>
              <a:pPr>
                <a:lnSpc>
                  <a:spcPct val="107000"/>
                </a:lnSpc>
                <a:spcAft>
                  <a:spcPts val="800"/>
                </a:spcAft>
              </a:pPr>
              <a:r>
                <a:rPr lang="ru-RU" sz="1200" spc="70" dirty="0" smtClean="0">
                  <a:solidFill>
                    <a:srgbClr val="F7A945"/>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06" name="Rectangle 1266"/>
            <p:cNvSpPr/>
            <p:nvPr/>
          </p:nvSpPr>
          <p:spPr>
            <a:xfrm>
              <a:off x="1234628" y="4662363"/>
              <a:ext cx="3302021"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07" name="Rectangle 1267"/>
            <p:cNvSpPr/>
            <p:nvPr/>
          </p:nvSpPr>
          <p:spPr>
            <a:xfrm>
              <a:off x="1245601" y="4845242"/>
              <a:ext cx="3160826"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08" name="Rectangle 1268"/>
            <p:cNvSpPr/>
            <p:nvPr/>
          </p:nvSpPr>
          <p:spPr>
            <a:xfrm>
              <a:off x="3625027" y="4845242"/>
              <a:ext cx="67260"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09" name="Rectangle 1269"/>
            <p:cNvSpPr/>
            <p:nvPr/>
          </p:nvSpPr>
          <p:spPr>
            <a:xfrm>
              <a:off x="1245601" y="5028123"/>
              <a:ext cx="3162068"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1" name="Rectangle 1271"/>
            <p:cNvSpPr/>
            <p:nvPr/>
          </p:nvSpPr>
          <p:spPr>
            <a:xfrm>
              <a:off x="1245601" y="5211002"/>
              <a:ext cx="3287025"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2" name="Rectangle 1272"/>
            <p:cNvSpPr/>
            <p:nvPr/>
          </p:nvSpPr>
          <p:spPr>
            <a:xfrm>
              <a:off x="1245601" y="5393883"/>
              <a:ext cx="2715202"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3" name="Rectangle 1273"/>
            <p:cNvSpPr/>
            <p:nvPr/>
          </p:nvSpPr>
          <p:spPr>
            <a:xfrm>
              <a:off x="1101601" y="5576763"/>
              <a:ext cx="175710"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4" name="Rectangle 1274"/>
            <p:cNvSpPr/>
            <p:nvPr/>
          </p:nvSpPr>
          <p:spPr>
            <a:xfrm>
              <a:off x="927225" y="5562296"/>
              <a:ext cx="3304554"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5" name="Rectangle 1275"/>
            <p:cNvSpPr/>
            <p:nvPr/>
          </p:nvSpPr>
          <p:spPr>
            <a:xfrm>
              <a:off x="1245601" y="5759642"/>
              <a:ext cx="3163970"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7" name="Rectangle 1277"/>
            <p:cNvSpPr/>
            <p:nvPr/>
          </p:nvSpPr>
          <p:spPr>
            <a:xfrm>
              <a:off x="1245601" y="5942523"/>
              <a:ext cx="2415947"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8" name="Rectangle 1278"/>
            <p:cNvSpPr/>
            <p:nvPr/>
          </p:nvSpPr>
          <p:spPr>
            <a:xfrm>
              <a:off x="1101601" y="6125403"/>
              <a:ext cx="180529" cy="190519"/>
            </a:xfrm>
            <a:prstGeom prst="rect">
              <a:avLst/>
            </a:prstGeom>
            <a:ln>
              <a:noFill/>
            </a:ln>
          </p:spPr>
          <p:txBody>
            <a:bodyPr vert="horz" lIns="0" tIns="0" rIns="0" bIns="0" rtlCol="0">
              <a:noAutofit/>
            </a:bodyPr>
            <a:lstStyle/>
            <a:p>
              <a:pPr>
                <a:lnSpc>
                  <a:spcPct val="107000"/>
                </a:lnSpc>
                <a:spcAft>
                  <a:spcPts val="800"/>
                </a:spcAft>
              </a:pPr>
              <a:r>
                <a:rPr lang="ru-RU" sz="1200" spc="80" dirty="0" smtClean="0">
                  <a:solidFill>
                    <a:srgbClr val="F7A945"/>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9" name="Rectangle 1279"/>
            <p:cNvSpPr/>
            <p:nvPr/>
          </p:nvSpPr>
          <p:spPr>
            <a:xfrm>
              <a:off x="1237639" y="6125403"/>
              <a:ext cx="3171488"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20" name="Rectangle 1280"/>
            <p:cNvSpPr/>
            <p:nvPr/>
          </p:nvSpPr>
          <p:spPr>
            <a:xfrm>
              <a:off x="3625265" y="6125403"/>
              <a:ext cx="66944"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21" name="Rectangle 1281"/>
            <p:cNvSpPr/>
            <p:nvPr/>
          </p:nvSpPr>
          <p:spPr>
            <a:xfrm>
              <a:off x="1245601" y="6308283"/>
              <a:ext cx="3164420"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23" name="Rectangle 1283"/>
            <p:cNvSpPr/>
            <p:nvPr/>
          </p:nvSpPr>
          <p:spPr>
            <a:xfrm>
              <a:off x="1245601" y="6491163"/>
              <a:ext cx="3288220" cy="190518"/>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24" name="Rectangle 1284"/>
            <p:cNvSpPr/>
            <p:nvPr/>
          </p:nvSpPr>
          <p:spPr>
            <a:xfrm>
              <a:off x="1245601" y="6674042"/>
              <a:ext cx="3287559"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25" name="Rectangle 1285"/>
            <p:cNvSpPr/>
            <p:nvPr/>
          </p:nvSpPr>
          <p:spPr>
            <a:xfrm>
              <a:off x="1767808" y="6305876"/>
              <a:ext cx="3076257"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grpSp>
      <p:sp>
        <p:nvSpPr>
          <p:cNvPr id="127" name="Номер слайда 126"/>
          <p:cNvSpPr>
            <a:spLocks noGrp="1"/>
          </p:cNvSpPr>
          <p:nvPr>
            <p:ph type="sldNum" sz="quarter" idx="12"/>
          </p:nvPr>
        </p:nvSpPr>
        <p:spPr>
          <a:xfrm>
            <a:off x="10817526" y="6501748"/>
            <a:ext cx="536274" cy="364223"/>
          </a:xfrm>
        </p:spPr>
        <p:txBody>
          <a:bodyPr/>
          <a:lstStyle/>
          <a:p>
            <a:fld id="{9D3197B4-9225-4703-91FB-A4593262BF03}" type="slidenum">
              <a:rPr lang="ru-RU" sz="1600" smtClean="0">
                <a:solidFill>
                  <a:schemeClr val="tx1">
                    <a:lumMod val="95000"/>
                    <a:lumOff val="5000"/>
                  </a:schemeClr>
                </a:solidFill>
              </a:rPr>
              <a:t>14</a:t>
            </a:fld>
            <a:endParaRPr lang="ru-RU" sz="1600" dirty="0">
              <a:solidFill>
                <a:schemeClr val="tx1">
                  <a:lumMod val="95000"/>
                  <a:lumOff val="5000"/>
                </a:schemeClr>
              </a:solidFill>
            </a:endParaRPr>
          </a:p>
        </p:txBody>
      </p:sp>
      <p:grpSp>
        <p:nvGrpSpPr>
          <p:cNvPr id="128" name="Group 23722"/>
          <p:cNvGrpSpPr/>
          <p:nvPr/>
        </p:nvGrpSpPr>
        <p:grpSpPr>
          <a:xfrm>
            <a:off x="11433708" y="6501748"/>
            <a:ext cx="790265" cy="304083"/>
            <a:chOff x="0" y="0"/>
            <a:chExt cx="540006" cy="240970"/>
          </a:xfrm>
        </p:grpSpPr>
        <p:sp>
          <p:nvSpPr>
            <p:cNvPr id="129"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30"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155479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250"/>
          <p:cNvGrpSpPr/>
          <p:nvPr/>
        </p:nvGrpSpPr>
        <p:grpSpPr>
          <a:xfrm>
            <a:off x="386862" y="31119"/>
            <a:ext cx="11805138" cy="6826881"/>
            <a:chOff x="-2412" y="0"/>
            <a:chExt cx="7861414" cy="6827307"/>
          </a:xfrm>
        </p:grpSpPr>
        <p:sp>
          <p:nvSpPr>
            <p:cNvPr id="3" name="Shape 1300"/>
            <p:cNvSpPr/>
            <p:nvPr/>
          </p:nvSpPr>
          <p:spPr>
            <a:xfrm>
              <a:off x="118999" y="6507102"/>
              <a:ext cx="7174599" cy="320205"/>
            </a:xfrm>
            <a:custGeom>
              <a:avLst/>
              <a:gdLst/>
              <a:ahLst/>
              <a:cxnLst/>
              <a:rect l="0" t="0" r="0" b="0"/>
              <a:pathLst>
                <a:path w="7174599" h="320205">
                  <a:moveTo>
                    <a:pt x="71996" y="0"/>
                  </a:moveTo>
                  <a:lnTo>
                    <a:pt x="7102602" y="0"/>
                  </a:lnTo>
                  <a:cubicBezTo>
                    <a:pt x="7174599" y="0"/>
                    <a:pt x="7174599" y="71996"/>
                    <a:pt x="7174599" y="71996"/>
                  </a:cubicBezTo>
                  <a:lnTo>
                    <a:pt x="7174599" y="248196"/>
                  </a:lnTo>
                  <a:cubicBezTo>
                    <a:pt x="7174599" y="320205"/>
                    <a:pt x="7102602" y="320205"/>
                    <a:pt x="7102602" y="320205"/>
                  </a:cubicBezTo>
                  <a:lnTo>
                    <a:pt x="71996" y="320205"/>
                  </a:lnTo>
                  <a:cubicBezTo>
                    <a:pt x="0" y="320205"/>
                    <a:pt x="0" y="248196"/>
                    <a:pt x="0" y="248196"/>
                  </a:cubicBezTo>
                  <a:lnTo>
                    <a:pt x="0" y="71996"/>
                  </a:lnTo>
                  <a:cubicBezTo>
                    <a:pt x="0" y="0"/>
                    <a:pt x="71996" y="0"/>
                    <a:pt x="71996" y="0"/>
                  </a:cubicBezTo>
                  <a:close/>
                </a:path>
              </a:pathLst>
            </a:custGeom>
            <a:ln w="0" cap="flat">
              <a:miter lim="127000"/>
            </a:ln>
          </p:spPr>
          <p:style>
            <a:lnRef idx="0">
              <a:srgbClr val="000000">
                <a:alpha val="0"/>
              </a:srgbClr>
            </a:lnRef>
            <a:fillRef idx="1">
              <a:srgbClr val="E9B939"/>
            </a:fillRef>
            <a:effectRef idx="0">
              <a:scrgbClr r="0" g="0" b="0"/>
            </a:effectRef>
            <a:fontRef idx="none"/>
          </p:style>
          <p:txBody>
            <a:bodyPr/>
            <a:lstStyle/>
            <a:p>
              <a:endParaRPr lang="ru-RU" dirty="0"/>
            </a:p>
          </p:txBody>
        </p:sp>
        <p:sp>
          <p:nvSpPr>
            <p:cNvPr id="4" name="Shape 1301"/>
            <p:cNvSpPr/>
            <p:nvPr/>
          </p:nvSpPr>
          <p:spPr>
            <a:xfrm>
              <a:off x="118999" y="6507102"/>
              <a:ext cx="7174599" cy="320205"/>
            </a:xfrm>
            <a:custGeom>
              <a:avLst/>
              <a:gdLst/>
              <a:ahLst/>
              <a:cxnLst/>
              <a:rect l="0" t="0" r="0" b="0"/>
              <a:pathLst>
                <a:path w="7174599" h="320205">
                  <a:moveTo>
                    <a:pt x="71996" y="0"/>
                  </a:moveTo>
                  <a:cubicBezTo>
                    <a:pt x="71996" y="0"/>
                    <a:pt x="0" y="0"/>
                    <a:pt x="0" y="71996"/>
                  </a:cubicBezTo>
                  <a:lnTo>
                    <a:pt x="0" y="248196"/>
                  </a:lnTo>
                  <a:cubicBezTo>
                    <a:pt x="0" y="248196"/>
                    <a:pt x="0" y="320205"/>
                    <a:pt x="71996" y="320205"/>
                  </a:cubicBezTo>
                  <a:lnTo>
                    <a:pt x="7102602" y="320205"/>
                  </a:lnTo>
                  <a:cubicBezTo>
                    <a:pt x="7102602" y="320205"/>
                    <a:pt x="7174599" y="320205"/>
                    <a:pt x="7174599" y="248196"/>
                  </a:cubicBezTo>
                  <a:lnTo>
                    <a:pt x="7174599" y="71996"/>
                  </a:lnTo>
                  <a:cubicBezTo>
                    <a:pt x="7174599" y="71996"/>
                    <a:pt x="7174599" y="0"/>
                    <a:pt x="7102602"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5" name="Shape 1308"/>
            <p:cNvSpPr/>
            <p:nvPr/>
          </p:nvSpPr>
          <p:spPr>
            <a:xfrm>
              <a:off x="118997" y="0"/>
              <a:ext cx="7740005" cy="779996"/>
            </a:xfrm>
            <a:custGeom>
              <a:avLst/>
              <a:gdLst/>
              <a:ahLst/>
              <a:cxnLst/>
              <a:rect l="0" t="0" r="0" b="0"/>
              <a:pathLst>
                <a:path w="7740005" h="779996">
                  <a:moveTo>
                    <a:pt x="0" y="0"/>
                  </a:moveTo>
                  <a:lnTo>
                    <a:pt x="7740005" y="0"/>
                  </a:lnTo>
                  <a:lnTo>
                    <a:pt x="7740005" y="779996"/>
                  </a:lnTo>
                  <a:lnTo>
                    <a:pt x="152400" y="779996"/>
                  </a:lnTo>
                  <a:cubicBezTo>
                    <a:pt x="152400" y="779996"/>
                    <a:pt x="0" y="779996"/>
                    <a:pt x="0" y="627596"/>
                  </a:cubicBez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6" name="Shape 1312"/>
            <p:cNvSpPr/>
            <p:nvPr/>
          </p:nvSpPr>
          <p:spPr>
            <a:xfrm>
              <a:off x="6476879" y="86392"/>
              <a:ext cx="287991" cy="609765"/>
            </a:xfrm>
            <a:custGeom>
              <a:avLst/>
              <a:gdLst/>
              <a:ahLst/>
              <a:cxnLst/>
              <a:rect l="0" t="0" r="0" b="0"/>
              <a:pathLst>
                <a:path w="287991" h="609765">
                  <a:moveTo>
                    <a:pt x="31890" y="0"/>
                  </a:moveTo>
                  <a:lnTo>
                    <a:pt x="287991" y="0"/>
                  </a:lnTo>
                  <a:lnTo>
                    <a:pt x="287991" y="18758"/>
                  </a:lnTo>
                  <a:lnTo>
                    <a:pt x="31890" y="18758"/>
                  </a:lnTo>
                  <a:cubicBezTo>
                    <a:pt x="24650" y="18758"/>
                    <a:pt x="18758" y="24651"/>
                    <a:pt x="18758" y="31902"/>
                  </a:cubicBezTo>
                  <a:lnTo>
                    <a:pt x="18758" y="577863"/>
                  </a:lnTo>
                  <a:cubicBezTo>
                    <a:pt x="18758" y="585114"/>
                    <a:pt x="24650" y="591007"/>
                    <a:pt x="31890" y="591007"/>
                  </a:cubicBezTo>
                  <a:lnTo>
                    <a:pt x="287991" y="591007"/>
                  </a:lnTo>
                  <a:lnTo>
                    <a:pt x="287991" y="609765"/>
                  </a:lnTo>
                  <a:lnTo>
                    <a:pt x="31890" y="609765"/>
                  </a:lnTo>
                  <a:cubicBezTo>
                    <a:pt x="14300" y="609765"/>
                    <a:pt x="0" y="595452"/>
                    <a:pt x="0" y="577863"/>
                  </a:cubicBezTo>
                  <a:lnTo>
                    <a:pt x="0" y="31902"/>
                  </a:lnTo>
                  <a:cubicBezTo>
                    <a:pt x="0" y="14313"/>
                    <a:pt x="14300" y="0"/>
                    <a:pt x="3189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7" name="Shape 1313"/>
            <p:cNvSpPr/>
            <p:nvPr/>
          </p:nvSpPr>
          <p:spPr>
            <a:xfrm>
              <a:off x="6764870" y="86392"/>
              <a:ext cx="288005" cy="609765"/>
            </a:xfrm>
            <a:custGeom>
              <a:avLst/>
              <a:gdLst/>
              <a:ahLst/>
              <a:cxnLst/>
              <a:rect l="0" t="0" r="0" b="0"/>
              <a:pathLst>
                <a:path w="288005" h="609765">
                  <a:moveTo>
                    <a:pt x="0" y="0"/>
                  </a:moveTo>
                  <a:lnTo>
                    <a:pt x="256102" y="0"/>
                  </a:lnTo>
                  <a:cubicBezTo>
                    <a:pt x="273692" y="0"/>
                    <a:pt x="288005" y="14313"/>
                    <a:pt x="288005" y="31902"/>
                  </a:cubicBezTo>
                  <a:lnTo>
                    <a:pt x="288005" y="577863"/>
                  </a:lnTo>
                  <a:cubicBezTo>
                    <a:pt x="288005" y="595452"/>
                    <a:pt x="273692" y="609765"/>
                    <a:pt x="256102" y="609765"/>
                  </a:cubicBezTo>
                  <a:lnTo>
                    <a:pt x="0" y="609765"/>
                  </a:lnTo>
                  <a:lnTo>
                    <a:pt x="0" y="591007"/>
                  </a:lnTo>
                  <a:lnTo>
                    <a:pt x="256102" y="591007"/>
                  </a:lnTo>
                  <a:cubicBezTo>
                    <a:pt x="263341" y="591007"/>
                    <a:pt x="269234" y="585114"/>
                    <a:pt x="269234" y="577863"/>
                  </a:cubicBezTo>
                  <a:lnTo>
                    <a:pt x="269234" y="31902"/>
                  </a:lnTo>
                  <a:cubicBezTo>
                    <a:pt x="269234" y="24651"/>
                    <a:pt x="263341" y="18758"/>
                    <a:pt x="256102" y="18758"/>
                  </a:cubicBezTo>
                  <a:lnTo>
                    <a:pt x="0" y="1875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8" name="Shape 1314"/>
            <p:cNvSpPr/>
            <p:nvPr/>
          </p:nvSpPr>
          <p:spPr>
            <a:xfrm>
              <a:off x="6527528" y="491655"/>
              <a:ext cx="51601" cy="103188"/>
            </a:xfrm>
            <a:custGeom>
              <a:avLst/>
              <a:gdLst/>
              <a:ahLst/>
              <a:cxnLst/>
              <a:rect l="0" t="0" r="0" b="0"/>
              <a:pathLst>
                <a:path w="51601" h="103188">
                  <a:moveTo>
                    <a:pt x="31890" y="0"/>
                  </a:moveTo>
                  <a:lnTo>
                    <a:pt x="51601" y="0"/>
                  </a:lnTo>
                  <a:lnTo>
                    <a:pt x="51601" y="18758"/>
                  </a:lnTo>
                  <a:lnTo>
                    <a:pt x="31890" y="18758"/>
                  </a:lnTo>
                  <a:cubicBezTo>
                    <a:pt x="24664" y="18758"/>
                    <a:pt x="18771" y="24651"/>
                    <a:pt x="18771" y="31890"/>
                  </a:cubicBezTo>
                  <a:lnTo>
                    <a:pt x="18771" y="71285"/>
                  </a:lnTo>
                  <a:cubicBezTo>
                    <a:pt x="18771" y="78537"/>
                    <a:pt x="24664" y="84430"/>
                    <a:pt x="31890" y="84430"/>
                  </a:cubicBezTo>
                  <a:lnTo>
                    <a:pt x="51601" y="84430"/>
                  </a:lnTo>
                  <a:lnTo>
                    <a:pt x="51601" y="103188"/>
                  </a:lnTo>
                  <a:lnTo>
                    <a:pt x="31890" y="103188"/>
                  </a:lnTo>
                  <a:cubicBezTo>
                    <a:pt x="14301" y="103188"/>
                    <a:pt x="0" y="88875"/>
                    <a:pt x="0" y="71285"/>
                  </a:cubicBezTo>
                  <a:lnTo>
                    <a:pt x="0" y="31890"/>
                  </a:lnTo>
                  <a:cubicBezTo>
                    <a:pt x="0" y="14313"/>
                    <a:pt x="14301" y="0"/>
                    <a:pt x="3189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1315"/>
            <p:cNvSpPr/>
            <p:nvPr/>
          </p:nvSpPr>
          <p:spPr>
            <a:xfrm>
              <a:off x="6579129" y="491655"/>
              <a:ext cx="51600" cy="103188"/>
            </a:xfrm>
            <a:custGeom>
              <a:avLst/>
              <a:gdLst/>
              <a:ahLst/>
              <a:cxnLst/>
              <a:rect l="0" t="0" r="0" b="0"/>
              <a:pathLst>
                <a:path w="51600" h="103188">
                  <a:moveTo>
                    <a:pt x="0" y="0"/>
                  </a:moveTo>
                  <a:lnTo>
                    <a:pt x="19697" y="0"/>
                  </a:lnTo>
                  <a:cubicBezTo>
                    <a:pt x="37287" y="0"/>
                    <a:pt x="51600" y="14313"/>
                    <a:pt x="51600" y="31890"/>
                  </a:cubicBezTo>
                  <a:lnTo>
                    <a:pt x="51600" y="71285"/>
                  </a:lnTo>
                  <a:cubicBezTo>
                    <a:pt x="51600" y="88875"/>
                    <a:pt x="37287" y="103188"/>
                    <a:pt x="19697" y="103188"/>
                  </a:cubicBezTo>
                  <a:lnTo>
                    <a:pt x="0" y="103188"/>
                  </a:lnTo>
                  <a:lnTo>
                    <a:pt x="0" y="84430"/>
                  </a:lnTo>
                  <a:lnTo>
                    <a:pt x="19697" y="84430"/>
                  </a:lnTo>
                  <a:cubicBezTo>
                    <a:pt x="26949" y="84430"/>
                    <a:pt x="32829" y="78537"/>
                    <a:pt x="32829" y="71285"/>
                  </a:cubicBezTo>
                  <a:lnTo>
                    <a:pt x="32829" y="31890"/>
                  </a:lnTo>
                  <a:cubicBezTo>
                    <a:pt x="32829" y="24651"/>
                    <a:pt x="26949" y="18758"/>
                    <a:pt x="19697" y="18758"/>
                  </a:cubicBezTo>
                  <a:lnTo>
                    <a:pt x="0" y="1875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1316"/>
            <p:cNvSpPr/>
            <p:nvPr/>
          </p:nvSpPr>
          <p:spPr>
            <a:xfrm>
              <a:off x="6552431" y="223934"/>
              <a:ext cx="26701" cy="37249"/>
            </a:xfrm>
            <a:custGeom>
              <a:avLst/>
              <a:gdLst/>
              <a:ahLst/>
              <a:cxnLst/>
              <a:rect l="0" t="0" r="0" b="0"/>
              <a:pathLst>
                <a:path w="26701" h="37249">
                  <a:moveTo>
                    <a:pt x="10605" y="0"/>
                  </a:moveTo>
                  <a:lnTo>
                    <a:pt x="26701" y="16087"/>
                  </a:lnTo>
                  <a:lnTo>
                    <a:pt x="26701" y="37249"/>
                  </a:lnTo>
                  <a:lnTo>
                    <a:pt x="25502" y="36043"/>
                  </a:lnTo>
                  <a:lnTo>
                    <a:pt x="25464" y="36068"/>
                  </a:lnTo>
                  <a:lnTo>
                    <a:pt x="0" y="10604"/>
                  </a:lnTo>
                  <a:lnTo>
                    <a:pt x="1060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1317"/>
            <p:cNvSpPr/>
            <p:nvPr/>
          </p:nvSpPr>
          <p:spPr>
            <a:xfrm>
              <a:off x="6527527" y="187701"/>
              <a:ext cx="51606" cy="103200"/>
            </a:xfrm>
            <a:custGeom>
              <a:avLst/>
              <a:gdLst/>
              <a:ahLst/>
              <a:cxnLst/>
              <a:rect l="0" t="0" r="0" b="0"/>
              <a:pathLst>
                <a:path w="51606" h="103200">
                  <a:moveTo>
                    <a:pt x="31890" y="0"/>
                  </a:moveTo>
                  <a:lnTo>
                    <a:pt x="51606" y="0"/>
                  </a:lnTo>
                  <a:lnTo>
                    <a:pt x="51606" y="18771"/>
                  </a:lnTo>
                  <a:lnTo>
                    <a:pt x="31890" y="18771"/>
                  </a:lnTo>
                  <a:cubicBezTo>
                    <a:pt x="24664" y="18771"/>
                    <a:pt x="18770" y="24651"/>
                    <a:pt x="18770" y="31902"/>
                  </a:cubicBezTo>
                  <a:lnTo>
                    <a:pt x="18770" y="71310"/>
                  </a:lnTo>
                  <a:cubicBezTo>
                    <a:pt x="18770" y="78550"/>
                    <a:pt x="24664" y="84430"/>
                    <a:pt x="31890" y="84430"/>
                  </a:cubicBezTo>
                  <a:lnTo>
                    <a:pt x="51606" y="84430"/>
                  </a:lnTo>
                  <a:lnTo>
                    <a:pt x="51606" y="103200"/>
                  </a:lnTo>
                  <a:lnTo>
                    <a:pt x="31890" y="103200"/>
                  </a:lnTo>
                  <a:cubicBezTo>
                    <a:pt x="14300" y="103200"/>
                    <a:pt x="0" y="88887"/>
                    <a:pt x="0" y="71310"/>
                  </a:cubicBezTo>
                  <a:lnTo>
                    <a:pt x="0" y="31902"/>
                  </a:lnTo>
                  <a:cubicBezTo>
                    <a:pt x="0" y="14313"/>
                    <a:pt x="14300" y="0"/>
                    <a:pt x="3189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1318"/>
            <p:cNvSpPr/>
            <p:nvPr/>
          </p:nvSpPr>
          <p:spPr>
            <a:xfrm>
              <a:off x="6579133" y="181897"/>
              <a:ext cx="75356" cy="109004"/>
            </a:xfrm>
            <a:custGeom>
              <a:avLst/>
              <a:gdLst/>
              <a:ahLst/>
              <a:cxnLst/>
              <a:rect l="0" t="0" r="0" b="0"/>
              <a:pathLst>
                <a:path w="75356" h="109004">
                  <a:moveTo>
                    <a:pt x="64536" y="0"/>
                  </a:moveTo>
                  <a:lnTo>
                    <a:pt x="75356" y="10820"/>
                  </a:lnTo>
                  <a:lnTo>
                    <a:pt x="51429" y="34735"/>
                  </a:lnTo>
                  <a:cubicBezTo>
                    <a:pt x="51530" y="35712"/>
                    <a:pt x="51594" y="36703"/>
                    <a:pt x="51594" y="37706"/>
                  </a:cubicBezTo>
                  <a:lnTo>
                    <a:pt x="51594" y="77114"/>
                  </a:lnTo>
                  <a:cubicBezTo>
                    <a:pt x="51594" y="94691"/>
                    <a:pt x="37281" y="109004"/>
                    <a:pt x="19692" y="109004"/>
                  </a:cubicBezTo>
                  <a:lnTo>
                    <a:pt x="0" y="109004"/>
                  </a:lnTo>
                  <a:lnTo>
                    <a:pt x="0" y="90233"/>
                  </a:lnTo>
                  <a:lnTo>
                    <a:pt x="19692" y="90233"/>
                  </a:lnTo>
                  <a:cubicBezTo>
                    <a:pt x="26943" y="90233"/>
                    <a:pt x="32836" y="84353"/>
                    <a:pt x="32836" y="77114"/>
                  </a:cubicBezTo>
                  <a:lnTo>
                    <a:pt x="32836" y="53353"/>
                  </a:lnTo>
                  <a:lnTo>
                    <a:pt x="3435" y="82740"/>
                  </a:lnTo>
                  <a:lnTo>
                    <a:pt x="0" y="79286"/>
                  </a:lnTo>
                  <a:lnTo>
                    <a:pt x="0" y="58124"/>
                  </a:lnTo>
                  <a:lnTo>
                    <a:pt x="3207" y="61328"/>
                  </a:lnTo>
                  <a:lnTo>
                    <a:pt x="31833" y="32703"/>
                  </a:lnTo>
                  <a:cubicBezTo>
                    <a:pt x="29864" y="27940"/>
                    <a:pt x="25165" y="24575"/>
                    <a:pt x="19692" y="24575"/>
                  </a:cubicBezTo>
                  <a:lnTo>
                    <a:pt x="0" y="24575"/>
                  </a:lnTo>
                  <a:lnTo>
                    <a:pt x="0" y="5804"/>
                  </a:lnTo>
                  <a:lnTo>
                    <a:pt x="19692" y="5804"/>
                  </a:lnTo>
                  <a:cubicBezTo>
                    <a:pt x="30309" y="5804"/>
                    <a:pt x="39694" y="11036"/>
                    <a:pt x="45498" y="19037"/>
                  </a:cubicBezTo>
                  <a:lnTo>
                    <a:pt x="64536"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1319"/>
            <p:cNvSpPr/>
            <p:nvPr/>
          </p:nvSpPr>
          <p:spPr>
            <a:xfrm>
              <a:off x="6552433" y="375894"/>
              <a:ext cx="26696" cy="37256"/>
            </a:xfrm>
            <a:custGeom>
              <a:avLst/>
              <a:gdLst/>
              <a:ahLst/>
              <a:cxnLst/>
              <a:rect l="0" t="0" r="0" b="0"/>
              <a:pathLst>
                <a:path w="26696" h="37256">
                  <a:moveTo>
                    <a:pt x="10605" y="0"/>
                  </a:moveTo>
                  <a:lnTo>
                    <a:pt x="26696" y="16091"/>
                  </a:lnTo>
                  <a:lnTo>
                    <a:pt x="26696" y="37256"/>
                  </a:lnTo>
                  <a:lnTo>
                    <a:pt x="25502" y="36055"/>
                  </a:lnTo>
                  <a:lnTo>
                    <a:pt x="25464" y="36081"/>
                  </a:lnTo>
                  <a:lnTo>
                    <a:pt x="0" y="10617"/>
                  </a:lnTo>
                  <a:lnTo>
                    <a:pt x="1060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1320"/>
            <p:cNvSpPr/>
            <p:nvPr/>
          </p:nvSpPr>
          <p:spPr>
            <a:xfrm>
              <a:off x="6527528" y="339673"/>
              <a:ext cx="51601" cy="103200"/>
            </a:xfrm>
            <a:custGeom>
              <a:avLst/>
              <a:gdLst/>
              <a:ahLst/>
              <a:cxnLst/>
              <a:rect l="0" t="0" r="0" b="0"/>
              <a:pathLst>
                <a:path w="51601" h="103200">
                  <a:moveTo>
                    <a:pt x="31890" y="0"/>
                  </a:moveTo>
                  <a:lnTo>
                    <a:pt x="51601" y="0"/>
                  </a:lnTo>
                  <a:lnTo>
                    <a:pt x="51601" y="18771"/>
                  </a:lnTo>
                  <a:lnTo>
                    <a:pt x="31890" y="18771"/>
                  </a:lnTo>
                  <a:cubicBezTo>
                    <a:pt x="24664" y="18771"/>
                    <a:pt x="18771" y="24663"/>
                    <a:pt x="18771" y="31902"/>
                  </a:cubicBezTo>
                  <a:lnTo>
                    <a:pt x="18771" y="71298"/>
                  </a:lnTo>
                  <a:cubicBezTo>
                    <a:pt x="18771" y="78549"/>
                    <a:pt x="24664" y="84430"/>
                    <a:pt x="31890" y="84430"/>
                  </a:cubicBezTo>
                  <a:lnTo>
                    <a:pt x="51601" y="84430"/>
                  </a:lnTo>
                  <a:lnTo>
                    <a:pt x="51601" y="103200"/>
                  </a:lnTo>
                  <a:lnTo>
                    <a:pt x="31890" y="103200"/>
                  </a:lnTo>
                  <a:cubicBezTo>
                    <a:pt x="14301" y="103200"/>
                    <a:pt x="0" y="88887"/>
                    <a:pt x="0" y="71298"/>
                  </a:cubicBezTo>
                  <a:lnTo>
                    <a:pt x="0" y="31902"/>
                  </a:lnTo>
                  <a:cubicBezTo>
                    <a:pt x="0" y="14313"/>
                    <a:pt x="14301" y="0"/>
                    <a:pt x="3189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1321"/>
            <p:cNvSpPr/>
            <p:nvPr/>
          </p:nvSpPr>
          <p:spPr>
            <a:xfrm>
              <a:off x="6579129" y="333870"/>
              <a:ext cx="75361" cy="109004"/>
            </a:xfrm>
            <a:custGeom>
              <a:avLst/>
              <a:gdLst/>
              <a:ahLst/>
              <a:cxnLst/>
              <a:rect l="0" t="0" r="0" b="0"/>
              <a:pathLst>
                <a:path w="75361" h="109004">
                  <a:moveTo>
                    <a:pt x="64541" y="0"/>
                  </a:moveTo>
                  <a:lnTo>
                    <a:pt x="75361" y="10820"/>
                  </a:lnTo>
                  <a:lnTo>
                    <a:pt x="51435" y="34747"/>
                  </a:lnTo>
                  <a:cubicBezTo>
                    <a:pt x="51536" y="35725"/>
                    <a:pt x="51600" y="36703"/>
                    <a:pt x="51600" y="37706"/>
                  </a:cubicBezTo>
                  <a:lnTo>
                    <a:pt x="51600" y="77102"/>
                  </a:lnTo>
                  <a:cubicBezTo>
                    <a:pt x="51600" y="94691"/>
                    <a:pt x="37287" y="109004"/>
                    <a:pt x="19697" y="109004"/>
                  </a:cubicBezTo>
                  <a:lnTo>
                    <a:pt x="0" y="109004"/>
                  </a:lnTo>
                  <a:lnTo>
                    <a:pt x="0" y="90233"/>
                  </a:lnTo>
                  <a:lnTo>
                    <a:pt x="19697" y="90233"/>
                  </a:lnTo>
                  <a:cubicBezTo>
                    <a:pt x="26949" y="90233"/>
                    <a:pt x="32829" y="84353"/>
                    <a:pt x="32829" y="77102"/>
                  </a:cubicBezTo>
                  <a:lnTo>
                    <a:pt x="32829" y="53353"/>
                  </a:lnTo>
                  <a:lnTo>
                    <a:pt x="3442" y="82740"/>
                  </a:lnTo>
                  <a:lnTo>
                    <a:pt x="0" y="79280"/>
                  </a:lnTo>
                  <a:lnTo>
                    <a:pt x="0" y="58115"/>
                  </a:lnTo>
                  <a:lnTo>
                    <a:pt x="3213" y="61328"/>
                  </a:lnTo>
                  <a:lnTo>
                    <a:pt x="31838" y="32703"/>
                  </a:lnTo>
                  <a:cubicBezTo>
                    <a:pt x="29870" y="27940"/>
                    <a:pt x="25171" y="24575"/>
                    <a:pt x="19697" y="24575"/>
                  </a:cubicBezTo>
                  <a:lnTo>
                    <a:pt x="0" y="24575"/>
                  </a:lnTo>
                  <a:lnTo>
                    <a:pt x="0" y="5804"/>
                  </a:lnTo>
                  <a:lnTo>
                    <a:pt x="19697" y="5804"/>
                  </a:lnTo>
                  <a:cubicBezTo>
                    <a:pt x="30314" y="5804"/>
                    <a:pt x="39700" y="11036"/>
                    <a:pt x="45503" y="19037"/>
                  </a:cubicBezTo>
                  <a:lnTo>
                    <a:pt x="64541"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25766"/>
            <p:cNvSpPr/>
            <p:nvPr/>
          </p:nvSpPr>
          <p:spPr>
            <a:xfrm>
              <a:off x="6671996" y="197084"/>
              <a:ext cx="287058" cy="16878"/>
            </a:xfrm>
            <a:custGeom>
              <a:avLst/>
              <a:gdLst/>
              <a:ahLst/>
              <a:cxnLst/>
              <a:rect l="0" t="0" r="0" b="0"/>
              <a:pathLst>
                <a:path w="287058" h="16878">
                  <a:moveTo>
                    <a:pt x="0" y="0"/>
                  </a:moveTo>
                  <a:lnTo>
                    <a:pt x="287058" y="0"/>
                  </a:lnTo>
                  <a:lnTo>
                    <a:pt x="287058" y="16878"/>
                  </a:lnTo>
                  <a:lnTo>
                    <a:pt x="0" y="1687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25767"/>
            <p:cNvSpPr/>
            <p:nvPr/>
          </p:nvSpPr>
          <p:spPr>
            <a:xfrm>
              <a:off x="6671996" y="230866"/>
              <a:ext cx="151968" cy="16878"/>
            </a:xfrm>
            <a:custGeom>
              <a:avLst/>
              <a:gdLst/>
              <a:ahLst/>
              <a:cxnLst/>
              <a:rect l="0" t="0" r="0" b="0"/>
              <a:pathLst>
                <a:path w="151968" h="16878">
                  <a:moveTo>
                    <a:pt x="0" y="0"/>
                  </a:moveTo>
                  <a:lnTo>
                    <a:pt x="151968" y="0"/>
                  </a:lnTo>
                  <a:lnTo>
                    <a:pt x="151968" y="16878"/>
                  </a:lnTo>
                  <a:lnTo>
                    <a:pt x="0" y="1687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25768"/>
            <p:cNvSpPr/>
            <p:nvPr/>
          </p:nvSpPr>
          <p:spPr>
            <a:xfrm>
              <a:off x="6671996" y="365943"/>
              <a:ext cx="287058" cy="16878"/>
            </a:xfrm>
            <a:custGeom>
              <a:avLst/>
              <a:gdLst/>
              <a:ahLst/>
              <a:cxnLst/>
              <a:rect l="0" t="0" r="0" b="0"/>
              <a:pathLst>
                <a:path w="287058" h="16878">
                  <a:moveTo>
                    <a:pt x="0" y="0"/>
                  </a:moveTo>
                  <a:lnTo>
                    <a:pt x="287058" y="0"/>
                  </a:lnTo>
                  <a:lnTo>
                    <a:pt x="287058" y="16878"/>
                  </a:lnTo>
                  <a:lnTo>
                    <a:pt x="0" y="1687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25769"/>
            <p:cNvSpPr/>
            <p:nvPr/>
          </p:nvSpPr>
          <p:spPr>
            <a:xfrm>
              <a:off x="6671996" y="399725"/>
              <a:ext cx="236398" cy="16878"/>
            </a:xfrm>
            <a:custGeom>
              <a:avLst/>
              <a:gdLst/>
              <a:ahLst/>
              <a:cxnLst/>
              <a:rect l="0" t="0" r="0" b="0"/>
              <a:pathLst>
                <a:path w="236398" h="16878">
                  <a:moveTo>
                    <a:pt x="0" y="0"/>
                  </a:moveTo>
                  <a:lnTo>
                    <a:pt x="236398" y="0"/>
                  </a:lnTo>
                  <a:lnTo>
                    <a:pt x="236398" y="16878"/>
                  </a:lnTo>
                  <a:lnTo>
                    <a:pt x="0" y="1687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25770"/>
            <p:cNvSpPr/>
            <p:nvPr/>
          </p:nvSpPr>
          <p:spPr>
            <a:xfrm>
              <a:off x="6671996" y="517924"/>
              <a:ext cx="270167" cy="16878"/>
            </a:xfrm>
            <a:custGeom>
              <a:avLst/>
              <a:gdLst/>
              <a:ahLst/>
              <a:cxnLst/>
              <a:rect l="0" t="0" r="0" b="0"/>
              <a:pathLst>
                <a:path w="270167" h="16878">
                  <a:moveTo>
                    <a:pt x="0" y="0"/>
                  </a:moveTo>
                  <a:lnTo>
                    <a:pt x="270167" y="0"/>
                  </a:lnTo>
                  <a:lnTo>
                    <a:pt x="270167" y="16878"/>
                  </a:lnTo>
                  <a:lnTo>
                    <a:pt x="0" y="1687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pic>
          <p:nvPicPr>
            <p:cNvPr id="21" name="Picture 23617"/>
            <p:cNvPicPr/>
            <p:nvPr/>
          </p:nvPicPr>
          <p:blipFill>
            <a:blip r:embed="rId2" cstate="email">
              <a:extLst>
                <a:ext uri="{28A0092B-C50C-407E-A947-70E740481C1C}">
                  <a14:useLocalDpi xmlns:a14="http://schemas.microsoft.com/office/drawing/2010/main"/>
                </a:ext>
              </a:extLst>
            </a:blip>
            <a:stretch>
              <a:fillRect/>
            </a:stretch>
          </p:blipFill>
          <p:spPr>
            <a:xfrm>
              <a:off x="165227" y="3620687"/>
              <a:ext cx="3657600" cy="2721864"/>
            </a:xfrm>
            <a:prstGeom prst="rect">
              <a:avLst/>
            </a:prstGeom>
          </p:spPr>
        </p:pic>
        <p:sp>
          <p:nvSpPr>
            <p:cNvPr id="22" name="Shape 1329"/>
            <p:cNvSpPr/>
            <p:nvPr/>
          </p:nvSpPr>
          <p:spPr>
            <a:xfrm>
              <a:off x="157523" y="3613625"/>
              <a:ext cx="1838696" cy="2743973"/>
            </a:xfrm>
            <a:custGeom>
              <a:avLst/>
              <a:gdLst/>
              <a:ahLst/>
              <a:cxnLst/>
              <a:rect l="0" t="0" r="0" b="0"/>
              <a:pathLst>
                <a:path w="1838696" h="2743973">
                  <a:moveTo>
                    <a:pt x="97395" y="0"/>
                  </a:moveTo>
                  <a:lnTo>
                    <a:pt x="1838696" y="0"/>
                  </a:lnTo>
                  <a:lnTo>
                    <a:pt x="1838696" y="25398"/>
                  </a:lnTo>
                  <a:lnTo>
                    <a:pt x="97407" y="25398"/>
                  </a:lnTo>
                  <a:cubicBezTo>
                    <a:pt x="57630" y="25398"/>
                    <a:pt x="25398" y="57630"/>
                    <a:pt x="25398" y="97394"/>
                  </a:cubicBezTo>
                  <a:lnTo>
                    <a:pt x="25398" y="2646576"/>
                  </a:lnTo>
                  <a:cubicBezTo>
                    <a:pt x="25398" y="2686340"/>
                    <a:pt x="57630" y="2718573"/>
                    <a:pt x="97407" y="2718573"/>
                  </a:cubicBezTo>
                  <a:lnTo>
                    <a:pt x="1838696" y="2718573"/>
                  </a:lnTo>
                  <a:lnTo>
                    <a:pt x="1838696" y="2743973"/>
                  </a:lnTo>
                  <a:lnTo>
                    <a:pt x="97407" y="2743973"/>
                  </a:lnTo>
                  <a:cubicBezTo>
                    <a:pt x="57125" y="2743973"/>
                    <a:pt x="22473" y="2719398"/>
                    <a:pt x="7665" y="2684453"/>
                  </a:cubicBezTo>
                  <a:lnTo>
                    <a:pt x="0" y="2646587"/>
                  </a:lnTo>
                  <a:lnTo>
                    <a:pt x="0" y="97383"/>
                  </a:lnTo>
                  <a:lnTo>
                    <a:pt x="7665" y="59518"/>
                  </a:lnTo>
                  <a:cubicBezTo>
                    <a:pt x="17537" y="36221"/>
                    <a:pt x="36229" y="17533"/>
                    <a:pt x="59528" y="7663"/>
                  </a:cubicBezTo>
                  <a:lnTo>
                    <a:pt x="97395"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23" name="Shape 1330"/>
            <p:cNvSpPr/>
            <p:nvPr/>
          </p:nvSpPr>
          <p:spPr>
            <a:xfrm>
              <a:off x="1996219" y="3613625"/>
              <a:ext cx="1838686" cy="2743973"/>
            </a:xfrm>
            <a:custGeom>
              <a:avLst/>
              <a:gdLst/>
              <a:ahLst/>
              <a:cxnLst/>
              <a:rect l="0" t="0" r="0" b="0"/>
              <a:pathLst>
                <a:path w="1838686" h="2743973">
                  <a:moveTo>
                    <a:pt x="0" y="0"/>
                  </a:moveTo>
                  <a:lnTo>
                    <a:pt x="1462145" y="0"/>
                  </a:lnTo>
                  <a:lnTo>
                    <a:pt x="1500010" y="7663"/>
                  </a:lnTo>
                  <a:cubicBezTo>
                    <a:pt x="1534955" y="22468"/>
                    <a:pt x="1559530" y="57113"/>
                    <a:pt x="1559530" y="97394"/>
                  </a:cubicBezTo>
                  <a:lnTo>
                    <a:pt x="1559530" y="292529"/>
                  </a:lnTo>
                  <a:lnTo>
                    <a:pt x="1829303" y="1194712"/>
                  </a:lnTo>
                  <a:lnTo>
                    <a:pt x="1838686" y="1263681"/>
                  </a:lnTo>
                  <a:lnTo>
                    <a:pt x="1838686" y="1263881"/>
                  </a:lnTo>
                  <a:lnTo>
                    <a:pt x="1829341" y="1332850"/>
                  </a:lnTo>
                  <a:lnTo>
                    <a:pt x="1559530" y="2446005"/>
                  </a:lnTo>
                  <a:lnTo>
                    <a:pt x="1559530" y="2646576"/>
                  </a:lnTo>
                  <a:cubicBezTo>
                    <a:pt x="1559530" y="2700284"/>
                    <a:pt x="1515842" y="2743973"/>
                    <a:pt x="1462133" y="2743973"/>
                  </a:cubicBezTo>
                  <a:lnTo>
                    <a:pt x="0" y="2743973"/>
                  </a:lnTo>
                  <a:lnTo>
                    <a:pt x="0" y="2718573"/>
                  </a:lnTo>
                  <a:lnTo>
                    <a:pt x="1462133" y="2718573"/>
                  </a:lnTo>
                  <a:cubicBezTo>
                    <a:pt x="1501897" y="2718573"/>
                    <a:pt x="1534130" y="2686340"/>
                    <a:pt x="1534130" y="2646576"/>
                  </a:cubicBezTo>
                  <a:lnTo>
                    <a:pt x="1534130" y="2442970"/>
                  </a:lnTo>
                  <a:lnTo>
                    <a:pt x="1804754" y="1326462"/>
                  </a:lnTo>
                  <a:cubicBezTo>
                    <a:pt x="1816120" y="1285581"/>
                    <a:pt x="1816146" y="1242388"/>
                    <a:pt x="1804830" y="1201494"/>
                  </a:cubicBezTo>
                  <a:lnTo>
                    <a:pt x="1534130" y="296251"/>
                  </a:lnTo>
                  <a:lnTo>
                    <a:pt x="1534130" y="97394"/>
                  </a:lnTo>
                  <a:cubicBezTo>
                    <a:pt x="1534130" y="57630"/>
                    <a:pt x="1501897" y="25398"/>
                    <a:pt x="1462133" y="25398"/>
                  </a:cubicBezTo>
                  <a:lnTo>
                    <a:pt x="0" y="25398"/>
                  </a:lnTo>
                  <a:lnTo>
                    <a:pt x="0"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pic>
          <p:nvPicPr>
            <p:cNvPr id="24" name="Picture 23618"/>
            <p:cNvPicPr/>
            <p:nvPr/>
          </p:nvPicPr>
          <p:blipFill>
            <a:blip r:embed="rId3" cstate="email">
              <a:extLst>
                <a:ext uri="{28A0092B-C50C-407E-A947-70E740481C1C}">
                  <a14:useLocalDpi xmlns:a14="http://schemas.microsoft.com/office/drawing/2010/main"/>
                </a:ext>
              </a:extLst>
            </a:blip>
            <a:stretch>
              <a:fillRect/>
            </a:stretch>
          </p:blipFill>
          <p:spPr>
            <a:xfrm>
              <a:off x="3924427" y="3620687"/>
              <a:ext cx="3377184" cy="2721864"/>
            </a:xfrm>
            <a:prstGeom prst="rect">
              <a:avLst/>
            </a:prstGeom>
          </p:spPr>
        </p:pic>
        <p:sp>
          <p:nvSpPr>
            <p:cNvPr id="25" name="Shape 1333"/>
            <p:cNvSpPr/>
            <p:nvPr/>
          </p:nvSpPr>
          <p:spPr>
            <a:xfrm>
              <a:off x="3915029" y="3613625"/>
              <a:ext cx="1699112" cy="2743974"/>
            </a:xfrm>
            <a:custGeom>
              <a:avLst/>
              <a:gdLst/>
              <a:ahLst/>
              <a:cxnLst/>
              <a:rect l="0" t="0" r="0" b="0"/>
              <a:pathLst>
                <a:path w="1699112" h="2743974">
                  <a:moveTo>
                    <a:pt x="97401" y="0"/>
                  </a:moveTo>
                  <a:lnTo>
                    <a:pt x="1699112" y="0"/>
                  </a:lnTo>
                  <a:lnTo>
                    <a:pt x="1699112" y="25399"/>
                  </a:lnTo>
                  <a:lnTo>
                    <a:pt x="97407" y="25399"/>
                  </a:lnTo>
                  <a:cubicBezTo>
                    <a:pt x="57631" y="25399"/>
                    <a:pt x="25398" y="57631"/>
                    <a:pt x="25398" y="97395"/>
                  </a:cubicBezTo>
                  <a:lnTo>
                    <a:pt x="25398" y="2646577"/>
                  </a:lnTo>
                  <a:cubicBezTo>
                    <a:pt x="25398" y="2686341"/>
                    <a:pt x="57631" y="2718574"/>
                    <a:pt x="97407" y="2718574"/>
                  </a:cubicBezTo>
                  <a:lnTo>
                    <a:pt x="1699112" y="2718574"/>
                  </a:lnTo>
                  <a:lnTo>
                    <a:pt x="1699112" y="2743974"/>
                  </a:lnTo>
                  <a:lnTo>
                    <a:pt x="97407" y="2743974"/>
                  </a:lnTo>
                  <a:cubicBezTo>
                    <a:pt x="57126" y="2743974"/>
                    <a:pt x="22474" y="2719399"/>
                    <a:pt x="7666" y="2684454"/>
                  </a:cubicBezTo>
                  <a:lnTo>
                    <a:pt x="0" y="2646585"/>
                  </a:lnTo>
                  <a:lnTo>
                    <a:pt x="0" y="97387"/>
                  </a:lnTo>
                  <a:lnTo>
                    <a:pt x="7666" y="59519"/>
                  </a:lnTo>
                  <a:cubicBezTo>
                    <a:pt x="17538" y="36222"/>
                    <a:pt x="36230" y="17534"/>
                    <a:pt x="59529" y="7664"/>
                  </a:cubicBezTo>
                  <a:lnTo>
                    <a:pt x="97401"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26" name="Shape 1334"/>
            <p:cNvSpPr/>
            <p:nvPr/>
          </p:nvSpPr>
          <p:spPr>
            <a:xfrm>
              <a:off x="5614142" y="3613625"/>
              <a:ext cx="1699114" cy="2743974"/>
            </a:xfrm>
            <a:custGeom>
              <a:avLst/>
              <a:gdLst/>
              <a:ahLst/>
              <a:cxnLst/>
              <a:rect l="0" t="0" r="0" b="0"/>
              <a:pathLst>
                <a:path w="1699114" h="2743974">
                  <a:moveTo>
                    <a:pt x="0" y="0"/>
                  </a:moveTo>
                  <a:lnTo>
                    <a:pt x="1601723" y="0"/>
                  </a:lnTo>
                  <a:lnTo>
                    <a:pt x="1639595" y="7664"/>
                  </a:lnTo>
                  <a:cubicBezTo>
                    <a:pt x="1674540" y="22469"/>
                    <a:pt x="1699114" y="57114"/>
                    <a:pt x="1699114" y="97395"/>
                  </a:cubicBezTo>
                  <a:lnTo>
                    <a:pt x="1699114" y="2646577"/>
                  </a:lnTo>
                  <a:cubicBezTo>
                    <a:pt x="1699114" y="2700286"/>
                    <a:pt x="1655426" y="2743974"/>
                    <a:pt x="1601718" y="2743974"/>
                  </a:cubicBezTo>
                  <a:lnTo>
                    <a:pt x="0" y="2743974"/>
                  </a:lnTo>
                  <a:lnTo>
                    <a:pt x="0" y="2718574"/>
                  </a:lnTo>
                  <a:lnTo>
                    <a:pt x="1601718" y="2718574"/>
                  </a:lnTo>
                  <a:cubicBezTo>
                    <a:pt x="1641481" y="2718574"/>
                    <a:pt x="1673714" y="2686341"/>
                    <a:pt x="1673714" y="2646577"/>
                  </a:cubicBezTo>
                  <a:lnTo>
                    <a:pt x="1673714" y="97395"/>
                  </a:lnTo>
                  <a:cubicBezTo>
                    <a:pt x="1673714" y="57631"/>
                    <a:pt x="1641481" y="25399"/>
                    <a:pt x="1601718" y="25399"/>
                  </a:cubicBezTo>
                  <a:lnTo>
                    <a:pt x="0" y="25399"/>
                  </a:lnTo>
                  <a:lnTo>
                    <a:pt x="0"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27" name="Shape 1335"/>
            <p:cNvSpPr/>
            <p:nvPr/>
          </p:nvSpPr>
          <p:spPr>
            <a:xfrm>
              <a:off x="157521" y="3613623"/>
              <a:ext cx="1838698" cy="2743975"/>
            </a:xfrm>
            <a:custGeom>
              <a:avLst/>
              <a:gdLst/>
              <a:ahLst/>
              <a:cxnLst/>
              <a:rect l="0" t="0" r="0" b="0"/>
              <a:pathLst>
                <a:path w="1838698" h="2743975">
                  <a:moveTo>
                    <a:pt x="97409" y="0"/>
                  </a:moveTo>
                  <a:lnTo>
                    <a:pt x="1838698" y="0"/>
                  </a:lnTo>
                  <a:lnTo>
                    <a:pt x="1838698" y="25400"/>
                  </a:lnTo>
                  <a:lnTo>
                    <a:pt x="97409" y="25400"/>
                  </a:lnTo>
                  <a:cubicBezTo>
                    <a:pt x="57633" y="25400"/>
                    <a:pt x="25400" y="57633"/>
                    <a:pt x="25400" y="97396"/>
                  </a:cubicBezTo>
                  <a:lnTo>
                    <a:pt x="25400" y="2646578"/>
                  </a:lnTo>
                  <a:cubicBezTo>
                    <a:pt x="25400" y="2686342"/>
                    <a:pt x="57633" y="2718575"/>
                    <a:pt x="97409" y="2718575"/>
                  </a:cubicBezTo>
                  <a:lnTo>
                    <a:pt x="1838698" y="2718575"/>
                  </a:lnTo>
                  <a:lnTo>
                    <a:pt x="1838698" y="2743975"/>
                  </a:lnTo>
                  <a:lnTo>
                    <a:pt x="97409" y="2743975"/>
                  </a:lnTo>
                  <a:cubicBezTo>
                    <a:pt x="43700" y="2743975"/>
                    <a:pt x="0" y="2700286"/>
                    <a:pt x="0" y="2646578"/>
                  </a:cubicBezTo>
                  <a:lnTo>
                    <a:pt x="0" y="97396"/>
                  </a:lnTo>
                  <a:cubicBezTo>
                    <a:pt x="0" y="43688"/>
                    <a:pt x="43700" y="0"/>
                    <a:pt x="97409" y="0"/>
                  </a:cubicBez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sp>
          <p:nvSpPr>
            <p:cNvPr id="28" name="Shape 1336"/>
            <p:cNvSpPr/>
            <p:nvPr/>
          </p:nvSpPr>
          <p:spPr>
            <a:xfrm>
              <a:off x="1996219" y="3613623"/>
              <a:ext cx="1841825" cy="2743975"/>
            </a:xfrm>
            <a:custGeom>
              <a:avLst/>
              <a:gdLst/>
              <a:ahLst/>
              <a:cxnLst/>
              <a:rect l="0" t="0" r="0" b="0"/>
              <a:pathLst>
                <a:path w="1841825" h="2743975">
                  <a:moveTo>
                    <a:pt x="0" y="0"/>
                  </a:moveTo>
                  <a:lnTo>
                    <a:pt x="1462133" y="0"/>
                  </a:lnTo>
                  <a:cubicBezTo>
                    <a:pt x="1515842" y="0"/>
                    <a:pt x="1559530" y="43688"/>
                    <a:pt x="1559530" y="97396"/>
                  </a:cubicBezTo>
                  <a:lnTo>
                    <a:pt x="1559530" y="292532"/>
                  </a:lnTo>
                  <a:lnTo>
                    <a:pt x="1829303" y="1194714"/>
                  </a:lnTo>
                  <a:cubicBezTo>
                    <a:pt x="1841825" y="1239901"/>
                    <a:pt x="1841825" y="1287666"/>
                    <a:pt x="1829341" y="1332852"/>
                  </a:cubicBezTo>
                  <a:lnTo>
                    <a:pt x="1559530" y="2446007"/>
                  </a:lnTo>
                  <a:lnTo>
                    <a:pt x="1559530" y="2646578"/>
                  </a:lnTo>
                  <a:cubicBezTo>
                    <a:pt x="1559530" y="2700286"/>
                    <a:pt x="1515842" y="2743975"/>
                    <a:pt x="1462133" y="2743975"/>
                  </a:cubicBezTo>
                  <a:lnTo>
                    <a:pt x="0" y="2743975"/>
                  </a:lnTo>
                  <a:lnTo>
                    <a:pt x="0" y="2718575"/>
                  </a:lnTo>
                  <a:lnTo>
                    <a:pt x="1462133" y="2718575"/>
                  </a:lnTo>
                  <a:cubicBezTo>
                    <a:pt x="1501897" y="2718575"/>
                    <a:pt x="1534130" y="2686342"/>
                    <a:pt x="1534130" y="2646578"/>
                  </a:cubicBezTo>
                  <a:lnTo>
                    <a:pt x="1534130" y="2442972"/>
                  </a:lnTo>
                  <a:lnTo>
                    <a:pt x="1804754" y="1326464"/>
                  </a:lnTo>
                  <a:cubicBezTo>
                    <a:pt x="1816120" y="1285583"/>
                    <a:pt x="1816146" y="1242390"/>
                    <a:pt x="1804830" y="1201496"/>
                  </a:cubicBezTo>
                  <a:lnTo>
                    <a:pt x="1534130" y="296253"/>
                  </a:lnTo>
                  <a:lnTo>
                    <a:pt x="1534130" y="97396"/>
                  </a:lnTo>
                  <a:cubicBezTo>
                    <a:pt x="1534130" y="57633"/>
                    <a:pt x="1501897" y="25400"/>
                    <a:pt x="1462133" y="25400"/>
                  </a:cubicBezTo>
                  <a:lnTo>
                    <a:pt x="0" y="25400"/>
                  </a:lnTo>
                  <a:lnTo>
                    <a:pt x="0" y="0"/>
                  </a:ln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sp>
          <p:nvSpPr>
            <p:cNvPr id="29" name="Shape 1337"/>
            <p:cNvSpPr/>
            <p:nvPr/>
          </p:nvSpPr>
          <p:spPr>
            <a:xfrm>
              <a:off x="3915028" y="3613624"/>
              <a:ext cx="1699114" cy="2743975"/>
            </a:xfrm>
            <a:custGeom>
              <a:avLst/>
              <a:gdLst/>
              <a:ahLst/>
              <a:cxnLst/>
              <a:rect l="0" t="0" r="0" b="0"/>
              <a:pathLst>
                <a:path w="1699114" h="2743975">
                  <a:moveTo>
                    <a:pt x="97409" y="0"/>
                  </a:moveTo>
                  <a:lnTo>
                    <a:pt x="1699114" y="0"/>
                  </a:lnTo>
                  <a:lnTo>
                    <a:pt x="1699114" y="25400"/>
                  </a:lnTo>
                  <a:lnTo>
                    <a:pt x="97409" y="25400"/>
                  </a:lnTo>
                  <a:cubicBezTo>
                    <a:pt x="57633" y="25400"/>
                    <a:pt x="25400" y="57633"/>
                    <a:pt x="25400" y="97396"/>
                  </a:cubicBezTo>
                  <a:lnTo>
                    <a:pt x="25400" y="2646579"/>
                  </a:lnTo>
                  <a:cubicBezTo>
                    <a:pt x="25400" y="2686342"/>
                    <a:pt x="57633" y="2718575"/>
                    <a:pt x="97409" y="2718575"/>
                  </a:cubicBezTo>
                  <a:lnTo>
                    <a:pt x="1699114" y="2718575"/>
                  </a:lnTo>
                  <a:lnTo>
                    <a:pt x="1699114" y="2743975"/>
                  </a:lnTo>
                  <a:lnTo>
                    <a:pt x="97409" y="2743975"/>
                  </a:lnTo>
                  <a:cubicBezTo>
                    <a:pt x="43700" y="2743975"/>
                    <a:pt x="0" y="2700287"/>
                    <a:pt x="0" y="2646579"/>
                  </a:cubicBezTo>
                  <a:lnTo>
                    <a:pt x="0" y="97396"/>
                  </a:lnTo>
                  <a:cubicBezTo>
                    <a:pt x="0" y="43688"/>
                    <a:pt x="43700" y="0"/>
                    <a:pt x="97409" y="0"/>
                  </a:cubicBez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sp>
          <p:nvSpPr>
            <p:cNvPr id="30" name="Shape 1338"/>
            <p:cNvSpPr/>
            <p:nvPr/>
          </p:nvSpPr>
          <p:spPr>
            <a:xfrm>
              <a:off x="5614142" y="3613624"/>
              <a:ext cx="1699114" cy="2743975"/>
            </a:xfrm>
            <a:custGeom>
              <a:avLst/>
              <a:gdLst/>
              <a:ahLst/>
              <a:cxnLst/>
              <a:rect l="0" t="0" r="0" b="0"/>
              <a:pathLst>
                <a:path w="1699114" h="2743975">
                  <a:moveTo>
                    <a:pt x="0" y="0"/>
                  </a:moveTo>
                  <a:lnTo>
                    <a:pt x="1601718" y="0"/>
                  </a:lnTo>
                  <a:cubicBezTo>
                    <a:pt x="1655426" y="0"/>
                    <a:pt x="1699114" y="43688"/>
                    <a:pt x="1699114" y="97396"/>
                  </a:cubicBezTo>
                  <a:lnTo>
                    <a:pt x="1699114" y="2646579"/>
                  </a:lnTo>
                  <a:cubicBezTo>
                    <a:pt x="1699114" y="2700287"/>
                    <a:pt x="1655426" y="2743975"/>
                    <a:pt x="1601718" y="2743975"/>
                  </a:cubicBezTo>
                  <a:lnTo>
                    <a:pt x="0" y="2743975"/>
                  </a:lnTo>
                  <a:lnTo>
                    <a:pt x="0" y="2718575"/>
                  </a:lnTo>
                  <a:lnTo>
                    <a:pt x="1601718" y="2718575"/>
                  </a:lnTo>
                  <a:cubicBezTo>
                    <a:pt x="1641481" y="2718575"/>
                    <a:pt x="1673714" y="2686342"/>
                    <a:pt x="1673714" y="2646579"/>
                  </a:cubicBezTo>
                  <a:lnTo>
                    <a:pt x="1673714" y="97396"/>
                  </a:lnTo>
                  <a:cubicBezTo>
                    <a:pt x="1673714" y="57633"/>
                    <a:pt x="1641481" y="25400"/>
                    <a:pt x="1601718" y="25400"/>
                  </a:cubicBezTo>
                  <a:lnTo>
                    <a:pt x="0" y="25400"/>
                  </a:lnTo>
                  <a:lnTo>
                    <a:pt x="0" y="0"/>
                  </a:ln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pic>
          <p:nvPicPr>
            <p:cNvPr id="31" name="Picture 23619"/>
            <p:cNvPicPr/>
            <p:nvPr/>
          </p:nvPicPr>
          <p:blipFill>
            <a:blip r:embed="rId4" cstate="email">
              <a:extLst>
                <a:ext uri="{28A0092B-C50C-407E-A947-70E740481C1C}">
                  <a14:useLocalDpi xmlns:a14="http://schemas.microsoft.com/office/drawing/2010/main"/>
                </a:ext>
              </a:extLst>
            </a:blip>
            <a:stretch>
              <a:fillRect/>
            </a:stretch>
          </p:blipFill>
          <p:spPr>
            <a:xfrm>
              <a:off x="3930523" y="1225975"/>
              <a:ext cx="3377184" cy="2325624"/>
            </a:xfrm>
            <a:prstGeom prst="rect">
              <a:avLst/>
            </a:prstGeom>
          </p:spPr>
        </p:pic>
        <p:sp>
          <p:nvSpPr>
            <p:cNvPr id="32" name="Shape 1341"/>
            <p:cNvSpPr/>
            <p:nvPr/>
          </p:nvSpPr>
          <p:spPr>
            <a:xfrm>
              <a:off x="3920770" y="1217630"/>
              <a:ext cx="1699110" cy="2347967"/>
            </a:xfrm>
            <a:custGeom>
              <a:avLst/>
              <a:gdLst/>
              <a:ahLst/>
              <a:cxnLst/>
              <a:rect l="0" t="0" r="0" b="0"/>
              <a:pathLst>
                <a:path w="1699110" h="2347967">
                  <a:moveTo>
                    <a:pt x="97361" y="0"/>
                  </a:moveTo>
                  <a:lnTo>
                    <a:pt x="1699110" y="0"/>
                  </a:lnTo>
                  <a:lnTo>
                    <a:pt x="1699110" y="25391"/>
                  </a:lnTo>
                  <a:lnTo>
                    <a:pt x="97405" y="25391"/>
                  </a:lnTo>
                  <a:cubicBezTo>
                    <a:pt x="57629" y="25391"/>
                    <a:pt x="25397" y="57624"/>
                    <a:pt x="25397" y="97387"/>
                  </a:cubicBezTo>
                  <a:lnTo>
                    <a:pt x="25397" y="2250571"/>
                  </a:lnTo>
                  <a:cubicBezTo>
                    <a:pt x="25397" y="2290335"/>
                    <a:pt x="57629" y="2322567"/>
                    <a:pt x="97405" y="2322567"/>
                  </a:cubicBezTo>
                  <a:lnTo>
                    <a:pt x="1699110" y="2322567"/>
                  </a:lnTo>
                  <a:lnTo>
                    <a:pt x="1699110" y="2347967"/>
                  </a:lnTo>
                  <a:lnTo>
                    <a:pt x="97405" y="2347967"/>
                  </a:lnTo>
                  <a:cubicBezTo>
                    <a:pt x="57124" y="2347967"/>
                    <a:pt x="22472" y="2323393"/>
                    <a:pt x="7664" y="2288447"/>
                  </a:cubicBezTo>
                  <a:lnTo>
                    <a:pt x="0" y="2250588"/>
                  </a:lnTo>
                  <a:lnTo>
                    <a:pt x="0" y="97370"/>
                  </a:lnTo>
                  <a:lnTo>
                    <a:pt x="7664" y="59511"/>
                  </a:lnTo>
                  <a:cubicBezTo>
                    <a:pt x="17536" y="36214"/>
                    <a:pt x="36228" y="17526"/>
                    <a:pt x="59527" y="7657"/>
                  </a:cubicBezTo>
                  <a:lnTo>
                    <a:pt x="97361"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33" name="Shape 1342"/>
            <p:cNvSpPr/>
            <p:nvPr/>
          </p:nvSpPr>
          <p:spPr>
            <a:xfrm>
              <a:off x="5619880" y="1217630"/>
              <a:ext cx="1699114" cy="2347967"/>
            </a:xfrm>
            <a:custGeom>
              <a:avLst/>
              <a:gdLst/>
              <a:ahLst/>
              <a:cxnLst/>
              <a:rect l="0" t="0" r="0" b="0"/>
              <a:pathLst>
                <a:path w="1699114" h="2347967">
                  <a:moveTo>
                    <a:pt x="0" y="0"/>
                  </a:moveTo>
                  <a:lnTo>
                    <a:pt x="1601762" y="0"/>
                  </a:lnTo>
                  <a:lnTo>
                    <a:pt x="1639595" y="7657"/>
                  </a:lnTo>
                  <a:cubicBezTo>
                    <a:pt x="1674540" y="22461"/>
                    <a:pt x="1699114" y="57106"/>
                    <a:pt x="1699114" y="97387"/>
                  </a:cubicBezTo>
                  <a:lnTo>
                    <a:pt x="1699114" y="2250571"/>
                  </a:lnTo>
                  <a:cubicBezTo>
                    <a:pt x="1699114" y="2304279"/>
                    <a:pt x="1655426" y="2347967"/>
                    <a:pt x="1601718" y="2347967"/>
                  </a:cubicBezTo>
                  <a:lnTo>
                    <a:pt x="0" y="2347967"/>
                  </a:lnTo>
                  <a:lnTo>
                    <a:pt x="0" y="2322567"/>
                  </a:lnTo>
                  <a:lnTo>
                    <a:pt x="1601718" y="2322567"/>
                  </a:lnTo>
                  <a:cubicBezTo>
                    <a:pt x="1641481" y="2322567"/>
                    <a:pt x="1673714" y="2290335"/>
                    <a:pt x="1673714" y="2250571"/>
                  </a:cubicBezTo>
                  <a:lnTo>
                    <a:pt x="1673714" y="97387"/>
                  </a:lnTo>
                  <a:cubicBezTo>
                    <a:pt x="1673714" y="57624"/>
                    <a:pt x="1641481" y="25391"/>
                    <a:pt x="1601718" y="25391"/>
                  </a:cubicBezTo>
                  <a:lnTo>
                    <a:pt x="0" y="25391"/>
                  </a:lnTo>
                  <a:lnTo>
                    <a:pt x="0"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pic>
          <p:nvPicPr>
            <p:cNvPr id="34" name="Picture 23620"/>
            <p:cNvPicPr/>
            <p:nvPr/>
          </p:nvPicPr>
          <p:blipFill>
            <a:blip r:embed="rId5" cstate="email">
              <a:extLst>
                <a:ext uri="{28A0092B-C50C-407E-A947-70E740481C1C}">
                  <a14:useLocalDpi xmlns:a14="http://schemas.microsoft.com/office/drawing/2010/main"/>
                </a:ext>
              </a:extLst>
            </a:blip>
            <a:stretch>
              <a:fillRect/>
            </a:stretch>
          </p:blipFill>
          <p:spPr>
            <a:xfrm>
              <a:off x="165227" y="1225975"/>
              <a:ext cx="3657600" cy="2325624"/>
            </a:xfrm>
            <a:prstGeom prst="rect">
              <a:avLst/>
            </a:prstGeom>
          </p:spPr>
        </p:pic>
        <p:sp>
          <p:nvSpPr>
            <p:cNvPr id="35" name="Shape 1345"/>
            <p:cNvSpPr/>
            <p:nvPr/>
          </p:nvSpPr>
          <p:spPr>
            <a:xfrm>
              <a:off x="157523" y="1217630"/>
              <a:ext cx="1838696" cy="2347967"/>
            </a:xfrm>
            <a:custGeom>
              <a:avLst/>
              <a:gdLst/>
              <a:ahLst/>
              <a:cxnLst/>
              <a:rect l="0" t="0" r="0" b="0"/>
              <a:pathLst>
                <a:path w="1838696" h="2347967">
                  <a:moveTo>
                    <a:pt x="97363" y="0"/>
                  </a:moveTo>
                  <a:lnTo>
                    <a:pt x="1838696" y="0"/>
                  </a:lnTo>
                  <a:lnTo>
                    <a:pt x="1838696" y="25391"/>
                  </a:lnTo>
                  <a:lnTo>
                    <a:pt x="97407" y="25391"/>
                  </a:lnTo>
                  <a:cubicBezTo>
                    <a:pt x="57630" y="25391"/>
                    <a:pt x="25398" y="57624"/>
                    <a:pt x="25398" y="97387"/>
                  </a:cubicBezTo>
                  <a:lnTo>
                    <a:pt x="25398" y="2250571"/>
                  </a:lnTo>
                  <a:cubicBezTo>
                    <a:pt x="25398" y="2290335"/>
                    <a:pt x="57630" y="2322567"/>
                    <a:pt x="97407" y="2322567"/>
                  </a:cubicBezTo>
                  <a:lnTo>
                    <a:pt x="1838696" y="2322567"/>
                  </a:lnTo>
                  <a:lnTo>
                    <a:pt x="1838696" y="2347967"/>
                  </a:lnTo>
                  <a:lnTo>
                    <a:pt x="97407" y="2347967"/>
                  </a:lnTo>
                  <a:cubicBezTo>
                    <a:pt x="57125" y="2347967"/>
                    <a:pt x="22473" y="2323393"/>
                    <a:pt x="7665" y="2288447"/>
                  </a:cubicBezTo>
                  <a:lnTo>
                    <a:pt x="0" y="2250582"/>
                  </a:lnTo>
                  <a:lnTo>
                    <a:pt x="0" y="97376"/>
                  </a:lnTo>
                  <a:lnTo>
                    <a:pt x="7665" y="59511"/>
                  </a:lnTo>
                  <a:cubicBezTo>
                    <a:pt x="17537" y="36214"/>
                    <a:pt x="36229" y="17526"/>
                    <a:pt x="59528" y="7657"/>
                  </a:cubicBezTo>
                  <a:lnTo>
                    <a:pt x="97363"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36" name="Shape 1346"/>
            <p:cNvSpPr/>
            <p:nvPr/>
          </p:nvSpPr>
          <p:spPr>
            <a:xfrm>
              <a:off x="1996219" y="1217630"/>
              <a:ext cx="1838686" cy="2347967"/>
            </a:xfrm>
            <a:custGeom>
              <a:avLst/>
              <a:gdLst/>
              <a:ahLst/>
              <a:cxnLst/>
              <a:rect l="0" t="0" r="0" b="0"/>
              <a:pathLst>
                <a:path w="1838686" h="2347967">
                  <a:moveTo>
                    <a:pt x="0" y="0"/>
                  </a:moveTo>
                  <a:lnTo>
                    <a:pt x="1462178" y="0"/>
                  </a:lnTo>
                  <a:lnTo>
                    <a:pt x="1500010" y="7657"/>
                  </a:lnTo>
                  <a:cubicBezTo>
                    <a:pt x="1534955" y="22461"/>
                    <a:pt x="1559530" y="57106"/>
                    <a:pt x="1559530" y="97387"/>
                  </a:cubicBezTo>
                  <a:lnTo>
                    <a:pt x="1559530" y="292218"/>
                  </a:lnTo>
                  <a:lnTo>
                    <a:pt x="1828986" y="1121642"/>
                  </a:lnTo>
                  <a:lnTo>
                    <a:pt x="1829151" y="1122176"/>
                  </a:lnTo>
                  <a:lnTo>
                    <a:pt x="1829303" y="1122709"/>
                  </a:lnTo>
                  <a:lnTo>
                    <a:pt x="1838686" y="1191905"/>
                  </a:lnTo>
                  <a:lnTo>
                    <a:pt x="1838686" y="1192080"/>
                  </a:lnTo>
                  <a:lnTo>
                    <a:pt x="1829214" y="1261266"/>
                  </a:lnTo>
                  <a:lnTo>
                    <a:pt x="1829075" y="1261800"/>
                  </a:lnTo>
                  <a:lnTo>
                    <a:pt x="1828897" y="1262333"/>
                  </a:lnTo>
                  <a:lnTo>
                    <a:pt x="1559530" y="2087008"/>
                  </a:lnTo>
                  <a:lnTo>
                    <a:pt x="1559530" y="2250571"/>
                  </a:lnTo>
                  <a:cubicBezTo>
                    <a:pt x="1559530" y="2304279"/>
                    <a:pt x="1515842" y="2347967"/>
                    <a:pt x="1462133" y="2347967"/>
                  </a:cubicBezTo>
                  <a:lnTo>
                    <a:pt x="0" y="2347967"/>
                  </a:lnTo>
                  <a:lnTo>
                    <a:pt x="0" y="2322567"/>
                  </a:lnTo>
                  <a:lnTo>
                    <a:pt x="1462133" y="2322567"/>
                  </a:lnTo>
                  <a:cubicBezTo>
                    <a:pt x="1501897" y="2322567"/>
                    <a:pt x="1534130" y="2290335"/>
                    <a:pt x="1534130" y="2250571"/>
                  </a:cubicBezTo>
                  <a:lnTo>
                    <a:pt x="1534130" y="2082969"/>
                  </a:lnTo>
                  <a:lnTo>
                    <a:pt x="1804754" y="1254446"/>
                  </a:lnTo>
                  <a:cubicBezTo>
                    <a:pt x="1816120" y="1213578"/>
                    <a:pt x="1816146" y="1170372"/>
                    <a:pt x="1804830" y="1129491"/>
                  </a:cubicBezTo>
                  <a:lnTo>
                    <a:pt x="1534130" y="296244"/>
                  </a:lnTo>
                  <a:lnTo>
                    <a:pt x="1534130" y="97387"/>
                  </a:lnTo>
                  <a:cubicBezTo>
                    <a:pt x="1534130" y="57624"/>
                    <a:pt x="1501897" y="25391"/>
                    <a:pt x="1462133" y="25391"/>
                  </a:cubicBezTo>
                  <a:lnTo>
                    <a:pt x="0" y="25391"/>
                  </a:lnTo>
                  <a:lnTo>
                    <a:pt x="0"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37" name="Shape 1347"/>
            <p:cNvSpPr/>
            <p:nvPr/>
          </p:nvSpPr>
          <p:spPr>
            <a:xfrm>
              <a:off x="3920766" y="1217621"/>
              <a:ext cx="1699114" cy="2347976"/>
            </a:xfrm>
            <a:custGeom>
              <a:avLst/>
              <a:gdLst/>
              <a:ahLst/>
              <a:cxnLst/>
              <a:rect l="0" t="0" r="0" b="0"/>
              <a:pathLst>
                <a:path w="1699114" h="2347976">
                  <a:moveTo>
                    <a:pt x="97409" y="0"/>
                  </a:moveTo>
                  <a:lnTo>
                    <a:pt x="1699114" y="0"/>
                  </a:lnTo>
                  <a:lnTo>
                    <a:pt x="1699114" y="25400"/>
                  </a:lnTo>
                  <a:lnTo>
                    <a:pt x="97409" y="25400"/>
                  </a:lnTo>
                  <a:cubicBezTo>
                    <a:pt x="57633" y="25400"/>
                    <a:pt x="25400" y="57633"/>
                    <a:pt x="25400" y="97396"/>
                  </a:cubicBezTo>
                  <a:lnTo>
                    <a:pt x="25400" y="2250580"/>
                  </a:lnTo>
                  <a:cubicBezTo>
                    <a:pt x="25400" y="2290344"/>
                    <a:pt x="57633" y="2322576"/>
                    <a:pt x="97409" y="2322576"/>
                  </a:cubicBezTo>
                  <a:lnTo>
                    <a:pt x="1699114" y="2322576"/>
                  </a:lnTo>
                  <a:lnTo>
                    <a:pt x="1699114" y="2347976"/>
                  </a:lnTo>
                  <a:lnTo>
                    <a:pt x="97409" y="2347976"/>
                  </a:lnTo>
                  <a:cubicBezTo>
                    <a:pt x="43700" y="2347976"/>
                    <a:pt x="0" y="2304288"/>
                    <a:pt x="0" y="2250580"/>
                  </a:cubicBezTo>
                  <a:lnTo>
                    <a:pt x="0" y="97396"/>
                  </a:lnTo>
                  <a:cubicBezTo>
                    <a:pt x="0" y="43688"/>
                    <a:pt x="43700" y="0"/>
                    <a:pt x="97409" y="0"/>
                  </a:cubicBez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sp>
          <p:nvSpPr>
            <p:cNvPr id="38" name="Shape 1348"/>
            <p:cNvSpPr/>
            <p:nvPr/>
          </p:nvSpPr>
          <p:spPr>
            <a:xfrm>
              <a:off x="5619880" y="1217621"/>
              <a:ext cx="1699114" cy="2347976"/>
            </a:xfrm>
            <a:custGeom>
              <a:avLst/>
              <a:gdLst/>
              <a:ahLst/>
              <a:cxnLst/>
              <a:rect l="0" t="0" r="0" b="0"/>
              <a:pathLst>
                <a:path w="1699114" h="2347976">
                  <a:moveTo>
                    <a:pt x="0" y="0"/>
                  </a:moveTo>
                  <a:lnTo>
                    <a:pt x="1601718" y="0"/>
                  </a:lnTo>
                  <a:cubicBezTo>
                    <a:pt x="1655426" y="0"/>
                    <a:pt x="1699114" y="43688"/>
                    <a:pt x="1699114" y="97396"/>
                  </a:cubicBezTo>
                  <a:lnTo>
                    <a:pt x="1699114" y="2250580"/>
                  </a:lnTo>
                  <a:cubicBezTo>
                    <a:pt x="1699114" y="2304288"/>
                    <a:pt x="1655426" y="2347976"/>
                    <a:pt x="1601718" y="2347976"/>
                  </a:cubicBezTo>
                  <a:lnTo>
                    <a:pt x="0" y="2347976"/>
                  </a:lnTo>
                  <a:lnTo>
                    <a:pt x="0" y="2322576"/>
                  </a:lnTo>
                  <a:lnTo>
                    <a:pt x="1601718" y="2322576"/>
                  </a:lnTo>
                  <a:cubicBezTo>
                    <a:pt x="1641481" y="2322576"/>
                    <a:pt x="1673714" y="2290344"/>
                    <a:pt x="1673714" y="2250580"/>
                  </a:cubicBezTo>
                  <a:lnTo>
                    <a:pt x="1673714" y="97396"/>
                  </a:lnTo>
                  <a:cubicBezTo>
                    <a:pt x="1673714" y="57633"/>
                    <a:pt x="1641481" y="25400"/>
                    <a:pt x="1601718" y="25400"/>
                  </a:cubicBezTo>
                  <a:lnTo>
                    <a:pt x="0" y="25400"/>
                  </a:lnTo>
                  <a:lnTo>
                    <a:pt x="0" y="0"/>
                  </a:ln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sp>
          <p:nvSpPr>
            <p:cNvPr id="39" name="Shape 1349"/>
            <p:cNvSpPr/>
            <p:nvPr/>
          </p:nvSpPr>
          <p:spPr>
            <a:xfrm>
              <a:off x="157521" y="1217621"/>
              <a:ext cx="1838698" cy="2347976"/>
            </a:xfrm>
            <a:custGeom>
              <a:avLst/>
              <a:gdLst/>
              <a:ahLst/>
              <a:cxnLst/>
              <a:rect l="0" t="0" r="0" b="0"/>
              <a:pathLst>
                <a:path w="1838698" h="2347976">
                  <a:moveTo>
                    <a:pt x="97409" y="0"/>
                  </a:moveTo>
                  <a:lnTo>
                    <a:pt x="1838698" y="0"/>
                  </a:lnTo>
                  <a:lnTo>
                    <a:pt x="1838698" y="25400"/>
                  </a:lnTo>
                  <a:lnTo>
                    <a:pt x="97409" y="25400"/>
                  </a:lnTo>
                  <a:cubicBezTo>
                    <a:pt x="57633" y="25400"/>
                    <a:pt x="25400" y="57633"/>
                    <a:pt x="25400" y="97396"/>
                  </a:cubicBezTo>
                  <a:lnTo>
                    <a:pt x="25400" y="2250580"/>
                  </a:lnTo>
                  <a:cubicBezTo>
                    <a:pt x="25400" y="2290344"/>
                    <a:pt x="57633" y="2322576"/>
                    <a:pt x="97409" y="2322576"/>
                  </a:cubicBezTo>
                  <a:lnTo>
                    <a:pt x="1838698" y="2322576"/>
                  </a:lnTo>
                  <a:lnTo>
                    <a:pt x="1838698" y="2347976"/>
                  </a:lnTo>
                  <a:lnTo>
                    <a:pt x="97409" y="2347976"/>
                  </a:lnTo>
                  <a:cubicBezTo>
                    <a:pt x="43700" y="2347976"/>
                    <a:pt x="0" y="2304288"/>
                    <a:pt x="0" y="2250580"/>
                  </a:cubicBezTo>
                  <a:lnTo>
                    <a:pt x="0" y="97396"/>
                  </a:lnTo>
                  <a:cubicBezTo>
                    <a:pt x="0" y="43688"/>
                    <a:pt x="43700" y="0"/>
                    <a:pt x="97409" y="0"/>
                  </a:cubicBez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sp>
          <p:nvSpPr>
            <p:cNvPr id="40" name="Shape 1350"/>
            <p:cNvSpPr/>
            <p:nvPr/>
          </p:nvSpPr>
          <p:spPr>
            <a:xfrm>
              <a:off x="1996219" y="1217621"/>
              <a:ext cx="1838698" cy="2347976"/>
            </a:xfrm>
            <a:custGeom>
              <a:avLst/>
              <a:gdLst/>
              <a:ahLst/>
              <a:cxnLst/>
              <a:rect l="0" t="0" r="0" b="0"/>
              <a:pathLst>
                <a:path w="1838698" h="2347976">
                  <a:moveTo>
                    <a:pt x="0" y="0"/>
                  </a:moveTo>
                  <a:lnTo>
                    <a:pt x="1462133" y="0"/>
                  </a:lnTo>
                  <a:cubicBezTo>
                    <a:pt x="1515842" y="0"/>
                    <a:pt x="1559530" y="43688"/>
                    <a:pt x="1559530" y="97396"/>
                  </a:cubicBezTo>
                  <a:lnTo>
                    <a:pt x="1559530" y="292227"/>
                  </a:lnTo>
                  <a:lnTo>
                    <a:pt x="1828986" y="1121651"/>
                  </a:lnTo>
                  <a:lnTo>
                    <a:pt x="1829151" y="1122185"/>
                  </a:lnTo>
                  <a:lnTo>
                    <a:pt x="1829303" y="1122718"/>
                  </a:lnTo>
                  <a:lnTo>
                    <a:pt x="1838698" y="1191999"/>
                  </a:lnTo>
                  <a:lnTo>
                    <a:pt x="1838698" y="1192003"/>
                  </a:lnTo>
                  <a:lnTo>
                    <a:pt x="1829214" y="1261275"/>
                  </a:lnTo>
                  <a:lnTo>
                    <a:pt x="1829075" y="1261809"/>
                  </a:lnTo>
                  <a:lnTo>
                    <a:pt x="1828897" y="1262342"/>
                  </a:lnTo>
                  <a:lnTo>
                    <a:pt x="1559530" y="2087016"/>
                  </a:lnTo>
                  <a:lnTo>
                    <a:pt x="1559530" y="2250580"/>
                  </a:lnTo>
                  <a:cubicBezTo>
                    <a:pt x="1559530" y="2304288"/>
                    <a:pt x="1515842" y="2347976"/>
                    <a:pt x="1462133" y="2347976"/>
                  </a:cubicBezTo>
                  <a:lnTo>
                    <a:pt x="0" y="2347976"/>
                  </a:lnTo>
                  <a:lnTo>
                    <a:pt x="0" y="2322576"/>
                  </a:lnTo>
                  <a:lnTo>
                    <a:pt x="1462133" y="2322576"/>
                  </a:lnTo>
                  <a:cubicBezTo>
                    <a:pt x="1501897" y="2322576"/>
                    <a:pt x="1534130" y="2290344"/>
                    <a:pt x="1534130" y="2250580"/>
                  </a:cubicBezTo>
                  <a:lnTo>
                    <a:pt x="1534130" y="2082978"/>
                  </a:lnTo>
                  <a:lnTo>
                    <a:pt x="1804754" y="1254455"/>
                  </a:lnTo>
                  <a:cubicBezTo>
                    <a:pt x="1816120" y="1213587"/>
                    <a:pt x="1816146" y="1170381"/>
                    <a:pt x="1804830" y="1129500"/>
                  </a:cubicBezTo>
                  <a:lnTo>
                    <a:pt x="1534130" y="296253"/>
                  </a:lnTo>
                  <a:lnTo>
                    <a:pt x="1534130" y="97396"/>
                  </a:lnTo>
                  <a:cubicBezTo>
                    <a:pt x="1534130" y="57633"/>
                    <a:pt x="1501897" y="25400"/>
                    <a:pt x="1462133" y="25400"/>
                  </a:cubicBezTo>
                  <a:lnTo>
                    <a:pt x="0" y="25400"/>
                  </a:lnTo>
                  <a:lnTo>
                    <a:pt x="0" y="0"/>
                  </a:lnTo>
                  <a:close/>
                </a:path>
              </a:pathLst>
            </a:custGeom>
            <a:ln w="0" cap="flat">
              <a:miter lim="127000"/>
            </a:ln>
          </p:spPr>
          <p:style>
            <a:lnRef idx="0">
              <a:srgbClr val="000000">
                <a:alpha val="0"/>
              </a:srgbClr>
            </a:lnRef>
            <a:fillRef idx="1">
              <a:srgbClr val="B33131"/>
            </a:fillRef>
            <a:effectRef idx="0">
              <a:scrgbClr r="0" g="0" b="0"/>
            </a:effectRef>
            <a:fontRef idx="none"/>
          </p:style>
          <p:txBody>
            <a:bodyPr/>
            <a:lstStyle/>
            <a:p>
              <a:endParaRPr lang="ru-RU"/>
            </a:p>
          </p:txBody>
        </p:sp>
        <p:sp>
          <p:nvSpPr>
            <p:cNvPr id="41" name="Shape 1351"/>
            <p:cNvSpPr/>
            <p:nvPr/>
          </p:nvSpPr>
          <p:spPr>
            <a:xfrm>
              <a:off x="182924" y="1243017"/>
              <a:ext cx="3347428" cy="100571"/>
            </a:xfrm>
            <a:custGeom>
              <a:avLst/>
              <a:gdLst/>
              <a:ahLst/>
              <a:cxnLst/>
              <a:rect l="0" t="0" r="0" b="0"/>
              <a:pathLst>
                <a:path w="3347428" h="100571">
                  <a:moveTo>
                    <a:pt x="71996" y="0"/>
                  </a:moveTo>
                  <a:lnTo>
                    <a:pt x="3275432" y="0"/>
                  </a:lnTo>
                  <a:cubicBezTo>
                    <a:pt x="3315195" y="0"/>
                    <a:pt x="3347428" y="32245"/>
                    <a:pt x="3347428" y="72009"/>
                  </a:cubicBezTo>
                  <a:lnTo>
                    <a:pt x="3347428" y="100571"/>
                  </a:lnTo>
                  <a:lnTo>
                    <a:pt x="0" y="100571"/>
                  </a:lnTo>
                  <a:lnTo>
                    <a:pt x="0" y="72009"/>
                  </a:lnTo>
                  <a:cubicBezTo>
                    <a:pt x="0" y="32245"/>
                    <a:pt x="32233" y="0"/>
                    <a:pt x="71996" y="0"/>
                  </a:cubicBezTo>
                  <a:close/>
                </a:path>
              </a:pathLst>
            </a:custGeom>
            <a:ln w="0" cap="flat">
              <a:miter lim="127000"/>
            </a:ln>
          </p:spPr>
          <p:style>
            <a:lnRef idx="0">
              <a:srgbClr val="000000">
                <a:alpha val="0"/>
              </a:srgbClr>
            </a:lnRef>
            <a:fillRef idx="1">
              <a:srgbClr val="52B3A1"/>
            </a:fillRef>
            <a:effectRef idx="0">
              <a:scrgbClr r="0" g="0" b="0"/>
            </a:effectRef>
            <a:fontRef idx="none"/>
          </p:style>
          <p:txBody>
            <a:bodyPr/>
            <a:lstStyle/>
            <a:p>
              <a:endParaRPr lang="ru-RU"/>
            </a:p>
          </p:txBody>
        </p:sp>
        <p:sp>
          <p:nvSpPr>
            <p:cNvPr id="42" name="Shape 1352"/>
            <p:cNvSpPr/>
            <p:nvPr/>
          </p:nvSpPr>
          <p:spPr>
            <a:xfrm>
              <a:off x="3946169" y="1243017"/>
              <a:ext cx="3347428" cy="100571"/>
            </a:xfrm>
            <a:custGeom>
              <a:avLst/>
              <a:gdLst/>
              <a:ahLst/>
              <a:cxnLst/>
              <a:rect l="0" t="0" r="0" b="0"/>
              <a:pathLst>
                <a:path w="3347428" h="100571">
                  <a:moveTo>
                    <a:pt x="71996" y="0"/>
                  </a:moveTo>
                  <a:lnTo>
                    <a:pt x="3275432" y="0"/>
                  </a:lnTo>
                  <a:cubicBezTo>
                    <a:pt x="3315195" y="0"/>
                    <a:pt x="3347428" y="32245"/>
                    <a:pt x="3347428" y="72009"/>
                  </a:cubicBezTo>
                  <a:lnTo>
                    <a:pt x="3347428" y="100571"/>
                  </a:lnTo>
                  <a:lnTo>
                    <a:pt x="0" y="100571"/>
                  </a:lnTo>
                  <a:lnTo>
                    <a:pt x="0" y="72009"/>
                  </a:lnTo>
                  <a:cubicBezTo>
                    <a:pt x="0" y="32245"/>
                    <a:pt x="32233" y="0"/>
                    <a:pt x="71996" y="0"/>
                  </a:cubicBezTo>
                  <a:close/>
                </a:path>
              </a:pathLst>
            </a:custGeom>
            <a:ln w="0" cap="flat">
              <a:miter lim="127000"/>
            </a:ln>
          </p:spPr>
          <p:style>
            <a:lnRef idx="0">
              <a:srgbClr val="000000">
                <a:alpha val="0"/>
              </a:srgbClr>
            </a:lnRef>
            <a:fillRef idx="1">
              <a:srgbClr val="00AACB"/>
            </a:fillRef>
            <a:effectRef idx="0">
              <a:scrgbClr r="0" g="0" b="0"/>
            </a:effectRef>
            <a:fontRef idx="none"/>
          </p:style>
          <p:txBody>
            <a:bodyPr/>
            <a:lstStyle/>
            <a:p>
              <a:endParaRPr lang="ru-RU"/>
            </a:p>
          </p:txBody>
        </p:sp>
        <p:pic>
          <p:nvPicPr>
            <p:cNvPr id="43" name="Picture 23621"/>
            <p:cNvPicPr/>
            <p:nvPr/>
          </p:nvPicPr>
          <p:blipFill>
            <a:blip r:embed="rId6" cstate="email">
              <a:extLst>
                <a:ext uri="{28A0092B-C50C-407E-A947-70E740481C1C}">
                  <a14:useLocalDpi xmlns:a14="http://schemas.microsoft.com/office/drawing/2010/main"/>
                </a:ext>
              </a:extLst>
            </a:blip>
            <a:stretch>
              <a:fillRect/>
            </a:stretch>
          </p:blipFill>
          <p:spPr>
            <a:xfrm>
              <a:off x="-2412" y="1095927"/>
              <a:ext cx="381000" cy="390144"/>
            </a:xfrm>
            <a:prstGeom prst="rect">
              <a:avLst/>
            </a:prstGeom>
          </p:spPr>
        </p:pic>
        <p:sp>
          <p:nvSpPr>
            <p:cNvPr id="44" name="Shape 1355"/>
            <p:cNvSpPr/>
            <p:nvPr/>
          </p:nvSpPr>
          <p:spPr>
            <a:xfrm>
              <a:off x="74921" y="1185187"/>
              <a:ext cx="216002" cy="216002"/>
            </a:xfrm>
            <a:custGeom>
              <a:avLst/>
              <a:gdLst/>
              <a:ahLst/>
              <a:cxnLst/>
              <a:rect l="0" t="0" r="0" b="0"/>
              <a:pathLst>
                <a:path w="216002" h="216002">
                  <a:moveTo>
                    <a:pt x="108001" y="0"/>
                  </a:moveTo>
                  <a:cubicBezTo>
                    <a:pt x="167653" y="0"/>
                    <a:pt x="216002" y="48349"/>
                    <a:pt x="216002" y="108001"/>
                  </a:cubicBezTo>
                  <a:cubicBezTo>
                    <a:pt x="216002" y="167653"/>
                    <a:pt x="167653" y="216002"/>
                    <a:pt x="108001" y="216002"/>
                  </a:cubicBezTo>
                  <a:cubicBezTo>
                    <a:pt x="48349" y="216002"/>
                    <a:pt x="0" y="167653"/>
                    <a:pt x="0" y="108001"/>
                  </a:cubicBezTo>
                  <a:cubicBezTo>
                    <a:pt x="0" y="48349"/>
                    <a:pt x="48349" y="0"/>
                    <a:pt x="108001" y="0"/>
                  </a:cubicBezTo>
                  <a:close/>
                </a:path>
              </a:pathLst>
            </a:custGeom>
            <a:ln w="0" cap="flat">
              <a:miter lim="127000"/>
            </a:ln>
          </p:spPr>
          <p:style>
            <a:lnRef idx="0">
              <a:srgbClr val="000000">
                <a:alpha val="0"/>
              </a:srgbClr>
            </a:lnRef>
            <a:fillRef idx="1">
              <a:srgbClr val="52B3A1"/>
            </a:fillRef>
            <a:effectRef idx="0">
              <a:scrgbClr r="0" g="0" b="0"/>
            </a:effectRef>
            <a:fontRef idx="none"/>
          </p:style>
          <p:txBody>
            <a:bodyPr/>
            <a:lstStyle/>
            <a:p>
              <a:endParaRPr lang="ru-RU"/>
            </a:p>
          </p:txBody>
        </p:sp>
        <p:sp>
          <p:nvSpPr>
            <p:cNvPr id="45" name="Shape 1356"/>
            <p:cNvSpPr/>
            <p:nvPr/>
          </p:nvSpPr>
          <p:spPr>
            <a:xfrm>
              <a:off x="74921" y="1185187"/>
              <a:ext cx="216002" cy="216002"/>
            </a:xfrm>
            <a:custGeom>
              <a:avLst/>
              <a:gdLst/>
              <a:ahLst/>
              <a:cxnLst/>
              <a:rect l="0" t="0" r="0" b="0"/>
              <a:pathLst>
                <a:path w="216002" h="216002">
                  <a:moveTo>
                    <a:pt x="216002" y="108001"/>
                  </a:moveTo>
                  <a:cubicBezTo>
                    <a:pt x="216002" y="167653"/>
                    <a:pt x="167653" y="216002"/>
                    <a:pt x="108001" y="216002"/>
                  </a:cubicBezTo>
                  <a:cubicBezTo>
                    <a:pt x="48349" y="216002"/>
                    <a:pt x="0" y="167653"/>
                    <a:pt x="0" y="108001"/>
                  </a:cubicBezTo>
                  <a:cubicBezTo>
                    <a:pt x="0" y="48349"/>
                    <a:pt x="48349" y="0"/>
                    <a:pt x="108001" y="0"/>
                  </a:cubicBezTo>
                  <a:cubicBezTo>
                    <a:pt x="167653" y="0"/>
                    <a:pt x="216002" y="48349"/>
                    <a:pt x="216002" y="108001"/>
                  </a:cubicBezTo>
                  <a:close/>
                </a:path>
              </a:pathLst>
            </a:custGeom>
            <a:ln w="1524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6" name="Shape 1357"/>
            <p:cNvSpPr/>
            <p:nvPr/>
          </p:nvSpPr>
          <p:spPr>
            <a:xfrm>
              <a:off x="144151" y="1221169"/>
              <a:ext cx="58191" cy="147333"/>
            </a:xfrm>
            <a:custGeom>
              <a:avLst/>
              <a:gdLst/>
              <a:ahLst/>
              <a:cxnLst/>
              <a:rect l="0" t="0" r="0" b="0"/>
              <a:pathLst>
                <a:path w="58191" h="147333">
                  <a:moveTo>
                    <a:pt x="16231" y="0"/>
                  </a:moveTo>
                  <a:lnTo>
                    <a:pt x="58191" y="0"/>
                  </a:lnTo>
                  <a:lnTo>
                    <a:pt x="58191" y="147333"/>
                  </a:lnTo>
                  <a:lnTo>
                    <a:pt x="30353" y="147333"/>
                  </a:lnTo>
                  <a:lnTo>
                    <a:pt x="30353" y="26340"/>
                  </a:lnTo>
                  <a:lnTo>
                    <a:pt x="0" y="26340"/>
                  </a:lnTo>
                  <a:lnTo>
                    <a:pt x="16231"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8" name="Shape 1360"/>
            <p:cNvSpPr/>
            <p:nvPr/>
          </p:nvSpPr>
          <p:spPr>
            <a:xfrm>
              <a:off x="3832429" y="1185187"/>
              <a:ext cx="216002" cy="216002"/>
            </a:xfrm>
            <a:custGeom>
              <a:avLst/>
              <a:gdLst/>
              <a:ahLst/>
              <a:cxnLst/>
              <a:rect l="0" t="0" r="0" b="0"/>
              <a:pathLst>
                <a:path w="216002" h="216002">
                  <a:moveTo>
                    <a:pt x="108001" y="0"/>
                  </a:moveTo>
                  <a:cubicBezTo>
                    <a:pt x="167653" y="0"/>
                    <a:pt x="216002" y="48349"/>
                    <a:pt x="216002" y="108001"/>
                  </a:cubicBezTo>
                  <a:cubicBezTo>
                    <a:pt x="216002" y="167653"/>
                    <a:pt x="167653" y="216002"/>
                    <a:pt x="108001" y="216002"/>
                  </a:cubicBezTo>
                  <a:cubicBezTo>
                    <a:pt x="48349" y="216002"/>
                    <a:pt x="0" y="167653"/>
                    <a:pt x="0" y="108001"/>
                  </a:cubicBezTo>
                  <a:cubicBezTo>
                    <a:pt x="0" y="48349"/>
                    <a:pt x="48349" y="0"/>
                    <a:pt x="108001" y="0"/>
                  </a:cubicBezTo>
                  <a:close/>
                </a:path>
              </a:pathLst>
            </a:custGeom>
            <a:ln w="0" cap="flat">
              <a:miter lim="127000"/>
            </a:ln>
          </p:spPr>
          <p:style>
            <a:lnRef idx="0">
              <a:srgbClr val="000000">
                <a:alpha val="0"/>
              </a:srgbClr>
            </a:lnRef>
            <a:fillRef idx="1">
              <a:srgbClr val="00AACB"/>
            </a:fillRef>
            <a:effectRef idx="0">
              <a:scrgbClr r="0" g="0" b="0"/>
            </a:effectRef>
            <a:fontRef idx="none"/>
          </p:style>
          <p:txBody>
            <a:bodyPr/>
            <a:lstStyle/>
            <a:p>
              <a:endParaRPr lang="ru-RU"/>
            </a:p>
          </p:txBody>
        </p:sp>
        <p:sp>
          <p:nvSpPr>
            <p:cNvPr id="49" name="Shape 1361"/>
            <p:cNvSpPr/>
            <p:nvPr/>
          </p:nvSpPr>
          <p:spPr>
            <a:xfrm>
              <a:off x="3528911" y="1947342"/>
              <a:ext cx="216002" cy="216002"/>
            </a:xfrm>
            <a:custGeom>
              <a:avLst/>
              <a:gdLst/>
              <a:ahLst/>
              <a:cxnLst/>
              <a:rect l="0" t="0" r="0" b="0"/>
              <a:pathLst>
                <a:path w="216002" h="216002">
                  <a:moveTo>
                    <a:pt x="216002" y="108001"/>
                  </a:moveTo>
                  <a:cubicBezTo>
                    <a:pt x="216002" y="167653"/>
                    <a:pt x="167653" y="216002"/>
                    <a:pt x="108001" y="216002"/>
                  </a:cubicBezTo>
                  <a:cubicBezTo>
                    <a:pt x="48349" y="216002"/>
                    <a:pt x="0" y="167653"/>
                    <a:pt x="0" y="108001"/>
                  </a:cubicBezTo>
                  <a:cubicBezTo>
                    <a:pt x="0" y="48349"/>
                    <a:pt x="48349" y="0"/>
                    <a:pt x="108001" y="0"/>
                  </a:cubicBezTo>
                  <a:cubicBezTo>
                    <a:pt x="167653" y="0"/>
                    <a:pt x="216002" y="48349"/>
                    <a:pt x="216002" y="108001"/>
                  </a:cubicBezTo>
                  <a:close/>
                </a:path>
              </a:pathLst>
            </a:custGeom>
            <a:ln w="1524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50" name="Shape 1362"/>
            <p:cNvSpPr/>
            <p:nvPr/>
          </p:nvSpPr>
          <p:spPr>
            <a:xfrm>
              <a:off x="3888534" y="1217464"/>
              <a:ext cx="102070" cy="151041"/>
            </a:xfrm>
            <a:custGeom>
              <a:avLst/>
              <a:gdLst/>
              <a:ahLst/>
              <a:cxnLst/>
              <a:rect l="0" t="0" r="0" b="0"/>
              <a:pathLst>
                <a:path w="102070" h="151041">
                  <a:moveTo>
                    <a:pt x="54585" y="0"/>
                  </a:moveTo>
                  <a:cubicBezTo>
                    <a:pt x="63538" y="0"/>
                    <a:pt x="71438" y="1892"/>
                    <a:pt x="78283" y="5664"/>
                  </a:cubicBezTo>
                  <a:cubicBezTo>
                    <a:pt x="85115" y="9436"/>
                    <a:pt x="90602" y="14872"/>
                    <a:pt x="94704" y="21984"/>
                  </a:cubicBezTo>
                  <a:cubicBezTo>
                    <a:pt x="98819" y="29096"/>
                    <a:pt x="100863" y="36322"/>
                    <a:pt x="100863" y="43663"/>
                  </a:cubicBezTo>
                  <a:cubicBezTo>
                    <a:pt x="100863" y="52413"/>
                    <a:pt x="98374" y="61836"/>
                    <a:pt x="93396" y="71907"/>
                  </a:cubicBezTo>
                  <a:cubicBezTo>
                    <a:pt x="88417" y="81991"/>
                    <a:pt x="79311" y="93917"/>
                    <a:pt x="66091" y="107671"/>
                  </a:cubicBezTo>
                  <a:lnTo>
                    <a:pt x="49556" y="125095"/>
                  </a:lnTo>
                  <a:lnTo>
                    <a:pt x="102070" y="125095"/>
                  </a:lnTo>
                  <a:lnTo>
                    <a:pt x="102070" y="151041"/>
                  </a:lnTo>
                  <a:lnTo>
                    <a:pt x="0" y="151041"/>
                  </a:lnTo>
                  <a:lnTo>
                    <a:pt x="0" y="137617"/>
                  </a:lnTo>
                  <a:lnTo>
                    <a:pt x="45580" y="91148"/>
                  </a:lnTo>
                  <a:cubicBezTo>
                    <a:pt x="56591" y="79997"/>
                    <a:pt x="63919" y="71031"/>
                    <a:pt x="67564" y="64249"/>
                  </a:cubicBezTo>
                  <a:cubicBezTo>
                    <a:pt x="71196" y="57480"/>
                    <a:pt x="73025" y="51346"/>
                    <a:pt x="73025" y="45872"/>
                  </a:cubicBezTo>
                  <a:cubicBezTo>
                    <a:pt x="73025" y="40196"/>
                    <a:pt x="71132" y="35509"/>
                    <a:pt x="67361" y="31801"/>
                  </a:cubicBezTo>
                  <a:cubicBezTo>
                    <a:pt x="63589" y="28092"/>
                    <a:pt x="58738" y="26238"/>
                    <a:pt x="52781" y="26238"/>
                  </a:cubicBezTo>
                  <a:cubicBezTo>
                    <a:pt x="46787" y="26238"/>
                    <a:pt x="41770" y="28486"/>
                    <a:pt x="37757" y="32957"/>
                  </a:cubicBezTo>
                  <a:cubicBezTo>
                    <a:pt x="33756" y="37427"/>
                    <a:pt x="31623" y="43497"/>
                    <a:pt x="31356" y="51181"/>
                  </a:cubicBezTo>
                  <a:lnTo>
                    <a:pt x="4013" y="51181"/>
                  </a:lnTo>
                  <a:cubicBezTo>
                    <a:pt x="4750" y="35293"/>
                    <a:pt x="9741" y="22784"/>
                    <a:pt x="18986" y="13678"/>
                  </a:cubicBezTo>
                  <a:cubicBezTo>
                    <a:pt x="28232" y="4559"/>
                    <a:pt x="40094" y="0"/>
                    <a:pt x="545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1" name="Shape 1363"/>
            <p:cNvSpPr/>
            <p:nvPr/>
          </p:nvSpPr>
          <p:spPr>
            <a:xfrm>
              <a:off x="182924" y="3639016"/>
              <a:ext cx="3347428" cy="100571"/>
            </a:xfrm>
            <a:custGeom>
              <a:avLst/>
              <a:gdLst/>
              <a:ahLst/>
              <a:cxnLst/>
              <a:rect l="0" t="0" r="0" b="0"/>
              <a:pathLst>
                <a:path w="3347428" h="100571">
                  <a:moveTo>
                    <a:pt x="71996" y="0"/>
                  </a:moveTo>
                  <a:lnTo>
                    <a:pt x="3275432" y="0"/>
                  </a:lnTo>
                  <a:cubicBezTo>
                    <a:pt x="3315195" y="0"/>
                    <a:pt x="3347428" y="32245"/>
                    <a:pt x="3347428" y="72009"/>
                  </a:cubicBezTo>
                  <a:lnTo>
                    <a:pt x="3347428" y="100571"/>
                  </a:lnTo>
                  <a:lnTo>
                    <a:pt x="0" y="100571"/>
                  </a:lnTo>
                  <a:lnTo>
                    <a:pt x="0" y="72009"/>
                  </a:lnTo>
                  <a:cubicBezTo>
                    <a:pt x="0" y="32245"/>
                    <a:pt x="32233" y="0"/>
                    <a:pt x="71996" y="0"/>
                  </a:cubicBezTo>
                  <a:close/>
                </a:path>
              </a:pathLst>
            </a:custGeom>
            <a:ln w="0" cap="flat">
              <a:miter lim="127000"/>
            </a:ln>
          </p:spPr>
          <p:style>
            <a:lnRef idx="0">
              <a:srgbClr val="000000">
                <a:alpha val="0"/>
              </a:srgbClr>
            </a:lnRef>
            <a:fillRef idx="1">
              <a:srgbClr val="E9545F"/>
            </a:fillRef>
            <a:effectRef idx="0">
              <a:scrgbClr r="0" g="0" b="0"/>
            </a:effectRef>
            <a:fontRef idx="none"/>
          </p:style>
          <p:txBody>
            <a:bodyPr/>
            <a:lstStyle/>
            <a:p>
              <a:endParaRPr lang="ru-RU"/>
            </a:p>
          </p:txBody>
        </p:sp>
        <p:sp>
          <p:nvSpPr>
            <p:cNvPr id="52" name="Shape 1364"/>
            <p:cNvSpPr/>
            <p:nvPr/>
          </p:nvSpPr>
          <p:spPr>
            <a:xfrm>
              <a:off x="3946169" y="3639016"/>
              <a:ext cx="3347428" cy="100571"/>
            </a:xfrm>
            <a:custGeom>
              <a:avLst/>
              <a:gdLst/>
              <a:ahLst/>
              <a:cxnLst/>
              <a:rect l="0" t="0" r="0" b="0"/>
              <a:pathLst>
                <a:path w="3347428" h="100571">
                  <a:moveTo>
                    <a:pt x="71996" y="0"/>
                  </a:moveTo>
                  <a:lnTo>
                    <a:pt x="3275432" y="0"/>
                  </a:lnTo>
                  <a:cubicBezTo>
                    <a:pt x="3315195" y="0"/>
                    <a:pt x="3347428" y="32245"/>
                    <a:pt x="3347428" y="72009"/>
                  </a:cubicBezTo>
                  <a:lnTo>
                    <a:pt x="3347428" y="100571"/>
                  </a:lnTo>
                  <a:lnTo>
                    <a:pt x="0" y="100571"/>
                  </a:lnTo>
                  <a:lnTo>
                    <a:pt x="0" y="72009"/>
                  </a:lnTo>
                  <a:cubicBezTo>
                    <a:pt x="0" y="32245"/>
                    <a:pt x="32233" y="0"/>
                    <a:pt x="71996" y="0"/>
                  </a:cubicBezTo>
                  <a:close/>
                </a:path>
              </a:pathLst>
            </a:custGeom>
            <a:ln w="0" cap="flat">
              <a:miter lim="127000"/>
            </a:ln>
          </p:spPr>
          <p:style>
            <a:lnRef idx="0">
              <a:srgbClr val="000000">
                <a:alpha val="0"/>
              </a:srgbClr>
            </a:lnRef>
            <a:fillRef idx="1">
              <a:srgbClr val="F0864C"/>
            </a:fillRef>
            <a:effectRef idx="0">
              <a:scrgbClr r="0" g="0" b="0"/>
            </a:effectRef>
            <a:fontRef idx="none"/>
          </p:style>
          <p:txBody>
            <a:bodyPr/>
            <a:lstStyle/>
            <a:p>
              <a:endParaRPr lang="ru-RU"/>
            </a:p>
          </p:txBody>
        </p:sp>
        <p:pic>
          <p:nvPicPr>
            <p:cNvPr id="53" name="Picture 23622"/>
            <p:cNvPicPr/>
            <p:nvPr/>
          </p:nvPicPr>
          <p:blipFill>
            <a:blip r:embed="rId6" cstate="email">
              <a:extLst>
                <a:ext uri="{28A0092B-C50C-407E-A947-70E740481C1C}">
                  <a14:useLocalDpi xmlns:a14="http://schemas.microsoft.com/office/drawing/2010/main"/>
                </a:ext>
              </a:extLst>
            </a:blip>
            <a:stretch>
              <a:fillRect/>
            </a:stretch>
          </p:blipFill>
          <p:spPr>
            <a:xfrm>
              <a:off x="-2412" y="3493687"/>
              <a:ext cx="381000" cy="390144"/>
            </a:xfrm>
            <a:prstGeom prst="rect">
              <a:avLst/>
            </a:prstGeom>
          </p:spPr>
        </p:pic>
        <p:sp>
          <p:nvSpPr>
            <p:cNvPr id="54" name="Shape 1367"/>
            <p:cNvSpPr/>
            <p:nvPr/>
          </p:nvSpPr>
          <p:spPr>
            <a:xfrm>
              <a:off x="75566" y="3581187"/>
              <a:ext cx="216002" cy="216002"/>
            </a:xfrm>
            <a:custGeom>
              <a:avLst/>
              <a:gdLst/>
              <a:ahLst/>
              <a:cxnLst/>
              <a:rect l="0" t="0" r="0" b="0"/>
              <a:pathLst>
                <a:path w="216002" h="216002">
                  <a:moveTo>
                    <a:pt x="108001" y="0"/>
                  </a:moveTo>
                  <a:cubicBezTo>
                    <a:pt x="167653" y="0"/>
                    <a:pt x="216002" y="48349"/>
                    <a:pt x="216002" y="108001"/>
                  </a:cubicBezTo>
                  <a:cubicBezTo>
                    <a:pt x="216002" y="167653"/>
                    <a:pt x="167653" y="216002"/>
                    <a:pt x="108001" y="216002"/>
                  </a:cubicBezTo>
                  <a:cubicBezTo>
                    <a:pt x="48349" y="216002"/>
                    <a:pt x="0" y="167653"/>
                    <a:pt x="0" y="108001"/>
                  </a:cubicBezTo>
                  <a:cubicBezTo>
                    <a:pt x="0" y="48349"/>
                    <a:pt x="48349" y="0"/>
                    <a:pt x="108001" y="0"/>
                  </a:cubicBezTo>
                  <a:close/>
                </a:path>
              </a:pathLst>
            </a:custGeom>
            <a:ln w="0" cap="flat">
              <a:miter lim="127000"/>
            </a:ln>
          </p:spPr>
          <p:style>
            <a:lnRef idx="0">
              <a:srgbClr val="000000">
                <a:alpha val="0"/>
              </a:srgbClr>
            </a:lnRef>
            <a:fillRef idx="1">
              <a:srgbClr val="E9545F"/>
            </a:fillRef>
            <a:effectRef idx="0">
              <a:scrgbClr r="0" g="0" b="0"/>
            </a:effectRef>
            <a:fontRef idx="none"/>
          </p:style>
          <p:txBody>
            <a:bodyPr/>
            <a:lstStyle/>
            <a:p>
              <a:endParaRPr lang="ru-RU"/>
            </a:p>
          </p:txBody>
        </p:sp>
        <p:sp>
          <p:nvSpPr>
            <p:cNvPr id="55" name="Shape 1368"/>
            <p:cNvSpPr/>
            <p:nvPr/>
          </p:nvSpPr>
          <p:spPr>
            <a:xfrm>
              <a:off x="75566" y="3581187"/>
              <a:ext cx="216002" cy="216002"/>
            </a:xfrm>
            <a:custGeom>
              <a:avLst/>
              <a:gdLst/>
              <a:ahLst/>
              <a:cxnLst/>
              <a:rect l="0" t="0" r="0" b="0"/>
              <a:pathLst>
                <a:path w="216002" h="216002">
                  <a:moveTo>
                    <a:pt x="216002" y="108001"/>
                  </a:moveTo>
                  <a:cubicBezTo>
                    <a:pt x="216002" y="167653"/>
                    <a:pt x="167653" y="216002"/>
                    <a:pt x="108001" y="216002"/>
                  </a:cubicBezTo>
                  <a:cubicBezTo>
                    <a:pt x="48349" y="216002"/>
                    <a:pt x="0" y="167653"/>
                    <a:pt x="0" y="108001"/>
                  </a:cubicBezTo>
                  <a:cubicBezTo>
                    <a:pt x="0" y="48349"/>
                    <a:pt x="48349" y="0"/>
                    <a:pt x="108001" y="0"/>
                  </a:cubicBezTo>
                  <a:cubicBezTo>
                    <a:pt x="167653" y="0"/>
                    <a:pt x="216002" y="48349"/>
                    <a:pt x="216002" y="108001"/>
                  </a:cubicBezTo>
                  <a:close/>
                </a:path>
              </a:pathLst>
            </a:custGeom>
            <a:ln w="1524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56" name="Shape 1369"/>
            <p:cNvSpPr/>
            <p:nvPr/>
          </p:nvSpPr>
          <p:spPr>
            <a:xfrm>
              <a:off x="132733" y="3613458"/>
              <a:ext cx="101663" cy="154749"/>
            </a:xfrm>
            <a:custGeom>
              <a:avLst/>
              <a:gdLst/>
              <a:ahLst/>
              <a:cxnLst/>
              <a:rect l="0" t="0" r="0" b="0"/>
              <a:pathLst>
                <a:path w="101663" h="154749">
                  <a:moveTo>
                    <a:pt x="51384" y="0"/>
                  </a:moveTo>
                  <a:cubicBezTo>
                    <a:pt x="63475" y="0"/>
                    <a:pt x="73609" y="3848"/>
                    <a:pt x="81788" y="11519"/>
                  </a:cubicBezTo>
                  <a:cubicBezTo>
                    <a:pt x="89954" y="19202"/>
                    <a:pt x="94056" y="28321"/>
                    <a:pt x="94056" y="38862"/>
                  </a:cubicBezTo>
                  <a:cubicBezTo>
                    <a:pt x="94056" y="45415"/>
                    <a:pt x="92265" y="51384"/>
                    <a:pt x="88697" y="56794"/>
                  </a:cubicBezTo>
                  <a:cubicBezTo>
                    <a:pt x="85115" y="62205"/>
                    <a:pt x="79934" y="66573"/>
                    <a:pt x="73127" y="69914"/>
                  </a:cubicBezTo>
                  <a:cubicBezTo>
                    <a:pt x="82067" y="72593"/>
                    <a:pt x="89065" y="77241"/>
                    <a:pt x="94107" y="83884"/>
                  </a:cubicBezTo>
                  <a:cubicBezTo>
                    <a:pt x="99149" y="90538"/>
                    <a:pt x="101663" y="98361"/>
                    <a:pt x="101663" y="107378"/>
                  </a:cubicBezTo>
                  <a:cubicBezTo>
                    <a:pt x="101663" y="120599"/>
                    <a:pt x="96787" y="131800"/>
                    <a:pt x="87046" y="140983"/>
                  </a:cubicBezTo>
                  <a:cubicBezTo>
                    <a:pt x="77292" y="150152"/>
                    <a:pt x="64872" y="154749"/>
                    <a:pt x="49784" y="154749"/>
                  </a:cubicBezTo>
                  <a:cubicBezTo>
                    <a:pt x="35496" y="154749"/>
                    <a:pt x="23838" y="150419"/>
                    <a:pt x="14834" y="141770"/>
                  </a:cubicBezTo>
                  <a:cubicBezTo>
                    <a:pt x="5817" y="133121"/>
                    <a:pt x="876" y="121361"/>
                    <a:pt x="0" y="106477"/>
                  </a:cubicBezTo>
                  <a:lnTo>
                    <a:pt x="27749" y="106477"/>
                  </a:lnTo>
                  <a:cubicBezTo>
                    <a:pt x="28956" y="114084"/>
                    <a:pt x="31610" y="119736"/>
                    <a:pt x="35712" y="123444"/>
                  </a:cubicBezTo>
                  <a:cubicBezTo>
                    <a:pt x="39814" y="127152"/>
                    <a:pt x="45009" y="129006"/>
                    <a:pt x="51283" y="129006"/>
                  </a:cubicBezTo>
                  <a:cubicBezTo>
                    <a:pt x="57823" y="129006"/>
                    <a:pt x="63259" y="126911"/>
                    <a:pt x="67564" y="122695"/>
                  </a:cubicBezTo>
                  <a:cubicBezTo>
                    <a:pt x="71869" y="118491"/>
                    <a:pt x="74016" y="113347"/>
                    <a:pt x="74016" y="107264"/>
                  </a:cubicBezTo>
                  <a:cubicBezTo>
                    <a:pt x="74016" y="100597"/>
                    <a:pt x="71120" y="94958"/>
                    <a:pt x="65303" y="90348"/>
                  </a:cubicBezTo>
                  <a:cubicBezTo>
                    <a:pt x="59499" y="85738"/>
                    <a:pt x="51117" y="83376"/>
                    <a:pt x="40170" y="83236"/>
                  </a:cubicBezTo>
                  <a:lnTo>
                    <a:pt x="40170" y="59195"/>
                  </a:lnTo>
                  <a:cubicBezTo>
                    <a:pt x="46914" y="58661"/>
                    <a:pt x="51930" y="57607"/>
                    <a:pt x="55245" y="56045"/>
                  </a:cubicBezTo>
                  <a:cubicBezTo>
                    <a:pt x="58547" y="54470"/>
                    <a:pt x="61112" y="52324"/>
                    <a:pt x="62954" y="49581"/>
                  </a:cubicBezTo>
                  <a:cubicBezTo>
                    <a:pt x="64795" y="46850"/>
                    <a:pt x="65710" y="43942"/>
                    <a:pt x="65710" y="40868"/>
                  </a:cubicBezTo>
                  <a:cubicBezTo>
                    <a:pt x="65710" y="36856"/>
                    <a:pt x="64300" y="33541"/>
                    <a:pt x="61506" y="30899"/>
                  </a:cubicBezTo>
                  <a:cubicBezTo>
                    <a:pt x="58699" y="28270"/>
                    <a:pt x="55029" y="26950"/>
                    <a:pt x="50482" y="26950"/>
                  </a:cubicBezTo>
                  <a:cubicBezTo>
                    <a:pt x="46482" y="26950"/>
                    <a:pt x="42837" y="28168"/>
                    <a:pt x="39573" y="30607"/>
                  </a:cubicBezTo>
                  <a:cubicBezTo>
                    <a:pt x="36297" y="33045"/>
                    <a:pt x="34061" y="36195"/>
                    <a:pt x="32855" y="40068"/>
                  </a:cubicBezTo>
                  <a:lnTo>
                    <a:pt x="5918" y="40068"/>
                  </a:lnTo>
                  <a:cubicBezTo>
                    <a:pt x="7315" y="29185"/>
                    <a:pt x="11227" y="20434"/>
                    <a:pt x="17628" y="13830"/>
                  </a:cubicBezTo>
                  <a:cubicBezTo>
                    <a:pt x="26581" y="4610"/>
                    <a:pt x="37833" y="0"/>
                    <a:pt x="5138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8" name="Shape 1372"/>
            <p:cNvSpPr/>
            <p:nvPr/>
          </p:nvSpPr>
          <p:spPr>
            <a:xfrm>
              <a:off x="3832429" y="3581187"/>
              <a:ext cx="216002" cy="216002"/>
            </a:xfrm>
            <a:custGeom>
              <a:avLst/>
              <a:gdLst/>
              <a:ahLst/>
              <a:cxnLst/>
              <a:rect l="0" t="0" r="0" b="0"/>
              <a:pathLst>
                <a:path w="216002" h="216002">
                  <a:moveTo>
                    <a:pt x="108001" y="0"/>
                  </a:moveTo>
                  <a:cubicBezTo>
                    <a:pt x="167653" y="0"/>
                    <a:pt x="216002" y="48349"/>
                    <a:pt x="216002" y="108001"/>
                  </a:cubicBezTo>
                  <a:cubicBezTo>
                    <a:pt x="216002" y="167653"/>
                    <a:pt x="167653" y="216002"/>
                    <a:pt x="108001" y="216002"/>
                  </a:cubicBezTo>
                  <a:cubicBezTo>
                    <a:pt x="48349" y="216002"/>
                    <a:pt x="0" y="167653"/>
                    <a:pt x="0" y="108001"/>
                  </a:cubicBezTo>
                  <a:cubicBezTo>
                    <a:pt x="0" y="48349"/>
                    <a:pt x="48349" y="0"/>
                    <a:pt x="108001" y="0"/>
                  </a:cubicBezTo>
                  <a:close/>
                </a:path>
              </a:pathLst>
            </a:custGeom>
            <a:ln w="0" cap="flat">
              <a:miter lim="127000"/>
            </a:ln>
          </p:spPr>
          <p:style>
            <a:lnRef idx="0">
              <a:srgbClr val="000000">
                <a:alpha val="0"/>
              </a:srgbClr>
            </a:lnRef>
            <a:fillRef idx="1">
              <a:srgbClr val="F0864C"/>
            </a:fillRef>
            <a:effectRef idx="0">
              <a:scrgbClr r="0" g="0" b="0"/>
            </a:effectRef>
            <a:fontRef idx="none"/>
          </p:style>
          <p:txBody>
            <a:bodyPr/>
            <a:lstStyle/>
            <a:p>
              <a:endParaRPr lang="ru-RU"/>
            </a:p>
          </p:txBody>
        </p:sp>
        <p:sp>
          <p:nvSpPr>
            <p:cNvPr id="59" name="Shape 1373"/>
            <p:cNvSpPr/>
            <p:nvPr/>
          </p:nvSpPr>
          <p:spPr>
            <a:xfrm>
              <a:off x="3832429" y="3581187"/>
              <a:ext cx="216002" cy="216002"/>
            </a:xfrm>
            <a:custGeom>
              <a:avLst/>
              <a:gdLst/>
              <a:ahLst/>
              <a:cxnLst/>
              <a:rect l="0" t="0" r="0" b="0"/>
              <a:pathLst>
                <a:path w="216002" h="216002">
                  <a:moveTo>
                    <a:pt x="216002" y="108001"/>
                  </a:moveTo>
                  <a:cubicBezTo>
                    <a:pt x="216002" y="167653"/>
                    <a:pt x="167653" y="216002"/>
                    <a:pt x="108001" y="216002"/>
                  </a:cubicBezTo>
                  <a:cubicBezTo>
                    <a:pt x="48349" y="216002"/>
                    <a:pt x="0" y="167653"/>
                    <a:pt x="0" y="108001"/>
                  </a:cubicBezTo>
                  <a:cubicBezTo>
                    <a:pt x="0" y="48349"/>
                    <a:pt x="48349" y="0"/>
                    <a:pt x="108001" y="0"/>
                  </a:cubicBezTo>
                  <a:cubicBezTo>
                    <a:pt x="167653" y="0"/>
                    <a:pt x="216002" y="48349"/>
                    <a:pt x="216002" y="108001"/>
                  </a:cubicBezTo>
                  <a:close/>
                </a:path>
              </a:pathLst>
            </a:custGeom>
            <a:ln w="1524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60" name="Shape 1374"/>
            <p:cNvSpPr/>
            <p:nvPr/>
          </p:nvSpPr>
          <p:spPr>
            <a:xfrm>
              <a:off x="3881867" y="3637725"/>
              <a:ext cx="47473" cy="96524"/>
            </a:xfrm>
            <a:custGeom>
              <a:avLst/>
              <a:gdLst/>
              <a:ahLst/>
              <a:cxnLst/>
              <a:rect l="0" t="0" r="0" b="0"/>
              <a:pathLst>
                <a:path w="47473" h="96524">
                  <a:moveTo>
                    <a:pt x="47473" y="0"/>
                  </a:moveTo>
                  <a:lnTo>
                    <a:pt x="47473" y="45901"/>
                  </a:lnTo>
                  <a:lnTo>
                    <a:pt x="30645" y="70590"/>
                  </a:lnTo>
                  <a:lnTo>
                    <a:pt x="47473" y="70590"/>
                  </a:lnTo>
                  <a:lnTo>
                    <a:pt x="47473" y="96524"/>
                  </a:lnTo>
                  <a:lnTo>
                    <a:pt x="0" y="96524"/>
                  </a:lnTo>
                  <a:lnTo>
                    <a:pt x="0" y="70590"/>
                  </a:lnTo>
                  <a:lnTo>
                    <a:pt x="4747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1" name="Shape 1375"/>
            <p:cNvSpPr/>
            <p:nvPr/>
          </p:nvSpPr>
          <p:spPr>
            <a:xfrm>
              <a:off x="3929340" y="3613459"/>
              <a:ext cx="57391" cy="151041"/>
            </a:xfrm>
            <a:custGeom>
              <a:avLst/>
              <a:gdLst/>
              <a:ahLst/>
              <a:cxnLst/>
              <a:rect l="0" t="0" r="0" b="0"/>
              <a:pathLst>
                <a:path w="57391" h="151041">
                  <a:moveTo>
                    <a:pt x="16319" y="0"/>
                  </a:moveTo>
                  <a:lnTo>
                    <a:pt x="44259" y="0"/>
                  </a:lnTo>
                  <a:lnTo>
                    <a:pt x="44259" y="94856"/>
                  </a:lnTo>
                  <a:lnTo>
                    <a:pt x="57391" y="94856"/>
                  </a:lnTo>
                  <a:lnTo>
                    <a:pt x="57391" y="120790"/>
                  </a:lnTo>
                  <a:lnTo>
                    <a:pt x="44259" y="120790"/>
                  </a:lnTo>
                  <a:lnTo>
                    <a:pt x="44259" y="151041"/>
                  </a:lnTo>
                  <a:lnTo>
                    <a:pt x="16827" y="151041"/>
                  </a:lnTo>
                  <a:lnTo>
                    <a:pt x="16827" y="120790"/>
                  </a:lnTo>
                  <a:lnTo>
                    <a:pt x="0" y="120790"/>
                  </a:lnTo>
                  <a:lnTo>
                    <a:pt x="0" y="94856"/>
                  </a:lnTo>
                  <a:lnTo>
                    <a:pt x="16827" y="94856"/>
                  </a:lnTo>
                  <a:lnTo>
                    <a:pt x="16827" y="45479"/>
                  </a:lnTo>
                  <a:lnTo>
                    <a:pt x="0" y="70167"/>
                  </a:lnTo>
                  <a:lnTo>
                    <a:pt x="0" y="24266"/>
                  </a:lnTo>
                  <a:lnTo>
                    <a:pt x="1631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2" name="Shape 1376"/>
            <p:cNvSpPr/>
            <p:nvPr/>
          </p:nvSpPr>
          <p:spPr>
            <a:xfrm>
              <a:off x="2019195" y="836533"/>
              <a:ext cx="3880309" cy="322093"/>
            </a:xfrm>
            <a:custGeom>
              <a:avLst/>
              <a:gdLst/>
              <a:ahLst/>
              <a:cxnLst/>
              <a:rect l="0" t="0" r="0" b="0"/>
              <a:pathLst>
                <a:path w="3417405" h="180010">
                  <a:moveTo>
                    <a:pt x="88468" y="0"/>
                  </a:moveTo>
                  <a:cubicBezTo>
                    <a:pt x="89522" y="0"/>
                    <a:pt x="90538" y="127"/>
                    <a:pt x="91592" y="165"/>
                  </a:cubicBezTo>
                  <a:lnTo>
                    <a:pt x="91592" y="0"/>
                  </a:lnTo>
                  <a:lnTo>
                    <a:pt x="3325813" y="0"/>
                  </a:lnTo>
                  <a:lnTo>
                    <a:pt x="3325813" y="165"/>
                  </a:lnTo>
                  <a:cubicBezTo>
                    <a:pt x="3326867" y="127"/>
                    <a:pt x="3327883" y="0"/>
                    <a:pt x="3328937" y="0"/>
                  </a:cubicBezTo>
                  <a:cubicBezTo>
                    <a:pt x="3377794" y="0"/>
                    <a:pt x="3417405" y="40297"/>
                    <a:pt x="3417405" y="90005"/>
                  </a:cubicBezTo>
                  <a:cubicBezTo>
                    <a:pt x="3417405" y="139713"/>
                    <a:pt x="3377794" y="180010"/>
                    <a:pt x="3328937" y="180010"/>
                  </a:cubicBezTo>
                  <a:cubicBezTo>
                    <a:pt x="3327883" y="180010"/>
                    <a:pt x="3326867" y="179883"/>
                    <a:pt x="3325813" y="179845"/>
                  </a:cubicBezTo>
                  <a:lnTo>
                    <a:pt x="3325813" y="180010"/>
                  </a:lnTo>
                  <a:lnTo>
                    <a:pt x="91592" y="180010"/>
                  </a:lnTo>
                  <a:lnTo>
                    <a:pt x="91592" y="179845"/>
                  </a:lnTo>
                  <a:cubicBezTo>
                    <a:pt x="90538" y="179883"/>
                    <a:pt x="89522" y="180010"/>
                    <a:pt x="88468" y="180010"/>
                  </a:cubicBezTo>
                  <a:cubicBezTo>
                    <a:pt x="39612" y="180010"/>
                    <a:pt x="0" y="139713"/>
                    <a:pt x="0" y="90005"/>
                  </a:cubicBezTo>
                  <a:cubicBezTo>
                    <a:pt x="0" y="40297"/>
                    <a:pt x="39612" y="0"/>
                    <a:pt x="88468" y="0"/>
                  </a:cubicBezTo>
                  <a:close/>
                </a:path>
              </a:pathLst>
            </a:custGeom>
            <a:ln w="0" cap="flat">
              <a:miter lim="127000"/>
            </a:ln>
          </p:spPr>
          <p:style>
            <a:lnRef idx="0">
              <a:srgbClr val="000000">
                <a:alpha val="0"/>
              </a:srgbClr>
            </a:lnRef>
            <a:fillRef idx="1">
              <a:srgbClr val="036998"/>
            </a:fillRef>
            <a:effectRef idx="0">
              <a:scrgbClr r="0" g="0" b="0"/>
            </a:effectRef>
            <a:fontRef idx="none"/>
          </p:style>
          <p:txBody>
            <a:bodyPr/>
            <a:lstStyle/>
            <a:p>
              <a:endParaRPr lang="ru-RU"/>
            </a:p>
          </p:txBody>
        </p:sp>
      </p:grpSp>
      <p:sp>
        <p:nvSpPr>
          <p:cNvPr id="124" name="Прямоугольник 123"/>
          <p:cNvSpPr/>
          <p:nvPr/>
        </p:nvSpPr>
        <p:spPr>
          <a:xfrm>
            <a:off x="738313" y="-7195"/>
            <a:ext cx="9925706" cy="895630"/>
          </a:xfrm>
          <a:prstGeom prst="rect">
            <a:avLst/>
          </a:prstGeom>
        </p:spPr>
        <p:txBody>
          <a:bodyPr wrap="square">
            <a:spAutoFit/>
          </a:bodyPr>
          <a:lstStyle/>
          <a:p>
            <a:pPr marL="150495" indent="-6350">
              <a:lnSpc>
                <a:spcPct val="110000"/>
              </a:lnSpc>
              <a:spcAft>
                <a:spcPts val="0"/>
              </a:spcAft>
            </a:pPr>
            <a:r>
              <a:rPr lang="ru-RU" b="1" kern="0" dirty="0" smtClean="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9│ АТТЕСТАЦИЯ ГРАЖДАНСКИХ СЛУЖАЩИХ </a:t>
            </a:r>
          </a:p>
          <a:p>
            <a:pPr marL="467995" marR="6985">
              <a:lnSpc>
                <a:spcPct val="90000"/>
              </a:lnSpc>
              <a:spcAft>
                <a:spcPts val="2140"/>
              </a:spcAft>
            </a:pPr>
            <a:r>
              <a:rPr lang="ru-RU" b="1" dirty="0" smtClean="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Проводится в целях определения соответствия гражданского служащего замещаемой должности раз в 3 года</a:t>
            </a:r>
            <a:endParaRPr lang="ru-RU" sz="1200" b="1" dirty="0">
              <a:solidFill>
                <a:srgbClr val="000000"/>
              </a:solidFill>
              <a:effectLst/>
              <a:latin typeface="Calibri" panose="020F0502020204030204" pitchFamily="34" charset="0"/>
              <a:ea typeface="Calibri" panose="020F0502020204030204" pitchFamily="34" charset="0"/>
            </a:endParaRPr>
          </a:p>
        </p:txBody>
      </p:sp>
      <p:sp>
        <p:nvSpPr>
          <p:cNvPr id="125" name="Прямоугольник 124"/>
          <p:cNvSpPr/>
          <p:nvPr/>
        </p:nvSpPr>
        <p:spPr>
          <a:xfrm>
            <a:off x="2156446" y="837575"/>
            <a:ext cx="8455929" cy="388696"/>
          </a:xfrm>
          <a:prstGeom prst="rect">
            <a:avLst/>
          </a:prstGeom>
        </p:spPr>
        <p:txBody>
          <a:bodyPr wrap="square">
            <a:spAutoFit/>
          </a:bodyPr>
          <a:lstStyle/>
          <a:p>
            <a:pPr marL="2277745" marR="5715" indent="-6350">
              <a:lnSpc>
                <a:spcPct val="107000"/>
              </a:lnSpc>
              <a:spcAft>
                <a:spcPts val="0"/>
              </a:spcAft>
            </a:pPr>
            <a:r>
              <a:rPr lang="ru-RU"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ПОРЯДОК ПРОВЕДЕНИЯ АТТЕСТАЦИИ</a:t>
            </a:r>
            <a:endParaRPr lang="ru-RU" sz="20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26" name="Прямоугольник 125"/>
          <p:cNvSpPr/>
          <p:nvPr/>
        </p:nvSpPr>
        <p:spPr>
          <a:xfrm>
            <a:off x="802830" y="1446222"/>
            <a:ext cx="4876769" cy="2031325"/>
          </a:xfrm>
          <a:prstGeom prst="rect">
            <a:avLst/>
          </a:prstGeom>
        </p:spPr>
        <p:txBody>
          <a:bodyPr wrap="square">
            <a:spAutoFit/>
          </a:bodyPr>
          <a:lstStyle/>
          <a:p>
            <a:pPr algn="just"/>
            <a:r>
              <a:rPr lang="ru-RU" sz="1400" dirty="0" smtClean="0">
                <a:solidFill>
                  <a:srgbClr val="181717"/>
                </a:solidFill>
                <a:latin typeface="Calibri" panose="020F0502020204030204" pitchFamily="34" charset="0"/>
                <a:ea typeface="Calibri" panose="020F0502020204030204" pitchFamily="34" charset="0"/>
              </a:rPr>
              <a:t>      Не </a:t>
            </a:r>
            <a:r>
              <a:rPr lang="ru-RU" sz="1400" dirty="0">
                <a:solidFill>
                  <a:srgbClr val="181717"/>
                </a:solidFill>
                <a:latin typeface="Calibri" panose="020F0502020204030204" pitchFamily="34" charset="0"/>
                <a:ea typeface="Calibri" panose="020F0502020204030204" pitchFamily="34" charset="0"/>
              </a:rPr>
              <a:t>позднее чем за две недели до начала аттестации в аттестационную комиссию представляется отзыв об исполнении подлежащим аттестации гражданским служащим должностных обязанностей за аттестационный период, подписанный его непосредственным руководителем и утвержденный вышестоящим </a:t>
            </a:r>
            <a:r>
              <a:rPr lang="ru-RU" sz="1400" dirty="0" smtClean="0">
                <a:solidFill>
                  <a:srgbClr val="181717"/>
                </a:solidFill>
                <a:latin typeface="Calibri" panose="020F0502020204030204" pitchFamily="34" charset="0"/>
                <a:ea typeface="Calibri" panose="020F0502020204030204" pitchFamily="34" charset="0"/>
              </a:rPr>
              <a:t>руководителем</a:t>
            </a:r>
          </a:p>
          <a:p>
            <a:pPr algn="just"/>
            <a:r>
              <a:rPr lang="ru-RU" sz="1400" dirty="0" smtClean="0"/>
              <a:t>       К </a:t>
            </a:r>
            <a:r>
              <a:rPr lang="ru-RU" sz="1400" dirty="0"/>
              <a:t>отзыву прилагаются сведения о выполненных гражданским служащим поручениях и подготовленных им проектах документов за указанный период</a:t>
            </a:r>
          </a:p>
        </p:txBody>
      </p:sp>
      <p:sp>
        <p:nvSpPr>
          <p:cNvPr id="127" name="Прямоугольник 126"/>
          <p:cNvSpPr/>
          <p:nvPr/>
        </p:nvSpPr>
        <p:spPr>
          <a:xfrm>
            <a:off x="633885" y="3731990"/>
            <a:ext cx="5140164" cy="1677895"/>
          </a:xfrm>
          <a:prstGeom prst="rect">
            <a:avLst/>
          </a:prstGeom>
        </p:spPr>
        <p:txBody>
          <a:bodyPr wrap="square">
            <a:spAutoFit/>
          </a:bodyPr>
          <a:lstStyle/>
          <a:p>
            <a:pPr marL="26670" indent="215900" algn="just">
              <a:lnSpc>
                <a:spcPct val="92000"/>
              </a:lnSpc>
              <a:spcAft>
                <a:spcPts val="15"/>
              </a:spcAft>
            </a:pPr>
            <a:r>
              <a:rPr lang="ru-RU" sz="1400" dirty="0">
                <a:solidFill>
                  <a:srgbClr val="181717"/>
                </a:solidFill>
                <a:latin typeface="Calibri" panose="020F0502020204030204" pitchFamily="34" charset="0"/>
                <a:ea typeface="Calibri" panose="020F0502020204030204" pitchFamily="34" charset="0"/>
              </a:rPr>
              <a:t>Аттестация проводится с приглашением аттестуемого гражданского служащего на заседание аттестационной комиссии.</a:t>
            </a:r>
            <a:endParaRPr lang="ru-RU" sz="1400" dirty="0" smtClean="0">
              <a:solidFill>
                <a:srgbClr val="000000"/>
              </a:solidFill>
              <a:effectLst/>
              <a:latin typeface="Calibri" panose="020F0502020204030204" pitchFamily="34" charset="0"/>
              <a:ea typeface="Calibri" panose="020F0502020204030204" pitchFamily="34" charset="0"/>
            </a:endParaRPr>
          </a:p>
          <a:p>
            <a:pPr marL="26670" indent="215900" algn="just">
              <a:lnSpc>
                <a:spcPct val="92000"/>
              </a:lnSpc>
              <a:spcAft>
                <a:spcPts val="15"/>
              </a:spcAft>
            </a:pPr>
            <a:r>
              <a:rPr lang="ru-RU" sz="1400" dirty="0">
                <a:solidFill>
                  <a:srgbClr val="181717"/>
                </a:solidFill>
                <a:latin typeface="Calibri" panose="020F0502020204030204" pitchFamily="34" charset="0"/>
                <a:ea typeface="Calibri" panose="020F0502020204030204" pitchFamily="34" charset="0"/>
              </a:rPr>
              <a:t>В случае неявки без уважительной причины или отказа от аттестации гражданский служащий привлекается к дисциплинарной ответственности в соответствии с законодательством Российской Федерации, а аттестация переносится на более поздний </a:t>
            </a:r>
            <a:r>
              <a:rPr lang="ru-RU" sz="1400" dirty="0" smtClean="0">
                <a:solidFill>
                  <a:srgbClr val="181717"/>
                </a:solidFill>
                <a:latin typeface="Calibri" panose="020F0502020204030204" pitchFamily="34" charset="0"/>
                <a:ea typeface="Calibri" panose="020F0502020204030204" pitchFamily="34" charset="0"/>
              </a:rPr>
              <a:t>срок</a:t>
            </a:r>
            <a:endParaRPr lang="ru-RU" sz="1400" dirty="0" smtClean="0">
              <a:solidFill>
                <a:srgbClr val="000000"/>
              </a:solidFill>
              <a:effectLst/>
              <a:latin typeface="Calibri" panose="020F0502020204030204" pitchFamily="34" charset="0"/>
              <a:ea typeface="Calibri" panose="020F0502020204030204" pitchFamily="34" charset="0"/>
            </a:endParaRPr>
          </a:p>
        </p:txBody>
      </p:sp>
      <p:sp>
        <p:nvSpPr>
          <p:cNvPr id="128" name="Прямоугольник 127"/>
          <p:cNvSpPr/>
          <p:nvPr/>
        </p:nvSpPr>
        <p:spPr>
          <a:xfrm>
            <a:off x="6507254" y="3644352"/>
            <a:ext cx="4828405" cy="2913298"/>
          </a:xfrm>
          <a:prstGeom prst="rect">
            <a:avLst/>
          </a:prstGeom>
        </p:spPr>
        <p:txBody>
          <a:bodyPr wrap="square">
            <a:spAutoFit/>
          </a:bodyPr>
          <a:lstStyle/>
          <a:p>
            <a:pPr>
              <a:lnSpc>
                <a:spcPct val="107000"/>
              </a:lnSpc>
              <a:spcAft>
                <a:spcPts val="0"/>
              </a:spcAft>
            </a:pPr>
            <a:endParaRPr lang="ru-RU" sz="1200" b="1" dirty="0" smtClean="0">
              <a:solidFill>
                <a:srgbClr val="181717"/>
              </a:solidFill>
              <a:latin typeface="Calibri" panose="020F0502020204030204" pitchFamily="34" charset="0"/>
              <a:ea typeface="Calibri" panose="020F0502020204030204" pitchFamily="34" charset="0"/>
            </a:endParaRPr>
          </a:p>
          <a:p>
            <a:pPr algn="just">
              <a:lnSpc>
                <a:spcPts val="1200"/>
              </a:lnSpc>
              <a:spcAft>
                <a:spcPts val="600"/>
              </a:spcAft>
            </a:pPr>
            <a:r>
              <a:rPr lang="ru-RU" sz="1400" b="1" dirty="0" smtClean="0">
                <a:solidFill>
                  <a:srgbClr val="181717"/>
                </a:solidFill>
                <a:latin typeface="Calibri" panose="020F0502020204030204" pitchFamily="34" charset="0"/>
                <a:ea typeface="Calibri" panose="020F0502020204030204" pitchFamily="34" charset="0"/>
              </a:rPr>
              <a:t>Результаты </a:t>
            </a:r>
            <a:r>
              <a:rPr lang="ru-RU" sz="1400" b="1" dirty="0">
                <a:solidFill>
                  <a:srgbClr val="181717"/>
                </a:solidFill>
                <a:latin typeface="Calibri" panose="020F0502020204030204" pitchFamily="34" charset="0"/>
                <a:ea typeface="Calibri" panose="020F0502020204030204" pitchFamily="34" charset="0"/>
              </a:rPr>
              <a:t>аттестации:</a:t>
            </a:r>
            <a:endParaRPr lang="ru-RU" sz="1400" dirty="0" smtClean="0">
              <a:solidFill>
                <a:srgbClr val="000000"/>
              </a:solidFill>
              <a:effectLst/>
              <a:latin typeface="Calibri" panose="020F0502020204030204" pitchFamily="34" charset="0"/>
              <a:ea typeface="Calibri" panose="020F0502020204030204" pitchFamily="34" charset="0"/>
            </a:endParaRPr>
          </a:p>
          <a:p>
            <a:pPr marL="342900" lvl="0" indent="-342900" algn="just" fontAlgn="base">
              <a:lnSpc>
                <a:spcPts val="1200"/>
              </a:lnSpc>
              <a:spcAft>
                <a:spcPts val="600"/>
              </a:spcAft>
              <a:buClr>
                <a:srgbClr val="F7A945"/>
              </a:buClr>
              <a:buSzPts val="1200"/>
              <a:buFont typeface="Arial" panose="020B0604020202020204" pitchFamily="34" charset="0"/>
              <a:buChar char="●"/>
            </a:pPr>
            <a:r>
              <a:rPr lang="ru-RU" sz="14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соответствует замещаемой должности;</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ts val="1200"/>
              </a:lnSpc>
              <a:spcAft>
                <a:spcPts val="600"/>
              </a:spcAft>
              <a:buClr>
                <a:srgbClr val="F7A945"/>
              </a:buClr>
              <a:buSzPts val="1200"/>
              <a:buFont typeface="Arial" panose="020B0604020202020204" pitchFamily="34" charset="0"/>
              <a:buChar char="●"/>
            </a:pPr>
            <a:r>
              <a:rPr lang="ru-RU" sz="14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соответствует замещаемой должности и рекомендуется к включению в кадровый резерв в порядке должностного роста;</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ts val="1200"/>
              </a:lnSpc>
              <a:spcAft>
                <a:spcPts val="600"/>
              </a:spcAft>
              <a:buClr>
                <a:srgbClr val="F7A945"/>
              </a:buClr>
              <a:buSzPts val="1200"/>
              <a:buFont typeface="Arial" panose="020B0604020202020204" pitchFamily="34" charset="0"/>
              <a:buChar char="●"/>
            </a:pPr>
            <a:r>
              <a:rPr lang="ru-RU" sz="14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соответствует замещаемой должности при условии получения дополнительного профессионального образования*;</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lvl="0" indent="-342900" algn="just" fontAlgn="base">
              <a:lnSpc>
                <a:spcPts val="1200"/>
              </a:lnSpc>
              <a:spcAft>
                <a:spcPts val="600"/>
              </a:spcAft>
              <a:buClr>
                <a:srgbClr val="F7A945"/>
              </a:buClr>
              <a:buSzPts val="1200"/>
              <a:buFont typeface="Arial" panose="020B0604020202020204" pitchFamily="34" charset="0"/>
              <a:buChar char="●"/>
            </a:pPr>
            <a:r>
              <a:rPr lang="ru-RU" sz="14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не соответствует замещаемой должности*.</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algn="just">
              <a:lnSpc>
                <a:spcPts val="1200"/>
              </a:lnSpc>
              <a:spcAft>
                <a:spcPts val="600"/>
              </a:spcAft>
            </a:pPr>
            <a:r>
              <a:rPr lang="ru-RU" sz="1400" dirty="0" smtClean="0">
                <a:solidFill>
                  <a:srgbClr val="181717"/>
                </a:solidFill>
                <a:latin typeface="Calibri" panose="020F0502020204030204" pitchFamily="34" charset="0"/>
                <a:ea typeface="Calibri" panose="020F0502020204030204" pitchFamily="34" charset="0"/>
              </a:rPr>
              <a:t>Результаты </a:t>
            </a:r>
            <a:r>
              <a:rPr lang="ru-RU" sz="1400" dirty="0">
                <a:solidFill>
                  <a:srgbClr val="181717"/>
                </a:solidFill>
                <a:latin typeface="Calibri" panose="020F0502020204030204" pitchFamily="34" charset="0"/>
                <a:ea typeface="Calibri" panose="020F0502020204030204" pitchFamily="34" charset="0"/>
              </a:rPr>
              <a:t>аттестации сообщаются аттестованным гражданским служащим на заседании аттестационной комиссии и заносятся в аттестационный лист, с которым гражданский служащий знакомится под </a:t>
            </a:r>
            <a:r>
              <a:rPr lang="ru-RU" sz="1400" dirty="0" smtClean="0">
                <a:solidFill>
                  <a:srgbClr val="181717"/>
                </a:solidFill>
                <a:latin typeface="Calibri" panose="020F0502020204030204" pitchFamily="34" charset="0"/>
                <a:ea typeface="Calibri" panose="020F0502020204030204" pitchFamily="34" charset="0"/>
              </a:rPr>
              <a:t>расписку</a:t>
            </a:r>
          </a:p>
          <a:p>
            <a:pPr algn="just">
              <a:lnSpc>
                <a:spcPts val="1200"/>
              </a:lnSpc>
              <a:spcAft>
                <a:spcPts val="600"/>
              </a:spcAft>
            </a:pPr>
            <a:endParaRPr lang="ru-RU" sz="1400" dirty="0">
              <a:solidFill>
                <a:srgbClr val="181717"/>
              </a:solidFill>
              <a:latin typeface="Calibri" panose="020F0502020204030204" pitchFamily="34" charset="0"/>
            </a:endParaRPr>
          </a:p>
        </p:txBody>
      </p:sp>
      <p:sp>
        <p:nvSpPr>
          <p:cNvPr id="134" name="Прямоугольник 133"/>
          <p:cNvSpPr/>
          <p:nvPr/>
        </p:nvSpPr>
        <p:spPr>
          <a:xfrm>
            <a:off x="627026" y="6460745"/>
            <a:ext cx="10680825" cy="461665"/>
          </a:xfrm>
          <a:prstGeom prst="rect">
            <a:avLst/>
          </a:prstGeom>
        </p:spPr>
        <p:txBody>
          <a:bodyPr wrap="square">
            <a:spAutoFit/>
          </a:bodyPr>
          <a:lstStyle/>
          <a:p>
            <a:r>
              <a:rPr lang="ru-RU" sz="1200" dirty="0" smtClean="0"/>
              <a:t>* При отказе гражданского служащего от получения дополнительного профессионального образования или от перевода на другую должность гражданской службы представитель нанимателя вправе освободить гражданского служащего от замещаемой должности и уволить его</a:t>
            </a:r>
            <a:endParaRPr lang="ru-RU" sz="1200" dirty="0"/>
          </a:p>
        </p:txBody>
      </p:sp>
      <p:sp>
        <p:nvSpPr>
          <p:cNvPr id="135" name="Rectangle 1304"/>
          <p:cNvSpPr/>
          <p:nvPr/>
        </p:nvSpPr>
        <p:spPr>
          <a:xfrm>
            <a:off x="573601" y="6329821"/>
            <a:ext cx="207645" cy="878205"/>
          </a:xfrm>
          <a:prstGeom prst="rect">
            <a:avLst/>
          </a:prstGeom>
          <a:ln>
            <a:noFill/>
          </a:ln>
        </p:spPr>
        <p:txBody>
          <a:bodyPr vert="horz" lIns="0" tIns="0" rIns="0" bIns="0" rtlCol="0">
            <a:noAutofit/>
          </a:bodyPr>
          <a:lstStyle/>
          <a:p>
            <a:pPr>
              <a:lnSpc>
                <a:spcPct val="107000"/>
              </a:lnSpc>
              <a:spcAft>
                <a:spcPts val="800"/>
              </a:spcAft>
            </a:pPr>
            <a:r>
              <a:rPr lang="ru-RU" sz="4000" dirty="0">
                <a:solidFill>
                  <a:srgbClr val="A72A44"/>
                </a:solidFill>
                <a:effectLst/>
                <a:latin typeface="Times New Roman" panose="02020603050405020304" pitchFamily="18" charset="0"/>
                <a:ea typeface="Times New Roman" panose="02020603050405020304" pitchFamily="18" charset="0"/>
              </a:rPr>
              <a:t>!</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1" name="Прямоугольник 70"/>
          <p:cNvSpPr/>
          <p:nvPr/>
        </p:nvSpPr>
        <p:spPr>
          <a:xfrm>
            <a:off x="6377182" y="1444966"/>
            <a:ext cx="4828405" cy="1316322"/>
          </a:xfrm>
          <a:prstGeom prst="rect">
            <a:avLst/>
          </a:prstGeom>
        </p:spPr>
        <p:txBody>
          <a:bodyPr wrap="square">
            <a:spAutoFit/>
          </a:bodyPr>
          <a:lstStyle/>
          <a:p>
            <a:pPr algn="just">
              <a:lnSpc>
                <a:spcPct val="107000"/>
              </a:lnSpc>
            </a:pPr>
            <a:r>
              <a:rPr lang="ru-RU" sz="1500" dirty="0" smtClean="0">
                <a:solidFill>
                  <a:srgbClr val="181717"/>
                </a:solidFill>
                <a:latin typeface="Calibri" panose="020F0502020204030204" pitchFamily="34" charset="0"/>
                <a:ea typeface="Calibri" panose="020F0502020204030204" pitchFamily="34" charset="0"/>
              </a:rPr>
              <a:t>Не </a:t>
            </a:r>
            <a:r>
              <a:rPr lang="ru-RU" sz="1500" dirty="0">
                <a:solidFill>
                  <a:srgbClr val="181717"/>
                </a:solidFill>
                <a:latin typeface="Calibri" panose="020F0502020204030204" pitchFamily="34" charset="0"/>
                <a:ea typeface="Calibri" panose="020F0502020204030204" pitchFamily="34" charset="0"/>
              </a:rPr>
              <a:t>менее чем за неделю до начала аттестации аттестуемый знакомится с отзывом, при этом вправе представить дополнительные сведения о своей служебной деятельности за указанный период, а также заявление о своем несогласии с </a:t>
            </a:r>
            <a:r>
              <a:rPr lang="ru-RU" sz="1500" dirty="0" smtClean="0">
                <a:solidFill>
                  <a:srgbClr val="181717"/>
                </a:solidFill>
                <a:latin typeface="Calibri" panose="020F0502020204030204" pitchFamily="34" charset="0"/>
                <a:ea typeface="Calibri" panose="020F0502020204030204" pitchFamily="34" charset="0"/>
              </a:rPr>
              <a:t>отзывом</a:t>
            </a:r>
            <a:endParaRPr lang="ru-RU" sz="1500" b="1" dirty="0">
              <a:solidFill>
                <a:srgbClr val="181717"/>
              </a:solidFill>
              <a:latin typeface="Calibri" panose="020F0502020204030204" pitchFamily="34" charset="0"/>
              <a:ea typeface="Calibri" panose="020F0502020204030204" pitchFamily="34" charset="0"/>
            </a:endParaRPr>
          </a:p>
        </p:txBody>
      </p:sp>
      <p:sp>
        <p:nvSpPr>
          <p:cNvPr id="64" name="Номер слайда 63"/>
          <p:cNvSpPr>
            <a:spLocks noGrp="1"/>
          </p:cNvSpPr>
          <p:nvPr>
            <p:ph type="sldNum" sz="quarter" idx="12"/>
          </p:nvPr>
        </p:nvSpPr>
        <p:spPr>
          <a:xfrm>
            <a:off x="10840588" y="6380335"/>
            <a:ext cx="513212" cy="341140"/>
          </a:xfrm>
        </p:spPr>
        <p:txBody>
          <a:bodyPr/>
          <a:lstStyle/>
          <a:p>
            <a:fld id="{9D3197B4-9225-4703-91FB-A4593262BF03}" type="slidenum">
              <a:rPr lang="ru-RU" sz="1600" smtClean="0">
                <a:solidFill>
                  <a:schemeClr val="tx1">
                    <a:lumMod val="95000"/>
                    <a:lumOff val="5000"/>
                  </a:schemeClr>
                </a:solidFill>
              </a:rPr>
              <a:t>15</a:t>
            </a:fld>
            <a:endParaRPr lang="ru-RU" sz="1600" dirty="0">
              <a:solidFill>
                <a:schemeClr val="tx1">
                  <a:lumMod val="95000"/>
                  <a:lumOff val="5000"/>
                </a:schemeClr>
              </a:solidFill>
            </a:endParaRPr>
          </a:p>
        </p:txBody>
      </p:sp>
      <p:grpSp>
        <p:nvGrpSpPr>
          <p:cNvPr id="74" name="Group 23722"/>
          <p:cNvGrpSpPr/>
          <p:nvPr/>
        </p:nvGrpSpPr>
        <p:grpSpPr>
          <a:xfrm>
            <a:off x="11418324" y="6446763"/>
            <a:ext cx="790265" cy="304083"/>
            <a:chOff x="0" y="0"/>
            <a:chExt cx="540006" cy="240970"/>
          </a:xfrm>
        </p:grpSpPr>
        <p:sp>
          <p:nvSpPr>
            <p:cNvPr id="75"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6"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39627137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191"/>
          <p:cNvGrpSpPr/>
          <p:nvPr/>
        </p:nvGrpSpPr>
        <p:grpSpPr>
          <a:xfrm>
            <a:off x="-114300" y="113586"/>
            <a:ext cx="14850208" cy="6688991"/>
            <a:chOff x="0" y="360001"/>
            <a:chExt cx="10124028" cy="7515862"/>
          </a:xfrm>
        </p:grpSpPr>
        <p:pic>
          <p:nvPicPr>
            <p:cNvPr id="3" name="Picture 23623"/>
            <p:cNvPicPr/>
            <p:nvPr/>
          </p:nvPicPr>
          <p:blipFill>
            <a:blip r:embed="rId2" cstate="email">
              <a:extLst>
                <a:ext uri="{28A0092B-C50C-407E-A947-70E740481C1C}">
                  <a14:useLocalDpi xmlns:a14="http://schemas.microsoft.com/office/drawing/2010/main"/>
                </a:ext>
              </a:extLst>
            </a:blip>
            <a:stretch>
              <a:fillRect/>
            </a:stretch>
          </p:blipFill>
          <p:spPr>
            <a:xfrm>
              <a:off x="48538" y="1023176"/>
              <a:ext cx="7843543" cy="6852687"/>
            </a:xfrm>
            <a:prstGeom prst="rect">
              <a:avLst/>
            </a:prstGeom>
          </p:spPr>
        </p:pic>
        <p:sp>
          <p:nvSpPr>
            <p:cNvPr id="4" name="Shape 1448"/>
            <p:cNvSpPr/>
            <p:nvPr/>
          </p:nvSpPr>
          <p:spPr>
            <a:xfrm>
              <a:off x="408701" y="1650702"/>
              <a:ext cx="7462597" cy="5470601"/>
            </a:xfrm>
            <a:custGeom>
              <a:avLst/>
              <a:gdLst/>
              <a:ahLst/>
              <a:cxnLst/>
              <a:rect l="0" t="0" r="0" b="0"/>
              <a:pathLst>
                <a:path w="7462597" h="5470601">
                  <a:moveTo>
                    <a:pt x="152400" y="0"/>
                  </a:moveTo>
                  <a:cubicBezTo>
                    <a:pt x="152400" y="0"/>
                    <a:pt x="0" y="0"/>
                    <a:pt x="0" y="152400"/>
                  </a:cubicBezTo>
                  <a:lnTo>
                    <a:pt x="0" y="5318201"/>
                  </a:lnTo>
                  <a:cubicBezTo>
                    <a:pt x="0" y="5318201"/>
                    <a:pt x="0" y="5470601"/>
                    <a:pt x="152400" y="5470601"/>
                  </a:cubicBezTo>
                  <a:lnTo>
                    <a:pt x="7310197" y="5470601"/>
                  </a:lnTo>
                  <a:cubicBezTo>
                    <a:pt x="7310197" y="5470601"/>
                    <a:pt x="7462597" y="5470601"/>
                    <a:pt x="7462597" y="5318201"/>
                  </a:cubicBezTo>
                  <a:lnTo>
                    <a:pt x="7462597" y="152400"/>
                  </a:lnTo>
                  <a:cubicBezTo>
                    <a:pt x="7462597" y="152400"/>
                    <a:pt x="7462597" y="0"/>
                    <a:pt x="7310197" y="0"/>
                  </a:cubicBezTo>
                  <a:lnTo>
                    <a:pt x="152400" y="0"/>
                  </a:lnTo>
                  <a:close/>
                </a:path>
              </a:pathLst>
            </a:custGeom>
            <a:ln w="25400" cap="flat">
              <a:miter lim="100000"/>
            </a:ln>
          </p:spPr>
          <p:style>
            <a:lnRef idx="1">
              <a:srgbClr val="674A31"/>
            </a:lnRef>
            <a:fillRef idx="0">
              <a:srgbClr val="000000">
                <a:alpha val="0"/>
              </a:srgbClr>
            </a:fillRef>
            <a:effectRef idx="0">
              <a:scrgbClr r="0" g="0" b="0"/>
            </a:effectRef>
            <a:fontRef idx="none"/>
          </p:style>
          <p:txBody>
            <a:bodyPr/>
            <a:lstStyle/>
            <a:p>
              <a:endParaRPr lang="ru-RU"/>
            </a:p>
          </p:txBody>
        </p:sp>
        <p:sp>
          <p:nvSpPr>
            <p:cNvPr id="5" name="Rectangle 1449"/>
            <p:cNvSpPr/>
            <p:nvPr/>
          </p:nvSpPr>
          <p:spPr>
            <a:xfrm>
              <a:off x="576000" y="2040068"/>
              <a:ext cx="210811" cy="222272"/>
            </a:xfrm>
            <a:prstGeom prst="rect">
              <a:avLst/>
            </a:prstGeom>
            <a:ln>
              <a:noFill/>
            </a:ln>
          </p:spPr>
          <p:txBody>
            <a:bodyPr vert="horz" lIns="0" tIns="0" rIns="0" bIns="0" rtlCol="0">
              <a:noAutofit/>
            </a:bodyPr>
            <a:lstStyle/>
            <a:p>
              <a:pPr>
                <a:lnSpc>
                  <a:spcPct val="107000"/>
                </a:lnSpc>
                <a:spcAft>
                  <a:spcPts val="800"/>
                </a:spcAft>
              </a:pPr>
              <a:r>
                <a:rPr lang="ru-RU" sz="1400" spc="85" dirty="0" smtClean="0">
                  <a:solidFill>
                    <a:srgbClr val="F7A945"/>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 name="Rectangle 1450"/>
            <p:cNvSpPr/>
            <p:nvPr/>
          </p:nvSpPr>
          <p:spPr>
            <a:xfrm>
              <a:off x="408104" y="1997155"/>
              <a:ext cx="7262267" cy="4813657"/>
            </a:xfrm>
            <a:prstGeom prst="rect">
              <a:avLst/>
            </a:prstGeom>
            <a:ln>
              <a:noFill/>
            </a:ln>
          </p:spPr>
          <p:txBody>
            <a:bodyPr vert="horz" lIns="0" tIns="0" rIns="0" bIns="0" rtlCol="0">
              <a:noAutofit/>
            </a:bodyPr>
            <a:lstStyle/>
            <a:p>
              <a:pPr marL="285750" indent="-285750" algn="just">
                <a:lnSpc>
                  <a:spcPts val="2160"/>
                </a:lnSpc>
                <a:spcAft>
                  <a:spcPts val="1200"/>
                </a:spcAft>
                <a:buClr>
                  <a:srgbClr val="FFC000"/>
                </a:buClr>
                <a:buFont typeface="Calibri" panose="020F0502020204030204" pitchFamily="34" charset="0"/>
                <a:buChar char="•"/>
              </a:pPr>
              <a:r>
                <a:rPr lang="ru-RU" spc="15" dirty="0">
                  <a:solidFill>
                    <a:srgbClr val="181717"/>
                  </a:solidFill>
                  <a:effectLst/>
                  <a:latin typeface="Calibri" panose="020F0502020204030204" pitchFamily="34" charset="0"/>
                  <a:ea typeface="Calibri" panose="020F0502020204030204" pitchFamily="34" charset="0"/>
                </a:rPr>
                <a:t>Классные</a:t>
              </a:r>
              <a:r>
                <a:rPr lang="ru-RU" spc="65"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effectLst/>
                  <a:latin typeface="Calibri" panose="020F0502020204030204" pitchFamily="34" charset="0"/>
                  <a:ea typeface="Calibri" panose="020F0502020204030204" pitchFamily="34" charset="0"/>
                </a:rPr>
                <a:t>чины</a:t>
              </a:r>
              <a:r>
                <a:rPr lang="ru-RU" spc="65"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effectLst/>
                  <a:latin typeface="Calibri" panose="020F0502020204030204" pitchFamily="34" charset="0"/>
                  <a:ea typeface="Calibri" panose="020F0502020204030204" pitchFamily="34" charset="0"/>
                </a:rPr>
                <a:t>присваиваются</a:t>
              </a:r>
              <a:r>
                <a:rPr lang="ru-RU" spc="65"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effectLst/>
                  <a:latin typeface="Calibri" panose="020F0502020204030204" pitchFamily="34" charset="0"/>
                  <a:ea typeface="Calibri" panose="020F0502020204030204" pitchFamily="34" charset="0"/>
                </a:rPr>
                <a:t>гражданским</a:t>
              </a:r>
              <a:r>
                <a:rPr lang="ru-RU" spc="65"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effectLst/>
                  <a:latin typeface="Calibri" panose="020F0502020204030204" pitchFamily="34" charset="0"/>
                  <a:ea typeface="Calibri" panose="020F0502020204030204" pitchFamily="34" charset="0"/>
                </a:rPr>
                <a:t>служащим</a:t>
              </a:r>
              <a:r>
                <a:rPr lang="ru-RU" spc="65"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effectLst/>
                  <a:latin typeface="Calibri" panose="020F0502020204030204" pitchFamily="34" charset="0"/>
                  <a:ea typeface="Calibri" panose="020F0502020204030204" pitchFamily="34" charset="0"/>
                </a:rPr>
                <a:t>в</a:t>
              </a:r>
              <a:r>
                <a:rPr lang="ru-RU" spc="60"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effectLst/>
                  <a:latin typeface="Calibri" panose="020F0502020204030204" pitchFamily="34" charset="0"/>
                  <a:ea typeface="Calibri" panose="020F0502020204030204" pitchFamily="34" charset="0"/>
                </a:rPr>
                <a:t>соответствии</a:t>
              </a:r>
              <a:r>
                <a:rPr lang="ru-RU" spc="65"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effectLst/>
                  <a:latin typeface="Calibri" panose="020F0502020204030204" pitchFamily="34" charset="0"/>
                  <a:ea typeface="Calibri" panose="020F0502020204030204" pitchFamily="34" charset="0"/>
                </a:rPr>
                <a:t>с</a:t>
              </a:r>
              <a:r>
                <a:rPr lang="ru-RU" spc="65" dirty="0">
                  <a:solidFill>
                    <a:srgbClr val="181717"/>
                  </a:solidFill>
                  <a:effectLst/>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замещаемой</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должностью</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гражданской</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службы</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в</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пределах</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группы</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должностей</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гражданской</a:t>
              </a:r>
              <a:r>
                <a:rPr lang="ru-RU" spc="70" dirty="0">
                  <a:solidFill>
                    <a:srgbClr val="181717"/>
                  </a:solidFill>
                  <a:latin typeface="Calibri" panose="020F0502020204030204" pitchFamily="34" charset="0"/>
                  <a:ea typeface="Calibri" panose="020F0502020204030204" pitchFamily="34" charset="0"/>
                </a:rPr>
                <a:t> </a:t>
              </a:r>
              <a:r>
                <a:rPr lang="ru-RU" spc="15" dirty="0" smtClean="0">
                  <a:solidFill>
                    <a:srgbClr val="181717"/>
                  </a:solidFill>
                  <a:latin typeface="Calibri" panose="020F0502020204030204" pitchFamily="34" charset="0"/>
                  <a:ea typeface="Calibri" panose="020F0502020204030204" pitchFamily="34" charset="0"/>
                </a:rPr>
                <a:t>службы</a:t>
              </a:r>
            </a:p>
            <a:p>
              <a:pPr marL="285750" indent="-285750" algn="just">
                <a:lnSpc>
                  <a:spcPts val="2160"/>
                </a:lnSpc>
                <a:spcAft>
                  <a:spcPts val="1200"/>
                </a:spcAft>
                <a:buClr>
                  <a:srgbClr val="FFC000"/>
                </a:buClr>
                <a:buFont typeface="Calibri" panose="020F0502020204030204" pitchFamily="34" charset="0"/>
                <a:buChar char="•"/>
              </a:pPr>
              <a:r>
                <a:rPr lang="ru-RU" spc="10" dirty="0" smtClean="0">
                  <a:solidFill>
                    <a:srgbClr val="181717"/>
                  </a:solidFill>
                  <a:latin typeface="Calibri" panose="020F0502020204030204" pitchFamily="34" charset="0"/>
                  <a:ea typeface="Calibri" panose="020F0502020204030204" pitchFamily="34" charset="0"/>
                </a:rPr>
                <a:t>Квалификационный</a:t>
              </a:r>
              <a:r>
                <a:rPr lang="ru-RU" spc="55" dirty="0" smtClean="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экзамен</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в</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целях</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присвоения</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классного</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чина</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сдают</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гражданские</a:t>
              </a:r>
              <a:r>
                <a:rPr lang="ru-RU" spc="7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служащие,</a:t>
              </a:r>
              <a:r>
                <a:rPr lang="ru-RU" spc="10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замещающие</a:t>
              </a:r>
              <a:r>
                <a:rPr lang="ru-RU" spc="10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должности</a:t>
              </a:r>
              <a:r>
                <a:rPr lang="ru-RU" spc="10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на</a:t>
              </a:r>
              <a:r>
                <a:rPr lang="ru-RU" spc="10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определенный</a:t>
              </a:r>
              <a:r>
                <a:rPr lang="ru-RU" spc="10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срок</a:t>
              </a:r>
              <a:r>
                <a:rPr lang="ru-RU" spc="10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полномочий,</a:t>
              </a:r>
              <a:r>
                <a:rPr lang="ru-RU" spc="10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за</a:t>
              </a:r>
              <a:r>
                <a:rPr lang="ru-RU" spc="105" dirty="0">
                  <a:solidFill>
                    <a:srgbClr val="181717"/>
                  </a:solidFill>
                  <a:latin typeface="Calibri" panose="020F0502020204030204" pitchFamily="34" charset="0"/>
                  <a:ea typeface="Calibri" panose="020F0502020204030204" pitchFamily="34" charset="0"/>
                </a:rPr>
                <a:t> </a:t>
              </a:r>
              <a:r>
                <a:rPr lang="ru-RU" spc="15" dirty="0" smtClean="0">
                  <a:solidFill>
                    <a:srgbClr val="181717"/>
                  </a:solidFill>
                  <a:latin typeface="Calibri" panose="020F0502020204030204" pitchFamily="34" charset="0"/>
                  <a:ea typeface="Calibri" panose="020F0502020204030204" pitchFamily="34" charset="0"/>
                </a:rPr>
                <a:t>исклю</a:t>
              </a:r>
              <a:r>
                <a:rPr lang="ru-RU" spc="10" dirty="0" smtClean="0">
                  <a:solidFill>
                    <a:srgbClr val="181717"/>
                  </a:solidFill>
                  <a:latin typeface="Calibri" panose="020F0502020204030204" pitchFamily="34" charset="0"/>
                  <a:ea typeface="Calibri" panose="020F0502020204030204" pitchFamily="34" charset="0"/>
                </a:rPr>
                <a:t>чением</a:t>
              </a:r>
              <a:r>
                <a:rPr lang="ru-RU" spc="60" dirty="0" smtClean="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гражданских</a:t>
              </a:r>
              <a:r>
                <a:rPr lang="ru-RU" spc="6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служащих,</a:t>
              </a:r>
              <a:r>
                <a:rPr lang="ru-RU" spc="60"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замещающих</a:t>
              </a:r>
              <a:r>
                <a:rPr lang="ru-RU" spc="6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должности</a:t>
              </a:r>
              <a:r>
                <a:rPr lang="ru-RU" spc="60"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категории</a:t>
              </a:r>
              <a:r>
                <a:rPr lang="ru-RU" spc="60"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«руководители»</a:t>
              </a:r>
              <a:r>
                <a:rPr lang="ru-RU" spc="7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высшей</a:t>
              </a:r>
              <a:r>
                <a:rPr lang="ru-RU" spc="85" dirty="0">
                  <a:solidFill>
                    <a:srgbClr val="181717"/>
                  </a:solidFill>
                  <a:latin typeface="Calibri" panose="020F0502020204030204" pitchFamily="34" charset="0"/>
                  <a:ea typeface="Calibri" panose="020F0502020204030204" pitchFamily="34" charset="0"/>
                </a:rPr>
                <a:t> </a:t>
              </a:r>
              <a:r>
                <a:rPr lang="ru-RU" spc="15" dirty="0" smtClean="0">
                  <a:solidFill>
                    <a:srgbClr val="181717"/>
                  </a:solidFill>
                  <a:latin typeface="Calibri" panose="020F0502020204030204" pitchFamily="34" charset="0"/>
                  <a:ea typeface="Calibri" panose="020F0502020204030204" pitchFamily="34" charset="0"/>
                </a:rPr>
                <a:t>группы</a:t>
              </a:r>
            </a:p>
            <a:p>
              <a:pPr marL="285750" indent="-285750" algn="just">
                <a:lnSpc>
                  <a:spcPts val="2160"/>
                </a:lnSpc>
                <a:spcAft>
                  <a:spcPts val="1200"/>
                </a:spcAft>
                <a:buClr>
                  <a:srgbClr val="FFC000"/>
                </a:buClr>
                <a:buFont typeface="Calibri" panose="020F0502020204030204" pitchFamily="34" charset="0"/>
                <a:buChar char="•"/>
              </a:pPr>
              <a:r>
                <a:rPr lang="ru-RU" spc="15" dirty="0" smtClean="0">
                  <a:solidFill>
                    <a:srgbClr val="181717"/>
                  </a:solidFill>
                  <a:latin typeface="Calibri" panose="020F0502020204030204" pitchFamily="34" charset="0"/>
                  <a:ea typeface="Calibri" panose="020F0502020204030204" pitchFamily="34" charset="0"/>
                </a:rPr>
                <a:t>Классный</a:t>
              </a:r>
              <a:r>
                <a:rPr lang="ru-RU" spc="110" dirty="0" smtClean="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чин</a:t>
              </a:r>
              <a:r>
                <a:rPr lang="ru-RU" spc="11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присваивается</a:t>
              </a:r>
              <a:r>
                <a:rPr lang="ru-RU" spc="11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после</a:t>
              </a:r>
              <a:r>
                <a:rPr lang="ru-RU" spc="11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успешного</a:t>
              </a:r>
              <a:r>
                <a:rPr lang="ru-RU" spc="11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завершения</a:t>
              </a:r>
              <a:r>
                <a:rPr lang="ru-RU" spc="11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испытания,</a:t>
              </a:r>
              <a:r>
                <a:rPr lang="ru-RU" spc="11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а</a:t>
              </a:r>
              <a:r>
                <a:rPr lang="ru-RU" spc="10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если</a:t>
              </a:r>
              <a:r>
                <a:rPr lang="ru-RU" spc="110" dirty="0">
                  <a:solidFill>
                    <a:srgbClr val="181717"/>
                  </a:solidFill>
                  <a:latin typeface="Calibri" panose="020F0502020204030204" pitchFamily="34" charset="0"/>
                  <a:ea typeface="Calibri" panose="020F0502020204030204" pitchFamily="34" charset="0"/>
                </a:rPr>
                <a:t> </a:t>
              </a:r>
              <a:r>
                <a:rPr lang="ru-RU" spc="15" dirty="0" smtClean="0">
                  <a:solidFill>
                    <a:srgbClr val="181717"/>
                  </a:solidFill>
                  <a:latin typeface="Calibri" panose="020F0502020204030204" pitchFamily="34" charset="0"/>
                  <a:ea typeface="Calibri" panose="020F0502020204030204" pitchFamily="34" charset="0"/>
                </a:rPr>
                <a:t>ис</a:t>
              </a:r>
              <a:r>
                <a:rPr lang="ru-RU" spc="15" dirty="0">
                  <a:solidFill>
                    <a:srgbClr val="181717"/>
                  </a:solidFill>
                  <a:latin typeface="Calibri" panose="020F0502020204030204" pitchFamily="34" charset="0"/>
                  <a:ea typeface="Calibri" panose="020F0502020204030204" pitchFamily="34" charset="0"/>
                </a:rPr>
                <a:t>пытание</a:t>
              </a:r>
              <a:r>
                <a:rPr lang="ru-RU" spc="8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не</a:t>
              </a:r>
              <a:r>
                <a:rPr lang="ru-RU" spc="8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устанавливалось,</a:t>
              </a:r>
              <a:r>
                <a:rPr lang="ru-RU" spc="8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то</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не</a:t>
              </a:r>
              <a:r>
                <a:rPr lang="ru-RU" spc="8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ранее</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чем</a:t>
              </a:r>
              <a:r>
                <a:rPr lang="ru-RU" spc="8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через</a:t>
              </a:r>
              <a:r>
                <a:rPr lang="ru-RU" spc="8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три</a:t>
              </a:r>
              <a:r>
                <a:rPr lang="ru-RU" spc="80"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месяца</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после</a:t>
              </a:r>
              <a:r>
                <a:rPr lang="ru-RU" spc="85" dirty="0">
                  <a:solidFill>
                    <a:srgbClr val="181717"/>
                  </a:solidFill>
                  <a:latin typeface="Calibri" panose="020F0502020204030204" pitchFamily="34" charset="0"/>
                  <a:ea typeface="Calibri" panose="020F0502020204030204" pitchFamily="34" charset="0"/>
                </a:rPr>
                <a:t> </a:t>
              </a:r>
              <a:r>
                <a:rPr lang="ru-RU" spc="15" dirty="0">
                  <a:solidFill>
                    <a:srgbClr val="181717"/>
                  </a:solidFill>
                  <a:latin typeface="Calibri" panose="020F0502020204030204" pitchFamily="34" charset="0"/>
                  <a:ea typeface="Calibri" panose="020F0502020204030204" pitchFamily="34" charset="0"/>
                </a:rPr>
                <a:t>назначения</a:t>
              </a:r>
              <a:r>
                <a:rPr lang="ru-RU" spc="70" dirty="0">
                  <a:solidFill>
                    <a:srgbClr val="181717"/>
                  </a:solidFill>
                  <a:latin typeface="Calibri" panose="020F0502020204030204" pitchFamily="34" charset="0"/>
                  <a:ea typeface="Calibri" panose="020F0502020204030204" pitchFamily="34" charset="0"/>
                </a:rPr>
                <a:t> </a:t>
              </a:r>
              <a:r>
                <a:rPr lang="ru-RU" spc="70" dirty="0" smtClean="0">
                  <a:solidFill>
                    <a:srgbClr val="181717"/>
                  </a:solidFill>
                  <a:latin typeface="Calibri" panose="020F0502020204030204" pitchFamily="34" charset="0"/>
                  <a:ea typeface="Calibri" panose="020F0502020204030204" pitchFamily="34" charset="0"/>
                </a:rPr>
                <a:t>на должность</a:t>
              </a:r>
            </a:p>
            <a:p>
              <a:pPr marL="285750" indent="-285750" algn="just">
                <a:lnSpc>
                  <a:spcPts val="2160"/>
                </a:lnSpc>
                <a:spcAft>
                  <a:spcPts val="1200"/>
                </a:spcAft>
                <a:buClr>
                  <a:srgbClr val="FFC000"/>
                </a:buClr>
                <a:buFont typeface="Calibri" panose="020F0502020204030204" pitchFamily="34" charset="0"/>
                <a:buChar char="•"/>
              </a:pPr>
              <a:r>
                <a:rPr lang="ru-RU" spc="10" dirty="0" smtClean="0">
                  <a:solidFill>
                    <a:srgbClr val="181717"/>
                  </a:solidFill>
                  <a:latin typeface="Calibri" panose="020F0502020204030204" pitchFamily="34" charset="0"/>
                  <a:ea typeface="Calibri" panose="020F0502020204030204" pitchFamily="34" charset="0"/>
                </a:rPr>
                <a:t>Присвоенный</a:t>
              </a:r>
              <a:r>
                <a:rPr lang="ru-RU" spc="55" dirty="0" smtClean="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классный</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чин</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сохраняется</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за</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гражданским</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служащим</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при</a:t>
              </a:r>
              <a:r>
                <a:rPr lang="ru-RU" spc="55" dirty="0">
                  <a:solidFill>
                    <a:srgbClr val="181717"/>
                  </a:solidFill>
                  <a:latin typeface="Calibri" panose="020F0502020204030204" pitchFamily="34" charset="0"/>
                  <a:ea typeface="Calibri" panose="020F0502020204030204" pitchFamily="34" charset="0"/>
                </a:rPr>
                <a:t> </a:t>
              </a:r>
              <a:r>
                <a:rPr lang="ru-RU" spc="10" dirty="0">
                  <a:solidFill>
                    <a:srgbClr val="181717"/>
                  </a:solidFill>
                  <a:latin typeface="Calibri" panose="020F0502020204030204" pitchFamily="34" charset="0"/>
                  <a:ea typeface="Calibri" panose="020F0502020204030204" pitchFamily="34" charset="0"/>
                </a:rPr>
                <a:t>увольнении</a:t>
              </a:r>
              <a:r>
                <a:rPr lang="ru-RU" spc="70" dirty="0">
                  <a:solidFill>
                    <a:srgbClr val="181717"/>
                  </a:solidFill>
                  <a:latin typeface="Calibri" panose="020F0502020204030204" pitchFamily="34" charset="0"/>
                  <a:ea typeface="Calibri" panose="020F0502020204030204" pitchFamily="34" charset="0"/>
                </a:rPr>
                <a:t> </a:t>
              </a:r>
              <a:r>
                <a:rPr lang="ru-RU" spc="70" dirty="0" smtClean="0">
                  <a:solidFill>
                    <a:srgbClr val="181717"/>
                  </a:solidFill>
                  <a:latin typeface="Calibri" panose="020F0502020204030204" pitchFamily="34" charset="0"/>
                  <a:ea typeface="Calibri" panose="020F0502020204030204" pitchFamily="34" charset="0"/>
                </a:rPr>
                <a:t>(в том числе в связи с выходом на пенсию), а также при поступлении на государственную гражданскую службу Ставропольского  края вновь</a:t>
              </a:r>
            </a:p>
            <a:p>
              <a:pPr marL="285750" indent="-285750" algn="just">
                <a:lnSpc>
                  <a:spcPts val="2160"/>
                </a:lnSpc>
                <a:spcAft>
                  <a:spcPts val="1200"/>
                </a:spcAft>
                <a:buClr>
                  <a:srgbClr val="FFC000"/>
                </a:buClr>
                <a:buFont typeface="Calibri" panose="020F0502020204030204" pitchFamily="34" charset="0"/>
                <a:buChar char="•"/>
              </a:pPr>
              <a:r>
                <a:rPr lang="ru-RU" dirty="0" smtClean="0">
                  <a:solidFill>
                    <a:srgbClr val="000000"/>
                  </a:solidFill>
                  <a:latin typeface="Calibri" panose="020F0502020204030204" pitchFamily="34" charset="0"/>
                  <a:ea typeface="Calibri" panose="020F0502020204030204" pitchFamily="34" charset="0"/>
                </a:rPr>
                <a:t>Гражданин Российской Федерации может быть лишен классного чина государственной гражданской службы Ставропольского края в соответствии с законодательством Российской Федерации судом при осуждении за совершение тяжкого или особо тяжкого преступления</a:t>
              </a:r>
              <a:endParaRPr lang="ru-RU" dirty="0">
                <a:solidFill>
                  <a:srgbClr val="000000"/>
                </a:solidFill>
                <a:latin typeface="Calibri" panose="020F0502020204030204" pitchFamily="34" charset="0"/>
                <a:ea typeface="Calibri" panose="020F0502020204030204" pitchFamily="34" charset="0"/>
              </a:endParaRPr>
            </a:p>
            <a:p>
              <a:pPr algn="just">
                <a:lnSpc>
                  <a:spcPct val="107000"/>
                </a:lnSpc>
                <a:spcAft>
                  <a:spcPts val="1200"/>
                </a:spcAft>
              </a:pPr>
              <a:endParaRPr lang="ru-RU" spc="70" dirty="0" smtClean="0">
                <a:solidFill>
                  <a:srgbClr val="181717"/>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pc="15" dirty="0" smtClean="0">
                <a:solidFill>
                  <a:srgbClr val="181717"/>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dirty="0">
                <a:solidFill>
                  <a:srgbClr val="000000"/>
                </a:solidFill>
                <a:effectLst/>
                <a:latin typeface="Calibri" panose="020F0502020204030204" pitchFamily="34" charset="0"/>
                <a:ea typeface="Calibri" panose="020F0502020204030204" pitchFamily="34" charset="0"/>
              </a:endParaRPr>
            </a:p>
          </p:txBody>
        </p:sp>
        <p:sp>
          <p:nvSpPr>
            <p:cNvPr id="7" name="Rectangle 1451"/>
            <p:cNvSpPr/>
            <p:nvPr/>
          </p:nvSpPr>
          <p:spPr>
            <a:xfrm>
              <a:off x="7680826" y="2040068"/>
              <a:ext cx="78699"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 name="Rectangle 1452"/>
            <p:cNvSpPr/>
            <p:nvPr/>
          </p:nvSpPr>
          <p:spPr>
            <a:xfrm>
              <a:off x="720000" y="2253428"/>
              <a:ext cx="9401640" cy="222272"/>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9" name="Rectangle 1453"/>
            <p:cNvSpPr/>
            <p:nvPr/>
          </p:nvSpPr>
          <p:spPr>
            <a:xfrm>
              <a:off x="720000" y="2466788"/>
              <a:ext cx="855185" cy="222272"/>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10" name="Rectangle 1454"/>
            <p:cNvSpPr/>
            <p:nvPr/>
          </p:nvSpPr>
          <p:spPr>
            <a:xfrm>
              <a:off x="576000" y="2965508"/>
              <a:ext cx="208142" cy="222272"/>
            </a:xfrm>
            <a:prstGeom prst="rect">
              <a:avLst/>
            </a:prstGeom>
            <a:ln>
              <a:noFill/>
            </a:ln>
          </p:spPr>
          <p:txBody>
            <a:bodyPr vert="horz" lIns="0" tIns="0" rIns="0" bIns="0" rtlCol="0">
              <a:noAutofit/>
            </a:bodyPr>
            <a:lstStyle/>
            <a:p>
              <a:pPr>
                <a:lnSpc>
                  <a:spcPct val="107000"/>
                </a:lnSpc>
                <a:spcAft>
                  <a:spcPts val="800"/>
                </a:spcAft>
              </a:pPr>
              <a:r>
                <a:rPr lang="ru-RU" sz="1400" spc="80" dirty="0" smtClean="0">
                  <a:solidFill>
                    <a:srgbClr val="F7A945"/>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1" name="Rectangle 1455"/>
            <p:cNvSpPr/>
            <p:nvPr/>
          </p:nvSpPr>
          <p:spPr>
            <a:xfrm>
              <a:off x="731088" y="2965508"/>
              <a:ext cx="9386712" cy="222272"/>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13" name="Rectangle 1457"/>
            <p:cNvSpPr/>
            <p:nvPr/>
          </p:nvSpPr>
          <p:spPr>
            <a:xfrm>
              <a:off x="7680786" y="3178868"/>
              <a:ext cx="78752"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4" name="Rectangle 1458"/>
            <p:cNvSpPr/>
            <p:nvPr/>
          </p:nvSpPr>
          <p:spPr>
            <a:xfrm>
              <a:off x="720000" y="3392228"/>
              <a:ext cx="9404028" cy="222272"/>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15" name="Rectangle 1459"/>
            <p:cNvSpPr/>
            <p:nvPr/>
          </p:nvSpPr>
          <p:spPr>
            <a:xfrm>
              <a:off x="720000" y="3605589"/>
              <a:ext cx="1720916" cy="222272"/>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16" name="Rectangle 1460"/>
            <p:cNvSpPr/>
            <p:nvPr/>
          </p:nvSpPr>
          <p:spPr>
            <a:xfrm>
              <a:off x="576000" y="4104309"/>
              <a:ext cx="212140" cy="222272"/>
            </a:xfrm>
            <a:prstGeom prst="rect">
              <a:avLst/>
            </a:prstGeom>
            <a:ln>
              <a:noFill/>
            </a:ln>
          </p:spPr>
          <p:txBody>
            <a:bodyPr vert="horz" lIns="0" tIns="0" rIns="0" bIns="0" rtlCol="0">
              <a:noAutofit/>
            </a:bodyPr>
            <a:lstStyle/>
            <a:p>
              <a:pPr>
                <a:lnSpc>
                  <a:spcPct val="107000"/>
                </a:lnSpc>
                <a:spcAft>
                  <a:spcPts val="800"/>
                </a:spcAft>
              </a:pPr>
              <a:r>
                <a:rPr lang="ru-RU" sz="1400" spc="90" dirty="0" smtClean="0">
                  <a:solidFill>
                    <a:srgbClr val="F7A945"/>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7" name="Rectangle 1461"/>
            <p:cNvSpPr/>
            <p:nvPr/>
          </p:nvSpPr>
          <p:spPr>
            <a:xfrm>
              <a:off x="560784" y="4104309"/>
              <a:ext cx="9407655" cy="1048398"/>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18" name="Rectangle 1462"/>
            <p:cNvSpPr/>
            <p:nvPr/>
          </p:nvSpPr>
          <p:spPr>
            <a:xfrm>
              <a:off x="7680586" y="4104309"/>
              <a:ext cx="79019"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9" name="Rectangle 1463"/>
            <p:cNvSpPr/>
            <p:nvPr/>
          </p:nvSpPr>
          <p:spPr>
            <a:xfrm>
              <a:off x="720000" y="4317668"/>
              <a:ext cx="9401120" cy="222272"/>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21" name="Rectangle 1465"/>
            <p:cNvSpPr/>
            <p:nvPr/>
          </p:nvSpPr>
          <p:spPr>
            <a:xfrm>
              <a:off x="576000" y="5029749"/>
              <a:ext cx="208239" cy="222272"/>
            </a:xfrm>
            <a:prstGeom prst="rect">
              <a:avLst/>
            </a:prstGeom>
            <a:ln>
              <a:noFill/>
            </a:ln>
          </p:spPr>
          <p:txBody>
            <a:bodyPr vert="horz" lIns="0" tIns="0" rIns="0" bIns="0" rtlCol="0">
              <a:noAutofit/>
            </a:bodyPr>
            <a:lstStyle/>
            <a:p>
              <a:pPr>
                <a:lnSpc>
                  <a:spcPct val="107000"/>
                </a:lnSpc>
                <a:spcAft>
                  <a:spcPts val="800"/>
                </a:spcAft>
              </a:pPr>
              <a:r>
                <a:rPr lang="ru-RU" sz="1400" spc="80" dirty="0" smtClean="0">
                  <a:solidFill>
                    <a:srgbClr val="F7A945"/>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22" name="Rectangle 1466"/>
            <p:cNvSpPr/>
            <p:nvPr/>
          </p:nvSpPr>
          <p:spPr>
            <a:xfrm>
              <a:off x="731159" y="5029749"/>
              <a:ext cx="9386491" cy="222272"/>
            </a:xfrm>
            <a:prstGeom prst="rect">
              <a:avLst/>
            </a:prstGeom>
            <a:ln>
              <a:noFill/>
            </a:ln>
          </p:spPr>
          <p:txBody>
            <a:bodyPr vert="horz" lIns="0" tIns="0" rIns="0" bIns="0" rtlCol="0">
              <a:noAutofit/>
            </a:bodyPr>
            <a:lstStyle/>
            <a:p>
              <a:pPr>
                <a:lnSpc>
                  <a:spcPct val="107000"/>
                </a:lnSpc>
                <a:spcAft>
                  <a:spcPts val="800"/>
                </a:spcAft>
              </a:pP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25" name="Rectangle 1468"/>
            <p:cNvSpPr/>
            <p:nvPr/>
          </p:nvSpPr>
          <p:spPr>
            <a:xfrm>
              <a:off x="7680259" y="5243109"/>
              <a:ext cx="79455"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27" name="Rectangle 1470"/>
            <p:cNvSpPr/>
            <p:nvPr/>
          </p:nvSpPr>
          <p:spPr>
            <a:xfrm>
              <a:off x="576000" y="5955189"/>
              <a:ext cx="208366" cy="222272"/>
            </a:xfrm>
            <a:prstGeom prst="rect">
              <a:avLst/>
            </a:prstGeom>
            <a:ln>
              <a:noFill/>
            </a:ln>
          </p:spPr>
          <p:txBody>
            <a:bodyPr vert="horz" lIns="0" tIns="0" rIns="0" bIns="0" rtlCol="0">
              <a:noAutofit/>
            </a:bodyPr>
            <a:lstStyle/>
            <a:p>
              <a:pPr>
                <a:lnSpc>
                  <a:spcPct val="107000"/>
                </a:lnSpc>
                <a:spcAft>
                  <a:spcPts val="800"/>
                </a:spcAft>
              </a:pPr>
              <a:r>
                <a:rPr lang="ru-RU" sz="1400" spc="80" dirty="0" smtClean="0">
                  <a:solidFill>
                    <a:srgbClr val="F7A945"/>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29" name="Rectangle 1472"/>
            <p:cNvSpPr/>
            <p:nvPr/>
          </p:nvSpPr>
          <p:spPr>
            <a:xfrm>
              <a:off x="7681250" y="5955189"/>
              <a:ext cx="78137"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33" name="Shape 1476"/>
            <p:cNvSpPr/>
            <p:nvPr/>
          </p:nvSpPr>
          <p:spPr>
            <a:xfrm>
              <a:off x="0" y="360001"/>
              <a:ext cx="7739998" cy="779996"/>
            </a:xfrm>
            <a:custGeom>
              <a:avLst/>
              <a:gdLst/>
              <a:ahLst/>
              <a:cxnLst/>
              <a:rect l="0" t="0" r="0" b="0"/>
              <a:pathLst>
                <a:path w="7739998" h="779996">
                  <a:moveTo>
                    <a:pt x="0" y="0"/>
                  </a:moveTo>
                  <a:lnTo>
                    <a:pt x="7739998" y="0"/>
                  </a:lnTo>
                  <a:lnTo>
                    <a:pt x="7739998" y="627596"/>
                  </a:lnTo>
                  <a:cubicBezTo>
                    <a:pt x="7739998" y="779996"/>
                    <a:pt x="7587598" y="779996"/>
                    <a:pt x="7587598"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34" name="Rectangle 21169"/>
            <p:cNvSpPr/>
            <p:nvPr/>
          </p:nvSpPr>
          <p:spPr>
            <a:xfrm>
              <a:off x="1775583" y="541360"/>
              <a:ext cx="5538087"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КЛАССНЫЕ ЧИНЫ ГОСУДАРСТВЕННОЙ  </a:t>
              </a:r>
              <a:endParaRPr lang="ru-RU" sz="1100">
                <a:solidFill>
                  <a:srgbClr val="000000"/>
                </a:solidFill>
                <a:effectLst/>
                <a:latin typeface="Calibri" panose="020F0502020204030204" pitchFamily="34" charset="0"/>
                <a:ea typeface="Calibri" panose="020F0502020204030204" pitchFamily="34" charset="0"/>
              </a:endParaRPr>
            </a:p>
          </p:txBody>
        </p:sp>
        <p:sp>
          <p:nvSpPr>
            <p:cNvPr id="35" name="Rectangle 21168"/>
            <p:cNvSpPr/>
            <p:nvPr/>
          </p:nvSpPr>
          <p:spPr>
            <a:xfrm>
              <a:off x="1547999" y="541360"/>
              <a:ext cx="302687"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10</a:t>
              </a:r>
              <a:endParaRPr lang="ru-RU" sz="1100">
                <a:solidFill>
                  <a:srgbClr val="000000"/>
                </a:solidFill>
                <a:effectLst/>
                <a:latin typeface="Calibri" panose="020F0502020204030204" pitchFamily="34" charset="0"/>
                <a:ea typeface="Calibri" panose="020F0502020204030204" pitchFamily="34" charset="0"/>
              </a:endParaRPr>
            </a:p>
          </p:txBody>
        </p:sp>
        <p:sp>
          <p:nvSpPr>
            <p:cNvPr id="36" name="Rectangle 1478"/>
            <p:cNvSpPr/>
            <p:nvPr/>
          </p:nvSpPr>
          <p:spPr>
            <a:xfrm>
              <a:off x="1980003" y="785200"/>
              <a:ext cx="6992605"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ГРАЖДАНСКОЙ СЛУЖБЫ СТАВРОПОЛЬСКОГО КРАЯ</a:t>
              </a:r>
              <a:endParaRPr lang="ru-RU" sz="1100">
                <a:solidFill>
                  <a:srgbClr val="000000"/>
                </a:solidFill>
                <a:effectLst/>
                <a:latin typeface="Calibri" panose="020F0502020204030204" pitchFamily="34" charset="0"/>
                <a:ea typeface="Calibri" panose="020F0502020204030204" pitchFamily="34" charset="0"/>
              </a:endParaRPr>
            </a:p>
          </p:txBody>
        </p:sp>
        <p:sp>
          <p:nvSpPr>
            <p:cNvPr id="37" name="Shape 1479"/>
            <p:cNvSpPr/>
            <p:nvPr/>
          </p:nvSpPr>
          <p:spPr>
            <a:xfrm>
              <a:off x="1180751" y="918854"/>
              <a:ext cx="142939" cy="133734"/>
            </a:xfrm>
            <a:custGeom>
              <a:avLst/>
              <a:gdLst/>
              <a:ahLst/>
              <a:cxnLst/>
              <a:rect l="0" t="0" r="0" b="0"/>
              <a:pathLst>
                <a:path w="142939" h="133734">
                  <a:moveTo>
                    <a:pt x="71463" y="0"/>
                  </a:moveTo>
                  <a:cubicBezTo>
                    <a:pt x="75298" y="0"/>
                    <a:pt x="79134" y="2207"/>
                    <a:pt x="80569" y="6620"/>
                  </a:cubicBezTo>
                  <a:lnTo>
                    <a:pt x="92189" y="42383"/>
                  </a:lnTo>
                  <a:lnTo>
                    <a:pt x="129794" y="42383"/>
                  </a:lnTo>
                  <a:cubicBezTo>
                    <a:pt x="139078" y="42383"/>
                    <a:pt x="142939" y="54258"/>
                    <a:pt x="135433" y="59706"/>
                  </a:cubicBezTo>
                  <a:lnTo>
                    <a:pt x="105004" y="81817"/>
                  </a:lnTo>
                  <a:lnTo>
                    <a:pt x="116624" y="117580"/>
                  </a:lnTo>
                  <a:cubicBezTo>
                    <a:pt x="119494" y="126406"/>
                    <a:pt x="109398" y="133734"/>
                    <a:pt x="101892" y="128286"/>
                  </a:cubicBezTo>
                  <a:lnTo>
                    <a:pt x="71463" y="106175"/>
                  </a:lnTo>
                  <a:lnTo>
                    <a:pt x="41034" y="128286"/>
                  </a:lnTo>
                  <a:cubicBezTo>
                    <a:pt x="33528" y="133734"/>
                    <a:pt x="23432" y="126406"/>
                    <a:pt x="26302" y="117580"/>
                  </a:cubicBezTo>
                  <a:lnTo>
                    <a:pt x="37922" y="81817"/>
                  </a:lnTo>
                  <a:lnTo>
                    <a:pt x="7506" y="59706"/>
                  </a:lnTo>
                  <a:cubicBezTo>
                    <a:pt x="0" y="54258"/>
                    <a:pt x="3848" y="42383"/>
                    <a:pt x="13132" y="42383"/>
                  </a:cubicBezTo>
                  <a:lnTo>
                    <a:pt x="50737" y="42383"/>
                  </a:lnTo>
                  <a:lnTo>
                    <a:pt x="62357" y="6620"/>
                  </a:lnTo>
                  <a:cubicBezTo>
                    <a:pt x="63792" y="2207"/>
                    <a:pt x="67628" y="0"/>
                    <a:pt x="71463"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8" name="Shape 1480"/>
            <p:cNvSpPr/>
            <p:nvPr/>
          </p:nvSpPr>
          <p:spPr>
            <a:xfrm>
              <a:off x="1179283" y="835523"/>
              <a:ext cx="16866" cy="100317"/>
            </a:xfrm>
            <a:custGeom>
              <a:avLst/>
              <a:gdLst/>
              <a:ahLst/>
              <a:cxnLst/>
              <a:rect l="0" t="0" r="0" b="0"/>
              <a:pathLst>
                <a:path w="16866" h="100317">
                  <a:moveTo>
                    <a:pt x="8433" y="0"/>
                  </a:moveTo>
                  <a:cubicBezTo>
                    <a:pt x="13094" y="0"/>
                    <a:pt x="16866" y="3772"/>
                    <a:pt x="16866" y="8433"/>
                  </a:cubicBezTo>
                  <a:lnTo>
                    <a:pt x="16866" y="100317"/>
                  </a:lnTo>
                  <a:lnTo>
                    <a:pt x="0" y="100317"/>
                  </a:lnTo>
                  <a:lnTo>
                    <a:pt x="0" y="8433"/>
                  </a:lnTo>
                  <a:cubicBezTo>
                    <a:pt x="0" y="3772"/>
                    <a:pt x="3772" y="0"/>
                    <a:pt x="8433"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9" name="Shape 1481"/>
            <p:cNvSpPr/>
            <p:nvPr/>
          </p:nvSpPr>
          <p:spPr>
            <a:xfrm>
              <a:off x="874795" y="737471"/>
              <a:ext cx="104972" cy="289512"/>
            </a:xfrm>
            <a:custGeom>
              <a:avLst/>
              <a:gdLst/>
              <a:ahLst/>
              <a:cxnLst/>
              <a:rect l="0" t="0" r="0" b="0"/>
              <a:pathLst>
                <a:path w="104972" h="289512">
                  <a:moveTo>
                    <a:pt x="104972" y="0"/>
                  </a:moveTo>
                  <a:lnTo>
                    <a:pt x="104972" y="18104"/>
                  </a:lnTo>
                  <a:lnTo>
                    <a:pt x="50902" y="39068"/>
                  </a:lnTo>
                  <a:cubicBezTo>
                    <a:pt x="48933" y="39906"/>
                    <a:pt x="16878" y="54206"/>
                    <a:pt x="16878" y="92205"/>
                  </a:cubicBezTo>
                  <a:lnTo>
                    <a:pt x="16878" y="267973"/>
                  </a:lnTo>
                  <a:cubicBezTo>
                    <a:pt x="16878" y="270551"/>
                    <a:pt x="18961" y="272634"/>
                    <a:pt x="21539" y="272634"/>
                  </a:cubicBezTo>
                  <a:lnTo>
                    <a:pt x="66891" y="272634"/>
                  </a:lnTo>
                  <a:lnTo>
                    <a:pt x="66891" y="106479"/>
                  </a:lnTo>
                  <a:cubicBezTo>
                    <a:pt x="66891" y="101819"/>
                    <a:pt x="70676" y="98047"/>
                    <a:pt x="75336" y="98047"/>
                  </a:cubicBezTo>
                  <a:cubicBezTo>
                    <a:pt x="79997" y="98047"/>
                    <a:pt x="83769" y="101819"/>
                    <a:pt x="83769" y="106479"/>
                  </a:cubicBezTo>
                  <a:lnTo>
                    <a:pt x="83769" y="272634"/>
                  </a:lnTo>
                  <a:lnTo>
                    <a:pt x="101917" y="272634"/>
                  </a:lnTo>
                  <a:lnTo>
                    <a:pt x="104972" y="273900"/>
                  </a:lnTo>
                  <a:lnTo>
                    <a:pt x="104972" y="288247"/>
                  </a:lnTo>
                  <a:lnTo>
                    <a:pt x="101917" y="289512"/>
                  </a:lnTo>
                  <a:lnTo>
                    <a:pt x="21539" y="289512"/>
                  </a:lnTo>
                  <a:cubicBezTo>
                    <a:pt x="9665" y="289512"/>
                    <a:pt x="0" y="279847"/>
                    <a:pt x="0" y="267973"/>
                  </a:cubicBezTo>
                  <a:lnTo>
                    <a:pt x="0" y="92205"/>
                  </a:lnTo>
                  <a:cubicBezTo>
                    <a:pt x="0" y="42319"/>
                    <a:pt x="42710" y="24184"/>
                    <a:pt x="44526" y="23434"/>
                  </a:cubicBezTo>
                  <a:cubicBezTo>
                    <a:pt x="44590" y="23409"/>
                    <a:pt x="44640" y="23383"/>
                    <a:pt x="44691" y="23371"/>
                  </a:cubicBezTo>
                  <a:lnTo>
                    <a:pt x="10497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0" name="Shape 1482"/>
            <p:cNvSpPr/>
            <p:nvPr/>
          </p:nvSpPr>
          <p:spPr>
            <a:xfrm>
              <a:off x="954742" y="500364"/>
              <a:ext cx="25025" cy="142132"/>
            </a:xfrm>
            <a:custGeom>
              <a:avLst/>
              <a:gdLst/>
              <a:ahLst/>
              <a:cxnLst/>
              <a:rect l="0" t="0" r="0" b="0"/>
              <a:pathLst>
                <a:path w="25025" h="142132">
                  <a:moveTo>
                    <a:pt x="25025" y="0"/>
                  </a:moveTo>
                  <a:lnTo>
                    <a:pt x="25025" y="96125"/>
                  </a:lnTo>
                  <a:lnTo>
                    <a:pt x="21711" y="98029"/>
                  </a:lnTo>
                  <a:cubicBezTo>
                    <a:pt x="18736" y="101248"/>
                    <a:pt x="16866" y="105341"/>
                    <a:pt x="16866" y="109855"/>
                  </a:cubicBezTo>
                  <a:cubicBezTo>
                    <a:pt x="16866" y="114421"/>
                    <a:pt x="18494" y="118730"/>
                    <a:pt x="21349" y="122097"/>
                  </a:cubicBezTo>
                  <a:lnTo>
                    <a:pt x="25025" y="124145"/>
                  </a:lnTo>
                  <a:lnTo>
                    <a:pt x="25025" y="142132"/>
                  </a:lnTo>
                  <a:lnTo>
                    <a:pt x="12433" y="136995"/>
                  </a:lnTo>
                  <a:cubicBezTo>
                    <a:pt x="4534" y="130201"/>
                    <a:pt x="0" y="120308"/>
                    <a:pt x="0" y="109855"/>
                  </a:cubicBezTo>
                  <a:cubicBezTo>
                    <a:pt x="0" y="101512"/>
                    <a:pt x="3061" y="93650"/>
                    <a:pt x="8699" y="87262"/>
                  </a:cubicBezTo>
                  <a:lnTo>
                    <a:pt x="8699" y="55195"/>
                  </a:lnTo>
                  <a:cubicBezTo>
                    <a:pt x="8699" y="44384"/>
                    <a:pt x="10348" y="33951"/>
                    <a:pt x="13408" y="24134"/>
                  </a:cubicBezTo>
                  <a:lnTo>
                    <a:pt x="2502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1" name="Shape 1483"/>
            <p:cNvSpPr/>
            <p:nvPr/>
          </p:nvSpPr>
          <p:spPr>
            <a:xfrm>
              <a:off x="979767" y="1011370"/>
              <a:ext cx="5391" cy="14347"/>
            </a:xfrm>
            <a:custGeom>
              <a:avLst/>
              <a:gdLst/>
              <a:ahLst/>
              <a:cxnLst/>
              <a:rect l="0" t="0" r="0" b="0"/>
              <a:pathLst>
                <a:path w="5391" h="14347">
                  <a:moveTo>
                    <a:pt x="0" y="0"/>
                  </a:moveTo>
                  <a:lnTo>
                    <a:pt x="2916" y="1209"/>
                  </a:lnTo>
                  <a:cubicBezTo>
                    <a:pt x="4445" y="2738"/>
                    <a:pt x="5391" y="4849"/>
                    <a:pt x="5391" y="7179"/>
                  </a:cubicBezTo>
                  <a:cubicBezTo>
                    <a:pt x="5391" y="9503"/>
                    <a:pt x="4445" y="11612"/>
                    <a:pt x="2916" y="13139"/>
                  </a:cubicBezTo>
                  <a:lnTo>
                    <a:pt x="0" y="143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2" name="Shape 1484"/>
            <p:cNvSpPr/>
            <p:nvPr/>
          </p:nvSpPr>
          <p:spPr>
            <a:xfrm>
              <a:off x="1007662" y="1010104"/>
              <a:ext cx="21698" cy="16878"/>
            </a:xfrm>
            <a:custGeom>
              <a:avLst/>
              <a:gdLst/>
              <a:ahLst/>
              <a:cxnLst/>
              <a:rect l="0" t="0" r="0" b="0"/>
              <a:pathLst>
                <a:path w="21698" h="16878">
                  <a:moveTo>
                    <a:pt x="8433" y="0"/>
                  </a:moveTo>
                  <a:lnTo>
                    <a:pt x="21698" y="0"/>
                  </a:lnTo>
                  <a:lnTo>
                    <a:pt x="21698" y="16878"/>
                  </a:lnTo>
                  <a:lnTo>
                    <a:pt x="8433" y="16878"/>
                  </a:lnTo>
                  <a:cubicBezTo>
                    <a:pt x="3772" y="16878"/>
                    <a:pt x="0" y="13106"/>
                    <a:pt x="0" y="8446"/>
                  </a:cubicBezTo>
                  <a:cubicBezTo>
                    <a:pt x="0" y="3785"/>
                    <a:pt x="3772" y="0"/>
                    <a:pt x="8433"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3" name="Shape 1485"/>
            <p:cNvSpPr/>
            <p:nvPr/>
          </p:nvSpPr>
          <p:spPr>
            <a:xfrm>
              <a:off x="1019092" y="911735"/>
              <a:ext cx="10268" cy="75838"/>
            </a:xfrm>
            <a:custGeom>
              <a:avLst/>
              <a:gdLst/>
              <a:ahLst/>
              <a:cxnLst/>
              <a:rect l="0" t="0" r="0" b="0"/>
              <a:pathLst>
                <a:path w="10268" h="75838">
                  <a:moveTo>
                    <a:pt x="10268" y="0"/>
                  </a:moveTo>
                  <a:lnTo>
                    <a:pt x="10268" y="75838"/>
                  </a:lnTo>
                  <a:lnTo>
                    <a:pt x="4267" y="69235"/>
                  </a:lnTo>
                  <a:cubicBezTo>
                    <a:pt x="1372" y="66048"/>
                    <a:pt x="0" y="61514"/>
                    <a:pt x="610" y="57094"/>
                  </a:cubicBezTo>
                  <a:cubicBezTo>
                    <a:pt x="622" y="57018"/>
                    <a:pt x="635" y="56929"/>
                    <a:pt x="648" y="56840"/>
                  </a:cubicBezTo>
                  <a:lnTo>
                    <a:pt x="102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4" name="Shape 1486"/>
            <p:cNvSpPr/>
            <p:nvPr/>
          </p:nvSpPr>
          <p:spPr>
            <a:xfrm>
              <a:off x="979767" y="458810"/>
              <a:ext cx="49593" cy="355753"/>
            </a:xfrm>
            <a:custGeom>
              <a:avLst/>
              <a:gdLst/>
              <a:ahLst/>
              <a:cxnLst/>
              <a:rect l="0" t="0" r="0" b="0"/>
              <a:pathLst>
                <a:path w="49593" h="355753">
                  <a:moveTo>
                    <a:pt x="49593" y="0"/>
                  </a:moveTo>
                  <a:lnTo>
                    <a:pt x="49593" y="19025"/>
                  </a:lnTo>
                  <a:lnTo>
                    <a:pt x="26264" y="34766"/>
                  </a:lnTo>
                  <a:cubicBezTo>
                    <a:pt x="10385" y="50645"/>
                    <a:pt x="552" y="72568"/>
                    <a:pt x="552" y="96749"/>
                  </a:cubicBezTo>
                  <a:lnTo>
                    <a:pt x="552" y="117628"/>
                  </a:lnTo>
                  <a:cubicBezTo>
                    <a:pt x="2838" y="116840"/>
                    <a:pt x="5924" y="116116"/>
                    <a:pt x="8617" y="115811"/>
                  </a:cubicBezTo>
                  <a:cubicBezTo>
                    <a:pt x="10395" y="108738"/>
                    <a:pt x="16999" y="103962"/>
                    <a:pt x="24263" y="104508"/>
                  </a:cubicBezTo>
                  <a:lnTo>
                    <a:pt x="49593" y="101929"/>
                  </a:lnTo>
                  <a:lnTo>
                    <a:pt x="49593" y="120779"/>
                  </a:lnTo>
                  <a:lnTo>
                    <a:pt x="25038" y="121463"/>
                  </a:lnTo>
                  <a:lnTo>
                    <a:pt x="25038" y="176886"/>
                  </a:lnTo>
                  <a:cubicBezTo>
                    <a:pt x="25038" y="195074"/>
                    <a:pt x="33187" y="212474"/>
                    <a:pt x="47164" y="224218"/>
                  </a:cubicBezTo>
                  <a:lnTo>
                    <a:pt x="49593" y="225703"/>
                  </a:lnTo>
                  <a:lnTo>
                    <a:pt x="49593" y="282984"/>
                  </a:lnTo>
                  <a:lnTo>
                    <a:pt x="46247" y="278854"/>
                  </a:lnTo>
                  <a:lnTo>
                    <a:pt x="22295" y="288125"/>
                  </a:lnTo>
                  <a:lnTo>
                    <a:pt x="47098" y="337846"/>
                  </a:lnTo>
                  <a:lnTo>
                    <a:pt x="49593" y="336072"/>
                  </a:lnTo>
                  <a:lnTo>
                    <a:pt x="49593" y="354336"/>
                  </a:lnTo>
                  <a:lnTo>
                    <a:pt x="46323" y="355753"/>
                  </a:lnTo>
                  <a:cubicBezTo>
                    <a:pt x="40811" y="355753"/>
                    <a:pt x="35642" y="352667"/>
                    <a:pt x="33102" y="347574"/>
                  </a:cubicBezTo>
                  <a:lnTo>
                    <a:pt x="6496" y="294246"/>
                  </a:lnTo>
                  <a:lnTo>
                    <a:pt x="0" y="296765"/>
                  </a:lnTo>
                  <a:lnTo>
                    <a:pt x="0" y="278661"/>
                  </a:lnTo>
                  <a:lnTo>
                    <a:pt x="40481" y="262966"/>
                  </a:lnTo>
                  <a:lnTo>
                    <a:pt x="40481" y="240551"/>
                  </a:lnTo>
                  <a:cubicBezTo>
                    <a:pt x="23095" y="227927"/>
                    <a:pt x="11665" y="208763"/>
                    <a:pt x="8858" y="187300"/>
                  </a:cubicBezTo>
                  <a:lnTo>
                    <a:pt x="0" y="183686"/>
                  </a:lnTo>
                  <a:lnTo>
                    <a:pt x="0" y="165699"/>
                  </a:lnTo>
                  <a:lnTo>
                    <a:pt x="8160" y="170244"/>
                  </a:lnTo>
                  <a:lnTo>
                    <a:pt x="8160" y="132995"/>
                  </a:lnTo>
                  <a:lnTo>
                    <a:pt x="0" y="137680"/>
                  </a:lnTo>
                  <a:lnTo>
                    <a:pt x="0" y="41554"/>
                  </a:lnTo>
                  <a:lnTo>
                    <a:pt x="1555" y="38324"/>
                  </a:lnTo>
                  <a:cubicBezTo>
                    <a:pt x="12841" y="21631"/>
                    <a:pt x="28816" y="8357"/>
                    <a:pt x="47577" y="408"/>
                  </a:cubicBezTo>
                  <a:lnTo>
                    <a:pt x="4959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5" name="Shape 1487"/>
            <p:cNvSpPr/>
            <p:nvPr/>
          </p:nvSpPr>
          <p:spPr>
            <a:xfrm>
              <a:off x="1029360" y="684513"/>
              <a:ext cx="39529" cy="342470"/>
            </a:xfrm>
            <a:custGeom>
              <a:avLst/>
              <a:gdLst/>
              <a:ahLst/>
              <a:cxnLst/>
              <a:rect l="0" t="0" r="0" b="0"/>
              <a:pathLst>
                <a:path w="39529" h="342470">
                  <a:moveTo>
                    <a:pt x="0" y="0"/>
                  </a:moveTo>
                  <a:lnTo>
                    <a:pt x="13405" y="8193"/>
                  </a:lnTo>
                  <a:lnTo>
                    <a:pt x="39529" y="13334"/>
                  </a:lnTo>
                  <a:lnTo>
                    <a:pt x="39529" y="30214"/>
                  </a:lnTo>
                  <a:lnTo>
                    <a:pt x="7766" y="24195"/>
                  </a:lnTo>
                  <a:lnTo>
                    <a:pt x="7766" y="39981"/>
                  </a:lnTo>
                  <a:lnTo>
                    <a:pt x="39529" y="79186"/>
                  </a:lnTo>
                  <a:lnTo>
                    <a:pt x="39529" y="102999"/>
                  </a:lnTo>
                  <a:lnTo>
                    <a:pt x="22574" y="115038"/>
                  </a:lnTo>
                  <a:lnTo>
                    <a:pt x="29000" y="124716"/>
                  </a:lnTo>
                  <a:lnTo>
                    <a:pt x="39529" y="124716"/>
                  </a:lnTo>
                  <a:lnTo>
                    <a:pt x="39529" y="141594"/>
                  </a:lnTo>
                  <a:lnTo>
                    <a:pt x="31617" y="141594"/>
                  </a:lnTo>
                  <a:lnTo>
                    <a:pt x="7195" y="285891"/>
                  </a:lnTo>
                  <a:lnTo>
                    <a:pt x="39529" y="321464"/>
                  </a:lnTo>
                  <a:lnTo>
                    <a:pt x="39529" y="342470"/>
                  </a:lnTo>
                  <a:lnTo>
                    <a:pt x="0" y="342470"/>
                  </a:lnTo>
                  <a:lnTo>
                    <a:pt x="0" y="325591"/>
                  </a:lnTo>
                  <a:lnTo>
                    <a:pt x="20479" y="325591"/>
                  </a:lnTo>
                  <a:lnTo>
                    <a:pt x="0" y="303060"/>
                  </a:lnTo>
                  <a:lnTo>
                    <a:pt x="0" y="227222"/>
                  </a:lnTo>
                  <a:lnTo>
                    <a:pt x="15602" y="135041"/>
                  </a:lnTo>
                  <a:lnTo>
                    <a:pt x="8807" y="124817"/>
                  </a:lnTo>
                  <a:lnTo>
                    <a:pt x="0" y="128633"/>
                  </a:lnTo>
                  <a:lnTo>
                    <a:pt x="0" y="110369"/>
                  </a:lnTo>
                  <a:lnTo>
                    <a:pt x="7091" y="105329"/>
                  </a:lnTo>
                  <a:cubicBezTo>
                    <a:pt x="12414" y="101548"/>
                    <a:pt x="19507" y="96509"/>
                    <a:pt x="27299" y="90972"/>
                  </a:cubicBezTo>
                  <a:lnTo>
                    <a:pt x="0" y="5728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6" name="Shape 1488"/>
            <p:cNvSpPr/>
            <p:nvPr/>
          </p:nvSpPr>
          <p:spPr>
            <a:xfrm>
              <a:off x="1029360" y="551782"/>
              <a:ext cx="39529" cy="27807"/>
            </a:xfrm>
            <a:custGeom>
              <a:avLst/>
              <a:gdLst/>
              <a:ahLst/>
              <a:cxnLst/>
              <a:rect l="0" t="0" r="0" b="0"/>
              <a:pathLst>
                <a:path w="39529" h="27807">
                  <a:moveTo>
                    <a:pt x="39529" y="0"/>
                  </a:moveTo>
                  <a:lnTo>
                    <a:pt x="39529" y="18373"/>
                  </a:lnTo>
                  <a:lnTo>
                    <a:pt x="30259" y="22479"/>
                  </a:lnTo>
                  <a:cubicBezTo>
                    <a:pt x="21283" y="24932"/>
                    <a:pt x="12132" y="26702"/>
                    <a:pt x="2949" y="27725"/>
                  </a:cubicBezTo>
                  <a:lnTo>
                    <a:pt x="0" y="27807"/>
                  </a:lnTo>
                  <a:lnTo>
                    <a:pt x="0" y="8956"/>
                  </a:lnTo>
                  <a:lnTo>
                    <a:pt x="25219" y="6388"/>
                  </a:lnTo>
                  <a:lnTo>
                    <a:pt x="3952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7" name="Shape 1489"/>
            <p:cNvSpPr/>
            <p:nvPr/>
          </p:nvSpPr>
          <p:spPr>
            <a:xfrm>
              <a:off x="1029360" y="450987"/>
              <a:ext cx="39529" cy="26848"/>
            </a:xfrm>
            <a:custGeom>
              <a:avLst/>
              <a:gdLst/>
              <a:ahLst/>
              <a:cxnLst/>
              <a:rect l="0" t="0" r="0" b="0"/>
              <a:pathLst>
                <a:path w="39529" h="26848">
                  <a:moveTo>
                    <a:pt x="38652" y="0"/>
                  </a:moveTo>
                  <a:lnTo>
                    <a:pt x="39529" y="177"/>
                  </a:lnTo>
                  <a:lnTo>
                    <a:pt x="39529" y="17056"/>
                  </a:lnTo>
                  <a:lnTo>
                    <a:pt x="38652" y="16878"/>
                  </a:lnTo>
                  <a:cubicBezTo>
                    <a:pt x="26562" y="16878"/>
                    <a:pt x="15036" y="19337"/>
                    <a:pt x="4548" y="23780"/>
                  </a:cubicBezTo>
                  <a:lnTo>
                    <a:pt x="0" y="26848"/>
                  </a:lnTo>
                  <a:lnTo>
                    <a:pt x="0" y="7823"/>
                  </a:lnTo>
                  <a:lnTo>
                    <a:pt x="3865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8" name="Shape 1490"/>
            <p:cNvSpPr/>
            <p:nvPr/>
          </p:nvSpPr>
          <p:spPr>
            <a:xfrm>
              <a:off x="1068889" y="682718"/>
              <a:ext cx="39510" cy="344265"/>
            </a:xfrm>
            <a:custGeom>
              <a:avLst/>
              <a:gdLst/>
              <a:ahLst/>
              <a:cxnLst/>
              <a:rect l="0" t="0" r="0" b="0"/>
              <a:pathLst>
                <a:path w="39510" h="344265">
                  <a:moveTo>
                    <a:pt x="39510" y="0"/>
                  </a:moveTo>
                  <a:lnTo>
                    <a:pt x="39510" y="59012"/>
                  </a:lnTo>
                  <a:lnTo>
                    <a:pt x="25592" y="76193"/>
                  </a:lnTo>
                  <a:cubicBezTo>
                    <a:pt x="14135" y="90339"/>
                    <a:pt x="17421" y="86293"/>
                    <a:pt x="12192" y="92741"/>
                  </a:cubicBezTo>
                  <a:cubicBezTo>
                    <a:pt x="20225" y="98450"/>
                    <a:pt x="27527" y="103638"/>
                    <a:pt x="32899" y="107454"/>
                  </a:cubicBezTo>
                  <a:lnTo>
                    <a:pt x="39510" y="112151"/>
                  </a:lnTo>
                  <a:lnTo>
                    <a:pt x="39510" y="130420"/>
                  </a:lnTo>
                  <a:lnTo>
                    <a:pt x="30721" y="126612"/>
                  </a:lnTo>
                  <a:lnTo>
                    <a:pt x="23927" y="136836"/>
                  </a:lnTo>
                  <a:lnTo>
                    <a:pt x="39510" y="228905"/>
                  </a:lnTo>
                  <a:lnTo>
                    <a:pt x="39510" y="304887"/>
                  </a:lnTo>
                  <a:lnTo>
                    <a:pt x="19050" y="327386"/>
                  </a:lnTo>
                  <a:lnTo>
                    <a:pt x="39510" y="327386"/>
                  </a:lnTo>
                  <a:lnTo>
                    <a:pt x="39510" y="344265"/>
                  </a:lnTo>
                  <a:lnTo>
                    <a:pt x="0" y="344265"/>
                  </a:lnTo>
                  <a:lnTo>
                    <a:pt x="0" y="323259"/>
                  </a:lnTo>
                  <a:lnTo>
                    <a:pt x="32334" y="287686"/>
                  </a:lnTo>
                  <a:lnTo>
                    <a:pt x="7912" y="143389"/>
                  </a:lnTo>
                  <a:lnTo>
                    <a:pt x="0" y="143389"/>
                  </a:lnTo>
                  <a:lnTo>
                    <a:pt x="0" y="126510"/>
                  </a:lnTo>
                  <a:lnTo>
                    <a:pt x="10516" y="126510"/>
                  </a:lnTo>
                  <a:lnTo>
                    <a:pt x="16954" y="116833"/>
                  </a:lnTo>
                  <a:lnTo>
                    <a:pt x="0" y="104794"/>
                  </a:lnTo>
                  <a:lnTo>
                    <a:pt x="0" y="80981"/>
                  </a:lnTo>
                  <a:lnTo>
                    <a:pt x="31699" y="41840"/>
                  </a:lnTo>
                  <a:lnTo>
                    <a:pt x="31699" y="25457"/>
                  </a:lnTo>
                  <a:cubicBezTo>
                    <a:pt x="22060" y="29673"/>
                    <a:pt x="11201" y="32035"/>
                    <a:pt x="140" y="32035"/>
                  </a:cubicBezTo>
                  <a:lnTo>
                    <a:pt x="0" y="32009"/>
                  </a:lnTo>
                  <a:lnTo>
                    <a:pt x="0" y="15129"/>
                  </a:lnTo>
                  <a:lnTo>
                    <a:pt x="140" y="15157"/>
                  </a:lnTo>
                  <a:cubicBezTo>
                    <a:pt x="8706" y="15157"/>
                    <a:pt x="16876" y="13411"/>
                    <a:pt x="24313" y="10258"/>
                  </a:cubicBezTo>
                  <a:lnTo>
                    <a:pt x="3951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9" name="Shape 1491"/>
            <p:cNvSpPr/>
            <p:nvPr/>
          </p:nvSpPr>
          <p:spPr>
            <a:xfrm>
              <a:off x="1068889" y="535451"/>
              <a:ext cx="39510" cy="34705"/>
            </a:xfrm>
            <a:custGeom>
              <a:avLst/>
              <a:gdLst/>
              <a:ahLst/>
              <a:cxnLst/>
              <a:rect l="0" t="0" r="0" b="0"/>
              <a:pathLst>
                <a:path w="39510" h="34705">
                  <a:moveTo>
                    <a:pt x="39510" y="0"/>
                  </a:moveTo>
                  <a:lnTo>
                    <a:pt x="39510" y="17208"/>
                  </a:lnTo>
                  <a:lnTo>
                    <a:pt x="0" y="34705"/>
                  </a:lnTo>
                  <a:lnTo>
                    <a:pt x="0" y="16331"/>
                  </a:lnTo>
                  <a:lnTo>
                    <a:pt x="33477" y="1388"/>
                  </a:lnTo>
                  <a:lnTo>
                    <a:pt x="3951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0" name="Shape 1492"/>
            <p:cNvSpPr/>
            <p:nvPr/>
          </p:nvSpPr>
          <p:spPr>
            <a:xfrm>
              <a:off x="1068889" y="451164"/>
              <a:ext cx="39510" cy="27420"/>
            </a:xfrm>
            <a:custGeom>
              <a:avLst/>
              <a:gdLst/>
              <a:ahLst/>
              <a:cxnLst/>
              <a:rect l="0" t="0" r="0" b="0"/>
              <a:pathLst>
                <a:path w="39510" h="27420">
                  <a:moveTo>
                    <a:pt x="0" y="0"/>
                  </a:moveTo>
                  <a:lnTo>
                    <a:pt x="39510" y="7998"/>
                  </a:lnTo>
                  <a:lnTo>
                    <a:pt x="39510" y="27420"/>
                  </a:lnTo>
                  <a:lnTo>
                    <a:pt x="33223" y="23602"/>
                  </a:lnTo>
                  <a:lnTo>
                    <a:pt x="0" y="1687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1" name="Shape 26058"/>
            <p:cNvSpPr/>
            <p:nvPr/>
          </p:nvSpPr>
          <p:spPr>
            <a:xfrm>
              <a:off x="1108399" y="1010104"/>
              <a:ext cx="47854" cy="16878"/>
            </a:xfrm>
            <a:custGeom>
              <a:avLst/>
              <a:gdLst/>
              <a:ahLst/>
              <a:cxnLst/>
              <a:rect l="0" t="0" r="0" b="0"/>
              <a:pathLst>
                <a:path w="47854" h="16878">
                  <a:moveTo>
                    <a:pt x="0" y="0"/>
                  </a:moveTo>
                  <a:lnTo>
                    <a:pt x="47854" y="0"/>
                  </a:lnTo>
                  <a:lnTo>
                    <a:pt x="47854" y="16878"/>
                  </a:lnTo>
                  <a:lnTo>
                    <a:pt x="0" y="1687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2" name="Shape 1494"/>
            <p:cNvSpPr/>
            <p:nvPr/>
          </p:nvSpPr>
          <p:spPr>
            <a:xfrm>
              <a:off x="1108399" y="911623"/>
              <a:ext cx="10287" cy="75982"/>
            </a:xfrm>
            <a:custGeom>
              <a:avLst/>
              <a:gdLst/>
              <a:ahLst/>
              <a:cxnLst/>
              <a:rect l="0" t="0" r="0" b="0"/>
              <a:pathLst>
                <a:path w="10287" h="75982">
                  <a:moveTo>
                    <a:pt x="0" y="0"/>
                  </a:moveTo>
                  <a:lnTo>
                    <a:pt x="9639" y="56953"/>
                  </a:lnTo>
                  <a:cubicBezTo>
                    <a:pt x="9652" y="57042"/>
                    <a:pt x="9665" y="57130"/>
                    <a:pt x="9677" y="57219"/>
                  </a:cubicBezTo>
                  <a:cubicBezTo>
                    <a:pt x="10287" y="61626"/>
                    <a:pt x="8915" y="66160"/>
                    <a:pt x="6032" y="69348"/>
                  </a:cubicBezTo>
                  <a:lnTo>
                    <a:pt x="0" y="7598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3" name="Shape 1495"/>
            <p:cNvSpPr/>
            <p:nvPr/>
          </p:nvSpPr>
          <p:spPr>
            <a:xfrm>
              <a:off x="1108399" y="459162"/>
              <a:ext cx="47854" cy="355401"/>
            </a:xfrm>
            <a:custGeom>
              <a:avLst/>
              <a:gdLst/>
              <a:ahLst/>
              <a:cxnLst/>
              <a:rect l="0" t="0" r="0" b="0"/>
              <a:pathLst>
                <a:path w="47854" h="355401">
                  <a:moveTo>
                    <a:pt x="0" y="0"/>
                  </a:moveTo>
                  <a:lnTo>
                    <a:pt x="278" y="56"/>
                  </a:lnTo>
                  <a:cubicBezTo>
                    <a:pt x="19037" y="8005"/>
                    <a:pt x="35014" y="21279"/>
                    <a:pt x="46301" y="37972"/>
                  </a:cubicBezTo>
                  <a:lnTo>
                    <a:pt x="47854" y="41196"/>
                  </a:lnTo>
                  <a:lnTo>
                    <a:pt x="47854" y="136754"/>
                  </a:lnTo>
                  <a:lnTo>
                    <a:pt x="39700" y="132224"/>
                  </a:lnTo>
                  <a:lnTo>
                    <a:pt x="39700" y="169892"/>
                  </a:lnTo>
                  <a:lnTo>
                    <a:pt x="47854" y="166129"/>
                  </a:lnTo>
                  <a:lnTo>
                    <a:pt x="47854" y="183332"/>
                  </a:lnTo>
                  <a:lnTo>
                    <a:pt x="38989" y="186948"/>
                  </a:lnTo>
                  <a:cubicBezTo>
                    <a:pt x="36208" y="208017"/>
                    <a:pt x="25095" y="226496"/>
                    <a:pt x="9068" y="238954"/>
                  </a:cubicBezTo>
                  <a:lnTo>
                    <a:pt x="9068" y="262615"/>
                  </a:lnTo>
                  <a:lnTo>
                    <a:pt x="47854" y="277635"/>
                  </a:lnTo>
                  <a:lnTo>
                    <a:pt x="47854" y="295729"/>
                  </a:lnTo>
                  <a:lnTo>
                    <a:pt x="43117" y="293895"/>
                  </a:lnTo>
                  <a:lnTo>
                    <a:pt x="16510" y="347222"/>
                  </a:lnTo>
                  <a:cubicBezTo>
                    <a:pt x="13970" y="352315"/>
                    <a:pt x="8814" y="355401"/>
                    <a:pt x="3289" y="355401"/>
                  </a:cubicBezTo>
                  <a:lnTo>
                    <a:pt x="0" y="353976"/>
                  </a:lnTo>
                  <a:lnTo>
                    <a:pt x="0" y="335707"/>
                  </a:lnTo>
                  <a:lnTo>
                    <a:pt x="2515" y="337494"/>
                  </a:lnTo>
                  <a:lnTo>
                    <a:pt x="27318" y="287773"/>
                  </a:lnTo>
                  <a:lnTo>
                    <a:pt x="3315" y="278477"/>
                  </a:lnTo>
                  <a:lnTo>
                    <a:pt x="0" y="282569"/>
                  </a:lnTo>
                  <a:lnTo>
                    <a:pt x="0" y="223556"/>
                  </a:lnTo>
                  <a:lnTo>
                    <a:pt x="4575" y="220468"/>
                  </a:lnTo>
                  <a:cubicBezTo>
                    <a:pt x="15840" y="209205"/>
                    <a:pt x="22822" y="193660"/>
                    <a:pt x="22822" y="176534"/>
                  </a:cubicBezTo>
                  <a:lnTo>
                    <a:pt x="22822" y="115282"/>
                  </a:lnTo>
                  <a:cubicBezTo>
                    <a:pt x="20688" y="112666"/>
                    <a:pt x="14072" y="105782"/>
                    <a:pt x="1854" y="92676"/>
                  </a:cubicBezTo>
                  <a:lnTo>
                    <a:pt x="0" y="93497"/>
                  </a:lnTo>
                  <a:lnTo>
                    <a:pt x="0" y="76289"/>
                  </a:lnTo>
                  <a:lnTo>
                    <a:pt x="4021" y="75364"/>
                  </a:lnTo>
                  <a:cubicBezTo>
                    <a:pt x="7430" y="75794"/>
                    <a:pt x="10681" y="77385"/>
                    <a:pt x="13132" y="80014"/>
                  </a:cubicBezTo>
                  <a:cubicBezTo>
                    <a:pt x="39764" y="108652"/>
                    <a:pt x="39700" y="107078"/>
                    <a:pt x="39700" y="115218"/>
                  </a:cubicBezTo>
                  <a:cubicBezTo>
                    <a:pt x="42304" y="115460"/>
                    <a:pt x="44856" y="115942"/>
                    <a:pt x="47307" y="116691"/>
                  </a:cubicBezTo>
                  <a:lnTo>
                    <a:pt x="47307" y="96397"/>
                  </a:lnTo>
                  <a:cubicBezTo>
                    <a:pt x="47307" y="69194"/>
                    <a:pt x="34859" y="44847"/>
                    <a:pt x="15361" y="28751"/>
                  </a:cubicBezTo>
                  <a:lnTo>
                    <a:pt x="0" y="19423"/>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4" name="Shape 1496"/>
            <p:cNvSpPr/>
            <p:nvPr/>
          </p:nvSpPr>
          <p:spPr>
            <a:xfrm>
              <a:off x="1156253" y="1003437"/>
              <a:ext cx="32563" cy="23546"/>
            </a:xfrm>
            <a:custGeom>
              <a:avLst/>
              <a:gdLst/>
              <a:ahLst/>
              <a:cxnLst/>
              <a:rect l="0" t="0" r="0" b="0"/>
              <a:pathLst>
                <a:path w="32563" h="23546">
                  <a:moveTo>
                    <a:pt x="23025" y="0"/>
                  </a:moveTo>
                  <a:lnTo>
                    <a:pt x="32563" y="6934"/>
                  </a:lnTo>
                  <a:lnTo>
                    <a:pt x="27165" y="23546"/>
                  </a:lnTo>
                  <a:lnTo>
                    <a:pt x="0" y="23546"/>
                  </a:lnTo>
                  <a:lnTo>
                    <a:pt x="0" y="6667"/>
                  </a:lnTo>
                  <a:lnTo>
                    <a:pt x="23025" y="6667"/>
                  </a:lnTo>
                  <a:lnTo>
                    <a:pt x="2302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5" name="Shape 1497"/>
            <p:cNvSpPr/>
            <p:nvPr/>
          </p:nvSpPr>
          <p:spPr>
            <a:xfrm>
              <a:off x="1156253" y="736796"/>
              <a:ext cx="106782" cy="138002"/>
            </a:xfrm>
            <a:custGeom>
              <a:avLst/>
              <a:gdLst/>
              <a:ahLst/>
              <a:cxnLst/>
              <a:rect l="0" t="0" r="0" b="0"/>
              <a:pathLst>
                <a:path w="106782" h="138002">
                  <a:moveTo>
                    <a:pt x="0" y="0"/>
                  </a:moveTo>
                  <a:lnTo>
                    <a:pt x="62090" y="24045"/>
                  </a:lnTo>
                  <a:cubicBezTo>
                    <a:pt x="62141" y="24058"/>
                    <a:pt x="62205" y="24083"/>
                    <a:pt x="62255" y="24109"/>
                  </a:cubicBezTo>
                  <a:cubicBezTo>
                    <a:pt x="64071" y="24858"/>
                    <a:pt x="106782" y="42993"/>
                    <a:pt x="106782" y="92879"/>
                  </a:cubicBezTo>
                  <a:lnTo>
                    <a:pt x="106782" y="138002"/>
                  </a:lnTo>
                  <a:cubicBezTo>
                    <a:pt x="103441" y="136402"/>
                    <a:pt x="99847" y="135259"/>
                    <a:pt x="95961" y="135259"/>
                  </a:cubicBezTo>
                  <a:cubicBezTo>
                    <a:pt x="93866" y="135259"/>
                    <a:pt x="91884" y="135729"/>
                    <a:pt x="89916" y="136224"/>
                  </a:cubicBezTo>
                  <a:lnTo>
                    <a:pt x="89916" y="92879"/>
                  </a:lnTo>
                  <a:cubicBezTo>
                    <a:pt x="89916" y="55008"/>
                    <a:pt x="58077" y="40669"/>
                    <a:pt x="55880" y="39730"/>
                  </a:cubicBezTo>
                  <a:lnTo>
                    <a:pt x="0" y="18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6" name="Shape 1498"/>
            <p:cNvSpPr/>
            <p:nvPr/>
          </p:nvSpPr>
          <p:spPr>
            <a:xfrm>
              <a:off x="1156253" y="500357"/>
              <a:ext cx="25032" cy="142136"/>
            </a:xfrm>
            <a:custGeom>
              <a:avLst/>
              <a:gdLst/>
              <a:ahLst/>
              <a:cxnLst/>
              <a:rect l="0" t="0" r="0" b="0"/>
              <a:pathLst>
                <a:path w="25032" h="142136">
                  <a:moveTo>
                    <a:pt x="0" y="0"/>
                  </a:moveTo>
                  <a:lnTo>
                    <a:pt x="11623" y="24140"/>
                  </a:lnTo>
                  <a:cubicBezTo>
                    <a:pt x="14683" y="33957"/>
                    <a:pt x="16332" y="44390"/>
                    <a:pt x="16332" y="55201"/>
                  </a:cubicBezTo>
                  <a:lnTo>
                    <a:pt x="16332" y="86456"/>
                  </a:lnTo>
                  <a:cubicBezTo>
                    <a:pt x="21907" y="92908"/>
                    <a:pt x="25032" y="101188"/>
                    <a:pt x="25032" y="109862"/>
                  </a:cubicBezTo>
                  <a:cubicBezTo>
                    <a:pt x="25032" y="120301"/>
                    <a:pt x="20498" y="130195"/>
                    <a:pt x="12586" y="137002"/>
                  </a:cubicBezTo>
                  <a:lnTo>
                    <a:pt x="0" y="142136"/>
                  </a:lnTo>
                  <a:lnTo>
                    <a:pt x="0" y="124933"/>
                  </a:lnTo>
                  <a:lnTo>
                    <a:pt x="1587" y="124200"/>
                  </a:lnTo>
                  <a:cubicBezTo>
                    <a:pt x="5766" y="120619"/>
                    <a:pt x="8153" y="115387"/>
                    <a:pt x="8153" y="109862"/>
                  </a:cubicBezTo>
                  <a:cubicBezTo>
                    <a:pt x="8153" y="105252"/>
                    <a:pt x="6499" y="100937"/>
                    <a:pt x="3634" y="97578"/>
                  </a:cubicBezTo>
                  <a:lnTo>
                    <a:pt x="0" y="9555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sp>
        <p:nvSpPr>
          <p:cNvPr id="58" name="Номер слайда 57"/>
          <p:cNvSpPr>
            <a:spLocks noGrp="1"/>
          </p:cNvSpPr>
          <p:nvPr>
            <p:ph type="sldNum" sz="quarter" idx="12"/>
          </p:nvPr>
        </p:nvSpPr>
        <p:spPr>
          <a:xfrm>
            <a:off x="10834777" y="6477559"/>
            <a:ext cx="519023" cy="243915"/>
          </a:xfrm>
        </p:spPr>
        <p:txBody>
          <a:bodyPr/>
          <a:lstStyle/>
          <a:p>
            <a:fld id="{9D3197B4-9225-4703-91FB-A4593262BF03}" type="slidenum">
              <a:rPr lang="ru-RU" sz="1600" smtClean="0">
                <a:solidFill>
                  <a:schemeClr val="tx1">
                    <a:lumMod val="95000"/>
                    <a:lumOff val="5000"/>
                  </a:schemeClr>
                </a:solidFill>
              </a:rPr>
              <a:t>16</a:t>
            </a:fld>
            <a:endParaRPr lang="ru-RU" sz="1600" dirty="0">
              <a:solidFill>
                <a:schemeClr val="tx1">
                  <a:lumMod val="95000"/>
                  <a:lumOff val="5000"/>
                </a:schemeClr>
              </a:solidFill>
            </a:endParaRPr>
          </a:p>
        </p:txBody>
      </p:sp>
      <p:grpSp>
        <p:nvGrpSpPr>
          <p:cNvPr id="59" name="Group 23722"/>
          <p:cNvGrpSpPr/>
          <p:nvPr/>
        </p:nvGrpSpPr>
        <p:grpSpPr>
          <a:xfrm>
            <a:off x="11418324" y="6446763"/>
            <a:ext cx="790265" cy="304083"/>
            <a:chOff x="0" y="0"/>
            <a:chExt cx="540006" cy="240970"/>
          </a:xfrm>
        </p:grpSpPr>
        <p:sp>
          <p:nvSpPr>
            <p:cNvPr id="60"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61"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376314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627"/>
          <p:cNvPicPr/>
          <p:nvPr/>
        </p:nvPicPr>
        <p:blipFill>
          <a:blip r:embed="rId2" cstate="email">
            <a:extLst>
              <a:ext uri="{28A0092B-C50C-407E-A947-70E740481C1C}">
                <a14:useLocalDpi xmlns:a14="http://schemas.microsoft.com/office/drawing/2010/main"/>
              </a:ext>
            </a:extLst>
          </a:blip>
          <a:stretch>
            <a:fillRect/>
          </a:stretch>
        </p:blipFill>
        <p:spPr>
          <a:xfrm>
            <a:off x="246185" y="109855"/>
            <a:ext cx="10993315" cy="6638290"/>
          </a:xfrm>
          <a:prstGeom prst="rect">
            <a:avLst/>
          </a:prstGeom>
        </p:spPr>
      </p:pic>
      <p:sp>
        <p:nvSpPr>
          <p:cNvPr id="4" name="Номер слайда 3"/>
          <p:cNvSpPr>
            <a:spLocks noGrp="1"/>
          </p:cNvSpPr>
          <p:nvPr>
            <p:ph type="sldNum" sz="quarter" idx="12"/>
          </p:nvPr>
        </p:nvSpPr>
        <p:spPr>
          <a:xfrm>
            <a:off x="10869282" y="6446763"/>
            <a:ext cx="484517" cy="274712"/>
          </a:xfrm>
        </p:spPr>
        <p:txBody>
          <a:bodyPr/>
          <a:lstStyle/>
          <a:p>
            <a:fld id="{9D3197B4-9225-4703-91FB-A4593262BF03}" type="slidenum">
              <a:rPr lang="ru-RU" sz="1600" smtClean="0">
                <a:solidFill>
                  <a:schemeClr val="tx1">
                    <a:lumMod val="95000"/>
                    <a:lumOff val="5000"/>
                  </a:schemeClr>
                </a:solidFill>
              </a:rPr>
              <a:t>17</a:t>
            </a:fld>
            <a:endParaRPr lang="ru-RU" sz="1600" dirty="0">
              <a:solidFill>
                <a:schemeClr val="tx1">
                  <a:lumMod val="95000"/>
                  <a:lumOff val="5000"/>
                </a:schemeClr>
              </a:solidFill>
            </a:endParaRPr>
          </a:p>
        </p:txBody>
      </p:sp>
      <p:grpSp>
        <p:nvGrpSpPr>
          <p:cNvPr id="5" name="Group 23722"/>
          <p:cNvGrpSpPr/>
          <p:nvPr/>
        </p:nvGrpSpPr>
        <p:grpSpPr>
          <a:xfrm>
            <a:off x="11418324" y="6446763"/>
            <a:ext cx="790265" cy="304083"/>
            <a:chOff x="0" y="0"/>
            <a:chExt cx="540006" cy="240970"/>
          </a:xfrm>
        </p:grpSpPr>
        <p:sp>
          <p:nvSpPr>
            <p:cNvPr id="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713014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632"/>
          <p:cNvPicPr/>
          <p:nvPr/>
        </p:nvPicPr>
        <p:blipFill>
          <a:blip r:embed="rId2" cstate="email">
            <a:extLst>
              <a:ext uri="{28A0092B-C50C-407E-A947-70E740481C1C}">
                <a14:useLocalDpi xmlns:a14="http://schemas.microsoft.com/office/drawing/2010/main"/>
              </a:ext>
            </a:extLst>
          </a:blip>
          <a:stretch>
            <a:fillRect/>
          </a:stretch>
        </p:blipFill>
        <p:spPr>
          <a:xfrm>
            <a:off x="0" y="139700"/>
            <a:ext cx="9829801" cy="6718300"/>
          </a:xfrm>
          <a:prstGeom prst="rect">
            <a:avLst/>
          </a:prstGeom>
        </p:spPr>
      </p:pic>
      <p:sp>
        <p:nvSpPr>
          <p:cNvPr id="4" name="Номер слайда 3"/>
          <p:cNvSpPr>
            <a:spLocks noGrp="1"/>
          </p:cNvSpPr>
          <p:nvPr>
            <p:ph type="sldNum" sz="quarter" idx="12"/>
          </p:nvPr>
        </p:nvSpPr>
        <p:spPr>
          <a:xfrm>
            <a:off x="10817524" y="6446763"/>
            <a:ext cx="536275" cy="274712"/>
          </a:xfrm>
        </p:spPr>
        <p:txBody>
          <a:bodyPr/>
          <a:lstStyle/>
          <a:p>
            <a:fld id="{9D3197B4-9225-4703-91FB-A4593262BF03}" type="slidenum">
              <a:rPr lang="ru-RU" sz="1600" smtClean="0">
                <a:solidFill>
                  <a:schemeClr val="tx1">
                    <a:lumMod val="95000"/>
                    <a:lumOff val="5000"/>
                  </a:schemeClr>
                </a:solidFill>
              </a:rPr>
              <a:t>18</a:t>
            </a:fld>
            <a:endParaRPr lang="ru-RU" sz="1600">
              <a:solidFill>
                <a:schemeClr val="tx1">
                  <a:lumMod val="95000"/>
                  <a:lumOff val="5000"/>
                </a:schemeClr>
              </a:solidFill>
            </a:endParaRPr>
          </a:p>
        </p:txBody>
      </p:sp>
      <p:grpSp>
        <p:nvGrpSpPr>
          <p:cNvPr id="5" name="Group 23722"/>
          <p:cNvGrpSpPr/>
          <p:nvPr/>
        </p:nvGrpSpPr>
        <p:grpSpPr>
          <a:xfrm>
            <a:off x="11418324" y="6446763"/>
            <a:ext cx="790265" cy="304083"/>
            <a:chOff x="0" y="0"/>
            <a:chExt cx="540006" cy="240970"/>
          </a:xfrm>
        </p:grpSpPr>
        <p:sp>
          <p:nvSpPr>
            <p:cNvPr id="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448108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637"/>
          <p:cNvPicPr/>
          <p:nvPr/>
        </p:nvPicPr>
        <p:blipFill>
          <a:blip r:embed="rId2" cstate="email">
            <a:extLst>
              <a:ext uri="{28A0092B-C50C-407E-A947-70E740481C1C}">
                <a14:useLocalDpi xmlns:a14="http://schemas.microsoft.com/office/drawing/2010/main"/>
              </a:ext>
            </a:extLst>
          </a:blip>
          <a:stretch>
            <a:fillRect/>
          </a:stretch>
        </p:blipFill>
        <p:spPr>
          <a:xfrm>
            <a:off x="140679" y="96203"/>
            <a:ext cx="11251222" cy="6444298"/>
          </a:xfrm>
          <a:prstGeom prst="rect">
            <a:avLst/>
          </a:prstGeom>
        </p:spPr>
      </p:pic>
      <p:sp>
        <p:nvSpPr>
          <p:cNvPr id="4" name="Номер слайда 3"/>
          <p:cNvSpPr>
            <a:spLocks noGrp="1"/>
          </p:cNvSpPr>
          <p:nvPr>
            <p:ph type="sldNum" sz="quarter" idx="12"/>
          </p:nvPr>
        </p:nvSpPr>
        <p:spPr>
          <a:xfrm>
            <a:off x="10886536" y="6446763"/>
            <a:ext cx="467264" cy="274712"/>
          </a:xfrm>
        </p:spPr>
        <p:txBody>
          <a:bodyPr/>
          <a:lstStyle/>
          <a:p>
            <a:fld id="{9D3197B4-9225-4703-91FB-A4593262BF03}" type="slidenum">
              <a:rPr lang="ru-RU" sz="1800" smtClean="0">
                <a:solidFill>
                  <a:schemeClr val="tx1">
                    <a:lumMod val="95000"/>
                    <a:lumOff val="5000"/>
                  </a:schemeClr>
                </a:solidFill>
              </a:rPr>
              <a:t>19</a:t>
            </a:fld>
            <a:endParaRPr lang="ru-RU" sz="1800" dirty="0">
              <a:solidFill>
                <a:schemeClr val="tx1">
                  <a:lumMod val="95000"/>
                  <a:lumOff val="5000"/>
                </a:schemeClr>
              </a:solidFill>
            </a:endParaRPr>
          </a:p>
        </p:txBody>
      </p:sp>
      <p:grpSp>
        <p:nvGrpSpPr>
          <p:cNvPr id="5" name="Group 23722"/>
          <p:cNvGrpSpPr/>
          <p:nvPr/>
        </p:nvGrpSpPr>
        <p:grpSpPr>
          <a:xfrm>
            <a:off x="11418324" y="6446763"/>
            <a:ext cx="790265" cy="304083"/>
            <a:chOff x="0" y="0"/>
            <a:chExt cx="540006" cy="240970"/>
          </a:xfrm>
        </p:grpSpPr>
        <p:sp>
          <p:nvSpPr>
            <p:cNvPr id="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302312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582"/>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1594338" y="281354"/>
            <a:ext cx="9401908" cy="6397075"/>
          </a:xfrm>
          <a:prstGeom prst="rect">
            <a:avLst/>
          </a:prstGeom>
        </p:spPr>
      </p:pic>
      <p:sp>
        <p:nvSpPr>
          <p:cNvPr id="3" name="Номер слайда 2"/>
          <p:cNvSpPr>
            <a:spLocks noGrp="1"/>
          </p:cNvSpPr>
          <p:nvPr>
            <p:ph type="sldNum" sz="quarter" idx="12"/>
          </p:nvPr>
        </p:nvSpPr>
        <p:spPr>
          <a:xfrm>
            <a:off x="8675124" y="6446763"/>
            <a:ext cx="2743200" cy="365125"/>
          </a:xfrm>
        </p:spPr>
        <p:txBody>
          <a:bodyPr/>
          <a:lstStyle/>
          <a:p>
            <a:fld id="{9D3197B4-9225-4703-91FB-A4593262BF03}" type="slidenum">
              <a:rPr lang="ru-RU" sz="1600" smtClean="0">
                <a:solidFill>
                  <a:schemeClr val="tx1">
                    <a:lumMod val="95000"/>
                    <a:lumOff val="5000"/>
                  </a:schemeClr>
                </a:solidFill>
              </a:rPr>
              <a:t>2</a:t>
            </a:fld>
            <a:endParaRPr lang="ru-RU" sz="1600" dirty="0">
              <a:solidFill>
                <a:schemeClr val="tx1">
                  <a:lumMod val="95000"/>
                  <a:lumOff val="5000"/>
                </a:schemeClr>
              </a:solidFill>
            </a:endParaRPr>
          </a:p>
        </p:txBody>
      </p:sp>
      <p:grpSp>
        <p:nvGrpSpPr>
          <p:cNvPr id="5" name="Group 23722"/>
          <p:cNvGrpSpPr/>
          <p:nvPr/>
        </p:nvGrpSpPr>
        <p:grpSpPr>
          <a:xfrm>
            <a:off x="11418324" y="6446763"/>
            <a:ext cx="790265" cy="304083"/>
            <a:chOff x="0" y="0"/>
            <a:chExt cx="540006" cy="240970"/>
          </a:xfrm>
        </p:grpSpPr>
        <p:sp>
          <p:nvSpPr>
            <p:cNvPr id="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2171828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21434"/>
          <p:cNvGrpSpPr/>
          <p:nvPr/>
        </p:nvGrpSpPr>
        <p:grpSpPr>
          <a:xfrm>
            <a:off x="139307" y="164813"/>
            <a:ext cx="12192000" cy="6925945"/>
            <a:chOff x="0" y="0"/>
            <a:chExt cx="7873606" cy="6926230"/>
          </a:xfrm>
        </p:grpSpPr>
        <p:sp>
          <p:nvSpPr>
            <p:cNvPr id="150" name="Shape 2404"/>
            <p:cNvSpPr/>
            <p:nvPr/>
          </p:nvSpPr>
          <p:spPr>
            <a:xfrm>
              <a:off x="585743" y="1045273"/>
              <a:ext cx="7119925" cy="737362"/>
            </a:xfrm>
            <a:custGeom>
              <a:avLst/>
              <a:gdLst/>
              <a:ahLst/>
              <a:cxnLst/>
              <a:rect l="0" t="0" r="0" b="0"/>
              <a:pathLst>
                <a:path w="7119925" h="737362">
                  <a:moveTo>
                    <a:pt x="143992" y="0"/>
                  </a:moveTo>
                  <a:lnTo>
                    <a:pt x="6975919" y="0"/>
                  </a:lnTo>
                  <a:cubicBezTo>
                    <a:pt x="7055117" y="0"/>
                    <a:pt x="7119925" y="64795"/>
                    <a:pt x="7119925" y="143993"/>
                  </a:cubicBezTo>
                  <a:lnTo>
                    <a:pt x="7119925" y="593357"/>
                  </a:lnTo>
                  <a:cubicBezTo>
                    <a:pt x="7119925" y="672567"/>
                    <a:pt x="7055117" y="737362"/>
                    <a:pt x="6975919" y="737362"/>
                  </a:cubicBezTo>
                  <a:lnTo>
                    <a:pt x="143992" y="737362"/>
                  </a:lnTo>
                  <a:cubicBezTo>
                    <a:pt x="64465" y="737362"/>
                    <a:pt x="0" y="672897"/>
                    <a:pt x="0" y="593357"/>
                  </a:cubicBezTo>
                  <a:lnTo>
                    <a:pt x="0" y="143993"/>
                  </a:lnTo>
                  <a:cubicBezTo>
                    <a:pt x="0" y="64465"/>
                    <a:pt x="64465" y="0"/>
                    <a:pt x="143992" y="0"/>
                  </a:cubicBezTo>
                  <a:close/>
                </a:path>
              </a:pathLst>
            </a:custGeom>
            <a:ln w="0" cap="flat">
              <a:miter lim="127000"/>
            </a:ln>
          </p:spPr>
          <p:style>
            <a:lnRef idx="0">
              <a:srgbClr val="000000">
                <a:alpha val="0"/>
              </a:srgbClr>
            </a:lnRef>
            <a:fillRef idx="1">
              <a:srgbClr val="C3D2BB"/>
            </a:fillRef>
            <a:effectRef idx="0">
              <a:scrgbClr r="0" g="0" b="0"/>
            </a:effectRef>
            <a:fontRef idx="none"/>
          </p:style>
          <p:txBody>
            <a:bodyPr/>
            <a:lstStyle/>
            <a:p>
              <a:endParaRPr lang="ru-RU"/>
            </a:p>
          </p:txBody>
        </p:sp>
        <p:pic>
          <p:nvPicPr>
            <p:cNvPr id="119" name="Picture 23642"/>
            <p:cNvPicPr/>
            <p:nvPr/>
          </p:nvPicPr>
          <p:blipFill>
            <a:blip r:embed="rId2" cstate="email">
              <a:extLst>
                <a:ext uri="{28A0092B-C50C-407E-A947-70E740481C1C}">
                  <a14:useLocalDpi xmlns:a14="http://schemas.microsoft.com/office/drawing/2010/main"/>
                </a:ext>
              </a:extLst>
            </a:blip>
            <a:stretch>
              <a:fillRect/>
            </a:stretch>
          </p:blipFill>
          <p:spPr>
            <a:xfrm>
              <a:off x="414528" y="5052231"/>
              <a:ext cx="7461504" cy="1874520"/>
            </a:xfrm>
            <a:prstGeom prst="rect">
              <a:avLst/>
            </a:prstGeom>
          </p:spPr>
        </p:pic>
        <p:pic>
          <p:nvPicPr>
            <p:cNvPr id="120" name="Picture 23643"/>
            <p:cNvPicPr/>
            <p:nvPr/>
          </p:nvPicPr>
          <p:blipFill>
            <a:blip r:embed="rId3" cstate="email">
              <a:extLst>
                <a:ext uri="{28A0092B-C50C-407E-A947-70E740481C1C}">
                  <a14:useLocalDpi xmlns:a14="http://schemas.microsoft.com/office/drawing/2010/main"/>
                </a:ext>
              </a:extLst>
            </a:blip>
            <a:stretch>
              <a:fillRect/>
            </a:stretch>
          </p:blipFill>
          <p:spPr>
            <a:xfrm>
              <a:off x="580136" y="5230031"/>
              <a:ext cx="7126225" cy="1517904"/>
            </a:xfrm>
            <a:prstGeom prst="rect">
              <a:avLst/>
            </a:prstGeom>
          </p:spPr>
        </p:pic>
        <p:sp>
          <p:nvSpPr>
            <p:cNvPr id="121" name="Shape 2330"/>
            <p:cNvSpPr/>
            <p:nvPr/>
          </p:nvSpPr>
          <p:spPr>
            <a:xfrm>
              <a:off x="585743" y="5234884"/>
              <a:ext cx="7119925" cy="1514818"/>
            </a:xfrm>
            <a:custGeom>
              <a:avLst/>
              <a:gdLst/>
              <a:ahLst/>
              <a:cxnLst/>
              <a:rect l="0" t="0" r="0" b="0"/>
              <a:pathLst>
                <a:path w="7119925" h="1514818">
                  <a:moveTo>
                    <a:pt x="6975919" y="1514818"/>
                  </a:moveTo>
                  <a:lnTo>
                    <a:pt x="143992" y="1514818"/>
                  </a:lnTo>
                  <a:cubicBezTo>
                    <a:pt x="64465" y="1514818"/>
                    <a:pt x="0" y="1450353"/>
                    <a:pt x="0" y="1370813"/>
                  </a:cubicBezTo>
                  <a:lnTo>
                    <a:pt x="0" y="143993"/>
                  </a:lnTo>
                  <a:cubicBezTo>
                    <a:pt x="0" y="64465"/>
                    <a:pt x="64465" y="0"/>
                    <a:pt x="143992" y="0"/>
                  </a:cubicBezTo>
                  <a:lnTo>
                    <a:pt x="6975919" y="0"/>
                  </a:lnTo>
                  <a:cubicBezTo>
                    <a:pt x="7055447" y="0"/>
                    <a:pt x="7119925" y="64465"/>
                    <a:pt x="7119925" y="143993"/>
                  </a:cubicBezTo>
                  <a:lnTo>
                    <a:pt x="7119925" y="1370813"/>
                  </a:lnTo>
                  <a:cubicBezTo>
                    <a:pt x="7119925" y="1450353"/>
                    <a:pt x="7055447" y="1514818"/>
                    <a:pt x="6975919" y="1514818"/>
                  </a:cubicBezTo>
                  <a:close/>
                </a:path>
              </a:pathLst>
            </a:custGeom>
            <a:ln w="25311" cap="flat">
              <a:miter lim="127000"/>
            </a:ln>
          </p:spPr>
          <p:style>
            <a:lnRef idx="1">
              <a:srgbClr val="6D4D8C"/>
            </a:lnRef>
            <a:fillRef idx="0">
              <a:srgbClr val="000000">
                <a:alpha val="0"/>
              </a:srgbClr>
            </a:fillRef>
            <a:effectRef idx="0">
              <a:scrgbClr r="0" g="0" b="0"/>
            </a:effectRef>
            <a:fontRef idx="none"/>
          </p:style>
          <p:txBody>
            <a:bodyPr/>
            <a:lstStyle/>
            <a:p>
              <a:endParaRPr lang="ru-RU"/>
            </a:p>
          </p:txBody>
        </p:sp>
        <p:pic>
          <p:nvPicPr>
            <p:cNvPr id="122" name="Picture 23650"/>
            <p:cNvPicPr/>
            <p:nvPr/>
          </p:nvPicPr>
          <p:blipFill>
            <a:blip r:embed="rId4" cstate="email">
              <a:extLst>
                <a:ext uri="{28A0092B-C50C-407E-A947-70E740481C1C}">
                  <a14:useLocalDpi xmlns:a14="http://schemas.microsoft.com/office/drawing/2010/main"/>
                </a:ext>
              </a:extLst>
            </a:blip>
            <a:stretch>
              <a:fillRect/>
            </a:stretch>
          </p:blipFill>
          <p:spPr>
            <a:xfrm>
              <a:off x="414528" y="861231"/>
              <a:ext cx="7461504" cy="1100328"/>
            </a:xfrm>
            <a:prstGeom prst="rect">
              <a:avLst/>
            </a:prstGeom>
          </p:spPr>
        </p:pic>
        <p:pic>
          <p:nvPicPr>
            <p:cNvPr id="123" name="Picture 23648"/>
            <p:cNvPicPr/>
            <p:nvPr/>
          </p:nvPicPr>
          <p:blipFill>
            <a:blip r:embed="rId5" cstate="email">
              <a:extLst>
                <a:ext uri="{28A0092B-C50C-407E-A947-70E740481C1C}">
                  <a14:useLocalDpi xmlns:a14="http://schemas.microsoft.com/office/drawing/2010/main"/>
                </a:ext>
              </a:extLst>
            </a:blip>
            <a:stretch>
              <a:fillRect/>
            </a:stretch>
          </p:blipFill>
          <p:spPr>
            <a:xfrm>
              <a:off x="414528" y="1677079"/>
              <a:ext cx="7461504" cy="1447800"/>
            </a:xfrm>
            <a:prstGeom prst="rect">
              <a:avLst/>
            </a:prstGeom>
          </p:spPr>
        </p:pic>
        <p:pic>
          <p:nvPicPr>
            <p:cNvPr id="124" name="Picture 23649"/>
            <p:cNvPicPr/>
            <p:nvPr/>
          </p:nvPicPr>
          <p:blipFill>
            <a:blip r:embed="rId6" cstate="email">
              <a:extLst>
                <a:ext uri="{28A0092B-C50C-407E-A947-70E740481C1C}">
                  <a14:useLocalDpi xmlns:a14="http://schemas.microsoft.com/office/drawing/2010/main"/>
                </a:ext>
              </a:extLst>
            </a:blip>
            <a:stretch>
              <a:fillRect/>
            </a:stretch>
          </p:blipFill>
          <p:spPr>
            <a:xfrm>
              <a:off x="580136" y="1854879"/>
              <a:ext cx="7126225" cy="1088136"/>
            </a:xfrm>
            <a:prstGeom prst="rect">
              <a:avLst/>
            </a:prstGeom>
          </p:spPr>
        </p:pic>
        <p:sp>
          <p:nvSpPr>
            <p:cNvPr id="125" name="Shape 2349"/>
            <p:cNvSpPr/>
            <p:nvPr/>
          </p:nvSpPr>
          <p:spPr>
            <a:xfrm>
              <a:off x="585743" y="1859897"/>
              <a:ext cx="7119925" cy="1082827"/>
            </a:xfrm>
            <a:custGeom>
              <a:avLst/>
              <a:gdLst/>
              <a:ahLst/>
              <a:cxnLst/>
              <a:rect l="0" t="0" r="0" b="0"/>
              <a:pathLst>
                <a:path w="7119925" h="1082827">
                  <a:moveTo>
                    <a:pt x="6975919" y="1082827"/>
                  </a:moveTo>
                  <a:lnTo>
                    <a:pt x="143992" y="1082827"/>
                  </a:lnTo>
                  <a:cubicBezTo>
                    <a:pt x="64465" y="1082827"/>
                    <a:pt x="0" y="1018362"/>
                    <a:pt x="0" y="938822"/>
                  </a:cubicBezTo>
                  <a:lnTo>
                    <a:pt x="0" y="144005"/>
                  </a:lnTo>
                  <a:cubicBezTo>
                    <a:pt x="0" y="64478"/>
                    <a:pt x="64465" y="0"/>
                    <a:pt x="143992" y="0"/>
                  </a:cubicBezTo>
                  <a:lnTo>
                    <a:pt x="6975919" y="0"/>
                  </a:lnTo>
                  <a:cubicBezTo>
                    <a:pt x="7055447" y="0"/>
                    <a:pt x="7119925" y="64478"/>
                    <a:pt x="7119925" y="144005"/>
                  </a:cubicBezTo>
                  <a:lnTo>
                    <a:pt x="7119925" y="938822"/>
                  </a:lnTo>
                  <a:cubicBezTo>
                    <a:pt x="7119925" y="1018362"/>
                    <a:pt x="7055447" y="1082827"/>
                    <a:pt x="6975919" y="1082827"/>
                  </a:cubicBezTo>
                  <a:close/>
                </a:path>
              </a:pathLst>
            </a:custGeom>
            <a:ln w="25311" cap="flat">
              <a:miter lim="127000"/>
            </a:ln>
          </p:spPr>
          <p:style>
            <a:lnRef idx="1">
              <a:srgbClr val="6D4D8C"/>
            </a:lnRef>
            <a:fillRef idx="0">
              <a:srgbClr val="000000">
                <a:alpha val="0"/>
              </a:srgbClr>
            </a:fillRef>
            <a:effectRef idx="0">
              <a:scrgbClr r="0" g="0" b="0"/>
            </a:effectRef>
            <a:fontRef idx="none"/>
          </p:style>
          <p:txBody>
            <a:bodyPr/>
            <a:lstStyle/>
            <a:p>
              <a:endParaRPr lang="ru-RU"/>
            </a:p>
          </p:txBody>
        </p:sp>
        <p:pic>
          <p:nvPicPr>
            <p:cNvPr id="126" name="Picture 23644"/>
            <p:cNvPicPr/>
            <p:nvPr/>
          </p:nvPicPr>
          <p:blipFill>
            <a:blip r:embed="rId7" cstate="email">
              <a:extLst>
                <a:ext uri="{28A0092B-C50C-407E-A947-70E740481C1C}">
                  <a14:useLocalDpi xmlns:a14="http://schemas.microsoft.com/office/drawing/2010/main"/>
                </a:ext>
              </a:extLst>
            </a:blip>
            <a:stretch>
              <a:fillRect/>
            </a:stretch>
          </p:blipFill>
          <p:spPr>
            <a:xfrm>
              <a:off x="2697480" y="4131735"/>
              <a:ext cx="5178553" cy="1139952"/>
            </a:xfrm>
            <a:prstGeom prst="rect">
              <a:avLst/>
            </a:prstGeom>
          </p:spPr>
        </p:pic>
        <p:pic>
          <p:nvPicPr>
            <p:cNvPr id="127" name="Picture 23645"/>
            <p:cNvPicPr/>
            <p:nvPr/>
          </p:nvPicPr>
          <p:blipFill>
            <a:blip r:embed="rId8" cstate="email">
              <a:extLst>
                <a:ext uri="{28A0092B-C50C-407E-A947-70E740481C1C}">
                  <a14:useLocalDpi xmlns:a14="http://schemas.microsoft.com/office/drawing/2010/main"/>
                </a:ext>
              </a:extLst>
            </a:blip>
            <a:stretch>
              <a:fillRect/>
            </a:stretch>
          </p:blipFill>
          <p:spPr>
            <a:xfrm>
              <a:off x="414528" y="4131735"/>
              <a:ext cx="2551176" cy="1139952"/>
            </a:xfrm>
            <a:prstGeom prst="rect">
              <a:avLst/>
            </a:prstGeom>
          </p:spPr>
        </p:pic>
        <p:sp>
          <p:nvSpPr>
            <p:cNvPr id="128" name="Shape 2363"/>
            <p:cNvSpPr/>
            <p:nvPr/>
          </p:nvSpPr>
          <p:spPr>
            <a:xfrm>
              <a:off x="2873867" y="4315840"/>
              <a:ext cx="4831791" cy="775043"/>
            </a:xfrm>
            <a:custGeom>
              <a:avLst/>
              <a:gdLst/>
              <a:ahLst/>
              <a:cxnLst/>
              <a:rect l="0" t="0" r="0" b="0"/>
              <a:pathLst>
                <a:path w="4831791" h="775043">
                  <a:moveTo>
                    <a:pt x="315405" y="0"/>
                  </a:moveTo>
                  <a:lnTo>
                    <a:pt x="4687799" y="0"/>
                  </a:lnTo>
                  <a:cubicBezTo>
                    <a:pt x="4767326" y="0"/>
                    <a:pt x="4831791" y="64465"/>
                    <a:pt x="4831791" y="143993"/>
                  </a:cubicBezTo>
                  <a:lnTo>
                    <a:pt x="4831791" y="631038"/>
                  </a:lnTo>
                  <a:cubicBezTo>
                    <a:pt x="4831791" y="710565"/>
                    <a:pt x="4767326" y="775043"/>
                    <a:pt x="4687799" y="775043"/>
                  </a:cubicBezTo>
                  <a:lnTo>
                    <a:pt x="315405" y="775043"/>
                  </a:lnTo>
                  <a:lnTo>
                    <a:pt x="315405" y="716712"/>
                  </a:lnTo>
                  <a:cubicBezTo>
                    <a:pt x="139967" y="709295"/>
                    <a:pt x="0" y="564782"/>
                    <a:pt x="0" y="387515"/>
                  </a:cubicBezTo>
                  <a:cubicBezTo>
                    <a:pt x="0" y="210261"/>
                    <a:pt x="139967" y="65736"/>
                    <a:pt x="315405" y="58319"/>
                  </a:cubicBezTo>
                  <a:lnTo>
                    <a:pt x="315405" y="0"/>
                  </a:lnTo>
                  <a:close/>
                </a:path>
              </a:pathLst>
            </a:custGeom>
            <a:ln w="0" cap="flat">
              <a:miter lim="127000"/>
            </a:ln>
          </p:spPr>
          <p:style>
            <a:lnRef idx="0">
              <a:srgbClr val="000000">
                <a:alpha val="0"/>
              </a:srgbClr>
            </a:lnRef>
            <a:fillRef idx="1">
              <a:srgbClr val="722722"/>
            </a:fillRef>
            <a:effectRef idx="0">
              <a:scrgbClr r="0" g="0" b="0"/>
            </a:effectRef>
            <a:fontRef idx="none"/>
          </p:style>
          <p:txBody>
            <a:bodyPr/>
            <a:lstStyle/>
            <a:p>
              <a:endParaRPr lang="ru-RU"/>
            </a:p>
          </p:txBody>
        </p:sp>
        <p:sp>
          <p:nvSpPr>
            <p:cNvPr id="129" name="Shape 2364"/>
            <p:cNvSpPr/>
            <p:nvPr/>
          </p:nvSpPr>
          <p:spPr>
            <a:xfrm>
              <a:off x="2873867" y="4315840"/>
              <a:ext cx="4831791" cy="775043"/>
            </a:xfrm>
            <a:custGeom>
              <a:avLst/>
              <a:gdLst/>
              <a:ahLst/>
              <a:cxnLst/>
              <a:rect l="0" t="0" r="0" b="0"/>
              <a:pathLst>
                <a:path w="4831791" h="775043">
                  <a:moveTo>
                    <a:pt x="315405" y="58319"/>
                  </a:moveTo>
                  <a:cubicBezTo>
                    <a:pt x="139967" y="65736"/>
                    <a:pt x="0" y="210261"/>
                    <a:pt x="0" y="387515"/>
                  </a:cubicBezTo>
                  <a:cubicBezTo>
                    <a:pt x="0" y="564782"/>
                    <a:pt x="139967" y="709295"/>
                    <a:pt x="315405" y="716712"/>
                  </a:cubicBezTo>
                  <a:lnTo>
                    <a:pt x="315405" y="775043"/>
                  </a:lnTo>
                  <a:lnTo>
                    <a:pt x="4687799" y="775043"/>
                  </a:lnTo>
                  <a:cubicBezTo>
                    <a:pt x="4767326" y="775043"/>
                    <a:pt x="4831791" y="710565"/>
                    <a:pt x="4831791" y="631038"/>
                  </a:cubicBezTo>
                  <a:lnTo>
                    <a:pt x="4831791" y="143993"/>
                  </a:lnTo>
                  <a:cubicBezTo>
                    <a:pt x="4831791" y="64465"/>
                    <a:pt x="4767326" y="0"/>
                    <a:pt x="4687799" y="0"/>
                  </a:cubicBezTo>
                  <a:lnTo>
                    <a:pt x="315405" y="0"/>
                  </a:lnTo>
                  <a:lnTo>
                    <a:pt x="315405" y="58319"/>
                  </a:ln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30" name="Shape 2365"/>
            <p:cNvSpPr/>
            <p:nvPr/>
          </p:nvSpPr>
          <p:spPr>
            <a:xfrm>
              <a:off x="585739" y="4315840"/>
              <a:ext cx="2198675" cy="775043"/>
            </a:xfrm>
            <a:custGeom>
              <a:avLst/>
              <a:gdLst/>
              <a:ahLst/>
              <a:cxnLst/>
              <a:rect l="0" t="0" r="0" b="0"/>
              <a:pathLst>
                <a:path w="2198675" h="775043">
                  <a:moveTo>
                    <a:pt x="315405" y="0"/>
                  </a:moveTo>
                  <a:lnTo>
                    <a:pt x="2054669" y="0"/>
                  </a:lnTo>
                  <a:cubicBezTo>
                    <a:pt x="2134197" y="0"/>
                    <a:pt x="2198675" y="64465"/>
                    <a:pt x="2198675" y="143993"/>
                  </a:cubicBezTo>
                  <a:lnTo>
                    <a:pt x="2198675" y="631038"/>
                  </a:lnTo>
                  <a:cubicBezTo>
                    <a:pt x="2198675" y="710565"/>
                    <a:pt x="2134197" y="775043"/>
                    <a:pt x="2054669" y="775043"/>
                  </a:cubicBezTo>
                  <a:lnTo>
                    <a:pt x="315405" y="775043"/>
                  </a:lnTo>
                  <a:lnTo>
                    <a:pt x="315405" y="716712"/>
                  </a:lnTo>
                  <a:cubicBezTo>
                    <a:pt x="139967" y="709295"/>
                    <a:pt x="0" y="564782"/>
                    <a:pt x="0" y="387515"/>
                  </a:cubicBezTo>
                  <a:cubicBezTo>
                    <a:pt x="0" y="210261"/>
                    <a:pt x="139967" y="65736"/>
                    <a:pt x="315405" y="58319"/>
                  </a:cubicBezTo>
                  <a:lnTo>
                    <a:pt x="315405" y="0"/>
                  </a:lnTo>
                  <a:close/>
                </a:path>
              </a:pathLst>
            </a:custGeom>
            <a:ln w="0" cap="flat">
              <a:miter lim="127000"/>
            </a:ln>
          </p:spPr>
          <p:style>
            <a:lnRef idx="0">
              <a:srgbClr val="000000">
                <a:alpha val="0"/>
              </a:srgbClr>
            </a:lnRef>
            <a:fillRef idx="1">
              <a:srgbClr val="722722"/>
            </a:fillRef>
            <a:effectRef idx="0">
              <a:scrgbClr r="0" g="0" b="0"/>
            </a:effectRef>
            <a:fontRef idx="none"/>
          </p:style>
          <p:txBody>
            <a:bodyPr/>
            <a:lstStyle/>
            <a:p>
              <a:endParaRPr lang="ru-RU" dirty="0"/>
            </a:p>
          </p:txBody>
        </p:sp>
        <p:sp>
          <p:nvSpPr>
            <p:cNvPr id="131" name="Shape 2366"/>
            <p:cNvSpPr/>
            <p:nvPr/>
          </p:nvSpPr>
          <p:spPr>
            <a:xfrm>
              <a:off x="585739" y="4315840"/>
              <a:ext cx="2198675" cy="775043"/>
            </a:xfrm>
            <a:custGeom>
              <a:avLst/>
              <a:gdLst/>
              <a:ahLst/>
              <a:cxnLst/>
              <a:rect l="0" t="0" r="0" b="0"/>
              <a:pathLst>
                <a:path w="2198675" h="775043">
                  <a:moveTo>
                    <a:pt x="315405" y="58319"/>
                  </a:moveTo>
                  <a:cubicBezTo>
                    <a:pt x="139967" y="65736"/>
                    <a:pt x="0" y="210261"/>
                    <a:pt x="0" y="387515"/>
                  </a:cubicBezTo>
                  <a:cubicBezTo>
                    <a:pt x="0" y="564782"/>
                    <a:pt x="139967" y="709295"/>
                    <a:pt x="315405" y="716712"/>
                  </a:cubicBezTo>
                  <a:lnTo>
                    <a:pt x="315405" y="775043"/>
                  </a:lnTo>
                  <a:lnTo>
                    <a:pt x="2054669" y="775043"/>
                  </a:lnTo>
                  <a:cubicBezTo>
                    <a:pt x="2134197" y="775043"/>
                    <a:pt x="2198675" y="710565"/>
                    <a:pt x="2198675" y="631038"/>
                  </a:cubicBezTo>
                  <a:lnTo>
                    <a:pt x="2198675" y="143993"/>
                  </a:lnTo>
                  <a:cubicBezTo>
                    <a:pt x="2198675" y="64465"/>
                    <a:pt x="2134197" y="0"/>
                    <a:pt x="2054669" y="0"/>
                  </a:cubicBezTo>
                  <a:lnTo>
                    <a:pt x="315405" y="0"/>
                  </a:lnTo>
                  <a:lnTo>
                    <a:pt x="315405" y="58319"/>
                  </a:ln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32" name="Shape 2375"/>
            <p:cNvSpPr/>
            <p:nvPr/>
          </p:nvSpPr>
          <p:spPr>
            <a:xfrm>
              <a:off x="721765" y="4494671"/>
              <a:ext cx="222872" cy="461163"/>
            </a:xfrm>
            <a:custGeom>
              <a:avLst/>
              <a:gdLst/>
              <a:ahLst/>
              <a:cxnLst/>
              <a:rect l="0" t="0" r="0" b="0"/>
              <a:pathLst>
                <a:path w="222872" h="461163">
                  <a:moveTo>
                    <a:pt x="119634" y="0"/>
                  </a:moveTo>
                  <a:cubicBezTo>
                    <a:pt x="127152" y="0"/>
                    <a:pt x="133236" y="6083"/>
                    <a:pt x="133236" y="13589"/>
                  </a:cubicBezTo>
                  <a:lnTo>
                    <a:pt x="133236" y="27000"/>
                  </a:lnTo>
                  <a:lnTo>
                    <a:pt x="209283" y="27000"/>
                  </a:lnTo>
                  <a:lnTo>
                    <a:pt x="209283" y="13589"/>
                  </a:lnTo>
                  <a:cubicBezTo>
                    <a:pt x="209283" y="6083"/>
                    <a:pt x="215367" y="0"/>
                    <a:pt x="222872" y="0"/>
                  </a:cubicBezTo>
                  <a:lnTo>
                    <a:pt x="222872" y="80074"/>
                  </a:lnTo>
                  <a:cubicBezTo>
                    <a:pt x="215367" y="80074"/>
                    <a:pt x="209283" y="73978"/>
                    <a:pt x="209283" y="66472"/>
                  </a:cubicBezTo>
                  <a:lnTo>
                    <a:pt x="209283" y="54178"/>
                  </a:lnTo>
                  <a:lnTo>
                    <a:pt x="133236" y="54178"/>
                  </a:lnTo>
                  <a:lnTo>
                    <a:pt x="133236" y="66472"/>
                  </a:lnTo>
                  <a:cubicBezTo>
                    <a:pt x="133236" y="73978"/>
                    <a:pt x="127152" y="80074"/>
                    <a:pt x="119634" y="80074"/>
                  </a:cubicBezTo>
                  <a:cubicBezTo>
                    <a:pt x="112141" y="80074"/>
                    <a:pt x="106045" y="73978"/>
                    <a:pt x="106045" y="66472"/>
                  </a:cubicBezTo>
                  <a:lnTo>
                    <a:pt x="106045" y="54178"/>
                  </a:lnTo>
                  <a:lnTo>
                    <a:pt x="27203" y="54178"/>
                  </a:lnTo>
                  <a:lnTo>
                    <a:pt x="27203" y="109766"/>
                  </a:lnTo>
                  <a:lnTo>
                    <a:pt x="222872" y="109766"/>
                  </a:lnTo>
                  <a:lnTo>
                    <a:pt x="222872" y="136970"/>
                  </a:lnTo>
                  <a:lnTo>
                    <a:pt x="27191" y="136970"/>
                  </a:lnTo>
                  <a:lnTo>
                    <a:pt x="27191" y="334163"/>
                  </a:lnTo>
                  <a:lnTo>
                    <a:pt x="93663" y="334163"/>
                  </a:lnTo>
                  <a:cubicBezTo>
                    <a:pt x="93650" y="333413"/>
                    <a:pt x="93612" y="332664"/>
                    <a:pt x="93612" y="331889"/>
                  </a:cubicBezTo>
                  <a:cubicBezTo>
                    <a:pt x="93612" y="260617"/>
                    <a:pt x="151600" y="202629"/>
                    <a:pt x="222872" y="202629"/>
                  </a:cubicBezTo>
                  <a:lnTo>
                    <a:pt x="222872" y="229819"/>
                  </a:lnTo>
                  <a:cubicBezTo>
                    <a:pt x="166586" y="229819"/>
                    <a:pt x="120802" y="275616"/>
                    <a:pt x="120802" y="331889"/>
                  </a:cubicBezTo>
                  <a:cubicBezTo>
                    <a:pt x="120802" y="388188"/>
                    <a:pt x="166586" y="433972"/>
                    <a:pt x="222872" y="433972"/>
                  </a:cubicBezTo>
                  <a:lnTo>
                    <a:pt x="222872" y="461163"/>
                  </a:lnTo>
                  <a:cubicBezTo>
                    <a:pt x="161735" y="461163"/>
                    <a:pt x="110401" y="418478"/>
                    <a:pt x="97041" y="361353"/>
                  </a:cubicBezTo>
                  <a:lnTo>
                    <a:pt x="13602" y="361353"/>
                  </a:lnTo>
                  <a:cubicBezTo>
                    <a:pt x="6083" y="361353"/>
                    <a:pt x="0" y="355257"/>
                    <a:pt x="0" y="347764"/>
                  </a:cubicBezTo>
                  <a:lnTo>
                    <a:pt x="0" y="40602"/>
                  </a:lnTo>
                  <a:cubicBezTo>
                    <a:pt x="0" y="33084"/>
                    <a:pt x="6083" y="27000"/>
                    <a:pt x="13602" y="27000"/>
                  </a:cubicBezTo>
                  <a:lnTo>
                    <a:pt x="106045" y="27000"/>
                  </a:lnTo>
                  <a:lnTo>
                    <a:pt x="106045" y="13589"/>
                  </a:lnTo>
                  <a:cubicBezTo>
                    <a:pt x="106045" y="6083"/>
                    <a:pt x="112141" y="0"/>
                    <a:pt x="11963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3" name="Shape 2376"/>
            <p:cNvSpPr/>
            <p:nvPr/>
          </p:nvSpPr>
          <p:spPr>
            <a:xfrm>
              <a:off x="944638" y="4494671"/>
              <a:ext cx="222872" cy="461163"/>
            </a:xfrm>
            <a:custGeom>
              <a:avLst/>
              <a:gdLst/>
              <a:ahLst/>
              <a:cxnLst/>
              <a:rect l="0" t="0" r="0" b="0"/>
              <a:pathLst>
                <a:path w="222872" h="461163">
                  <a:moveTo>
                    <a:pt x="0" y="0"/>
                  </a:moveTo>
                  <a:cubicBezTo>
                    <a:pt x="7506" y="0"/>
                    <a:pt x="13589" y="6083"/>
                    <a:pt x="13589" y="13589"/>
                  </a:cubicBezTo>
                  <a:lnTo>
                    <a:pt x="13589" y="27000"/>
                  </a:lnTo>
                  <a:lnTo>
                    <a:pt x="93015" y="27000"/>
                  </a:lnTo>
                  <a:lnTo>
                    <a:pt x="93015" y="13589"/>
                  </a:lnTo>
                  <a:cubicBezTo>
                    <a:pt x="93015" y="6083"/>
                    <a:pt x="99111" y="0"/>
                    <a:pt x="106604" y="0"/>
                  </a:cubicBezTo>
                  <a:cubicBezTo>
                    <a:pt x="114122" y="0"/>
                    <a:pt x="120205" y="6083"/>
                    <a:pt x="120205" y="13589"/>
                  </a:cubicBezTo>
                  <a:lnTo>
                    <a:pt x="120205" y="27000"/>
                  </a:lnTo>
                  <a:lnTo>
                    <a:pt x="209283" y="27000"/>
                  </a:lnTo>
                  <a:cubicBezTo>
                    <a:pt x="216789" y="27000"/>
                    <a:pt x="222872" y="33084"/>
                    <a:pt x="222872" y="40602"/>
                  </a:cubicBezTo>
                  <a:lnTo>
                    <a:pt x="222872" y="347764"/>
                  </a:lnTo>
                  <a:cubicBezTo>
                    <a:pt x="222872" y="355257"/>
                    <a:pt x="216789" y="361353"/>
                    <a:pt x="209271" y="361353"/>
                  </a:cubicBezTo>
                  <a:lnTo>
                    <a:pt x="125832" y="361353"/>
                  </a:lnTo>
                  <a:cubicBezTo>
                    <a:pt x="112471" y="418478"/>
                    <a:pt x="61138" y="461163"/>
                    <a:pt x="0" y="461163"/>
                  </a:cubicBezTo>
                  <a:lnTo>
                    <a:pt x="0" y="433972"/>
                  </a:lnTo>
                  <a:cubicBezTo>
                    <a:pt x="56286" y="433972"/>
                    <a:pt x="102070" y="388188"/>
                    <a:pt x="102070" y="331889"/>
                  </a:cubicBezTo>
                  <a:cubicBezTo>
                    <a:pt x="102070" y="275603"/>
                    <a:pt x="56286" y="229819"/>
                    <a:pt x="0" y="229819"/>
                  </a:cubicBezTo>
                  <a:lnTo>
                    <a:pt x="0" y="202629"/>
                  </a:lnTo>
                  <a:cubicBezTo>
                    <a:pt x="71272" y="202629"/>
                    <a:pt x="129261" y="260617"/>
                    <a:pt x="129261" y="331889"/>
                  </a:cubicBezTo>
                  <a:cubicBezTo>
                    <a:pt x="129261" y="332664"/>
                    <a:pt x="129222" y="333413"/>
                    <a:pt x="129210" y="334163"/>
                  </a:cubicBezTo>
                  <a:lnTo>
                    <a:pt x="195694" y="334163"/>
                  </a:lnTo>
                  <a:lnTo>
                    <a:pt x="195694" y="136970"/>
                  </a:lnTo>
                  <a:lnTo>
                    <a:pt x="0" y="136970"/>
                  </a:lnTo>
                  <a:lnTo>
                    <a:pt x="0" y="109766"/>
                  </a:lnTo>
                  <a:lnTo>
                    <a:pt x="195694" y="109766"/>
                  </a:lnTo>
                  <a:lnTo>
                    <a:pt x="195694" y="54178"/>
                  </a:lnTo>
                  <a:lnTo>
                    <a:pt x="120205" y="54178"/>
                  </a:lnTo>
                  <a:lnTo>
                    <a:pt x="120205" y="66472"/>
                  </a:lnTo>
                  <a:cubicBezTo>
                    <a:pt x="120205" y="73978"/>
                    <a:pt x="114122" y="80074"/>
                    <a:pt x="106604" y="80074"/>
                  </a:cubicBezTo>
                  <a:cubicBezTo>
                    <a:pt x="99111" y="80074"/>
                    <a:pt x="93015" y="73978"/>
                    <a:pt x="93015" y="66472"/>
                  </a:cubicBezTo>
                  <a:lnTo>
                    <a:pt x="93015" y="54178"/>
                  </a:lnTo>
                  <a:lnTo>
                    <a:pt x="13589" y="54178"/>
                  </a:lnTo>
                  <a:lnTo>
                    <a:pt x="13589" y="66472"/>
                  </a:lnTo>
                  <a:cubicBezTo>
                    <a:pt x="13589" y="73978"/>
                    <a:pt x="7506" y="80074"/>
                    <a:pt x="0" y="80074"/>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4" name="Shape 2377"/>
            <p:cNvSpPr/>
            <p:nvPr/>
          </p:nvSpPr>
          <p:spPr>
            <a:xfrm>
              <a:off x="931050" y="4750645"/>
              <a:ext cx="59754" cy="129832"/>
            </a:xfrm>
            <a:custGeom>
              <a:avLst/>
              <a:gdLst/>
              <a:ahLst/>
              <a:cxnLst/>
              <a:rect l="0" t="0" r="0" b="0"/>
              <a:pathLst>
                <a:path w="59754" h="129832">
                  <a:moveTo>
                    <a:pt x="13589" y="0"/>
                  </a:moveTo>
                  <a:cubicBezTo>
                    <a:pt x="21095" y="0"/>
                    <a:pt x="27178" y="6083"/>
                    <a:pt x="27178" y="13589"/>
                  </a:cubicBezTo>
                  <a:lnTo>
                    <a:pt x="27178" y="79349"/>
                  </a:lnTo>
                  <a:lnTo>
                    <a:pt x="54445" y="106616"/>
                  </a:lnTo>
                  <a:cubicBezTo>
                    <a:pt x="59754" y="111925"/>
                    <a:pt x="59754" y="120536"/>
                    <a:pt x="54445" y="125844"/>
                  </a:cubicBezTo>
                  <a:cubicBezTo>
                    <a:pt x="51791" y="128498"/>
                    <a:pt x="48311" y="129832"/>
                    <a:pt x="44831" y="129832"/>
                  </a:cubicBezTo>
                  <a:cubicBezTo>
                    <a:pt x="41351" y="129832"/>
                    <a:pt x="37871" y="128498"/>
                    <a:pt x="35217" y="125844"/>
                  </a:cubicBezTo>
                  <a:lnTo>
                    <a:pt x="3975" y="94590"/>
                  </a:lnTo>
                  <a:cubicBezTo>
                    <a:pt x="1422" y="92049"/>
                    <a:pt x="0" y="88582"/>
                    <a:pt x="0" y="84975"/>
                  </a:cubicBezTo>
                  <a:lnTo>
                    <a:pt x="0" y="13589"/>
                  </a:lnTo>
                  <a:cubicBezTo>
                    <a:pt x="0" y="6083"/>
                    <a:pt x="6083" y="0"/>
                    <a:pt x="1358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5" name="Shape 2378"/>
            <p:cNvSpPr/>
            <p:nvPr/>
          </p:nvSpPr>
          <p:spPr>
            <a:xfrm>
              <a:off x="2988149" y="4504660"/>
              <a:ext cx="198704" cy="397396"/>
            </a:xfrm>
            <a:custGeom>
              <a:avLst/>
              <a:gdLst/>
              <a:ahLst/>
              <a:cxnLst/>
              <a:rect l="0" t="0" r="0" b="0"/>
              <a:pathLst>
                <a:path w="198704" h="397396">
                  <a:moveTo>
                    <a:pt x="198704" y="0"/>
                  </a:moveTo>
                  <a:lnTo>
                    <a:pt x="198704" y="0"/>
                  </a:lnTo>
                  <a:lnTo>
                    <a:pt x="198704" y="25400"/>
                  </a:lnTo>
                  <a:lnTo>
                    <a:pt x="198704" y="25400"/>
                  </a:lnTo>
                  <a:cubicBezTo>
                    <a:pt x="103149" y="25400"/>
                    <a:pt x="25400" y="103137"/>
                    <a:pt x="25400" y="198704"/>
                  </a:cubicBezTo>
                  <a:cubicBezTo>
                    <a:pt x="25400" y="294259"/>
                    <a:pt x="103149" y="371996"/>
                    <a:pt x="198704" y="371996"/>
                  </a:cubicBezTo>
                  <a:lnTo>
                    <a:pt x="198704" y="371996"/>
                  </a:lnTo>
                  <a:lnTo>
                    <a:pt x="198704" y="397396"/>
                  </a:lnTo>
                  <a:lnTo>
                    <a:pt x="198704" y="397396"/>
                  </a:lnTo>
                  <a:cubicBezTo>
                    <a:pt x="88963" y="397396"/>
                    <a:pt x="0" y="308432"/>
                    <a:pt x="0" y="198704"/>
                  </a:cubicBezTo>
                  <a:cubicBezTo>
                    <a:pt x="0" y="88964"/>
                    <a:pt x="88963" y="0"/>
                    <a:pt x="1987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6" name="Shape 2379"/>
            <p:cNvSpPr/>
            <p:nvPr/>
          </p:nvSpPr>
          <p:spPr>
            <a:xfrm>
              <a:off x="3186853" y="4504660"/>
              <a:ext cx="198704" cy="397396"/>
            </a:xfrm>
            <a:custGeom>
              <a:avLst/>
              <a:gdLst/>
              <a:ahLst/>
              <a:cxnLst/>
              <a:rect l="0" t="0" r="0" b="0"/>
              <a:pathLst>
                <a:path w="198704" h="397396">
                  <a:moveTo>
                    <a:pt x="0" y="0"/>
                  </a:moveTo>
                  <a:lnTo>
                    <a:pt x="40045" y="4037"/>
                  </a:lnTo>
                  <a:cubicBezTo>
                    <a:pt x="130591" y="22566"/>
                    <a:pt x="198704" y="102681"/>
                    <a:pt x="198704" y="198704"/>
                  </a:cubicBezTo>
                  <a:cubicBezTo>
                    <a:pt x="198704" y="234162"/>
                    <a:pt x="189293" y="267386"/>
                    <a:pt x="173012" y="296202"/>
                  </a:cubicBezTo>
                  <a:lnTo>
                    <a:pt x="173012" y="375793"/>
                  </a:lnTo>
                  <a:lnTo>
                    <a:pt x="89764" y="375793"/>
                  </a:lnTo>
                  <a:cubicBezTo>
                    <a:pt x="76270" y="382651"/>
                    <a:pt x="61915" y="388052"/>
                    <a:pt x="46891" y="391738"/>
                  </a:cubicBezTo>
                  <a:lnTo>
                    <a:pt x="0" y="397396"/>
                  </a:lnTo>
                  <a:lnTo>
                    <a:pt x="0" y="371996"/>
                  </a:lnTo>
                  <a:lnTo>
                    <a:pt x="40143" y="367264"/>
                  </a:lnTo>
                  <a:cubicBezTo>
                    <a:pt x="53216" y="364115"/>
                    <a:pt x="65951" y="359404"/>
                    <a:pt x="78257" y="353149"/>
                  </a:cubicBezTo>
                  <a:cubicBezTo>
                    <a:pt x="81826" y="351346"/>
                    <a:pt x="85763" y="350393"/>
                    <a:pt x="89764" y="350393"/>
                  </a:cubicBezTo>
                  <a:lnTo>
                    <a:pt x="147612" y="350393"/>
                  </a:lnTo>
                  <a:lnTo>
                    <a:pt x="147612" y="296202"/>
                  </a:lnTo>
                  <a:cubicBezTo>
                    <a:pt x="147612" y="291833"/>
                    <a:pt x="148742" y="287528"/>
                    <a:pt x="150901" y="283718"/>
                  </a:cubicBezTo>
                  <a:cubicBezTo>
                    <a:pt x="165557" y="257772"/>
                    <a:pt x="173304" y="228384"/>
                    <a:pt x="173304" y="198704"/>
                  </a:cubicBezTo>
                  <a:cubicBezTo>
                    <a:pt x="173304" y="115083"/>
                    <a:pt x="113777" y="45113"/>
                    <a:pt x="34881" y="28927"/>
                  </a:cubicBezTo>
                  <a:lnTo>
                    <a:pt x="0" y="254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7" name="Shape 2380"/>
            <p:cNvSpPr/>
            <p:nvPr/>
          </p:nvSpPr>
          <p:spPr>
            <a:xfrm>
              <a:off x="3167005" y="4774158"/>
              <a:ext cx="39688" cy="40958"/>
            </a:xfrm>
            <a:custGeom>
              <a:avLst/>
              <a:gdLst/>
              <a:ahLst/>
              <a:cxnLst/>
              <a:rect l="0" t="0" r="0" b="0"/>
              <a:pathLst>
                <a:path w="39688" h="40958">
                  <a:moveTo>
                    <a:pt x="19367" y="0"/>
                  </a:moveTo>
                  <a:cubicBezTo>
                    <a:pt x="25083" y="0"/>
                    <a:pt x="29896" y="2019"/>
                    <a:pt x="33820" y="6033"/>
                  </a:cubicBezTo>
                  <a:cubicBezTo>
                    <a:pt x="37732" y="10058"/>
                    <a:pt x="39688" y="14821"/>
                    <a:pt x="39688" y="20320"/>
                  </a:cubicBezTo>
                  <a:cubicBezTo>
                    <a:pt x="39688" y="26035"/>
                    <a:pt x="37783" y="30912"/>
                    <a:pt x="33973" y="34925"/>
                  </a:cubicBezTo>
                  <a:cubicBezTo>
                    <a:pt x="30163" y="38951"/>
                    <a:pt x="25502" y="40958"/>
                    <a:pt x="20002" y="40958"/>
                  </a:cubicBezTo>
                  <a:cubicBezTo>
                    <a:pt x="14503" y="40958"/>
                    <a:pt x="9792" y="38900"/>
                    <a:pt x="5867" y="34773"/>
                  </a:cubicBezTo>
                  <a:cubicBezTo>
                    <a:pt x="1956" y="30633"/>
                    <a:pt x="0" y="25717"/>
                    <a:pt x="0" y="20015"/>
                  </a:cubicBezTo>
                  <a:cubicBezTo>
                    <a:pt x="0" y="14503"/>
                    <a:pt x="1905" y="9792"/>
                    <a:pt x="5715" y="5867"/>
                  </a:cubicBezTo>
                  <a:cubicBezTo>
                    <a:pt x="9525" y="1968"/>
                    <a:pt x="14072" y="0"/>
                    <a:pt x="19367"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8" name="Shape 2381"/>
            <p:cNvSpPr/>
            <p:nvPr/>
          </p:nvSpPr>
          <p:spPr>
            <a:xfrm>
              <a:off x="3164465" y="4591595"/>
              <a:ext cx="44767" cy="172415"/>
            </a:xfrm>
            <a:custGeom>
              <a:avLst/>
              <a:gdLst/>
              <a:ahLst/>
              <a:cxnLst/>
              <a:rect l="0" t="0" r="0" b="0"/>
              <a:pathLst>
                <a:path w="44767" h="172415">
                  <a:moveTo>
                    <a:pt x="22542" y="0"/>
                  </a:moveTo>
                  <a:cubicBezTo>
                    <a:pt x="37363" y="0"/>
                    <a:pt x="44767" y="9957"/>
                    <a:pt x="44767" y="29845"/>
                  </a:cubicBezTo>
                  <a:cubicBezTo>
                    <a:pt x="44767" y="39586"/>
                    <a:pt x="42329" y="55677"/>
                    <a:pt x="37465" y="78105"/>
                  </a:cubicBezTo>
                  <a:cubicBezTo>
                    <a:pt x="33020" y="98857"/>
                    <a:pt x="29845" y="116523"/>
                    <a:pt x="27940" y="131140"/>
                  </a:cubicBezTo>
                  <a:cubicBezTo>
                    <a:pt x="27089" y="137909"/>
                    <a:pt x="26568" y="144894"/>
                    <a:pt x="26352" y="152083"/>
                  </a:cubicBezTo>
                  <a:lnTo>
                    <a:pt x="26035" y="163195"/>
                  </a:lnTo>
                  <a:lnTo>
                    <a:pt x="25717" y="167958"/>
                  </a:lnTo>
                  <a:cubicBezTo>
                    <a:pt x="25502" y="170917"/>
                    <a:pt x="24333" y="172415"/>
                    <a:pt x="22225" y="172415"/>
                  </a:cubicBezTo>
                  <a:cubicBezTo>
                    <a:pt x="20104" y="172415"/>
                    <a:pt x="19050" y="171031"/>
                    <a:pt x="19050" y="168275"/>
                  </a:cubicBezTo>
                  <a:lnTo>
                    <a:pt x="19050" y="163195"/>
                  </a:lnTo>
                  <a:cubicBezTo>
                    <a:pt x="19050" y="160020"/>
                    <a:pt x="18948" y="156325"/>
                    <a:pt x="18732" y="152083"/>
                  </a:cubicBezTo>
                  <a:cubicBezTo>
                    <a:pt x="18517" y="146800"/>
                    <a:pt x="17881" y="139814"/>
                    <a:pt x="16827" y="131140"/>
                  </a:cubicBezTo>
                  <a:cubicBezTo>
                    <a:pt x="15138" y="116319"/>
                    <a:pt x="12065" y="98641"/>
                    <a:pt x="7620" y="78105"/>
                  </a:cubicBezTo>
                  <a:lnTo>
                    <a:pt x="6350" y="72403"/>
                  </a:lnTo>
                  <a:cubicBezTo>
                    <a:pt x="2108" y="52286"/>
                    <a:pt x="0" y="38214"/>
                    <a:pt x="0" y="30163"/>
                  </a:cubicBezTo>
                  <a:cubicBezTo>
                    <a:pt x="0" y="10058"/>
                    <a:pt x="7518" y="0"/>
                    <a:pt x="22542"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pic>
          <p:nvPicPr>
            <p:cNvPr id="139" name="Picture 23646"/>
            <p:cNvPicPr/>
            <p:nvPr/>
          </p:nvPicPr>
          <p:blipFill>
            <a:blip r:embed="rId9" cstate="email">
              <a:extLst>
                <a:ext uri="{28A0092B-C50C-407E-A947-70E740481C1C}">
                  <a14:useLocalDpi xmlns:a14="http://schemas.microsoft.com/office/drawing/2010/main"/>
                </a:ext>
              </a:extLst>
            </a:blip>
            <a:stretch>
              <a:fillRect/>
            </a:stretch>
          </p:blipFill>
          <p:spPr>
            <a:xfrm>
              <a:off x="414528" y="2890183"/>
              <a:ext cx="7458457" cy="1478280"/>
            </a:xfrm>
            <a:prstGeom prst="rect">
              <a:avLst/>
            </a:prstGeom>
          </p:spPr>
        </p:pic>
        <p:pic>
          <p:nvPicPr>
            <p:cNvPr id="140" name="Picture 23647"/>
            <p:cNvPicPr/>
            <p:nvPr/>
          </p:nvPicPr>
          <p:blipFill>
            <a:blip r:embed="rId10" cstate="email">
              <a:extLst>
                <a:ext uri="{28A0092B-C50C-407E-A947-70E740481C1C}">
                  <a14:useLocalDpi xmlns:a14="http://schemas.microsoft.com/office/drawing/2010/main"/>
                </a:ext>
              </a:extLst>
            </a:blip>
            <a:stretch>
              <a:fillRect/>
            </a:stretch>
          </p:blipFill>
          <p:spPr>
            <a:xfrm>
              <a:off x="580136" y="3090335"/>
              <a:ext cx="7126225" cy="1075944"/>
            </a:xfrm>
            <a:prstGeom prst="rect">
              <a:avLst/>
            </a:prstGeom>
          </p:spPr>
        </p:pic>
        <p:sp>
          <p:nvSpPr>
            <p:cNvPr id="141" name="Shape 2386"/>
            <p:cNvSpPr/>
            <p:nvPr/>
          </p:nvSpPr>
          <p:spPr>
            <a:xfrm>
              <a:off x="585743" y="3095338"/>
              <a:ext cx="7119925" cy="1072490"/>
            </a:xfrm>
            <a:custGeom>
              <a:avLst/>
              <a:gdLst/>
              <a:ahLst/>
              <a:cxnLst/>
              <a:rect l="0" t="0" r="0" b="0"/>
              <a:pathLst>
                <a:path w="7119925" h="1072490">
                  <a:moveTo>
                    <a:pt x="6975919" y="1072490"/>
                  </a:moveTo>
                  <a:lnTo>
                    <a:pt x="143992" y="1072490"/>
                  </a:lnTo>
                  <a:cubicBezTo>
                    <a:pt x="64465" y="1072490"/>
                    <a:pt x="0" y="1008025"/>
                    <a:pt x="0" y="928484"/>
                  </a:cubicBezTo>
                  <a:lnTo>
                    <a:pt x="0" y="144005"/>
                  </a:lnTo>
                  <a:cubicBezTo>
                    <a:pt x="0" y="64478"/>
                    <a:pt x="64465" y="0"/>
                    <a:pt x="143992" y="0"/>
                  </a:cubicBezTo>
                  <a:lnTo>
                    <a:pt x="6975919" y="0"/>
                  </a:lnTo>
                  <a:cubicBezTo>
                    <a:pt x="7055447" y="0"/>
                    <a:pt x="7119925" y="64478"/>
                    <a:pt x="7119925" y="144005"/>
                  </a:cubicBezTo>
                  <a:lnTo>
                    <a:pt x="7119925" y="928484"/>
                  </a:lnTo>
                  <a:cubicBezTo>
                    <a:pt x="7119925" y="1008025"/>
                    <a:pt x="7055447" y="1072490"/>
                    <a:pt x="6975919" y="1072490"/>
                  </a:cubicBezTo>
                  <a:close/>
                </a:path>
              </a:pathLst>
            </a:custGeom>
            <a:ln w="25311" cap="flat">
              <a:miter lim="127000"/>
            </a:ln>
          </p:spPr>
          <p:style>
            <a:lnRef idx="1">
              <a:srgbClr val="6D4D8C"/>
            </a:lnRef>
            <a:fillRef idx="0">
              <a:srgbClr val="000000">
                <a:alpha val="0"/>
              </a:srgbClr>
            </a:fillRef>
            <a:effectRef idx="0">
              <a:scrgbClr r="0" g="0" b="0"/>
            </a:effectRef>
            <a:fontRef idx="none"/>
          </p:style>
          <p:txBody>
            <a:bodyPr/>
            <a:lstStyle/>
            <a:p>
              <a:endParaRPr lang="ru-RU"/>
            </a:p>
          </p:txBody>
        </p:sp>
        <p:sp>
          <p:nvSpPr>
            <p:cNvPr id="142" name="Shape 2395"/>
            <p:cNvSpPr/>
            <p:nvPr/>
          </p:nvSpPr>
          <p:spPr>
            <a:xfrm>
              <a:off x="5162994" y="3796951"/>
              <a:ext cx="0" cy="307378"/>
            </a:xfrm>
            <a:custGeom>
              <a:avLst/>
              <a:gdLst/>
              <a:ahLst/>
              <a:cxnLst/>
              <a:rect l="0" t="0" r="0" b="0"/>
              <a:pathLst>
                <a:path h="307378">
                  <a:moveTo>
                    <a:pt x="0" y="0"/>
                  </a:moveTo>
                  <a:lnTo>
                    <a:pt x="0" y="307378"/>
                  </a:lnTo>
                </a:path>
              </a:pathLst>
            </a:custGeom>
            <a:ln w="12700" cap="flat">
              <a:miter lim="127000"/>
            </a:ln>
          </p:spPr>
          <p:style>
            <a:lnRef idx="1">
              <a:srgbClr val="833B82"/>
            </a:lnRef>
            <a:fillRef idx="0">
              <a:srgbClr val="000000">
                <a:alpha val="0"/>
              </a:srgbClr>
            </a:fillRef>
            <a:effectRef idx="0">
              <a:scrgbClr r="0" g="0" b="0"/>
            </a:effectRef>
            <a:fontRef idx="none"/>
          </p:style>
          <p:txBody>
            <a:bodyPr/>
            <a:lstStyle/>
            <a:p>
              <a:endParaRPr lang="ru-RU"/>
            </a:p>
          </p:txBody>
        </p:sp>
        <p:sp>
          <p:nvSpPr>
            <p:cNvPr id="143" name="Shape 2396"/>
            <p:cNvSpPr/>
            <p:nvPr/>
          </p:nvSpPr>
          <p:spPr>
            <a:xfrm>
              <a:off x="5162994" y="3410728"/>
              <a:ext cx="0" cy="307378"/>
            </a:xfrm>
            <a:custGeom>
              <a:avLst/>
              <a:gdLst/>
              <a:ahLst/>
              <a:cxnLst/>
              <a:rect l="0" t="0" r="0" b="0"/>
              <a:pathLst>
                <a:path h="307378">
                  <a:moveTo>
                    <a:pt x="0" y="0"/>
                  </a:moveTo>
                  <a:lnTo>
                    <a:pt x="0" y="307378"/>
                  </a:lnTo>
                </a:path>
              </a:pathLst>
            </a:custGeom>
            <a:ln w="12700" cap="flat">
              <a:miter lim="127000"/>
            </a:ln>
          </p:spPr>
          <p:style>
            <a:lnRef idx="1">
              <a:srgbClr val="833B82"/>
            </a:lnRef>
            <a:fillRef idx="0">
              <a:srgbClr val="000000">
                <a:alpha val="0"/>
              </a:srgbClr>
            </a:fillRef>
            <a:effectRef idx="0">
              <a:scrgbClr r="0" g="0" b="0"/>
            </a:effectRef>
            <a:fontRef idx="none"/>
          </p:style>
          <p:txBody>
            <a:bodyPr/>
            <a:lstStyle/>
            <a:p>
              <a:endParaRPr lang="ru-RU"/>
            </a:p>
          </p:txBody>
        </p:sp>
        <p:sp>
          <p:nvSpPr>
            <p:cNvPr id="144" name="Shape 2397"/>
            <p:cNvSpPr/>
            <p:nvPr/>
          </p:nvSpPr>
          <p:spPr>
            <a:xfrm>
              <a:off x="810209" y="3752979"/>
              <a:ext cx="4293159" cy="0"/>
            </a:xfrm>
            <a:custGeom>
              <a:avLst/>
              <a:gdLst/>
              <a:ahLst/>
              <a:cxnLst/>
              <a:rect l="0" t="0" r="0" b="0"/>
              <a:pathLst>
                <a:path w="4293159">
                  <a:moveTo>
                    <a:pt x="4293159" y="0"/>
                  </a:moveTo>
                  <a:lnTo>
                    <a:pt x="0" y="0"/>
                  </a:lnTo>
                </a:path>
              </a:pathLst>
            </a:custGeom>
            <a:ln w="12700" cap="flat">
              <a:miter lim="127000"/>
            </a:ln>
          </p:spPr>
          <p:style>
            <a:lnRef idx="1">
              <a:srgbClr val="833B82"/>
            </a:lnRef>
            <a:fillRef idx="0">
              <a:srgbClr val="000000">
                <a:alpha val="0"/>
              </a:srgbClr>
            </a:fillRef>
            <a:effectRef idx="0">
              <a:scrgbClr r="0" g="0" b="0"/>
            </a:effectRef>
            <a:fontRef idx="none"/>
          </p:style>
          <p:txBody>
            <a:bodyPr/>
            <a:lstStyle/>
            <a:p>
              <a:endParaRPr lang="ru-RU"/>
            </a:p>
          </p:txBody>
        </p:sp>
        <p:sp>
          <p:nvSpPr>
            <p:cNvPr id="145" name="Shape 2398"/>
            <p:cNvSpPr/>
            <p:nvPr/>
          </p:nvSpPr>
          <p:spPr>
            <a:xfrm>
              <a:off x="5221593" y="3752979"/>
              <a:ext cx="2346566" cy="0"/>
            </a:xfrm>
            <a:custGeom>
              <a:avLst/>
              <a:gdLst/>
              <a:ahLst/>
              <a:cxnLst/>
              <a:rect l="0" t="0" r="0" b="0"/>
              <a:pathLst>
                <a:path w="2346566">
                  <a:moveTo>
                    <a:pt x="2346566" y="0"/>
                  </a:moveTo>
                  <a:lnTo>
                    <a:pt x="0" y="0"/>
                  </a:lnTo>
                </a:path>
              </a:pathLst>
            </a:custGeom>
            <a:ln w="12700" cap="flat">
              <a:miter lim="127000"/>
            </a:ln>
          </p:spPr>
          <p:style>
            <a:lnRef idx="1">
              <a:srgbClr val="833B82"/>
            </a:lnRef>
            <a:fillRef idx="0">
              <a:srgbClr val="000000">
                <a:alpha val="0"/>
              </a:srgbClr>
            </a:fillRef>
            <a:effectRef idx="0">
              <a:scrgbClr r="0" g="0" b="0"/>
            </a:effectRef>
            <a:fontRef idx="none"/>
          </p:style>
          <p:txBody>
            <a:bodyPr/>
            <a:lstStyle/>
            <a:p>
              <a:endParaRPr lang="ru-RU"/>
            </a:p>
          </p:txBody>
        </p:sp>
        <p:sp>
          <p:nvSpPr>
            <p:cNvPr id="146" name="Shape 2399"/>
            <p:cNvSpPr/>
            <p:nvPr/>
          </p:nvSpPr>
          <p:spPr>
            <a:xfrm>
              <a:off x="585737" y="5234883"/>
              <a:ext cx="7126427" cy="327863"/>
            </a:xfrm>
            <a:custGeom>
              <a:avLst/>
              <a:gdLst/>
              <a:ahLst/>
              <a:cxnLst/>
              <a:rect l="0" t="0" r="0" b="0"/>
              <a:pathLst>
                <a:path w="7126427" h="327863">
                  <a:moveTo>
                    <a:pt x="144005" y="0"/>
                  </a:moveTo>
                  <a:lnTo>
                    <a:pt x="6982422" y="0"/>
                  </a:lnTo>
                  <a:cubicBezTo>
                    <a:pt x="7061620" y="0"/>
                    <a:pt x="7126427" y="64796"/>
                    <a:pt x="7126427" y="143993"/>
                  </a:cubicBezTo>
                  <a:lnTo>
                    <a:pt x="7126427" y="183858"/>
                  </a:lnTo>
                  <a:cubicBezTo>
                    <a:pt x="7126427" y="263068"/>
                    <a:pt x="7061620" y="327863"/>
                    <a:pt x="6982422" y="327863"/>
                  </a:cubicBezTo>
                  <a:lnTo>
                    <a:pt x="144005" y="327863"/>
                  </a:lnTo>
                  <a:cubicBezTo>
                    <a:pt x="64795" y="327863"/>
                    <a:pt x="0" y="263068"/>
                    <a:pt x="0" y="183858"/>
                  </a:cubicBezTo>
                  <a:lnTo>
                    <a:pt x="0" y="143993"/>
                  </a:lnTo>
                  <a:cubicBezTo>
                    <a:pt x="0" y="64796"/>
                    <a:pt x="64795" y="0"/>
                    <a:pt x="144005" y="0"/>
                  </a:cubicBezTo>
                  <a:close/>
                </a:path>
              </a:pathLst>
            </a:custGeom>
            <a:ln w="0" cap="flat">
              <a:miter lim="127000"/>
            </a:ln>
          </p:spPr>
          <p:style>
            <a:lnRef idx="0">
              <a:srgbClr val="000000">
                <a:alpha val="0"/>
              </a:srgbClr>
            </a:lnRef>
            <a:fillRef idx="1">
              <a:srgbClr val="C3D2BB"/>
            </a:fillRef>
            <a:effectRef idx="0">
              <a:scrgbClr r="0" g="0" b="0"/>
            </a:effectRef>
            <a:fontRef idx="none"/>
          </p:style>
          <p:txBody>
            <a:bodyPr/>
            <a:lstStyle/>
            <a:p>
              <a:endParaRPr lang="ru-RU"/>
            </a:p>
          </p:txBody>
        </p:sp>
        <p:sp>
          <p:nvSpPr>
            <p:cNvPr id="147" name="Shape 2400"/>
            <p:cNvSpPr/>
            <p:nvPr/>
          </p:nvSpPr>
          <p:spPr>
            <a:xfrm>
              <a:off x="585737" y="5234883"/>
              <a:ext cx="7126427" cy="327863"/>
            </a:xfrm>
            <a:custGeom>
              <a:avLst/>
              <a:gdLst/>
              <a:ahLst/>
              <a:cxnLst/>
              <a:rect l="0" t="0" r="0" b="0"/>
              <a:pathLst>
                <a:path w="7126427" h="327863">
                  <a:moveTo>
                    <a:pt x="6982422" y="327863"/>
                  </a:moveTo>
                  <a:lnTo>
                    <a:pt x="144005" y="327863"/>
                  </a:lnTo>
                  <a:cubicBezTo>
                    <a:pt x="64795" y="327863"/>
                    <a:pt x="0" y="263068"/>
                    <a:pt x="0" y="183858"/>
                  </a:cubicBezTo>
                  <a:lnTo>
                    <a:pt x="0" y="143993"/>
                  </a:lnTo>
                  <a:cubicBezTo>
                    <a:pt x="0" y="64796"/>
                    <a:pt x="64795" y="0"/>
                    <a:pt x="144005" y="0"/>
                  </a:cubicBezTo>
                  <a:lnTo>
                    <a:pt x="6982422" y="0"/>
                  </a:lnTo>
                  <a:cubicBezTo>
                    <a:pt x="7061620" y="0"/>
                    <a:pt x="7126427" y="64796"/>
                    <a:pt x="7126427" y="143993"/>
                  </a:cubicBezTo>
                  <a:lnTo>
                    <a:pt x="7126427" y="183858"/>
                  </a:lnTo>
                  <a:cubicBezTo>
                    <a:pt x="7126427" y="263068"/>
                    <a:pt x="7061620" y="327863"/>
                    <a:pt x="6982422" y="327863"/>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48" name="Shape 2401"/>
            <p:cNvSpPr/>
            <p:nvPr/>
          </p:nvSpPr>
          <p:spPr>
            <a:xfrm>
              <a:off x="585737" y="3023342"/>
              <a:ext cx="7126427" cy="327863"/>
            </a:xfrm>
            <a:custGeom>
              <a:avLst/>
              <a:gdLst/>
              <a:ahLst/>
              <a:cxnLst/>
              <a:rect l="0" t="0" r="0" b="0"/>
              <a:pathLst>
                <a:path w="7126427" h="327863">
                  <a:moveTo>
                    <a:pt x="144005" y="0"/>
                  </a:moveTo>
                  <a:lnTo>
                    <a:pt x="6982422" y="0"/>
                  </a:lnTo>
                  <a:cubicBezTo>
                    <a:pt x="7061620" y="0"/>
                    <a:pt x="7126427" y="64796"/>
                    <a:pt x="7126427" y="143993"/>
                  </a:cubicBezTo>
                  <a:lnTo>
                    <a:pt x="7126427" y="183858"/>
                  </a:lnTo>
                  <a:cubicBezTo>
                    <a:pt x="7126427" y="263068"/>
                    <a:pt x="7061620" y="327863"/>
                    <a:pt x="6982422" y="327863"/>
                  </a:cubicBezTo>
                  <a:lnTo>
                    <a:pt x="144005" y="327863"/>
                  </a:lnTo>
                  <a:cubicBezTo>
                    <a:pt x="64795" y="327863"/>
                    <a:pt x="0" y="263068"/>
                    <a:pt x="0" y="183858"/>
                  </a:cubicBezTo>
                  <a:lnTo>
                    <a:pt x="0" y="143993"/>
                  </a:lnTo>
                  <a:cubicBezTo>
                    <a:pt x="0" y="64796"/>
                    <a:pt x="64795" y="0"/>
                    <a:pt x="144005" y="0"/>
                  </a:cubicBezTo>
                  <a:close/>
                </a:path>
              </a:pathLst>
            </a:custGeom>
            <a:ln w="0" cap="flat">
              <a:miter lim="127000"/>
            </a:ln>
          </p:spPr>
          <p:style>
            <a:lnRef idx="0">
              <a:srgbClr val="000000">
                <a:alpha val="0"/>
              </a:srgbClr>
            </a:lnRef>
            <a:fillRef idx="1">
              <a:srgbClr val="C3D2BB"/>
            </a:fillRef>
            <a:effectRef idx="0">
              <a:scrgbClr r="0" g="0" b="0"/>
            </a:effectRef>
            <a:fontRef idx="none"/>
          </p:style>
          <p:txBody>
            <a:bodyPr/>
            <a:lstStyle/>
            <a:p>
              <a:endParaRPr lang="ru-RU"/>
            </a:p>
          </p:txBody>
        </p:sp>
        <p:sp>
          <p:nvSpPr>
            <p:cNvPr id="149" name="Shape 2402"/>
            <p:cNvSpPr/>
            <p:nvPr/>
          </p:nvSpPr>
          <p:spPr>
            <a:xfrm>
              <a:off x="585737" y="3023342"/>
              <a:ext cx="7126427" cy="327863"/>
            </a:xfrm>
            <a:custGeom>
              <a:avLst/>
              <a:gdLst/>
              <a:ahLst/>
              <a:cxnLst/>
              <a:rect l="0" t="0" r="0" b="0"/>
              <a:pathLst>
                <a:path w="7126427" h="327863">
                  <a:moveTo>
                    <a:pt x="6982422" y="327863"/>
                  </a:moveTo>
                  <a:lnTo>
                    <a:pt x="144005" y="327863"/>
                  </a:lnTo>
                  <a:cubicBezTo>
                    <a:pt x="64795" y="327863"/>
                    <a:pt x="0" y="263068"/>
                    <a:pt x="0" y="183858"/>
                  </a:cubicBezTo>
                  <a:lnTo>
                    <a:pt x="0" y="143993"/>
                  </a:lnTo>
                  <a:cubicBezTo>
                    <a:pt x="0" y="64796"/>
                    <a:pt x="64795" y="0"/>
                    <a:pt x="144005" y="0"/>
                  </a:cubicBezTo>
                  <a:lnTo>
                    <a:pt x="6982422" y="0"/>
                  </a:lnTo>
                  <a:cubicBezTo>
                    <a:pt x="7061620" y="0"/>
                    <a:pt x="7126427" y="64796"/>
                    <a:pt x="7126427" y="143993"/>
                  </a:cubicBezTo>
                  <a:lnTo>
                    <a:pt x="7126427" y="183858"/>
                  </a:lnTo>
                  <a:cubicBezTo>
                    <a:pt x="7126427" y="263068"/>
                    <a:pt x="7061620" y="327863"/>
                    <a:pt x="6982422" y="327863"/>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51" name="Shape 2405"/>
            <p:cNvSpPr/>
            <p:nvPr/>
          </p:nvSpPr>
          <p:spPr>
            <a:xfrm>
              <a:off x="585743" y="1045273"/>
              <a:ext cx="7119925" cy="737362"/>
            </a:xfrm>
            <a:custGeom>
              <a:avLst/>
              <a:gdLst/>
              <a:ahLst/>
              <a:cxnLst/>
              <a:rect l="0" t="0" r="0" b="0"/>
              <a:pathLst>
                <a:path w="7119925" h="737362">
                  <a:moveTo>
                    <a:pt x="6975919" y="737362"/>
                  </a:moveTo>
                  <a:lnTo>
                    <a:pt x="143992" y="737362"/>
                  </a:lnTo>
                  <a:cubicBezTo>
                    <a:pt x="64465" y="737362"/>
                    <a:pt x="0" y="672897"/>
                    <a:pt x="0" y="593357"/>
                  </a:cubicBezTo>
                  <a:lnTo>
                    <a:pt x="0" y="143993"/>
                  </a:lnTo>
                  <a:cubicBezTo>
                    <a:pt x="0" y="64465"/>
                    <a:pt x="64465" y="0"/>
                    <a:pt x="143992" y="0"/>
                  </a:cubicBezTo>
                  <a:lnTo>
                    <a:pt x="6975919" y="0"/>
                  </a:lnTo>
                  <a:cubicBezTo>
                    <a:pt x="7055117" y="0"/>
                    <a:pt x="7119925" y="64795"/>
                    <a:pt x="7119925" y="143993"/>
                  </a:cubicBezTo>
                  <a:lnTo>
                    <a:pt x="7119925" y="593357"/>
                  </a:lnTo>
                  <a:cubicBezTo>
                    <a:pt x="7119925" y="672567"/>
                    <a:pt x="7055117" y="737362"/>
                    <a:pt x="6975919" y="73736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52" name="Shape 2414"/>
            <p:cNvSpPr/>
            <p:nvPr/>
          </p:nvSpPr>
          <p:spPr>
            <a:xfrm>
              <a:off x="5102134" y="3692120"/>
              <a:ext cx="121717" cy="121717"/>
            </a:xfrm>
            <a:custGeom>
              <a:avLst/>
              <a:gdLst/>
              <a:ahLst/>
              <a:cxnLst/>
              <a:rect l="0" t="0" r="0" b="0"/>
              <a:pathLst>
                <a:path w="121717" h="121717">
                  <a:moveTo>
                    <a:pt x="60859" y="0"/>
                  </a:moveTo>
                  <a:cubicBezTo>
                    <a:pt x="94476" y="0"/>
                    <a:pt x="121717" y="27254"/>
                    <a:pt x="121717" y="60858"/>
                  </a:cubicBezTo>
                  <a:cubicBezTo>
                    <a:pt x="121717" y="94462"/>
                    <a:pt x="94476" y="121717"/>
                    <a:pt x="60859" y="121717"/>
                  </a:cubicBezTo>
                  <a:cubicBezTo>
                    <a:pt x="27255" y="121717"/>
                    <a:pt x="0" y="94462"/>
                    <a:pt x="0" y="60858"/>
                  </a:cubicBezTo>
                  <a:cubicBezTo>
                    <a:pt x="0" y="27254"/>
                    <a:pt x="27255" y="0"/>
                    <a:pt x="60859" y="0"/>
                  </a:cubicBezTo>
                  <a:close/>
                </a:path>
              </a:pathLst>
            </a:custGeom>
            <a:ln w="0" cap="flat">
              <a:miter lim="127000"/>
            </a:ln>
          </p:spPr>
          <p:style>
            <a:lnRef idx="0">
              <a:srgbClr val="000000">
                <a:alpha val="0"/>
              </a:srgbClr>
            </a:lnRef>
            <a:fillRef idx="1">
              <a:srgbClr val="833B82"/>
            </a:fillRef>
            <a:effectRef idx="0">
              <a:scrgbClr r="0" g="0" b="0"/>
            </a:effectRef>
            <a:fontRef idx="none"/>
          </p:style>
          <p:txBody>
            <a:bodyPr/>
            <a:lstStyle/>
            <a:p>
              <a:endParaRPr lang="ru-RU"/>
            </a:p>
          </p:txBody>
        </p:sp>
        <p:sp>
          <p:nvSpPr>
            <p:cNvPr id="153" name="Shape 2415"/>
            <p:cNvSpPr/>
            <p:nvPr/>
          </p:nvSpPr>
          <p:spPr>
            <a:xfrm>
              <a:off x="0" y="0"/>
              <a:ext cx="3254396" cy="779996"/>
            </a:xfrm>
            <a:custGeom>
              <a:avLst/>
              <a:gdLst/>
              <a:ahLst/>
              <a:cxnLst/>
              <a:rect l="0" t="0" r="0" b="0"/>
              <a:pathLst>
                <a:path w="3254396" h="779996">
                  <a:moveTo>
                    <a:pt x="0" y="0"/>
                  </a:moveTo>
                  <a:lnTo>
                    <a:pt x="3254396" y="0"/>
                  </a:lnTo>
                  <a:lnTo>
                    <a:pt x="3254396" y="627596"/>
                  </a:lnTo>
                  <a:cubicBezTo>
                    <a:pt x="3254396" y="779996"/>
                    <a:pt x="3101997" y="779996"/>
                    <a:pt x="3101997"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154" name="Shape 2418"/>
            <p:cNvSpPr/>
            <p:nvPr/>
          </p:nvSpPr>
          <p:spPr>
            <a:xfrm>
              <a:off x="1148453" y="183247"/>
              <a:ext cx="23584" cy="33609"/>
            </a:xfrm>
            <a:custGeom>
              <a:avLst/>
              <a:gdLst/>
              <a:ahLst/>
              <a:cxnLst/>
              <a:rect l="0" t="0" r="0" b="0"/>
              <a:pathLst>
                <a:path w="23584" h="33609">
                  <a:moveTo>
                    <a:pt x="11900" y="267"/>
                  </a:moveTo>
                  <a:cubicBezTo>
                    <a:pt x="14354" y="533"/>
                    <a:pt x="16707" y="1737"/>
                    <a:pt x="18377" y="3813"/>
                  </a:cubicBezTo>
                  <a:lnTo>
                    <a:pt x="23584" y="8447"/>
                  </a:lnTo>
                  <a:lnTo>
                    <a:pt x="23584" y="33609"/>
                  </a:lnTo>
                  <a:lnTo>
                    <a:pt x="19230" y="31111"/>
                  </a:lnTo>
                  <a:cubicBezTo>
                    <a:pt x="13461" y="26859"/>
                    <a:pt x="8107" y="21827"/>
                    <a:pt x="3340" y="15891"/>
                  </a:cubicBezTo>
                  <a:cubicBezTo>
                    <a:pt x="0" y="11738"/>
                    <a:pt x="660" y="5667"/>
                    <a:pt x="4813" y="2340"/>
                  </a:cubicBezTo>
                  <a:cubicBezTo>
                    <a:pt x="6890" y="670"/>
                    <a:pt x="9446" y="0"/>
                    <a:pt x="11900" y="26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5" name="Shape 2419"/>
            <p:cNvSpPr/>
            <p:nvPr/>
          </p:nvSpPr>
          <p:spPr>
            <a:xfrm>
              <a:off x="1045749" y="114856"/>
              <a:ext cx="126289" cy="373379"/>
            </a:xfrm>
            <a:custGeom>
              <a:avLst/>
              <a:gdLst/>
              <a:ahLst/>
              <a:cxnLst/>
              <a:rect l="0" t="0" r="0" b="0"/>
              <a:pathLst>
                <a:path w="126289" h="373379">
                  <a:moveTo>
                    <a:pt x="126289" y="0"/>
                  </a:moveTo>
                  <a:lnTo>
                    <a:pt x="126289" y="22263"/>
                  </a:lnTo>
                  <a:lnTo>
                    <a:pt x="122555" y="23952"/>
                  </a:lnTo>
                  <a:cubicBezTo>
                    <a:pt x="116212" y="27969"/>
                    <a:pt x="112824" y="31114"/>
                    <a:pt x="112738" y="31195"/>
                  </a:cubicBezTo>
                  <a:cubicBezTo>
                    <a:pt x="110947" y="32897"/>
                    <a:pt x="108547" y="33862"/>
                    <a:pt x="106083" y="33862"/>
                  </a:cubicBezTo>
                  <a:cubicBezTo>
                    <a:pt x="106083" y="33862"/>
                    <a:pt x="98666" y="34040"/>
                    <a:pt x="91656" y="38485"/>
                  </a:cubicBezTo>
                  <a:cubicBezTo>
                    <a:pt x="82677" y="44187"/>
                    <a:pt x="78130" y="54563"/>
                    <a:pt x="78130" y="69333"/>
                  </a:cubicBezTo>
                  <a:cubicBezTo>
                    <a:pt x="78130" y="93870"/>
                    <a:pt x="82537" y="114202"/>
                    <a:pt x="85014" y="123702"/>
                  </a:cubicBezTo>
                  <a:cubicBezTo>
                    <a:pt x="88849" y="124782"/>
                    <a:pt x="92418" y="126674"/>
                    <a:pt x="95479" y="129290"/>
                  </a:cubicBezTo>
                  <a:cubicBezTo>
                    <a:pt x="98247" y="126877"/>
                    <a:pt x="100762" y="124159"/>
                    <a:pt x="102984" y="121175"/>
                  </a:cubicBezTo>
                  <a:cubicBezTo>
                    <a:pt x="106159" y="116895"/>
                    <a:pt x="112204" y="116006"/>
                    <a:pt x="116484" y="119181"/>
                  </a:cubicBezTo>
                  <a:cubicBezTo>
                    <a:pt x="120752" y="122369"/>
                    <a:pt x="121641" y="128401"/>
                    <a:pt x="118466" y="132681"/>
                  </a:cubicBezTo>
                  <a:cubicBezTo>
                    <a:pt x="114008" y="138688"/>
                    <a:pt x="108687" y="143882"/>
                    <a:pt x="102654" y="148150"/>
                  </a:cubicBezTo>
                  <a:cubicBezTo>
                    <a:pt x="99301" y="150512"/>
                    <a:pt x="94945" y="151210"/>
                    <a:pt x="90996" y="150016"/>
                  </a:cubicBezTo>
                  <a:cubicBezTo>
                    <a:pt x="88290" y="149204"/>
                    <a:pt x="85928" y="147553"/>
                    <a:pt x="84163" y="145241"/>
                  </a:cubicBezTo>
                  <a:cubicBezTo>
                    <a:pt x="82207" y="142701"/>
                    <a:pt x="79134" y="141520"/>
                    <a:pt x="75908" y="142079"/>
                  </a:cubicBezTo>
                  <a:cubicBezTo>
                    <a:pt x="72098" y="142752"/>
                    <a:pt x="69101" y="146778"/>
                    <a:pt x="69101" y="151261"/>
                  </a:cubicBezTo>
                  <a:lnTo>
                    <a:pt x="69101" y="158183"/>
                  </a:lnTo>
                  <a:cubicBezTo>
                    <a:pt x="69101" y="162767"/>
                    <a:pt x="71996" y="166819"/>
                    <a:pt x="75832" y="167593"/>
                  </a:cubicBezTo>
                  <a:cubicBezTo>
                    <a:pt x="76594" y="167746"/>
                    <a:pt x="77343" y="167797"/>
                    <a:pt x="78080" y="167746"/>
                  </a:cubicBezTo>
                  <a:cubicBezTo>
                    <a:pt x="87325" y="167060"/>
                    <a:pt x="95910" y="173791"/>
                    <a:pt x="97612" y="183049"/>
                  </a:cubicBezTo>
                  <a:cubicBezTo>
                    <a:pt x="101117" y="202156"/>
                    <a:pt x="111195" y="218641"/>
                    <a:pt x="125252" y="230349"/>
                  </a:cubicBezTo>
                  <a:lnTo>
                    <a:pt x="126289" y="230947"/>
                  </a:lnTo>
                  <a:lnTo>
                    <a:pt x="126289" y="254102"/>
                  </a:lnTo>
                  <a:lnTo>
                    <a:pt x="123254" y="252721"/>
                  </a:lnTo>
                  <a:lnTo>
                    <a:pt x="123254" y="271175"/>
                  </a:lnTo>
                  <a:lnTo>
                    <a:pt x="126289" y="273831"/>
                  </a:lnTo>
                  <a:lnTo>
                    <a:pt x="126289" y="299467"/>
                  </a:lnTo>
                  <a:lnTo>
                    <a:pt x="105016" y="280852"/>
                  </a:lnTo>
                  <a:lnTo>
                    <a:pt x="89916" y="295965"/>
                  </a:lnTo>
                  <a:lnTo>
                    <a:pt x="126289" y="350524"/>
                  </a:lnTo>
                  <a:lnTo>
                    <a:pt x="126289" y="373379"/>
                  </a:lnTo>
                  <a:lnTo>
                    <a:pt x="120190" y="371365"/>
                  </a:lnTo>
                  <a:cubicBezTo>
                    <a:pt x="116726" y="369285"/>
                    <a:pt x="113722" y="366443"/>
                    <a:pt x="111417" y="362983"/>
                  </a:cubicBezTo>
                  <a:lnTo>
                    <a:pt x="74143" y="307065"/>
                  </a:lnTo>
                  <a:lnTo>
                    <a:pt x="25400" y="325873"/>
                  </a:lnTo>
                  <a:cubicBezTo>
                    <a:pt x="22225" y="327093"/>
                    <a:pt x="19190" y="328680"/>
                    <a:pt x="16396" y="330585"/>
                  </a:cubicBezTo>
                  <a:cubicBezTo>
                    <a:pt x="14732" y="331715"/>
                    <a:pt x="12852" y="332249"/>
                    <a:pt x="10985" y="332249"/>
                  </a:cubicBezTo>
                  <a:cubicBezTo>
                    <a:pt x="7899" y="332249"/>
                    <a:pt x="4864" y="330776"/>
                    <a:pt x="2997" y="328020"/>
                  </a:cubicBezTo>
                  <a:cubicBezTo>
                    <a:pt x="0" y="323613"/>
                    <a:pt x="1143" y="317618"/>
                    <a:pt x="5550" y="314621"/>
                  </a:cubicBezTo>
                  <a:cubicBezTo>
                    <a:pt x="9563" y="311903"/>
                    <a:pt x="13907" y="309630"/>
                    <a:pt x="18453" y="307877"/>
                  </a:cubicBezTo>
                  <a:lnTo>
                    <a:pt x="70980" y="287621"/>
                  </a:lnTo>
                  <a:lnTo>
                    <a:pt x="97752" y="260837"/>
                  </a:lnTo>
                  <a:cubicBezTo>
                    <a:pt x="99479" y="259109"/>
                    <a:pt x="101689" y="258182"/>
                    <a:pt x="103950" y="258043"/>
                  </a:cubicBezTo>
                  <a:lnTo>
                    <a:pt x="103950" y="236732"/>
                  </a:lnTo>
                  <a:cubicBezTo>
                    <a:pt x="91338" y="223270"/>
                    <a:pt x="82347" y="206227"/>
                    <a:pt x="78727" y="187037"/>
                  </a:cubicBezTo>
                  <a:cubicBezTo>
                    <a:pt x="76479" y="187139"/>
                    <a:pt x="74206" y="186948"/>
                    <a:pt x="71958" y="186491"/>
                  </a:cubicBezTo>
                  <a:cubicBezTo>
                    <a:pt x="59131" y="183862"/>
                    <a:pt x="49809" y="171962"/>
                    <a:pt x="49809" y="158183"/>
                  </a:cubicBezTo>
                  <a:lnTo>
                    <a:pt x="49809" y="151261"/>
                  </a:lnTo>
                  <a:cubicBezTo>
                    <a:pt x="49809" y="139895"/>
                    <a:pt x="56109" y="129963"/>
                    <a:pt x="65519" y="125366"/>
                  </a:cubicBezTo>
                  <a:cubicBezTo>
                    <a:pt x="62713" y="113872"/>
                    <a:pt x="58839" y="93616"/>
                    <a:pt x="58839" y="69333"/>
                  </a:cubicBezTo>
                  <a:cubicBezTo>
                    <a:pt x="58839" y="41520"/>
                    <a:pt x="71603" y="28020"/>
                    <a:pt x="82321" y="21581"/>
                  </a:cubicBezTo>
                  <a:cubicBezTo>
                    <a:pt x="90043" y="16946"/>
                    <a:pt x="97688" y="15371"/>
                    <a:pt x="102172" y="14850"/>
                  </a:cubicBezTo>
                  <a:cubicBezTo>
                    <a:pt x="104219" y="13164"/>
                    <a:pt x="107371" y="10748"/>
                    <a:pt x="111571" y="8039"/>
                  </a:cubicBezTo>
                  <a:lnTo>
                    <a:pt x="12628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6" name="Shape 2420"/>
            <p:cNvSpPr/>
            <p:nvPr/>
          </p:nvSpPr>
          <p:spPr>
            <a:xfrm>
              <a:off x="1172037" y="388687"/>
              <a:ext cx="50482" cy="289380"/>
            </a:xfrm>
            <a:custGeom>
              <a:avLst/>
              <a:gdLst/>
              <a:ahLst/>
              <a:cxnLst/>
              <a:rect l="0" t="0" r="0" b="0"/>
              <a:pathLst>
                <a:path w="50482" h="289380">
                  <a:moveTo>
                    <a:pt x="0" y="0"/>
                  </a:moveTo>
                  <a:lnTo>
                    <a:pt x="50482" y="44181"/>
                  </a:lnTo>
                  <a:lnTo>
                    <a:pt x="50482" y="70635"/>
                  </a:lnTo>
                  <a:lnTo>
                    <a:pt x="41897" y="79208"/>
                  </a:lnTo>
                  <a:lnTo>
                    <a:pt x="41326" y="92467"/>
                  </a:lnTo>
                  <a:lnTo>
                    <a:pt x="50482" y="92467"/>
                  </a:lnTo>
                  <a:lnTo>
                    <a:pt x="50482" y="111758"/>
                  </a:lnTo>
                  <a:lnTo>
                    <a:pt x="40475" y="111758"/>
                  </a:lnTo>
                  <a:lnTo>
                    <a:pt x="33045" y="280160"/>
                  </a:lnTo>
                  <a:cubicBezTo>
                    <a:pt x="32817" y="285341"/>
                    <a:pt x="28550" y="289380"/>
                    <a:pt x="23419" y="289380"/>
                  </a:cubicBezTo>
                  <a:cubicBezTo>
                    <a:pt x="23279" y="289380"/>
                    <a:pt x="23127" y="289380"/>
                    <a:pt x="22987" y="289367"/>
                  </a:cubicBezTo>
                  <a:cubicBezTo>
                    <a:pt x="17666" y="289139"/>
                    <a:pt x="13538" y="284630"/>
                    <a:pt x="13767" y="279309"/>
                  </a:cubicBezTo>
                  <a:lnTo>
                    <a:pt x="21768" y="97889"/>
                  </a:lnTo>
                  <a:cubicBezTo>
                    <a:pt x="17653" y="100214"/>
                    <a:pt x="12992" y="101483"/>
                    <a:pt x="8191" y="101483"/>
                  </a:cubicBezTo>
                  <a:cubicBezTo>
                    <a:pt x="7277" y="101483"/>
                    <a:pt x="6363" y="101433"/>
                    <a:pt x="5436" y="101344"/>
                  </a:cubicBezTo>
                  <a:lnTo>
                    <a:pt x="0" y="99548"/>
                  </a:lnTo>
                  <a:lnTo>
                    <a:pt x="0" y="76693"/>
                  </a:lnTo>
                  <a:lnTo>
                    <a:pt x="1168" y="78446"/>
                  </a:lnTo>
                  <a:cubicBezTo>
                    <a:pt x="3099" y="81329"/>
                    <a:pt x="5855" y="82002"/>
                    <a:pt x="7341" y="82154"/>
                  </a:cubicBezTo>
                  <a:cubicBezTo>
                    <a:pt x="8814" y="82294"/>
                    <a:pt x="11658" y="82180"/>
                    <a:pt x="14110" y="79728"/>
                  </a:cubicBezTo>
                  <a:lnTo>
                    <a:pt x="36373" y="57465"/>
                  </a:lnTo>
                  <a:lnTo>
                    <a:pt x="0" y="2563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7" name="Shape 2421"/>
            <p:cNvSpPr/>
            <p:nvPr/>
          </p:nvSpPr>
          <p:spPr>
            <a:xfrm>
              <a:off x="1172037" y="345804"/>
              <a:ext cx="50482" cy="37332"/>
            </a:xfrm>
            <a:custGeom>
              <a:avLst/>
              <a:gdLst/>
              <a:ahLst/>
              <a:cxnLst/>
              <a:rect l="0" t="0" r="0" b="0"/>
              <a:pathLst>
                <a:path w="50482" h="37332">
                  <a:moveTo>
                    <a:pt x="0" y="0"/>
                  </a:moveTo>
                  <a:lnTo>
                    <a:pt x="22710" y="13111"/>
                  </a:lnTo>
                  <a:cubicBezTo>
                    <a:pt x="31405" y="16308"/>
                    <a:pt x="40770" y="18040"/>
                    <a:pt x="50482" y="18040"/>
                  </a:cubicBezTo>
                  <a:lnTo>
                    <a:pt x="50482" y="37332"/>
                  </a:lnTo>
                  <a:cubicBezTo>
                    <a:pt x="40710" y="37332"/>
                    <a:pt x="31220" y="35916"/>
                    <a:pt x="22228" y="33263"/>
                  </a:cubicBezTo>
                  <a:lnTo>
                    <a:pt x="0" y="2315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8" name="Shape 2422"/>
            <p:cNvSpPr/>
            <p:nvPr/>
          </p:nvSpPr>
          <p:spPr>
            <a:xfrm>
              <a:off x="1172037" y="191694"/>
              <a:ext cx="50482" cy="42295"/>
            </a:xfrm>
            <a:custGeom>
              <a:avLst/>
              <a:gdLst/>
              <a:ahLst/>
              <a:cxnLst/>
              <a:rect l="0" t="0" r="0" b="0"/>
              <a:pathLst>
                <a:path w="50482" h="42295">
                  <a:moveTo>
                    <a:pt x="0" y="0"/>
                  </a:moveTo>
                  <a:lnTo>
                    <a:pt x="10951" y="9746"/>
                  </a:lnTo>
                  <a:cubicBezTo>
                    <a:pt x="16963" y="13579"/>
                    <a:pt x="23510" y="16511"/>
                    <a:pt x="30319" y="18721"/>
                  </a:cubicBezTo>
                  <a:lnTo>
                    <a:pt x="50482" y="21624"/>
                  </a:lnTo>
                  <a:lnTo>
                    <a:pt x="50482" y="42295"/>
                  </a:lnTo>
                  <a:lnTo>
                    <a:pt x="14023" y="33204"/>
                  </a:lnTo>
                  <a:lnTo>
                    <a:pt x="0" y="2516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9" name="Shape 2423"/>
            <p:cNvSpPr/>
            <p:nvPr/>
          </p:nvSpPr>
          <p:spPr>
            <a:xfrm>
              <a:off x="1172037" y="102376"/>
              <a:ext cx="50482" cy="34743"/>
            </a:xfrm>
            <a:custGeom>
              <a:avLst/>
              <a:gdLst/>
              <a:ahLst/>
              <a:cxnLst/>
              <a:rect l="0" t="0" r="0" b="0"/>
              <a:pathLst>
                <a:path w="50482" h="34743">
                  <a:moveTo>
                    <a:pt x="49962" y="0"/>
                  </a:moveTo>
                  <a:lnTo>
                    <a:pt x="50482" y="14"/>
                  </a:lnTo>
                  <a:lnTo>
                    <a:pt x="50482" y="19343"/>
                  </a:lnTo>
                  <a:lnTo>
                    <a:pt x="23814" y="23966"/>
                  </a:lnTo>
                  <a:lnTo>
                    <a:pt x="0" y="34743"/>
                  </a:lnTo>
                  <a:lnTo>
                    <a:pt x="0" y="12480"/>
                  </a:lnTo>
                  <a:lnTo>
                    <a:pt x="978" y="11946"/>
                  </a:lnTo>
                  <a:cubicBezTo>
                    <a:pt x="13468" y="6226"/>
                    <a:pt x="29940" y="1079"/>
                    <a:pt x="49962"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0" name="Shape 2424"/>
            <p:cNvSpPr/>
            <p:nvPr/>
          </p:nvSpPr>
          <p:spPr>
            <a:xfrm>
              <a:off x="1222520" y="388687"/>
              <a:ext cx="50483" cy="289380"/>
            </a:xfrm>
            <a:custGeom>
              <a:avLst/>
              <a:gdLst/>
              <a:ahLst/>
              <a:cxnLst/>
              <a:rect l="0" t="0" r="0" b="0"/>
              <a:pathLst>
                <a:path w="50483" h="289380">
                  <a:moveTo>
                    <a:pt x="50483" y="0"/>
                  </a:moveTo>
                  <a:lnTo>
                    <a:pt x="50483" y="25636"/>
                  </a:lnTo>
                  <a:lnTo>
                    <a:pt x="14110" y="57465"/>
                  </a:lnTo>
                  <a:lnTo>
                    <a:pt x="36373" y="79728"/>
                  </a:lnTo>
                  <a:cubicBezTo>
                    <a:pt x="38824" y="82180"/>
                    <a:pt x="41669" y="82294"/>
                    <a:pt x="43142" y="82154"/>
                  </a:cubicBezTo>
                  <a:cubicBezTo>
                    <a:pt x="44615" y="82002"/>
                    <a:pt x="47384" y="81329"/>
                    <a:pt x="49301" y="78446"/>
                  </a:cubicBezTo>
                  <a:lnTo>
                    <a:pt x="50483" y="76674"/>
                  </a:lnTo>
                  <a:lnTo>
                    <a:pt x="50483" y="99547"/>
                  </a:lnTo>
                  <a:lnTo>
                    <a:pt x="45047" y="101344"/>
                  </a:lnTo>
                  <a:cubicBezTo>
                    <a:pt x="44120" y="101433"/>
                    <a:pt x="43205" y="101484"/>
                    <a:pt x="42278" y="101484"/>
                  </a:cubicBezTo>
                  <a:cubicBezTo>
                    <a:pt x="37490" y="101484"/>
                    <a:pt x="32830" y="100214"/>
                    <a:pt x="28715" y="97889"/>
                  </a:cubicBezTo>
                  <a:lnTo>
                    <a:pt x="36703" y="279309"/>
                  </a:lnTo>
                  <a:cubicBezTo>
                    <a:pt x="36944" y="284630"/>
                    <a:pt x="32817" y="289139"/>
                    <a:pt x="27496" y="289367"/>
                  </a:cubicBezTo>
                  <a:cubicBezTo>
                    <a:pt x="27356" y="289380"/>
                    <a:pt x="27203" y="289380"/>
                    <a:pt x="27064" y="289380"/>
                  </a:cubicBezTo>
                  <a:cubicBezTo>
                    <a:pt x="21933" y="289380"/>
                    <a:pt x="17666" y="285342"/>
                    <a:pt x="17437" y="280160"/>
                  </a:cubicBezTo>
                  <a:lnTo>
                    <a:pt x="10008" y="111758"/>
                  </a:lnTo>
                  <a:lnTo>
                    <a:pt x="0" y="111758"/>
                  </a:lnTo>
                  <a:lnTo>
                    <a:pt x="0" y="92467"/>
                  </a:lnTo>
                  <a:lnTo>
                    <a:pt x="9157" y="92467"/>
                  </a:lnTo>
                  <a:lnTo>
                    <a:pt x="8573" y="79208"/>
                  </a:lnTo>
                  <a:lnTo>
                    <a:pt x="0" y="70635"/>
                  </a:lnTo>
                  <a:lnTo>
                    <a:pt x="0" y="44181"/>
                  </a:lnTo>
                  <a:lnTo>
                    <a:pt x="5048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1" name="Shape 2425"/>
            <p:cNvSpPr/>
            <p:nvPr/>
          </p:nvSpPr>
          <p:spPr>
            <a:xfrm>
              <a:off x="1222520" y="345804"/>
              <a:ext cx="50483" cy="37332"/>
            </a:xfrm>
            <a:custGeom>
              <a:avLst/>
              <a:gdLst/>
              <a:ahLst/>
              <a:cxnLst/>
              <a:rect l="0" t="0" r="0" b="0"/>
              <a:pathLst>
                <a:path w="50483" h="37332">
                  <a:moveTo>
                    <a:pt x="50483" y="0"/>
                  </a:moveTo>
                  <a:lnTo>
                    <a:pt x="50483" y="23154"/>
                  </a:lnTo>
                  <a:lnTo>
                    <a:pt x="28254" y="33263"/>
                  </a:lnTo>
                  <a:cubicBezTo>
                    <a:pt x="19263" y="35916"/>
                    <a:pt x="9773" y="37332"/>
                    <a:pt x="0" y="37332"/>
                  </a:cubicBezTo>
                  <a:lnTo>
                    <a:pt x="0" y="18040"/>
                  </a:lnTo>
                  <a:cubicBezTo>
                    <a:pt x="9712" y="18040"/>
                    <a:pt x="19078" y="16308"/>
                    <a:pt x="27772" y="13111"/>
                  </a:cubicBezTo>
                  <a:lnTo>
                    <a:pt x="5048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2" name="Shape 2426"/>
            <p:cNvSpPr/>
            <p:nvPr/>
          </p:nvSpPr>
          <p:spPr>
            <a:xfrm>
              <a:off x="1222520" y="213318"/>
              <a:ext cx="50483" cy="22939"/>
            </a:xfrm>
            <a:custGeom>
              <a:avLst/>
              <a:gdLst/>
              <a:ahLst/>
              <a:cxnLst/>
              <a:rect l="0" t="0" r="0" b="0"/>
              <a:pathLst>
                <a:path w="50483" h="22939">
                  <a:moveTo>
                    <a:pt x="0" y="0"/>
                  </a:moveTo>
                  <a:lnTo>
                    <a:pt x="21642" y="3116"/>
                  </a:lnTo>
                  <a:cubicBezTo>
                    <a:pt x="28405" y="3150"/>
                    <a:pt x="34882" y="2819"/>
                    <a:pt x="40802" y="2302"/>
                  </a:cubicBezTo>
                  <a:lnTo>
                    <a:pt x="50483" y="1118"/>
                  </a:lnTo>
                  <a:lnTo>
                    <a:pt x="50483" y="20435"/>
                  </a:lnTo>
                  <a:lnTo>
                    <a:pt x="41295" y="21724"/>
                  </a:lnTo>
                  <a:cubicBezTo>
                    <a:pt x="30063" y="22659"/>
                    <a:pt x="17050" y="22939"/>
                    <a:pt x="3632" y="21577"/>
                  </a:cubicBezTo>
                  <a:lnTo>
                    <a:pt x="0" y="2067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3" name="Shape 2427"/>
            <p:cNvSpPr/>
            <p:nvPr/>
          </p:nvSpPr>
          <p:spPr>
            <a:xfrm>
              <a:off x="1222520" y="102391"/>
              <a:ext cx="50483" cy="25254"/>
            </a:xfrm>
            <a:custGeom>
              <a:avLst/>
              <a:gdLst/>
              <a:ahLst/>
              <a:cxnLst/>
              <a:rect l="0" t="0" r="0" b="0"/>
              <a:pathLst>
                <a:path w="50483" h="25254">
                  <a:moveTo>
                    <a:pt x="0" y="0"/>
                  </a:moveTo>
                  <a:lnTo>
                    <a:pt x="30197" y="835"/>
                  </a:lnTo>
                  <a:lnTo>
                    <a:pt x="50483" y="6519"/>
                  </a:lnTo>
                  <a:lnTo>
                    <a:pt x="50483" y="25254"/>
                  </a:lnTo>
                  <a:lnTo>
                    <a:pt x="49532" y="24646"/>
                  </a:lnTo>
                  <a:cubicBezTo>
                    <a:pt x="35573" y="20080"/>
                    <a:pt x="19107" y="18235"/>
                    <a:pt x="521" y="19239"/>
                  </a:cubicBezTo>
                  <a:lnTo>
                    <a:pt x="0" y="1932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4" name="Shape 2428"/>
            <p:cNvSpPr/>
            <p:nvPr/>
          </p:nvSpPr>
          <p:spPr>
            <a:xfrm>
              <a:off x="1273002" y="108910"/>
              <a:ext cx="149708" cy="569157"/>
            </a:xfrm>
            <a:custGeom>
              <a:avLst/>
              <a:gdLst/>
              <a:ahLst/>
              <a:cxnLst/>
              <a:rect l="0" t="0" r="0" b="0"/>
              <a:pathLst>
                <a:path w="149708" h="569157">
                  <a:moveTo>
                    <a:pt x="0" y="0"/>
                  </a:moveTo>
                  <a:lnTo>
                    <a:pt x="18532" y="5193"/>
                  </a:lnTo>
                  <a:cubicBezTo>
                    <a:pt x="29911" y="10702"/>
                    <a:pt x="39665" y="18072"/>
                    <a:pt x="47600" y="27235"/>
                  </a:cubicBezTo>
                  <a:cubicBezTo>
                    <a:pt x="69482" y="52508"/>
                    <a:pt x="76505" y="90253"/>
                    <a:pt x="67983" y="136582"/>
                  </a:cubicBezTo>
                  <a:cubicBezTo>
                    <a:pt x="73241" y="141815"/>
                    <a:pt x="76479" y="149130"/>
                    <a:pt x="76479" y="157093"/>
                  </a:cubicBezTo>
                  <a:lnTo>
                    <a:pt x="76479" y="164129"/>
                  </a:lnTo>
                  <a:cubicBezTo>
                    <a:pt x="76479" y="177908"/>
                    <a:pt x="67158" y="189821"/>
                    <a:pt x="54331" y="192437"/>
                  </a:cubicBezTo>
                  <a:cubicBezTo>
                    <a:pt x="52083" y="192894"/>
                    <a:pt x="49809" y="193085"/>
                    <a:pt x="47561" y="192983"/>
                  </a:cubicBezTo>
                  <a:cubicBezTo>
                    <a:pt x="43942" y="212186"/>
                    <a:pt x="34950" y="229216"/>
                    <a:pt x="22327" y="242678"/>
                  </a:cubicBezTo>
                  <a:lnTo>
                    <a:pt x="22327" y="263989"/>
                  </a:lnTo>
                  <a:cubicBezTo>
                    <a:pt x="24600" y="264129"/>
                    <a:pt x="26810" y="265068"/>
                    <a:pt x="28524" y="266783"/>
                  </a:cubicBezTo>
                  <a:lnTo>
                    <a:pt x="55308" y="293567"/>
                  </a:lnTo>
                  <a:lnTo>
                    <a:pt x="107836" y="313824"/>
                  </a:lnTo>
                  <a:cubicBezTo>
                    <a:pt x="133325" y="323653"/>
                    <a:pt x="149708" y="348596"/>
                    <a:pt x="148615" y="375889"/>
                  </a:cubicBezTo>
                  <a:lnTo>
                    <a:pt x="141148" y="559912"/>
                  </a:lnTo>
                  <a:cubicBezTo>
                    <a:pt x="140932" y="565093"/>
                    <a:pt x="136665" y="569157"/>
                    <a:pt x="131508" y="569157"/>
                  </a:cubicBezTo>
                  <a:cubicBezTo>
                    <a:pt x="131381" y="569157"/>
                    <a:pt x="131254" y="569157"/>
                    <a:pt x="131115" y="569157"/>
                  </a:cubicBezTo>
                  <a:cubicBezTo>
                    <a:pt x="125793" y="568941"/>
                    <a:pt x="121653" y="564446"/>
                    <a:pt x="121869" y="559124"/>
                  </a:cubicBezTo>
                  <a:lnTo>
                    <a:pt x="129337" y="375114"/>
                  </a:lnTo>
                  <a:cubicBezTo>
                    <a:pt x="129527" y="370478"/>
                    <a:pt x="128981" y="365945"/>
                    <a:pt x="127800" y="361626"/>
                  </a:cubicBezTo>
                  <a:lnTo>
                    <a:pt x="98527" y="390900"/>
                  </a:lnTo>
                  <a:cubicBezTo>
                    <a:pt x="90132" y="399307"/>
                    <a:pt x="85496" y="410483"/>
                    <a:pt x="85496" y="422371"/>
                  </a:cubicBezTo>
                  <a:lnTo>
                    <a:pt x="85496" y="559518"/>
                  </a:lnTo>
                  <a:cubicBezTo>
                    <a:pt x="85496" y="564839"/>
                    <a:pt x="81178" y="569157"/>
                    <a:pt x="75857" y="569157"/>
                  </a:cubicBezTo>
                  <a:cubicBezTo>
                    <a:pt x="70523" y="569157"/>
                    <a:pt x="66205" y="564839"/>
                    <a:pt x="66205" y="559518"/>
                  </a:cubicBezTo>
                  <a:lnTo>
                    <a:pt x="66205" y="422371"/>
                  </a:lnTo>
                  <a:cubicBezTo>
                    <a:pt x="66205" y="405327"/>
                    <a:pt x="72847" y="389312"/>
                    <a:pt x="84887" y="377260"/>
                  </a:cubicBezTo>
                  <a:lnTo>
                    <a:pt x="118237" y="343910"/>
                  </a:lnTo>
                  <a:cubicBezTo>
                    <a:pt x="113614" y="338665"/>
                    <a:pt x="107734" y="334448"/>
                    <a:pt x="100889" y="331820"/>
                  </a:cubicBezTo>
                  <a:lnTo>
                    <a:pt x="52146" y="313011"/>
                  </a:lnTo>
                  <a:lnTo>
                    <a:pt x="14872" y="368929"/>
                  </a:lnTo>
                  <a:cubicBezTo>
                    <a:pt x="12560" y="372390"/>
                    <a:pt x="9554" y="375231"/>
                    <a:pt x="6090" y="377311"/>
                  </a:cubicBezTo>
                  <a:lnTo>
                    <a:pt x="0" y="379324"/>
                  </a:lnTo>
                  <a:lnTo>
                    <a:pt x="0" y="356451"/>
                  </a:lnTo>
                  <a:lnTo>
                    <a:pt x="36373" y="301898"/>
                  </a:lnTo>
                  <a:lnTo>
                    <a:pt x="21272" y="286798"/>
                  </a:lnTo>
                  <a:lnTo>
                    <a:pt x="0" y="305413"/>
                  </a:lnTo>
                  <a:lnTo>
                    <a:pt x="0" y="279777"/>
                  </a:lnTo>
                  <a:lnTo>
                    <a:pt x="3035" y="277121"/>
                  </a:lnTo>
                  <a:lnTo>
                    <a:pt x="3035" y="258668"/>
                  </a:lnTo>
                  <a:lnTo>
                    <a:pt x="0" y="260048"/>
                  </a:lnTo>
                  <a:lnTo>
                    <a:pt x="0" y="236893"/>
                  </a:lnTo>
                  <a:lnTo>
                    <a:pt x="1037" y="236295"/>
                  </a:lnTo>
                  <a:cubicBezTo>
                    <a:pt x="15094" y="224587"/>
                    <a:pt x="25171" y="208103"/>
                    <a:pt x="28677" y="188995"/>
                  </a:cubicBezTo>
                  <a:cubicBezTo>
                    <a:pt x="30378" y="179737"/>
                    <a:pt x="38964" y="173019"/>
                    <a:pt x="48209" y="173692"/>
                  </a:cubicBezTo>
                  <a:cubicBezTo>
                    <a:pt x="48946" y="173743"/>
                    <a:pt x="49695" y="173692"/>
                    <a:pt x="50457" y="173540"/>
                  </a:cubicBezTo>
                  <a:cubicBezTo>
                    <a:pt x="54292" y="172752"/>
                    <a:pt x="57188" y="168713"/>
                    <a:pt x="57188" y="164129"/>
                  </a:cubicBezTo>
                  <a:lnTo>
                    <a:pt x="57188" y="157093"/>
                  </a:lnTo>
                  <a:cubicBezTo>
                    <a:pt x="57188" y="152711"/>
                    <a:pt x="54242" y="148825"/>
                    <a:pt x="50343" y="148038"/>
                  </a:cubicBezTo>
                  <a:cubicBezTo>
                    <a:pt x="49225" y="147822"/>
                    <a:pt x="46241" y="147835"/>
                    <a:pt x="43129" y="148571"/>
                  </a:cubicBezTo>
                  <a:cubicBezTo>
                    <a:pt x="35522" y="150362"/>
                    <a:pt x="27813" y="146412"/>
                    <a:pt x="24803" y="139173"/>
                  </a:cubicBezTo>
                  <a:lnTo>
                    <a:pt x="17793" y="122346"/>
                  </a:lnTo>
                  <a:lnTo>
                    <a:pt x="0" y="124843"/>
                  </a:lnTo>
                  <a:lnTo>
                    <a:pt x="0" y="105526"/>
                  </a:lnTo>
                  <a:lnTo>
                    <a:pt x="6129" y="104776"/>
                  </a:lnTo>
                  <a:cubicBezTo>
                    <a:pt x="15189" y="103352"/>
                    <a:pt x="20923" y="101896"/>
                    <a:pt x="21145" y="101835"/>
                  </a:cubicBezTo>
                  <a:cubicBezTo>
                    <a:pt x="25794" y="100629"/>
                    <a:pt x="30645" y="103016"/>
                    <a:pt x="32499" y="107461"/>
                  </a:cubicBezTo>
                  <a:lnTo>
                    <a:pt x="41554" y="129229"/>
                  </a:lnTo>
                  <a:cubicBezTo>
                    <a:pt x="44374" y="128759"/>
                    <a:pt x="47193" y="128556"/>
                    <a:pt x="49784" y="128645"/>
                  </a:cubicBezTo>
                  <a:cubicBezTo>
                    <a:pt x="56020" y="90367"/>
                    <a:pt x="50267" y="59786"/>
                    <a:pt x="33020" y="39859"/>
                  </a:cubicBezTo>
                  <a:lnTo>
                    <a:pt x="0" y="1873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5" name="Shape 2429"/>
            <p:cNvSpPr/>
            <p:nvPr/>
          </p:nvSpPr>
          <p:spPr>
            <a:xfrm>
              <a:off x="861253" y="225542"/>
              <a:ext cx="32417" cy="39608"/>
            </a:xfrm>
            <a:custGeom>
              <a:avLst/>
              <a:gdLst/>
              <a:ahLst/>
              <a:cxnLst/>
              <a:rect l="0" t="0" r="0" b="0"/>
              <a:pathLst>
                <a:path w="32417" h="39608">
                  <a:moveTo>
                    <a:pt x="11682" y="219"/>
                  </a:moveTo>
                  <a:cubicBezTo>
                    <a:pt x="14141" y="438"/>
                    <a:pt x="16516" y="1594"/>
                    <a:pt x="18224" y="3632"/>
                  </a:cubicBezTo>
                  <a:lnTo>
                    <a:pt x="32417" y="14551"/>
                  </a:lnTo>
                  <a:lnTo>
                    <a:pt x="32417" y="39608"/>
                  </a:lnTo>
                  <a:lnTo>
                    <a:pt x="3416" y="16002"/>
                  </a:lnTo>
                  <a:cubicBezTo>
                    <a:pt x="0" y="11925"/>
                    <a:pt x="546" y="5842"/>
                    <a:pt x="4635" y="2426"/>
                  </a:cubicBezTo>
                  <a:cubicBezTo>
                    <a:pt x="6680" y="718"/>
                    <a:pt x="9223" y="0"/>
                    <a:pt x="11682" y="219"/>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6" name="Shape 2430"/>
            <p:cNvSpPr/>
            <p:nvPr/>
          </p:nvSpPr>
          <p:spPr>
            <a:xfrm>
              <a:off x="762155" y="117672"/>
              <a:ext cx="131515" cy="560397"/>
            </a:xfrm>
            <a:custGeom>
              <a:avLst/>
              <a:gdLst/>
              <a:ahLst/>
              <a:cxnLst/>
              <a:rect l="0" t="0" r="0" b="0"/>
              <a:pathLst>
                <a:path w="131515" h="560397">
                  <a:moveTo>
                    <a:pt x="131515" y="0"/>
                  </a:moveTo>
                  <a:lnTo>
                    <a:pt x="131515" y="32632"/>
                  </a:lnTo>
                  <a:lnTo>
                    <a:pt x="130175" y="34515"/>
                  </a:lnTo>
                  <a:lnTo>
                    <a:pt x="131515" y="34272"/>
                  </a:lnTo>
                  <a:lnTo>
                    <a:pt x="131515" y="55524"/>
                  </a:lnTo>
                  <a:lnTo>
                    <a:pt x="103408" y="73623"/>
                  </a:lnTo>
                  <a:cubicBezTo>
                    <a:pt x="85547" y="90668"/>
                    <a:pt x="74485" y="114201"/>
                    <a:pt x="74485" y="140154"/>
                  </a:cubicBezTo>
                  <a:cubicBezTo>
                    <a:pt x="74485" y="147621"/>
                    <a:pt x="75425" y="155063"/>
                    <a:pt x="77267" y="162328"/>
                  </a:cubicBezTo>
                  <a:cubicBezTo>
                    <a:pt x="82639" y="162988"/>
                    <a:pt x="87706" y="165198"/>
                    <a:pt x="91834" y="168729"/>
                  </a:cubicBezTo>
                  <a:cubicBezTo>
                    <a:pt x="94539" y="166379"/>
                    <a:pt x="97003" y="163737"/>
                    <a:pt x="99187" y="160816"/>
                  </a:cubicBezTo>
                  <a:cubicBezTo>
                    <a:pt x="102387" y="156562"/>
                    <a:pt x="108433" y="155698"/>
                    <a:pt x="112687" y="158899"/>
                  </a:cubicBezTo>
                  <a:cubicBezTo>
                    <a:pt x="116954" y="162099"/>
                    <a:pt x="117818" y="168144"/>
                    <a:pt x="114618" y="172399"/>
                  </a:cubicBezTo>
                  <a:cubicBezTo>
                    <a:pt x="110198" y="178292"/>
                    <a:pt x="104940" y="183397"/>
                    <a:pt x="99009" y="187588"/>
                  </a:cubicBezTo>
                  <a:cubicBezTo>
                    <a:pt x="95656" y="189950"/>
                    <a:pt x="91300" y="190661"/>
                    <a:pt x="87351" y="189468"/>
                  </a:cubicBezTo>
                  <a:cubicBezTo>
                    <a:pt x="84646" y="188642"/>
                    <a:pt x="82283" y="186991"/>
                    <a:pt x="80518" y="184680"/>
                  </a:cubicBezTo>
                  <a:cubicBezTo>
                    <a:pt x="78562" y="182140"/>
                    <a:pt x="75489" y="180959"/>
                    <a:pt x="72263" y="181530"/>
                  </a:cubicBezTo>
                  <a:cubicBezTo>
                    <a:pt x="68440" y="182191"/>
                    <a:pt x="65456" y="186229"/>
                    <a:pt x="65456" y="190700"/>
                  </a:cubicBezTo>
                  <a:lnTo>
                    <a:pt x="65456" y="197621"/>
                  </a:lnTo>
                  <a:cubicBezTo>
                    <a:pt x="65456" y="202091"/>
                    <a:pt x="68224" y="206105"/>
                    <a:pt x="71907" y="206981"/>
                  </a:cubicBezTo>
                  <a:cubicBezTo>
                    <a:pt x="72758" y="207184"/>
                    <a:pt x="73609" y="207248"/>
                    <a:pt x="74422" y="207197"/>
                  </a:cubicBezTo>
                  <a:cubicBezTo>
                    <a:pt x="83668" y="206511"/>
                    <a:pt x="92253" y="213242"/>
                    <a:pt x="93955" y="222500"/>
                  </a:cubicBezTo>
                  <a:cubicBezTo>
                    <a:pt x="97466" y="241601"/>
                    <a:pt x="107547" y="258083"/>
                    <a:pt x="121606" y="269789"/>
                  </a:cubicBezTo>
                  <a:lnTo>
                    <a:pt x="131515" y="275509"/>
                  </a:lnTo>
                  <a:lnTo>
                    <a:pt x="131515" y="342306"/>
                  </a:lnTo>
                  <a:lnTo>
                    <a:pt x="118974" y="329765"/>
                  </a:lnTo>
                  <a:lnTo>
                    <a:pt x="104115" y="344624"/>
                  </a:lnTo>
                  <a:lnTo>
                    <a:pt x="131515" y="389088"/>
                  </a:lnTo>
                  <a:lnTo>
                    <a:pt x="131515" y="411221"/>
                  </a:lnTo>
                  <a:lnTo>
                    <a:pt x="130073" y="411108"/>
                  </a:lnTo>
                  <a:cubicBezTo>
                    <a:pt x="124689" y="410257"/>
                    <a:pt x="119952" y="407108"/>
                    <a:pt x="117081" y="402459"/>
                  </a:cubicBezTo>
                  <a:lnTo>
                    <a:pt x="88074" y="355368"/>
                  </a:lnTo>
                  <a:lnTo>
                    <a:pt x="47028" y="373287"/>
                  </a:lnTo>
                  <a:cubicBezTo>
                    <a:pt x="44437" y="374418"/>
                    <a:pt x="41999" y="375815"/>
                    <a:pt x="39713" y="377402"/>
                  </a:cubicBezTo>
                  <a:lnTo>
                    <a:pt x="66624" y="409698"/>
                  </a:lnTo>
                  <a:cubicBezTo>
                    <a:pt x="77508" y="422754"/>
                    <a:pt x="83502" y="439315"/>
                    <a:pt x="83502" y="456307"/>
                  </a:cubicBezTo>
                  <a:lnTo>
                    <a:pt x="83502" y="550757"/>
                  </a:lnTo>
                  <a:cubicBezTo>
                    <a:pt x="83502" y="556079"/>
                    <a:pt x="79185" y="560397"/>
                    <a:pt x="73863" y="560397"/>
                  </a:cubicBezTo>
                  <a:cubicBezTo>
                    <a:pt x="68529" y="560397"/>
                    <a:pt x="64211" y="556079"/>
                    <a:pt x="64211" y="550757"/>
                  </a:cubicBezTo>
                  <a:lnTo>
                    <a:pt x="64211" y="456307"/>
                  </a:lnTo>
                  <a:cubicBezTo>
                    <a:pt x="64211" y="443811"/>
                    <a:pt x="59804" y="431644"/>
                    <a:pt x="51803" y="422043"/>
                  </a:cubicBezTo>
                  <a:lnTo>
                    <a:pt x="26492" y="391664"/>
                  </a:lnTo>
                  <a:cubicBezTo>
                    <a:pt x="22263" y="398891"/>
                    <a:pt x="20002" y="407298"/>
                    <a:pt x="20371" y="415959"/>
                  </a:cubicBezTo>
                  <a:lnTo>
                    <a:pt x="26073" y="550338"/>
                  </a:lnTo>
                  <a:cubicBezTo>
                    <a:pt x="26302" y="555672"/>
                    <a:pt x="22161" y="560168"/>
                    <a:pt x="16840" y="560384"/>
                  </a:cubicBezTo>
                  <a:cubicBezTo>
                    <a:pt x="16700" y="560397"/>
                    <a:pt x="16561" y="560397"/>
                    <a:pt x="16434" y="560397"/>
                  </a:cubicBezTo>
                  <a:cubicBezTo>
                    <a:pt x="11290" y="560397"/>
                    <a:pt x="7023" y="556345"/>
                    <a:pt x="6794" y="551164"/>
                  </a:cubicBezTo>
                  <a:lnTo>
                    <a:pt x="1105" y="416772"/>
                  </a:lnTo>
                  <a:cubicBezTo>
                    <a:pt x="0" y="390648"/>
                    <a:pt x="15354" y="366074"/>
                    <a:pt x="39307" y="355609"/>
                  </a:cubicBezTo>
                  <a:lnTo>
                    <a:pt x="86411" y="335048"/>
                  </a:lnTo>
                  <a:lnTo>
                    <a:pt x="112154" y="309305"/>
                  </a:lnTo>
                  <a:cubicBezTo>
                    <a:pt x="113881" y="307578"/>
                    <a:pt x="116103" y="306651"/>
                    <a:pt x="118351" y="306511"/>
                  </a:cubicBezTo>
                  <a:lnTo>
                    <a:pt x="118351" y="291334"/>
                  </a:lnTo>
                  <a:cubicBezTo>
                    <a:pt x="96355" y="276882"/>
                    <a:pt x="80251" y="253882"/>
                    <a:pt x="75082" y="226475"/>
                  </a:cubicBezTo>
                  <a:cubicBezTo>
                    <a:pt x="72542" y="226590"/>
                    <a:pt x="69990" y="226348"/>
                    <a:pt x="67462" y="225752"/>
                  </a:cubicBezTo>
                  <a:cubicBezTo>
                    <a:pt x="55118" y="222830"/>
                    <a:pt x="46164" y="211007"/>
                    <a:pt x="46164" y="197621"/>
                  </a:cubicBezTo>
                  <a:lnTo>
                    <a:pt x="46164" y="190700"/>
                  </a:lnTo>
                  <a:cubicBezTo>
                    <a:pt x="46164" y="180755"/>
                    <a:pt x="50990" y="171929"/>
                    <a:pt x="58509" y="166798"/>
                  </a:cubicBezTo>
                  <a:cubicBezTo>
                    <a:pt x="56312" y="158073"/>
                    <a:pt x="55182" y="149145"/>
                    <a:pt x="55182" y="140154"/>
                  </a:cubicBezTo>
                  <a:cubicBezTo>
                    <a:pt x="55182" y="100187"/>
                    <a:pt x="76784" y="64995"/>
                    <a:pt x="109347" y="44789"/>
                  </a:cubicBezTo>
                  <a:cubicBezTo>
                    <a:pt x="109518" y="28114"/>
                    <a:pt x="116723" y="13017"/>
                    <a:pt x="128254" y="2089"/>
                  </a:cubicBezTo>
                  <a:lnTo>
                    <a:pt x="13151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7" name="Shape 2431"/>
            <p:cNvSpPr/>
            <p:nvPr/>
          </p:nvSpPr>
          <p:spPr>
            <a:xfrm>
              <a:off x="893670" y="393181"/>
              <a:ext cx="41612" cy="284888"/>
            </a:xfrm>
            <a:custGeom>
              <a:avLst/>
              <a:gdLst/>
              <a:ahLst/>
              <a:cxnLst/>
              <a:rect l="0" t="0" r="0" b="0"/>
              <a:pathLst>
                <a:path w="41612" h="284888">
                  <a:moveTo>
                    <a:pt x="0" y="0"/>
                  </a:moveTo>
                  <a:lnTo>
                    <a:pt x="13839" y="7988"/>
                  </a:lnTo>
                  <a:cubicBezTo>
                    <a:pt x="22534" y="11184"/>
                    <a:pt x="31899" y="12917"/>
                    <a:pt x="41612" y="12917"/>
                  </a:cubicBezTo>
                  <a:lnTo>
                    <a:pt x="41612" y="32209"/>
                  </a:lnTo>
                  <a:cubicBezTo>
                    <a:pt x="29178" y="32209"/>
                    <a:pt x="17215" y="29910"/>
                    <a:pt x="6140" y="25693"/>
                  </a:cubicBezTo>
                  <a:lnTo>
                    <a:pt x="6140" y="45645"/>
                  </a:lnTo>
                  <a:lnTo>
                    <a:pt x="41612" y="81116"/>
                  </a:lnTo>
                  <a:lnTo>
                    <a:pt x="41612" y="284888"/>
                  </a:lnTo>
                  <a:cubicBezTo>
                    <a:pt x="36278" y="284888"/>
                    <a:pt x="31960" y="280570"/>
                    <a:pt x="31960" y="275248"/>
                  </a:cubicBezTo>
                  <a:lnTo>
                    <a:pt x="31960" y="115673"/>
                  </a:lnTo>
                  <a:lnTo>
                    <a:pt x="13583" y="131357"/>
                  </a:lnTo>
                  <a:cubicBezTo>
                    <a:pt x="10179" y="134266"/>
                    <a:pt x="5886" y="135828"/>
                    <a:pt x="1480" y="135828"/>
                  </a:cubicBezTo>
                  <a:lnTo>
                    <a:pt x="0" y="135712"/>
                  </a:lnTo>
                  <a:lnTo>
                    <a:pt x="0" y="113579"/>
                  </a:lnTo>
                  <a:lnTo>
                    <a:pt x="1619" y="116206"/>
                  </a:lnTo>
                  <a:lnTo>
                    <a:pt x="27400" y="94197"/>
                  </a:lnTo>
                  <a:lnTo>
                    <a:pt x="0" y="6679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8" name="Shape 2432"/>
            <p:cNvSpPr/>
            <p:nvPr/>
          </p:nvSpPr>
          <p:spPr>
            <a:xfrm>
              <a:off x="893670" y="240093"/>
              <a:ext cx="41612" cy="42242"/>
            </a:xfrm>
            <a:custGeom>
              <a:avLst/>
              <a:gdLst/>
              <a:ahLst/>
              <a:cxnLst/>
              <a:rect l="0" t="0" r="0" b="0"/>
              <a:pathLst>
                <a:path w="41612" h="42242">
                  <a:moveTo>
                    <a:pt x="0" y="0"/>
                  </a:moveTo>
                  <a:lnTo>
                    <a:pt x="18909" y="14547"/>
                  </a:lnTo>
                  <a:lnTo>
                    <a:pt x="41612" y="22093"/>
                  </a:lnTo>
                  <a:lnTo>
                    <a:pt x="41612" y="42242"/>
                  </a:lnTo>
                  <a:lnTo>
                    <a:pt x="4899" y="29045"/>
                  </a:lnTo>
                  <a:lnTo>
                    <a:pt x="0" y="2505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9" name="Shape 2433"/>
            <p:cNvSpPr/>
            <p:nvPr/>
          </p:nvSpPr>
          <p:spPr>
            <a:xfrm>
              <a:off x="893670" y="144402"/>
              <a:ext cx="41612" cy="28794"/>
            </a:xfrm>
            <a:custGeom>
              <a:avLst/>
              <a:gdLst/>
              <a:ahLst/>
              <a:cxnLst/>
              <a:rect l="0" t="0" r="0" b="0"/>
              <a:pathLst>
                <a:path w="41612" h="28794">
                  <a:moveTo>
                    <a:pt x="41612" y="0"/>
                  </a:moveTo>
                  <a:lnTo>
                    <a:pt x="41612" y="19291"/>
                  </a:lnTo>
                  <a:cubicBezTo>
                    <a:pt x="28013" y="19291"/>
                    <a:pt x="15049" y="21931"/>
                    <a:pt x="3251" y="26700"/>
                  </a:cubicBezTo>
                  <a:lnTo>
                    <a:pt x="0" y="28794"/>
                  </a:lnTo>
                  <a:lnTo>
                    <a:pt x="0" y="7542"/>
                  </a:lnTo>
                  <a:lnTo>
                    <a:pt x="4161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0" name="Shape 2434"/>
            <p:cNvSpPr/>
            <p:nvPr/>
          </p:nvSpPr>
          <p:spPr>
            <a:xfrm>
              <a:off x="893670" y="102073"/>
              <a:ext cx="41612" cy="48231"/>
            </a:xfrm>
            <a:custGeom>
              <a:avLst/>
              <a:gdLst/>
              <a:ahLst/>
              <a:cxnLst/>
              <a:rect l="0" t="0" r="0" b="0"/>
              <a:pathLst>
                <a:path w="41612" h="48231">
                  <a:moveTo>
                    <a:pt x="41612" y="0"/>
                  </a:moveTo>
                  <a:lnTo>
                    <a:pt x="41612" y="19291"/>
                  </a:lnTo>
                  <a:cubicBezTo>
                    <a:pt x="31350" y="19291"/>
                    <a:pt x="21892" y="22565"/>
                    <a:pt x="14359" y="28054"/>
                  </a:cubicBezTo>
                  <a:lnTo>
                    <a:pt x="0" y="48231"/>
                  </a:lnTo>
                  <a:lnTo>
                    <a:pt x="0" y="15599"/>
                  </a:lnTo>
                  <a:lnTo>
                    <a:pt x="16944" y="4746"/>
                  </a:lnTo>
                  <a:cubicBezTo>
                    <a:pt x="24536" y="1690"/>
                    <a:pt x="32871" y="0"/>
                    <a:pt x="41612"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1" name="Shape 2435"/>
            <p:cNvSpPr/>
            <p:nvPr/>
          </p:nvSpPr>
          <p:spPr>
            <a:xfrm>
              <a:off x="935281" y="393184"/>
              <a:ext cx="41605" cy="284885"/>
            </a:xfrm>
            <a:custGeom>
              <a:avLst/>
              <a:gdLst/>
              <a:ahLst/>
              <a:cxnLst/>
              <a:rect l="0" t="0" r="0" b="0"/>
              <a:pathLst>
                <a:path w="41605" h="284885">
                  <a:moveTo>
                    <a:pt x="41605" y="0"/>
                  </a:moveTo>
                  <a:lnTo>
                    <a:pt x="41605" y="66788"/>
                  </a:lnTo>
                  <a:lnTo>
                    <a:pt x="14199" y="94194"/>
                  </a:lnTo>
                  <a:lnTo>
                    <a:pt x="39992" y="116203"/>
                  </a:lnTo>
                  <a:lnTo>
                    <a:pt x="41605" y="113586"/>
                  </a:lnTo>
                  <a:lnTo>
                    <a:pt x="41605" y="135709"/>
                  </a:lnTo>
                  <a:lnTo>
                    <a:pt x="40132" y="135825"/>
                  </a:lnTo>
                  <a:cubicBezTo>
                    <a:pt x="35725" y="135825"/>
                    <a:pt x="31433" y="134263"/>
                    <a:pt x="28029" y="131354"/>
                  </a:cubicBezTo>
                  <a:lnTo>
                    <a:pt x="9639" y="115670"/>
                  </a:lnTo>
                  <a:lnTo>
                    <a:pt x="9639" y="275245"/>
                  </a:lnTo>
                  <a:cubicBezTo>
                    <a:pt x="9639" y="280567"/>
                    <a:pt x="5321" y="284885"/>
                    <a:pt x="0" y="284885"/>
                  </a:cubicBezTo>
                  <a:lnTo>
                    <a:pt x="0" y="81113"/>
                  </a:lnTo>
                  <a:lnTo>
                    <a:pt x="35471" y="45642"/>
                  </a:lnTo>
                  <a:lnTo>
                    <a:pt x="35471" y="25690"/>
                  </a:lnTo>
                  <a:cubicBezTo>
                    <a:pt x="24397" y="29907"/>
                    <a:pt x="12433" y="32205"/>
                    <a:pt x="0" y="32205"/>
                  </a:cubicBezTo>
                  <a:lnTo>
                    <a:pt x="0" y="12914"/>
                  </a:lnTo>
                  <a:cubicBezTo>
                    <a:pt x="9712" y="12914"/>
                    <a:pt x="19078" y="11181"/>
                    <a:pt x="27772" y="7985"/>
                  </a:cubicBezTo>
                  <a:lnTo>
                    <a:pt x="4160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2" name="Shape 2436"/>
            <p:cNvSpPr/>
            <p:nvPr/>
          </p:nvSpPr>
          <p:spPr>
            <a:xfrm>
              <a:off x="935281" y="262186"/>
              <a:ext cx="41605" cy="27603"/>
            </a:xfrm>
            <a:custGeom>
              <a:avLst/>
              <a:gdLst/>
              <a:ahLst/>
              <a:cxnLst/>
              <a:rect l="0" t="0" r="0" b="0"/>
              <a:pathLst>
                <a:path w="41605" h="27603">
                  <a:moveTo>
                    <a:pt x="0" y="0"/>
                  </a:moveTo>
                  <a:lnTo>
                    <a:pt x="14864" y="4941"/>
                  </a:lnTo>
                  <a:lnTo>
                    <a:pt x="41605" y="8134"/>
                  </a:lnTo>
                  <a:lnTo>
                    <a:pt x="41605" y="27603"/>
                  </a:lnTo>
                  <a:lnTo>
                    <a:pt x="9474" y="23554"/>
                  </a:lnTo>
                  <a:lnTo>
                    <a:pt x="0" y="2014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3" name="Shape 2437"/>
            <p:cNvSpPr/>
            <p:nvPr/>
          </p:nvSpPr>
          <p:spPr>
            <a:xfrm>
              <a:off x="935281" y="144402"/>
              <a:ext cx="41605" cy="28790"/>
            </a:xfrm>
            <a:custGeom>
              <a:avLst/>
              <a:gdLst/>
              <a:ahLst/>
              <a:cxnLst/>
              <a:rect l="0" t="0" r="0" b="0"/>
              <a:pathLst>
                <a:path w="41605" h="28790">
                  <a:moveTo>
                    <a:pt x="0" y="0"/>
                  </a:moveTo>
                  <a:lnTo>
                    <a:pt x="41605" y="7541"/>
                  </a:lnTo>
                  <a:lnTo>
                    <a:pt x="41605" y="28790"/>
                  </a:lnTo>
                  <a:lnTo>
                    <a:pt x="38360" y="26700"/>
                  </a:lnTo>
                  <a:cubicBezTo>
                    <a:pt x="26563" y="21931"/>
                    <a:pt x="13599" y="19291"/>
                    <a:pt x="0" y="19291"/>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4" name="Shape 2438"/>
            <p:cNvSpPr/>
            <p:nvPr/>
          </p:nvSpPr>
          <p:spPr>
            <a:xfrm>
              <a:off x="935281" y="102073"/>
              <a:ext cx="41605" cy="48222"/>
            </a:xfrm>
            <a:custGeom>
              <a:avLst/>
              <a:gdLst/>
              <a:ahLst/>
              <a:cxnLst/>
              <a:rect l="0" t="0" r="0" b="0"/>
              <a:pathLst>
                <a:path w="41605" h="48222">
                  <a:moveTo>
                    <a:pt x="0" y="0"/>
                  </a:moveTo>
                  <a:cubicBezTo>
                    <a:pt x="8738" y="0"/>
                    <a:pt x="17070" y="1690"/>
                    <a:pt x="24660" y="4746"/>
                  </a:cubicBezTo>
                  <a:lnTo>
                    <a:pt x="41605" y="15602"/>
                  </a:lnTo>
                  <a:lnTo>
                    <a:pt x="41605" y="48222"/>
                  </a:lnTo>
                  <a:lnTo>
                    <a:pt x="27253" y="28054"/>
                  </a:lnTo>
                  <a:cubicBezTo>
                    <a:pt x="19720" y="22565"/>
                    <a:pt x="10262" y="19291"/>
                    <a:pt x="0" y="19291"/>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5" name="Shape 2439"/>
            <p:cNvSpPr/>
            <p:nvPr/>
          </p:nvSpPr>
          <p:spPr>
            <a:xfrm>
              <a:off x="976887" y="117675"/>
              <a:ext cx="131521" cy="560394"/>
            </a:xfrm>
            <a:custGeom>
              <a:avLst/>
              <a:gdLst/>
              <a:ahLst/>
              <a:cxnLst/>
              <a:rect l="0" t="0" r="0" b="0"/>
              <a:pathLst>
                <a:path w="131521" h="560394">
                  <a:moveTo>
                    <a:pt x="0" y="0"/>
                  </a:moveTo>
                  <a:lnTo>
                    <a:pt x="3256" y="2086"/>
                  </a:lnTo>
                  <a:cubicBezTo>
                    <a:pt x="14786" y="13014"/>
                    <a:pt x="21990" y="28111"/>
                    <a:pt x="22162" y="44787"/>
                  </a:cubicBezTo>
                  <a:cubicBezTo>
                    <a:pt x="54724" y="64992"/>
                    <a:pt x="76327" y="100184"/>
                    <a:pt x="76327" y="140151"/>
                  </a:cubicBezTo>
                  <a:cubicBezTo>
                    <a:pt x="76327" y="149168"/>
                    <a:pt x="75197" y="158121"/>
                    <a:pt x="72987" y="166872"/>
                  </a:cubicBezTo>
                  <a:cubicBezTo>
                    <a:pt x="80505" y="172028"/>
                    <a:pt x="85344" y="180816"/>
                    <a:pt x="85344" y="190595"/>
                  </a:cubicBezTo>
                  <a:lnTo>
                    <a:pt x="85344" y="197618"/>
                  </a:lnTo>
                  <a:cubicBezTo>
                    <a:pt x="85344" y="211004"/>
                    <a:pt x="76390" y="222828"/>
                    <a:pt x="64046" y="225749"/>
                  </a:cubicBezTo>
                  <a:cubicBezTo>
                    <a:pt x="61532" y="226346"/>
                    <a:pt x="58966" y="226587"/>
                    <a:pt x="56439" y="226473"/>
                  </a:cubicBezTo>
                  <a:cubicBezTo>
                    <a:pt x="51257" y="253879"/>
                    <a:pt x="35166" y="276879"/>
                    <a:pt x="13157" y="291332"/>
                  </a:cubicBezTo>
                  <a:lnTo>
                    <a:pt x="13157" y="306508"/>
                  </a:lnTo>
                  <a:cubicBezTo>
                    <a:pt x="15418" y="306648"/>
                    <a:pt x="17628" y="307575"/>
                    <a:pt x="19355" y="309302"/>
                  </a:cubicBezTo>
                  <a:lnTo>
                    <a:pt x="45098" y="335045"/>
                  </a:lnTo>
                  <a:lnTo>
                    <a:pt x="92202" y="355606"/>
                  </a:lnTo>
                  <a:cubicBezTo>
                    <a:pt x="116167" y="366071"/>
                    <a:pt x="131521" y="390646"/>
                    <a:pt x="130416" y="416770"/>
                  </a:cubicBezTo>
                  <a:lnTo>
                    <a:pt x="124727" y="551161"/>
                  </a:lnTo>
                  <a:cubicBezTo>
                    <a:pt x="124498" y="556343"/>
                    <a:pt x="120231" y="560394"/>
                    <a:pt x="115087" y="560394"/>
                  </a:cubicBezTo>
                  <a:cubicBezTo>
                    <a:pt x="114948" y="560394"/>
                    <a:pt x="114808" y="560394"/>
                    <a:pt x="114681" y="560394"/>
                  </a:cubicBezTo>
                  <a:cubicBezTo>
                    <a:pt x="109347" y="560165"/>
                    <a:pt x="105220" y="555669"/>
                    <a:pt x="105448" y="550348"/>
                  </a:cubicBezTo>
                  <a:lnTo>
                    <a:pt x="111138" y="415957"/>
                  </a:lnTo>
                  <a:cubicBezTo>
                    <a:pt x="111506" y="407295"/>
                    <a:pt x="109258" y="398901"/>
                    <a:pt x="105029" y="391662"/>
                  </a:cubicBezTo>
                  <a:lnTo>
                    <a:pt x="79718" y="422040"/>
                  </a:lnTo>
                  <a:cubicBezTo>
                    <a:pt x="71717" y="431641"/>
                    <a:pt x="67310" y="443808"/>
                    <a:pt x="67310" y="456305"/>
                  </a:cubicBezTo>
                  <a:lnTo>
                    <a:pt x="67310" y="550755"/>
                  </a:lnTo>
                  <a:cubicBezTo>
                    <a:pt x="67310" y="556076"/>
                    <a:pt x="62992" y="560394"/>
                    <a:pt x="57658" y="560394"/>
                  </a:cubicBezTo>
                  <a:cubicBezTo>
                    <a:pt x="52337" y="560394"/>
                    <a:pt x="48019" y="556076"/>
                    <a:pt x="48019" y="550755"/>
                  </a:cubicBezTo>
                  <a:lnTo>
                    <a:pt x="48019" y="456305"/>
                  </a:lnTo>
                  <a:cubicBezTo>
                    <a:pt x="48019" y="439312"/>
                    <a:pt x="54013" y="422751"/>
                    <a:pt x="64897" y="409696"/>
                  </a:cubicBezTo>
                  <a:lnTo>
                    <a:pt x="91808" y="377400"/>
                  </a:lnTo>
                  <a:cubicBezTo>
                    <a:pt x="89522" y="375825"/>
                    <a:pt x="87084" y="374428"/>
                    <a:pt x="84493" y="373285"/>
                  </a:cubicBezTo>
                  <a:lnTo>
                    <a:pt x="43434" y="355365"/>
                  </a:lnTo>
                  <a:lnTo>
                    <a:pt x="14440" y="402457"/>
                  </a:lnTo>
                  <a:cubicBezTo>
                    <a:pt x="11570" y="407105"/>
                    <a:pt x="6833" y="410254"/>
                    <a:pt x="1435" y="411105"/>
                  </a:cubicBezTo>
                  <a:lnTo>
                    <a:pt x="0" y="411218"/>
                  </a:lnTo>
                  <a:lnTo>
                    <a:pt x="0" y="389095"/>
                  </a:lnTo>
                  <a:lnTo>
                    <a:pt x="27407" y="344621"/>
                  </a:lnTo>
                  <a:lnTo>
                    <a:pt x="12535" y="329762"/>
                  </a:lnTo>
                  <a:lnTo>
                    <a:pt x="0" y="342297"/>
                  </a:lnTo>
                  <a:lnTo>
                    <a:pt x="0" y="275509"/>
                  </a:lnTo>
                  <a:lnTo>
                    <a:pt x="9914" y="269786"/>
                  </a:lnTo>
                  <a:cubicBezTo>
                    <a:pt x="23971" y="258080"/>
                    <a:pt x="34049" y="241598"/>
                    <a:pt x="37554" y="222498"/>
                  </a:cubicBezTo>
                  <a:cubicBezTo>
                    <a:pt x="39256" y="213239"/>
                    <a:pt x="47854" y="206521"/>
                    <a:pt x="57087" y="207194"/>
                  </a:cubicBezTo>
                  <a:cubicBezTo>
                    <a:pt x="57912" y="207245"/>
                    <a:pt x="58763" y="207181"/>
                    <a:pt x="59614" y="206978"/>
                  </a:cubicBezTo>
                  <a:cubicBezTo>
                    <a:pt x="63284" y="206102"/>
                    <a:pt x="66065" y="202089"/>
                    <a:pt x="66065" y="197618"/>
                  </a:cubicBezTo>
                  <a:lnTo>
                    <a:pt x="66065" y="190595"/>
                  </a:lnTo>
                  <a:cubicBezTo>
                    <a:pt x="66065" y="186201"/>
                    <a:pt x="63119" y="182315"/>
                    <a:pt x="59220" y="181540"/>
                  </a:cubicBezTo>
                  <a:cubicBezTo>
                    <a:pt x="56832" y="181058"/>
                    <a:pt x="51346" y="181908"/>
                    <a:pt x="49721" y="182810"/>
                  </a:cubicBezTo>
                  <a:cubicBezTo>
                    <a:pt x="46228" y="184829"/>
                    <a:pt x="41859" y="184474"/>
                    <a:pt x="38748" y="181908"/>
                  </a:cubicBezTo>
                  <a:lnTo>
                    <a:pt x="27432" y="172612"/>
                  </a:lnTo>
                  <a:cubicBezTo>
                    <a:pt x="22796" y="172872"/>
                    <a:pt x="14564" y="173139"/>
                    <a:pt x="4161" y="172639"/>
                  </a:cubicBezTo>
                  <a:lnTo>
                    <a:pt x="0" y="172115"/>
                  </a:lnTo>
                  <a:lnTo>
                    <a:pt x="0" y="152645"/>
                  </a:lnTo>
                  <a:lnTo>
                    <a:pt x="6499" y="153421"/>
                  </a:lnTo>
                  <a:cubicBezTo>
                    <a:pt x="15881" y="153820"/>
                    <a:pt x="23076" y="153543"/>
                    <a:pt x="26619" y="153333"/>
                  </a:cubicBezTo>
                  <a:cubicBezTo>
                    <a:pt x="31267" y="153054"/>
                    <a:pt x="35852" y="154553"/>
                    <a:pt x="39497" y="157550"/>
                  </a:cubicBezTo>
                  <a:lnTo>
                    <a:pt x="46749" y="163519"/>
                  </a:lnTo>
                  <a:cubicBezTo>
                    <a:pt x="49136" y="162897"/>
                    <a:pt x="51714" y="162477"/>
                    <a:pt x="54254" y="162274"/>
                  </a:cubicBezTo>
                  <a:cubicBezTo>
                    <a:pt x="56096" y="155023"/>
                    <a:pt x="57036" y="147606"/>
                    <a:pt x="57036" y="140151"/>
                  </a:cubicBezTo>
                  <a:cubicBezTo>
                    <a:pt x="57036" y="114198"/>
                    <a:pt x="45974" y="90665"/>
                    <a:pt x="28113" y="73620"/>
                  </a:cubicBezTo>
                  <a:lnTo>
                    <a:pt x="0" y="55517"/>
                  </a:lnTo>
                  <a:lnTo>
                    <a:pt x="0" y="34268"/>
                  </a:lnTo>
                  <a:lnTo>
                    <a:pt x="1346" y="34512"/>
                  </a:lnTo>
                  <a:lnTo>
                    <a:pt x="0" y="3262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sp>
        <p:nvSpPr>
          <p:cNvPr id="234" name="Rectangle 117"/>
          <p:cNvSpPr>
            <a:spLocks noChangeArrowheads="1"/>
          </p:cNvSpPr>
          <p:nvPr/>
        </p:nvSpPr>
        <p:spPr bwMode="auto">
          <a:xfrm>
            <a:off x="0" y="0"/>
            <a:ext cx="1887945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996" tIns="45720" rIns="3926238" bIns="384054" numCol="1" anchor="ctr" anchorCtr="0" compatLnSpc="1">
            <a:prstTxWarp prst="textNoShape">
              <a:avLst/>
            </a:prstTxWarp>
            <a:spAutoFit/>
          </a:bodyPr>
          <a:lstStyle/>
          <a:p>
            <a:endParaRPr lang="ru-RU"/>
          </a:p>
        </p:txBody>
      </p:sp>
      <p:sp>
        <p:nvSpPr>
          <p:cNvPr id="235" name="Rectangle 118"/>
          <p:cNvSpPr>
            <a:spLocks noChangeArrowheads="1"/>
          </p:cNvSpPr>
          <p:nvPr/>
        </p:nvSpPr>
        <p:spPr bwMode="auto">
          <a:xfrm>
            <a:off x="0" y="164813"/>
            <a:ext cx="188794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FFFEFD"/>
                </a:solidFill>
                <a:effectLst/>
                <a:latin typeface="Arial" panose="020B0604020202020204" pitchFamily="34" charset="0"/>
                <a:ea typeface="Century Gothic" panose="020B0502020202020204" pitchFamily="34" charset="0"/>
                <a:cs typeface="Century Gothic" panose="020B0502020202020204" pitchFamily="34" charset="0"/>
              </a:rPr>
              <a:t>                                     12│ КАДРОВЫЙ</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600" b="1" dirty="0">
                <a:solidFill>
                  <a:srgbClr val="FFFEFD"/>
                </a:solidFill>
                <a:ea typeface="Century Gothic" panose="020B0502020202020204" pitchFamily="34" charset="0"/>
                <a:cs typeface="Century Gothic" panose="020B0502020202020204" pitchFamily="34" charset="0"/>
              </a:rPr>
              <a:t> </a:t>
            </a:r>
            <a:r>
              <a:rPr lang="ru-RU" altLang="ru-RU" sz="1600" b="1" dirty="0" smtClean="0">
                <a:solidFill>
                  <a:srgbClr val="FFFEFD"/>
                </a:solidFill>
                <a:ea typeface="Century Gothic" panose="020B0502020202020204" pitchFamily="34" charset="0"/>
                <a:cs typeface="Century Gothic" panose="020B0502020202020204" pitchFamily="34" charset="0"/>
              </a:rPr>
              <a:t>                                              </a:t>
            </a:r>
            <a:r>
              <a:rPr kumimoji="0" lang="ru-RU" altLang="ru-RU" sz="1600" b="1" i="0" u="none" strike="noStrike" cap="none" normalizeH="0" baseline="0" dirty="0" smtClean="0">
                <a:ln>
                  <a:noFill/>
                </a:ln>
                <a:solidFill>
                  <a:srgbClr val="FFFEFD"/>
                </a:solidFill>
                <a:effectLst/>
                <a:latin typeface="Arial" panose="020B0604020202020204" pitchFamily="34" charset="0"/>
                <a:ea typeface="Century Gothic" panose="020B0502020202020204" pitchFamily="34" charset="0"/>
                <a:cs typeface="Century Gothic" panose="020B0502020202020204" pitchFamily="34" charset="0"/>
              </a:rPr>
              <a:t> РЕЗЕРВ</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 name="Прямоугольник 1"/>
          <p:cNvSpPr/>
          <p:nvPr/>
        </p:nvSpPr>
        <p:spPr>
          <a:xfrm>
            <a:off x="1185632" y="1170127"/>
            <a:ext cx="10885613" cy="830997"/>
          </a:xfrm>
          <a:prstGeom prst="rect">
            <a:avLst/>
          </a:prstGeom>
        </p:spPr>
        <p:txBody>
          <a:bodyPr wrap="square">
            <a:spAutoFit/>
          </a:bodyPr>
          <a:lstStyle/>
          <a:p>
            <a:pPr lvl="0" eaLnBrk="0" fontAlgn="base" hangingPunct="0">
              <a:spcBef>
                <a:spcPct val="0"/>
              </a:spcBef>
              <a:spcAft>
                <a:spcPct val="0"/>
              </a:spcAft>
              <a:tabLst>
                <a:tab pos="987425" algn="ctr"/>
                <a:tab pos="5108575" algn="ctr"/>
              </a:tabLst>
            </a:pPr>
            <a:r>
              <a:rPr lang="ru-RU" altLang="ru-RU" sz="1600" b="1" dirty="0">
                <a:solidFill>
                  <a:srgbClr val="25221E"/>
                </a:solidFill>
                <a:latin typeface="Arial" panose="020B0604020202020204" pitchFamily="34" charset="0"/>
                <a:ea typeface="Calibri" panose="020F0502020204030204" pitchFamily="34" charset="0"/>
              </a:rPr>
              <a:t>Кадровый резерв на гражданской службе</a:t>
            </a:r>
            <a:r>
              <a:rPr lang="ru-RU" altLang="ru-RU" sz="1600" dirty="0">
                <a:solidFill>
                  <a:srgbClr val="25221E"/>
                </a:solidFill>
                <a:latin typeface="Arial" panose="020B0604020202020204" pitchFamily="34" charset="0"/>
                <a:ea typeface="Calibri" panose="020F0502020204030204" pitchFamily="34" charset="0"/>
              </a:rPr>
              <a:t> – это сформированная в установленном порядке  группа лиц, соответствующая квалификационным требованиям к должностям гражданской службы, обладающих необходимыми профессиональными и личностными качествами для назначения на указанные должности</a:t>
            </a:r>
          </a:p>
        </p:txBody>
      </p:sp>
      <p:sp>
        <p:nvSpPr>
          <p:cNvPr id="3" name="Прямоугольник 2"/>
          <p:cNvSpPr/>
          <p:nvPr/>
        </p:nvSpPr>
        <p:spPr>
          <a:xfrm>
            <a:off x="1256935" y="2066123"/>
            <a:ext cx="10681686" cy="1015663"/>
          </a:xfrm>
          <a:prstGeom prst="rect">
            <a:avLst/>
          </a:prstGeom>
        </p:spPr>
        <p:txBody>
          <a:bodyPr wrap="square">
            <a:spAutoFit/>
          </a:bodyPr>
          <a:lstStyle/>
          <a:p>
            <a:pPr lvl="0" eaLnBrk="0" fontAlgn="base" hangingPunct="0">
              <a:spcBef>
                <a:spcPct val="0"/>
              </a:spcBef>
              <a:spcAft>
                <a:spcPct val="0"/>
              </a:spcAft>
              <a:tabLst>
                <a:tab pos="987425" algn="ctr"/>
                <a:tab pos="5108575" algn="ctr"/>
              </a:tabLst>
            </a:pPr>
            <a:r>
              <a:rPr lang="ru-RU" altLang="ru-RU" sz="1200" dirty="0">
                <a:solidFill>
                  <a:srgbClr val="25221E"/>
                </a:solidFill>
                <a:latin typeface="Arial" panose="020B0604020202020204" pitchFamily="34" charset="0"/>
                <a:ea typeface="Calibri" panose="020F0502020204030204" pitchFamily="34" charset="0"/>
              </a:rPr>
              <a:t>Кадровый резерв в Ставропольском крае формируется в соответствии со статьей 64 Федерального закона «О государственной гражданской службе Российской Федерации» и   постановлением Губернатора Ставропольского края от 25 июля 2008 г. № 596 «Об утверждении Положения о кадровом резерве на государственной гражданской службе Ставропольского края».</a:t>
            </a:r>
            <a:endParaRPr lang="ru-RU" altLang="ru-RU" sz="1200" dirty="0">
              <a:latin typeface="Arial" panose="020B0604020202020204" pitchFamily="34" charset="0"/>
            </a:endParaRPr>
          </a:p>
          <a:p>
            <a:pPr lvl="0" eaLnBrk="0" fontAlgn="base" hangingPunct="0">
              <a:spcBef>
                <a:spcPct val="0"/>
              </a:spcBef>
              <a:spcAft>
                <a:spcPct val="0"/>
              </a:spcAft>
              <a:tabLst>
                <a:tab pos="987425" algn="ctr"/>
                <a:tab pos="5108575" algn="ctr"/>
              </a:tabLst>
            </a:pPr>
            <a:r>
              <a:rPr lang="ru-RU" altLang="ru-RU" sz="1200" dirty="0">
                <a:solidFill>
                  <a:srgbClr val="25221E"/>
                </a:solidFill>
                <a:latin typeface="Arial" panose="020B0604020202020204" pitchFamily="34" charset="0"/>
                <a:ea typeface="Calibri" panose="020F0502020204030204" pitchFamily="34" charset="0"/>
              </a:rPr>
              <a:t>При замещении должностей гражданской службы приоритетным является назначение из кадрового резерва. Исключение составляют должности, при назначении на которые конкурс не проводится</a:t>
            </a:r>
          </a:p>
        </p:txBody>
      </p:sp>
      <p:sp>
        <p:nvSpPr>
          <p:cNvPr id="4" name="Прямоугольник 3"/>
          <p:cNvSpPr/>
          <p:nvPr/>
        </p:nvSpPr>
        <p:spPr>
          <a:xfrm>
            <a:off x="3544393" y="3205893"/>
            <a:ext cx="5273238" cy="388696"/>
          </a:xfrm>
          <a:prstGeom prst="rect">
            <a:avLst/>
          </a:prstGeom>
        </p:spPr>
        <p:txBody>
          <a:bodyPr wrap="none">
            <a:spAutoFit/>
          </a:bodyPr>
          <a:lstStyle/>
          <a:p>
            <a:pPr marL="13335" marR="6350" indent="-6350" algn="ctr">
              <a:lnSpc>
                <a:spcPct val="107000"/>
              </a:lnSpc>
              <a:spcAft>
                <a:spcPts val="600"/>
              </a:spcAft>
            </a:pPr>
            <a:r>
              <a:rPr lang="ru-RU" b="1" dirty="0">
                <a:solidFill>
                  <a:srgbClr val="25221E"/>
                </a:solidFill>
                <a:latin typeface="Century Gothic" panose="020B0502020202020204" pitchFamily="34" charset="0"/>
                <a:ea typeface="Century Gothic" panose="020B0502020202020204" pitchFamily="34" charset="0"/>
                <a:cs typeface="Century Gothic" panose="020B0502020202020204" pitchFamily="34" charset="0"/>
              </a:rPr>
              <a:t>ПУТИ ФОРМИРОВАНИЯ КАДРОВОГО РЕЗЕРВА</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5" name="Прямоугольник 4"/>
          <p:cNvSpPr/>
          <p:nvPr/>
        </p:nvSpPr>
        <p:spPr>
          <a:xfrm>
            <a:off x="1010946" y="3616659"/>
            <a:ext cx="11378394" cy="769441"/>
          </a:xfrm>
          <a:prstGeom prst="rect">
            <a:avLst/>
          </a:prstGeom>
        </p:spPr>
        <p:txBody>
          <a:bodyPr wrap="square">
            <a:spAutoFit/>
          </a:bodyPr>
          <a:lstStyle/>
          <a:p>
            <a:r>
              <a:rPr lang="ru-RU" altLang="ru-RU" sz="1400" dirty="0">
                <a:solidFill>
                  <a:srgbClr val="25221E"/>
                </a:solidFill>
                <a:latin typeface="Arial" panose="020B0604020202020204" pitchFamily="34" charset="0"/>
                <a:ea typeface="Calibri" panose="020F0502020204030204" pitchFamily="34" charset="0"/>
              </a:rPr>
              <a:t>Конкурс на замещение вакантной должности государственной гражданской службы	</a:t>
            </a:r>
            <a:r>
              <a:rPr lang="ru-RU" altLang="ru-RU" sz="1600" dirty="0">
                <a:solidFill>
                  <a:srgbClr val="25221E"/>
                </a:solidFill>
                <a:ea typeface="Calibri" panose="020F0502020204030204" pitchFamily="34" charset="0"/>
              </a:rPr>
              <a:t> </a:t>
            </a:r>
            <a:r>
              <a:rPr lang="ru-RU" altLang="ru-RU" sz="1600" dirty="0" smtClean="0">
                <a:solidFill>
                  <a:srgbClr val="25221E"/>
                </a:solidFill>
                <a:ea typeface="Calibri" panose="020F0502020204030204" pitchFamily="34" charset="0"/>
              </a:rPr>
              <a:t>   </a:t>
            </a:r>
            <a:r>
              <a:rPr lang="ru-RU" altLang="ru-RU" sz="1600" dirty="0">
                <a:solidFill>
                  <a:srgbClr val="25221E"/>
                </a:solidFill>
                <a:ea typeface="Calibri" panose="020F0502020204030204" pitchFamily="34" charset="0"/>
              </a:rPr>
              <a:t>Аттестация гражданских служащих</a:t>
            </a:r>
            <a:endParaRPr lang="ru-RU" altLang="ru-RU" sz="1600" dirty="0"/>
          </a:p>
          <a:p>
            <a:pPr eaLnBrk="0" fontAlgn="base" hangingPunct="0">
              <a:spcBef>
                <a:spcPct val="0"/>
              </a:spcBef>
              <a:spcAft>
                <a:spcPct val="0"/>
              </a:spcAft>
              <a:tabLst>
                <a:tab pos="987425" algn="ctr"/>
                <a:tab pos="5108575" algn="ctr"/>
              </a:tabLst>
            </a:pPr>
            <a:r>
              <a:rPr lang="ru-RU" altLang="ru-RU" sz="1400" dirty="0" smtClean="0">
                <a:solidFill>
                  <a:srgbClr val="25221E"/>
                </a:solidFill>
                <a:latin typeface="Arial" panose="020B0604020202020204" pitchFamily="34" charset="0"/>
                <a:ea typeface="Calibri" panose="020F0502020204030204" pitchFamily="34" charset="0"/>
              </a:rPr>
              <a:t>Конкурс </a:t>
            </a:r>
            <a:r>
              <a:rPr lang="ru-RU" altLang="ru-RU" sz="1400" dirty="0">
                <a:solidFill>
                  <a:srgbClr val="25221E"/>
                </a:solidFill>
                <a:latin typeface="Arial" panose="020B0604020202020204" pitchFamily="34" charset="0"/>
                <a:ea typeface="Calibri" panose="020F0502020204030204" pitchFamily="34" charset="0"/>
              </a:rPr>
              <a:t>на включение в кадровый резерв для замещения 	</a:t>
            </a:r>
            <a:r>
              <a:rPr lang="ru-RU" altLang="ru-RU" sz="1400" dirty="0" smtClean="0">
                <a:solidFill>
                  <a:srgbClr val="25221E"/>
                </a:solidFill>
                <a:latin typeface="Arial" panose="020B0604020202020204" pitchFamily="34" charset="0"/>
                <a:ea typeface="Calibri" panose="020F0502020204030204" pitchFamily="34" charset="0"/>
              </a:rPr>
              <a:t> </a:t>
            </a:r>
            <a:r>
              <a:rPr lang="ru-RU" altLang="ru-RU" sz="1400" dirty="0">
                <a:solidFill>
                  <a:srgbClr val="25221E"/>
                </a:solidFill>
                <a:latin typeface="Arial" panose="020B0604020202020204" pitchFamily="34" charset="0"/>
                <a:ea typeface="Calibri" panose="020F0502020204030204" pitchFamily="34" charset="0"/>
              </a:rPr>
              <a:t>должности</a:t>
            </a:r>
            <a:r>
              <a:rPr lang="ru-RU" altLang="ru-RU" sz="1400" dirty="0" smtClean="0">
                <a:solidFill>
                  <a:srgbClr val="25221E"/>
                </a:solidFill>
                <a:latin typeface="Arial" panose="020B0604020202020204" pitchFamily="34" charset="0"/>
                <a:ea typeface="Calibri" panose="020F0502020204030204" pitchFamily="34" charset="0"/>
              </a:rPr>
              <a:t>                                   Сокращение </a:t>
            </a:r>
            <a:r>
              <a:rPr lang="ru-RU" altLang="ru-RU" sz="1400" dirty="0">
                <a:solidFill>
                  <a:srgbClr val="25221E"/>
                </a:solidFill>
                <a:latin typeface="Arial" panose="020B0604020202020204" pitchFamily="34" charset="0"/>
                <a:ea typeface="Calibri" panose="020F0502020204030204" pitchFamily="34" charset="0"/>
              </a:rPr>
              <a:t>штатов </a:t>
            </a:r>
            <a:r>
              <a:rPr lang="ru-RU" altLang="ru-RU" sz="1400" dirty="0" smtClean="0">
                <a:solidFill>
                  <a:srgbClr val="25221E"/>
                </a:solidFill>
                <a:latin typeface="Arial" panose="020B0604020202020204" pitchFamily="34" charset="0"/>
                <a:ea typeface="Calibri" panose="020F0502020204030204" pitchFamily="34" charset="0"/>
              </a:rPr>
              <a:t>или       государственной </a:t>
            </a:r>
            <a:r>
              <a:rPr lang="ru-RU" altLang="ru-RU" sz="1400" dirty="0">
                <a:solidFill>
                  <a:srgbClr val="25221E"/>
                </a:solidFill>
                <a:latin typeface="Arial" panose="020B0604020202020204" pitchFamily="34" charset="0"/>
                <a:ea typeface="Calibri" panose="020F0502020204030204" pitchFamily="34" charset="0"/>
              </a:rPr>
              <a:t>гражданской </a:t>
            </a:r>
            <a:r>
              <a:rPr lang="ru-RU" altLang="ru-RU" sz="1400" dirty="0" smtClean="0">
                <a:solidFill>
                  <a:srgbClr val="25221E"/>
                </a:solidFill>
                <a:latin typeface="Arial" panose="020B0604020202020204" pitchFamily="34" charset="0"/>
                <a:ea typeface="Calibri" panose="020F0502020204030204" pitchFamily="34" charset="0"/>
              </a:rPr>
              <a:t>службы                                                                                         </a:t>
            </a:r>
            <a:r>
              <a:rPr lang="ru-RU" altLang="ru-RU" sz="1400" dirty="0">
                <a:solidFill>
                  <a:srgbClr val="25221E"/>
                </a:solidFill>
                <a:latin typeface="Arial" panose="020B0604020202020204" pitchFamily="34" charset="0"/>
                <a:ea typeface="Calibri" panose="020F0502020204030204" pitchFamily="34" charset="0"/>
              </a:rPr>
              <a:t>упразднение </a:t>
            </a:r>
            <a:r>
              <a:rPr lang="ru-RU" altLang="ru-RU" sz="1400" dirty="0" smtClean="0">
                <a:solidFill>
                  <a:srgbClr val="25221E"/>
                </a:solidFill>
                <a:latin typeface="Arial" panose="020B0604020202020204" pitchFamily="34" charset="0"/>
                <a:ea typeface="Calibri" panose="020F0502020204030204" pitchFamily="34" charset="0"/>
              </a:rPr>
              <a:t>органа власти                   </a:t>
            </a:r>
            <a:endParaRPr lang="ru-RU" altLang="ru-RU" sz="1400" dirty="0">
              <a:latin typeface="Arial" panose="020B0604020202020204" pitchFamily="34" charset="0"/>
            </a:endParaRPr>
          </a:p>
        </p:txBody>
      </p:sp>
      <p:sp>
        <p:nvSpPr>
          <p:cNvPr id="6" name="Прямоугольник 5"/>
          <p:cNvSpPr/>
          <p:nvPr/>
        </p:nvSpPr>
        <p:spPr>
          <a:xfrm>
            <a:off x="1045236" y="4422755"/>
            <a:ext cx="3543079" cy="1426031"/>
          </a:xfrm>
          <a:prstGeom prst="rect">
            <a:avLst/>
          </a:prstGeom>
        </p:spPr>
        <p:txBody>
          <a:bodyPr wrap="square">
            <a:spAutoFit/>
          </a:bodyPr>
          <a:lstStyle/>
          <a:p>
            <a:pPr marR="186055" algn="just">
              <a:lnSpc>
                <a:spcPts val="1500"/>
              </a:lnSpc>
            </a:pPr>
            <a:r>
              <a:rPr lang="ru-RU" dirty="0" smtClean="0">
                <a:solidFill>
                  <a:srgbClr val="FFFEFD"/>
                </a:solidFill>
                <a:latin typeface="Calibri" panose="020F0502020204030204" pitchFamily="34" charset="0"/>
                <a:ea typeface="Calibri" panose="020F0502020204030204" pitchFamily="34" charset="0"/>
              </a:rPr>
              <a:t>                  </a:t>
            </a:r>
          </a:p>
          <a:p>
            <a:pPr marR="186055" algn="just">
              <a:lnSpc>
                <a:spcPts val="1500"/>
              </a:lnSpc>
            </a:pPr>
            <a:r>
              <a:rPr lang="ru-RU" dirty="0">
                <a:solidFill>
                  <a:srgbClr val="FFFEFD"/>
                </a:solidFill>
                <a:latin typeface="Calibri" panose="020F0502020204030204" pitchFamily="34" charset="0"/>
                <a:ea typeface="Calibri" panose="020F0502020204030204" pitchFamily="34" charset="0"/>
              </a:rPr>
              <a:t> </a:t>
            </a:r>
            <a:r>
              <a:rPr lang="ru-RU" dirty="0" smtClean="0">
                <a:solidFill>
                  <a:srgbClr val="FFFEFD"/>
                </a:solidFill>
                <a:latin typeface="Calibri" panose="020F0502020204030204" pitchFamily="34" charset="0"/>
                <a:ea typeface="Calibri" panose="020F0502020204030204" pitchFamily="34" charset="0"/>
              </a:rPr>
              <a:t>                 Срок нахождения</a:t>
            </a:r>
          </a:p>
          <a:p>
            <a:pPr marR="186055" algn="just">
              <a:lnSpc>
                <a:spcPts val="1500"/>
              </a:lnSpc>
            </a:pPr>
            <a:r>
              <a:rPr lang="ru-RU" dirty="0">
                <a:solidFill>
                  <a:srgbClr val="FFFEFD"/>
                </a:solidFill>
                <a:latin typeface="Calibri" panose="020F0502020204030204" pitchFamily="34" charset="0"/>
                <a:ea typeface="Calibri" panose="020F0502020204030204" pitchFamily="34" charset="0"/>
              </a:rPr>
              <a:t> </a:t>
            </a:r>
            <a:r>
              <a:rPr lang="ru-RU" dirty="0" smtClean="0">
                <a:solidFill>
                  <a:srgbClr val="FFFEFD"/>
                </a:solidFill>
                <a:latin typeface="Calibri" panose="020F0502020204030204" pitchFamily="34" charset="0"/>
                <a:ea typeface="Calibri" panose="020F0502020204030204" pitchFamily="34" charset="0"/>
              </a:rPr>
              <a:t>                 в  кадровом </a:t>
            </a:r>
          </a:p>
          <a:p>
            <a:pPr marR="186055" algn="just">
              <a:lnSpc>
                <a:spcPts val="1500"/>
              </a:lnSpc>
            </a:pPr>
            <a:r>
              <a:rPr lang="ru-RU" dirty="0">
                <a:solidFill>
                  <a:srgbClr val="FFFEFD"/>
                </a:solidFill>
                <a:latin typeface="Calibri" panose="020F0502020204030204" pitchFamily="34" charset="0"/>
                <a:ea typeface="Calibri" panose="020F0502020204030204" pitchFamily="34" charset="0"/>
              </a:rPr>
              <a:t> </a:t>
            </a:r>
            <a:r>
              <a:rPr lang="ru-RU" dirty="0" smtClean="0">
                <a:solidFill>
                  <a:srgbClr val="FFFEFD"/>
                </a:solidFill>
                <a:latin typeface="Calibri" panose="020F0502020204030204" pitchFamily="34" charset="0"/>
                <a:ea typeface="Calibri" panose="020F0502020204030204" pitchFamily="34" charset="0"/>
              </a:rPr>
              <a:t>                 резерве – 3 </a:t>
            </a:r>
            <a:r>
              <a:rPr lang="ru-RU" dirty="0">
                <a:solidFill>
                  <a:srgbClr val="FFFEFD"/>
                </a:solidFill>
                <a:latin typeface="Calibri" panose="020F0502020204030204" pitchFamily="34" charset="0"/>
                <a:ea typeface="Calibri" panose="020F0502020204030204" pitchFamily="34" charset="0"/>
              </a:rPr>
              <a:t>года </a:t>
            </a:r>
            <a:endParaRPr lang="ru-RU" dirty="0" smtClean="0">
              <a:solidFill>
                <a:srgbClr val="FFFEFD"/>
              </a:solidFill>
              <a:latin typeface="Calibri" panose="020F0502020204030204" pitchFamily="34" charset="0"/>
              <a:ea typeface="Calibri" panose="020F0502020204030204" pitchFamily="34" charset="0"/>
            </a:endParaRPr>
          </a:p>
          <a:p>
            <a:pPr marR="186055" algn="just">
              <a:lnSpc>
                <a:spcPts val="2160"/>
              </a:lnSpc>
            </a:pPr>
            <a:endParaRPr lang="ru-RU" sz="200" dirty="0">
              <a:solidFill>
                <a:srgbClr val="FFFEFD"/>
              </a:solidFill>
              <a:latin typeface="Calibri" panose="020F0502020204030204" pitchFamily="34" charset="0"/>
              <a:ea typeface="Calibri" panose="020F0502020204030204" pitchFamily="34" charset="0"/>
            </a:endParaRPr>
          </a:p>
          <a:p>
            <a:pPr marR="186055" algn="just">
              <a:lnSpc>
                <a:spcPts val="2160"/>
              </a:lnSpc>
            </a:pPr>
            <a:r>
              <a:rPr lang="ru-RU" dirty="0">
                <a:solidFill>
                  <a:srgbClr val="FFFEFD"/>
                </a:solidFill>
                <a:latin typeface="Calibri" panose="020F0502020204030204" pitchFamily="34" charset="0"/>
                <a:ea typeface="Calibri" panose="020F0502020204030204" pitchFamily="34" charset="0"/>
              </a:rPr>
              <a:t> </a:t>
            </a:r>
            <a:r>
              <a:rPr lang="ru-RU" dirty="0" smtClean="0">
                <a:solidFill>
                  <a:srgbClr val="FFFEFD"/>
                </a:solidFill>
                <a:latin typeface="Calibri" panose="020F0502020204030204" pitchFamily="34" charset="0"/>
                <a:ea typeface="Calibri" panose="020F0502020204030204" pitchFamily="34" charset="0"/>
              </a:rPr>
              <a:t>         </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7" name="Прямоугольник 6"/>
          <p:cNvSpPr/>
          <p:nvPr/>
        </p:nvSpPr>
        <p:spPr>
          <a:xfrm>
            <a:off x="4880676" y="4476135"/>
            <a:ext cx="7018428" cy="719236"/>
          </a:xfrm>
          <a:prstGeom prst="rect">
            <a:avLst/>
          </a:prstGeom>
        </p:spPr>
        <p:txBody>
          <a:bodyPr wrap="square">
            <a:spAutoFit/>
          </a:bodyPr>
          <a:lstStyle/>
          <a:p>
            <a:pPr marL="723265" marR="186055" algn="just">
              <a:lnSpc>
                <a:spcPct val="97000"/>
              </a:lnSpc>
              <a:spcAft>
                <a:spcPts val="2410"/>
              </a:spcAft>
            </a:pPr>
            <a:r>
              <a:rPr lang="ru-RU" sz="1400" dirty="0" smtClean="0">
                <a:solidFill>
                  <a:srgbClr val="FFFEFD"/>
                </a:solidFill>
                <a:latin typeface="Calibri" panose="020F0502020204030204" pitchFamily="34" charset="0"/>
                <a:ea typeface="Calibri" panose="020F0502020204030204" pitchFamily="34" charset="0"/>
              </a:rPr>
              <a:t>На каждую должность гражданской службы в кадровом может состоять не более трех кандидатов. Допускается включение одного претендента в кадровый резерв на несколько должностей гражданской службы</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8" name="Прямоугольник 7"/>
          <p:cNvSpPr/>
          <p:nvPr/>
        </p:nvSpPr>
        <p:spPr>
          <a:xfrm>
            <a:off x="1602043" y="5383957"/>
            <a:ext cx="9470769" cy="388696"/>
          </a:xfrm>
          <a:prstGeom prst="rect">
            <a:avLst/>
          </a:prstGeom>
        </p:spPr>
        <p:txBody>
          <a:bodyPr wrap="square">
            <a:spAutoFit/>
          </a:bodyPr>
          <a:lstStyle/>
          <a:p>
            <a:pPr marL="13335" indent="-6350" algn="ctr">
              <a:lnSpc>
                <a:spcPct val="107000"/>
              </a:lnSpc>
              <a:spcAft>
                <a:spcPts val="600"/>
              </a:spcAft>
            </a:pPr>
            <a:r>
              <a:rPr lang="ru-RU" b="1" dirty="0">
                <a:solidFill>
                  <a:srgbClr val="25221E"/>
                </a:solidFill>
                <a:latin typeface="Century Gothic" panose="020B0502020202020204" pitchFamily="34" charset="0"/>
                <a:ea typeface="Century Gothic" panose="020B0502020202020204" pitchFamily="34" charset="0"/>
                <a:cs typeface="Century Gothic" panose="020B0502020202020204" pitchFamily="34" charset="0"/>
              </a:rPr>
              <a:t>ОСНОВАНИЯ ДЛЯ ИСКЛЮЧЕНИЯ ИЗ КАДРОВОГО РЕЗЕРВА</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9" name="Прямоугольник 8"/>
          <p:cNvSpPr/>
          <p:nvPr/>
        </p:nvSpPr>
        <p:spPr>
          <a:xfrm>
            <a:off x="1259752" y="5735374"/>
            <a:ext cx="10782687" cy="1166473"/>
          </a:xfrm>
          <a:prstGeom prst="rect">
            <a:avLst/>
          </a:prstGeom>
        </p:spPr>
        <p:txBody>
          <a:bodyPr wrap="square">
            <a:spAutoFit/>
          </a:bodyPr>
          <a:lstStyle/>
          <a:p>
            <a:pPr marL="342900" marR="163195" lvl="0" indent="-342900" algn="just" fontAlgn="base">
              <a:lnSpc>
                <a:spcPct val="90000"/>
              </a:lnSpc>
              <a:spcAft>
                <a:spcPts val="205"/>
              </a:spcAft>
              <a:buClr>
                <a:srgbClr val="F7AA44"/>
              </a:buClr>
              <a:buSzPts val="1200"/>
              <a:buFont typeface="Arial" panose="020B0604020202020204" pitchFamily="34" charset="0"/>
              <a:buChar char="●"/>
            </a:pPr>
            <a:r>
              <a:rPr lang="ru-RU" sz="1200" dirty="0">
                <a:solidFill>
                  <a:srgbClr val="25221E"/>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заявление резервиста об исключении</a:t>
            </a:r>
            <a:endParaRPr lang="ru-RU" sz="12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163195" lvl="0" indent="-342900" algn="just" fontAlgn="base">
              <a:lnSpc>
                <a:spcPct val="90000"/>
              </a:lnSpc>
              <a:spcAft>
                <a:spcPts val="0"/>
              </a:spcAft>
              <a:buClr>
                <a:srgbClr val="F7AA44"/>
              </a:buClr>
              <a:buSzPts val="1200"/>
              <a:buFont typeface="Arial" panose="020B0604020202020204" pitchFamily="34" charset="0"/>
              <a:buChar char="●"/>
            </a:pPr>
            <a:r>
              <a:rPr lang="ru-RU" sz="1200" dirty="0">
                <a:solidFill>
                  <a:srgbClr val="25221E"/>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назначение резервиста на должность, в кадровом резерве на замещение которой он состоит, а также на равнозначную или вышестоящую по отношению к ней должность</a:t>
            </a:r>
            <a:endParaRPr lang="ru-RU" sz="12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163195" lvl="0" indent="-342900" algn="just" fontAlgn="base">
              <a:lnSpc>
                <a:spcPct val="90000"/>
              </a:lnSpc>
              <a:spcAft>
                <a:spcPts val="205"/>
              </a:spcAft>
              <a:buClr>
                <a:srgbClr val="F7AA44"/>
              </a:buClr>
              <a:buSzPts val="1200"/>
              <a:buFont typeface="Arial" panose="020B0604020202020204" pitchFamily="34" charset="0"/>
              <a:buChar char="●"/>
            </a:pPr>
            <a:r>
              <a:rPr lang="ru-RU" sz="1200" dirty="0">
                <a:solidFill>
                  <a:srgbClr val="25221E"/>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повторный отказ от предложения о назначении на вакантную должность</a:t>
            </a:r>
            <a:endParaRPr lang="ru-RU" sz="12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163195" lvl="0" indent="-342900" algn="just" fontAlgn="base">
              <a:lnSpc>
                <a:spcPct val="90000"/>
              </a:lnSpc>
              <a:spcAft>
                <a:spcPts val="205"/>
              </a:spcAft>
              <a:buClr>
                <a:srgbClr val="F7AA44"/>
              </a:buClr>
              <a:buSzPts val="1200"/>
              <a:buFont typeface="Arial" panose="020B0604020202020204" pitchFamily="34" charset="0"/>
              <a:buChar char="●"/>
            </a:pPr>
            <a:r>
              <a:rPr lang="ru-RU" sz="1200" dirty="0">
                <a:solidFill>
                  <a:srgbClr val="25221E"/>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непрерывное пребывание в кадровом резерве более 3 лет</a:t>
            </a:r>
            <a:endParaRPr lang="ru-RU" sz="12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163195" lvl="0" indent="-342900" algn="just" fontAlgn="base">
              <a:lnSpc>
                <a:spcPct val="90000"/>
              </a:lnSpc>
              <a:spcAft>
                <a:spcPts val="205"/>
              </a:spcAft>
              <a:buClr>
                <a:srgbClr val="F7AA44"/>
              </a:buClr>
              <a:buSzPts val="1200"/>
              <a:buFont typeface="Arial" panose="020B0604020202020204" pitchFamily="34" charset="0"/>
              <a:buChar char="●"/>
            </a:pPr>
            <a:r>
              <a:rPr lang="ru-RU" sz="1200" dirty="0">
                <a:solidFill>
                  <a:srgbClr val="25221E"/>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другие основания, согласно пунктам 29 и 30 Положения о кадровом резерве на государственной гражданской службе Ставропольского края</a:t>
            </a:r>
            <a:endParaRPr lang="ru-RU" sz="12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11" name="Номер слайда 10"/>
          <p:cNvSpPr>
            <a:spLocks noGrp="1"/>
          </p:cNvSpPr>
          <p:nvPr>
            <p:ph type="sldNum" sz="quarter" idx="12"/>
          </p:nvPr>
        </p:nvSpPr>
        <p:spPr>
          <a:xfrm>
            <a:off x="10794210" y="6456393"/>
            <a:ext cx="559590" cy="265082"/>
          </a:xfrm>
        </p:spPr>
        <p:txBody>
          <a:bodyPr/>
          <a:lstStyle/>
          <a:p>
            <a:fld id="{9D3197B4-9225-4703-91FB-A4593262BF03}" type="slidenum">
              <a:rPr lang="ru-RU" sz="1800" smtClean="0">
                <a:solidFill>
                  <a:schemeClr val="tx1">
                    <a:lumMod val="95000"/>
                    <a:lumOff val="5000"/>
                  </a:schemeClr>
                </a:solidFill>
              </a:rPr>
              <a:t>20</a:t>
            </a:fld>
            <a:endParaRPr lang="ru-RU" sz="1800" dirty="0">
              <a:solidFill>
                <a:schemeClr val="tx1">
                  <a:lumMod val="95000"/>
                  <a:lumOff val="5000"/>
                </a:schemeClr>
              </a:solidFill>
            </a:endParaRPr>
          </a:p>
        </p:txBody>
      </p:sp>
      <p:grpSp>
        <p:nvGrpSpPr>
          <p:cNvPr id="73" name="Group 23722"/>
          <p:cNvGrpSpPr/>
          <p:nvPr/>
        </p:nvGrpSpPr>
        <p:grpSpPr>
          <a:xfrm>
            <a:off x="11295407" y="6293619"/>
            <a:ext cx="790265" cy="304083"/>
            <a:chOff x="0" y="0"/>
            <a:chExt cx="540006" cy="240970"/>
          </a:xfrm>
        </p:grpSpPr>
        <p:sp>
          <p:nvSpPr>
            <p:cNvPr id="74"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5"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555302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651"/>
          <p:cNvPicPr/>
          <p:nvPr/>
        </p:nvPicPr>
        <p:blipFill>
          <a:blip r:embed="rId2" cstate="email">
            <a:extLst>
              <a:ext uri="{28A0092B-C50C-407E-A947-70E740481C1C}">
                <a14:useLocalDpi xmlns:a14="http://schemas.microsoft.com/office/drawing/2010/main"/>
              </a:ext>
            </a:extLst>
          </a:blip>
          <a:stretch>
            <a:fillRect/>
          </a:stretch>
        </p:blipFill>
        <p:spPr>
          <a:xfrm>
            <a:off x="1119277" y="-8890"/>
            <a:ext cx="10601325" cy="6866890"/>
          </a:xfrm>
          <a:prstGeom prst="rect">
            <a:avLst/>
          </a:prstGeom>
        </p:spPr>
      </p:pic>
      <p:sp>
        <p:nvSpPr>
          <p:cNvPr id="4" name="Номер слайда 3"/>
          <p:cNvSpPr>
            <a:spLocks noGrp="1"/>
          </p:cNvSpPr>
          <p:nvPr>
            <p:ph type="sldNum" sz="quarter" idx="12"/>
          </p:nvPr>
        </p:nvSpPr>
        <p:spPr>
          <a:xfrm>
            <a:off x="10817525" y="6446763"/>
            <a:ext cx="536275" cy="274713"/>
          </a:xfrm>
        </p:spPr>
        <p:txBody>
          <a:bodyPr/>
          <a:lstStyle/>
          <a:p>
            <a:fld id="{9D3197B4-9225-4703-91FB-A4593262BF03}" type="slidenum">
              <a:rPr lang="ru-RU" sz="1600" smtClean="0">
                <a:solidFill>
                  <a:schemeClr val="tx1">
                    <a:lumMod val="95000"/>
                    <a:lumOff val="5000"/>
                  </a:schemeClr>
                </a:solidFill>
              </a:rPr>
              <a:t>21</a:t>
            </a:fld>
            <a:endParaRPr lang="ru-RU" sz="1600" dirty="0">
              <a:solidFill>
                <a:schemeClr val="tx1">
                  <a:lumMod val="95000"/>
                  <a:lumOff val="5000"/>
                </a:schemeClr>
              </a:solidFill>
            </a:endParaRPr>
          </a:p>
        </p:txBody>
      </p:sp>
      <p:grpSp>
        <p:nvGrpSpPr>
          <p:cNvPr id="5" name="Group 23722"/>
          <p:cNvGrpSpPr/>
          <p:nvPr/>
        </p:nvGrpSpPr>
        <p:grpSpPr>
          <a:xfrm>
            <a:off x="11418324" y="6446763"/>
            <a:ext cx="790265" cy="304083"/>
            <a:chOff x="0" y="0"/>
            <a:chExt cx="540006" cy="240970"/>
          </a:xfrm>
        </p:grpSpPr>
        <p:sp>
          <p:nvSpPr>
            <p:cNvPr id="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3987552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311"/>
          <p:cNvGrpSpPr/>
          <p:nvPr/>
        </p:nvGrpSpPr>
        <p:grpSpPr>
          <a:xfrm>
            <a:off x="33217" y="0"/>
            <a:ext cx="11531622" cy="6858000"/>
            <a:chOff x="-1099" y="76830"/>
            <a:chExt cx="7874083" cy="6858473"/>
          </a:xfrm>
        </p:grpSpPr>
        <p:sp>
          <p:nvSpPr>
            <p:cNvPr id="3" name="Shape 2631"/>
            <p:cNvSpPr/>
            <p:nvPr/>
          </p:nvSpPr>
          <p:spPr>
            <a:xfrm>
              <a:off x="584945" y="3639700"/>
              <a:ext cx="7119925" cy="440893"/>
            </a:xfrm>
            <a:custGeom>
              <a:avLst/>
              <a:gdLst/>
              <a:ahLst/>
              <a:cxnLst/>
              <a:rect l="0" t="0" r="0" b="0"/>
              <a:pathLst>
                <a:path w="7119925" h="440893">
                  <a:moveTo>
                    <a:pt x="6975919" y="440893"/>
                  </a:moveTo>
                  <a:lnTo>
                    <a:pt x="143992" y="440893"/>
                  </a:lnTo>
                  <a:cubicBezTo>
                    <a:pt x="64795" y="440893"/>
                    <a:pt x="0" y="376098"/>
                    <a:pt x="0" y="296888"/>
                  </a:cubicBezTo>
                  <a:lnTo>
                    <a:pt x="0" y="143993"/>
                  </a:lnTo>
                  <a:cubicBezTo>
                    <a:pt x="0" y="64795"/>
                    <a:pt x="64795" y="0"/>
                    <a:pt x="143992" y="0"/>
                  </a:cubicBezTo>
                  <a:lnTo>
                    <a:pt x="6975919" y="0"/>
                  </a:lnTo>
                  <a:cubicBezTo>
                    <a:pt x="7055117" y="0"/>
                    <a:pt x="7119925" y="64795"/>
                    <a:pt x="7119925" y="143993"/>
                  </a:cubicBezTo>
                  <a:lnTo>
                    <a:pt x="7119925" y="296888"/>
                  </a:lnTo>
                  <a:cubicBezTo>
                    <a:pt x="7119925" y="376098"/>
                    <a:pt x="7055117" y="440893"/>
                    <a:pt x="6975919" y="440893"/>
                  </a:cubicBezTo>
                  <a:close/>
                </a:path>
              </a:pathLst>
            </a:custGeom>
            <a:ln w="25400" cap="flat">
              <a:miter lim="127000"/>
            </a:ln>
          </p:spPr>
          <p:style>
            <a:lnRef idx="1">
              <a:srgbClr val="359C8D"/>
            </a:lnRef>
            <a:fillRef idx="0">
              <a:srgbClr val="000000">
                <a:alpha val="0"/>
              </a:srgbClr>
            </a:fillRef>
            <a:effectRef idx="0">
              <a:scrgbClr r="0" g="0" b="0"/>
            </a:effectRef>
            <a:fontRef idx="none"/>
          </p:style>
          <p:txBody>
            <a:bodyPr/>
            <a:lstStyle/>
            <a:p>
              <a:endParaRPr lang="ru-RU"/>
            </a:p>
          </p:txBody>
        </p:sp>
        <p:sp>
          <p:nvSpPr>
            <p:cNvPr id="4" name="Shape 2632"/>
            <p:cNvSpPr/>
            <p:nvPr/>
          </p:nvSpPr>
          <p:spPr>
            <a:xfrm>
              <a:off x="2789738" y="3585693"/>
              <a:ext cx="2710333" cy="108445"/>
            </a:xfrm>
            <a:custGeom>
              <a:avLst/>
              <a:gdLst/>
              <a:ahLst/>
              <a:cxnLst/>
              <a:rect l="0" t="0" r="0" b="0"/>
              <a:pathLst>
                <a:path w="2710333" h="108445">
                  <a:moveTo>
                    <a:pt x="0" y="0"/>
                  </a:moveTo>
                  <a:lnTo>
                    <a:pt x="2710333" y="0"/>
                  </a:lnTo>
                  <a:lnTo>
                    <a:pt x="1388592" y="106655"/>
                  </a:lnTo>
                  <a:cubicBezTo>
                    <a:pt x="1366393" y="108445"/>
                    <a:pt x="1343939" y="108445"/>
                    <a:pt x="1321727" y="106655"/>
                  </a:cubicBezTo>
                  <a:lnTo>
                    <a:pt x="0" y="0"/>
                  </a:lnTo>
                  <a:close/>
                </a:path>
              </a:pathLst>
            </a:custGeom>
            <a:ln w="25400" cap="flat">
              <a:miter lim="127000"/>
            </a:ln>
          </p:spPr>
          <p:style>
            <a:lnRef idx="1">
              <a:srgbClr val="FFFEFD"/>
            </a:lnRef>
            <a:fillRef idx="1">
              <a:srgbClr val="A1D1C3"/>
            </a:fillRef>
            <a:effectRef idx="0">
              <a:scrgbClr r="0" g="0" b="0"/>
            </a:effectRef>
            <a:fontRef idx="none"/>
          </p:style>
          <p:txBody>
            <a:bodyPr/>
            <a:lstStyle/>
            <a:p>
              <a:endParaRPr lang="ru-RU"/>
            </a:p>
          </p:txBody>
        </p:sp>
        <p:sp>
          <p:nvSpPr>
            <p:cNvPr id="5" name="Shape 2634"/>
            <p:cNvSpPr/>
            <p:nvPr/>
          </p:nvSpPr>
          <p:spPr>
            <a:xfrm>
              <a:off x="584943" y="4599317"/>
              <a:ext cx="2154276" cy="1571574"/>
            </a:xfrm>
            <a:custGeom>
              <a:avLst/>
              <a:gdLst/>
              <a:ahLst/>
              <a:cxnLst/>
              <a:rect l="0" t="0" r="0" b="0"/>
              <a:pathLst>
                <a:path w="2154276" h="1571574">
                  <a:moveTo>
                    <a:pt x="2010270" y="1571574"/>
                  </a:moveTo>
                  <a:lnTo>
                    <a:pt x="143993" y="1571574"/>
                  </a:lnTo>
                  <a:cubicBezTo>
                    <a:pt x="64465" y="1571574"/>
                    <a:pt x="0" y="1507109"/>
                    <a:pt x="0" y="1427569"/>
                  </a:cubicBezTo>
                  <a:lnTo>
                    <a:pt x="0" y="144006"/>
                  </a:lnTo>
                  <a:cubicBezTo>
                    <a:pt x="0" y="64478"/>
                    <a:pt x="64465" y="0"/>
                    <a:pt x="143993" y="0"/>
                  </a:cubicBezTo>
                  <a:lnTo>
                    <a:pt x="2010270" y="0"/>
                  </a:lnTo>
                  <a:cubicBezTo>
                    <a:pt x="2089798" y="0"/>
                    <a:pt x="2154276" y="64478"/>
                    <a:pt x="2154276" y="144006"/>
                  </a:cubicBezTo>
                  <a:lnTo>
                    <a:pt x="2154276" y="1427569"/>
                  </a:lnTo>
                  <a:cubicBezTo>
                    <a:pt x="2154276" y="1507109"/>
                    <a:pt x="2089798" y="1571574"/>
                    <a:pt x="2010270" y="1571574"/>
                  </a:cubicBezTo>
                  <a:close/>
                </a:path>
              </a:pathLst>
            </a:custGeom>
            <a:ln w="25400" cap="flat">
              <a:miter lim="127000"/>
            </a:ln>
          </p:spPr>
          <p:style>
            <a:lnRef idx="1">
              <a:srgbClr val="8AC390"/>
            </a:lnRef>
            <a:fillRef idx="0">
              <a:srgbClr val="000000">
                <a:alpha val="0"/>
              </a:srgbClr>
            </a:fillRef>
            <a:effectRef idx="0">
              <a:scrgbClr r="0" g="0" b="0"/>
            </a:effectRef>
            <a:fontRef idx="none"/>
          </p:style>
          <p:txBody>
            <a:bodyPr/>
            <a:lstStyle/>
            <a:p>
              <a:endParaRPr lang="ru-RU"/>
            </a:p>
          </p:txBody>
        </p:sp>
        <p:sp>
          <p:nvSpPr>
            <p:cNvPr id="6" name="Shape 2636"/>
            <p:cNvSpPr/>
            <p:nvPr/>
          </p:nvSpPr>
          <p:spPr>
            <a:xfrm>
              <a:off x="2787912" y="4599317"/>
              <a:ext cx="1220749" cy="1571574"/>
            </a:xfrm>
            <a:custGeom>
              <a:avLst/>
              <a:gdLst/>
              <a:ahLst/>
              <a:cxnLst/>
              <a:rect l="0" t="0" r="0" b="0"/>
              <a:pathLst>
                <a:path w="1220749" h="1571574">
                  <a:moveTo>
                    <a:pt x="1076744" y="1571574"/>
                  </a:moveTo>
                  <a:lnTo>
                    <a:pt x="144005" y="1571574"/>
                  </a:lnTo>
                  <a:cubicBezTo>
                    <a:pt x="64478" y="1571574"/>
                    <a:pt x="0" y="1507109"/>
                    <a:pt x="0" y="1427569"/>
                  </a:cubicBezTo>
                  <a:lnTo>
                    <a:pt x="0" y="144006"/>
                  </a:lnTo>
                  <a:cubicBezTo>
                    <a:pt x="0" y="64478"/>
                    <a:pt x="64478" y="0"/>
                    <a:pt x="144005" y="0"/>
                  </a:cubicBezTo>
                  <a:lnTo>
                    <a:pt x="1076744" y="0"/>
                  </a:lnTo>
                  <a:cubicBezTo>
                    <a:pt x="1156271" y="0"/>
                    <a:pt x="1220749" y="64478"/>
                    <a:pt x="1220749" y="144006"/>
                  </a:cubicBezTo>
                  <a:lnTo>
                    <a:pt x="1220749" y="1427569"/>
                  </a:lnTo>
                  <a:cubicBezTo>
                    <a:pt x="1220749" y="1507109"/>
                    <a:pt x="1156271" y="1571574"/>
                    <a:pt x="1076744" y="1571574"/>
                  </a:cubicBezTo>
                  <a:close/>
                </a:path>
              </a:pathLst>
            </a:custGeom>
            <a:ln w="25400" cap="flat">
              <a:miter lim="127000"/>
            </a:ln>
          </p:spPr>
          <p:style>
            <a:lnRef idx="1">
              <a:srgbClr val="8AC390"/>
            </a:lnRef>
            <a:fillRef idx="0">
              <a:srgbClr val="000000">
                <a:alpha val="0"/>
              </a:srgbClr>
            </a:fillRef>
            <a:effectRef idx="0">
              <a:scrgbClr r="0" g="0" b="0"/>
            </a:effectRef>
            <a:fontRef idx="none"/>
          </p:style>
          <p:txBody>
            <a:bodyPr/>
            <a:lstStyle/>
            <a:p>
              <a:endParaRPr lang="ru-RU"/>
            </a:p>
          </p:txBody>
        </p:sp>
        <p:sp>
          <p:nvSpPr>
            <p:cNvPr id="7" name="Shape 2638"/>
            <p:cNvSpPr/>
            <p:nvPr/>
          </p:nvSpPr>
          <p:spPr>
            <a:xfrm>
              <a:off x="4055220" y="4599317"/>
              <a:ext cx="3649650" cy="1571574"/>
            </a:xfrm>
            <a:custGeom>
              <a:avLst/>
              <a:gdLst/>
              <a:ahLst/>
              <a:cxnLst/>
              <a:rect l="0" t="0" r="0" b="0"/>
              <a:pathLst>
                <a:path w="3649650" h="1571574">
                  <a:moveTo>
                    <a:pt x="3505645" y="1571574"/>
                  </a:moveTo>
                  <a:lnTo>
                    <a:pt x="143993" y="1571574"/>
                  </a:lnTo>
                  <a:cubicBezTo>
                    <a:pt x="64465" y="1571574"/>
                    <a:pt x="0" y="1507109"/>
                    <a:pt x="0" y="1427569"/>
                  </a:cubicBezTo>
                  <a:lnTo>
                    <a:pt x="0" y="144006"/>
                  </a:lnTo>
                  <a:cubicBezTo>
                    <a:pt x="0" y="64478"/>
                    <a:pt x="64465" y="0"/>
                    <a:pt x="143993" y="0"/>
                  </a:cubicBezTo>
                  <a:lnTo>
                    <a:pt x="3505645" y="0"/>
                  </a:lnTo>
                  <a:cubicBezTo>
                    <a:pt x="3585172" y="0"/>
                    <a:pt x="3649650" y="64478"/>
                    <a:pt x="3649650" y="144006"/>
                  </a:cubicBezTo>
                  <a:lnTo>
                    <a:pt x="3649650" y="1427569"/>
                  </a:lnTo>
                  <a:cubicBezTo>
                    <a:pt x="3649650" y="1507109"/>
                    <a:pt x="3585172" y="1571574"/>
                    <a:pt x="3505645" y="1571574"/>
                  </a:cubicBezTo>
                  <a:close/>
                </a:path>
              </a:pathLst>
            </a:custGeom>
            <a:ln w="25400" cap="flat">
              <a:miter lim="127000"/>
            </a:ln>
          </p:spPr>
          <p:style>
            <a:lnRef idx="1">
              <a:srgbClr val="8AC390"/>
            </a:lnRef>
            <a:fillRef idx="0">
              <a:srgbClr val="000000">
                <a:alpha val="0"/>
              </a:srgbClr>
            </a:fillRef>
            <a:effectRef idx="0">
              <a:scrgbClr r="0" g="0" b="0"/>
            </a:effectRef>
            <a:fontRef idx="none"/>
          </p:style>
          <p:txBody>
            <a:bodyPr/>
            <a:lstStyle/>
            <a:p>
              <a:endParaRPr lang="ru-RU"/>
            </a:p>
          </p:txBody>
        </p:sp>
        <p:sp>
          <p:nvSpPr>
            <p:cNvPr id="8" name="Shape 2641"/>
            <p:cNvSpPr/>
            <p:nvPr/>
          </p:nvSpPr>
          <p:spPr>
            <a:xfrm>
              <a:off x="701739" y="5049063"/>
              <a:ext cx="1920672" cy="0"/>
            </a:xfrm>
            <a:custGeom>
              <a:avLst/>
              <a:gdLst/>
              <a:ahLst/>
              <a:cxnLst/>
              <a:rect l="0" t="0" r="0" b="0"/>
              <a:pathLst>
                <a:path w="1920672">
                  <a:moveTo>
                    <a:pt x="0" y="0"/>
                  </a:moveTo>
                  <a:lnTo>
                    <a:pt x="1920672" y="0"/>
                  </a:lnTo>
                </a:path>
              </a:pathLst>
            </a:custGeom>
            <a:ln w="25400" cap="flat">
              <a:miter lim="127000"/>
            </a:ln>
          </p:spPr>
          <p:style>
            <a:lnRef idx="1">
              <a:srgbClr val="8AC390"/>
            </a:lnRef>
            <a:fillRef idx="0">
              <a:srgbClr val="000000">
                <a:alpha val="0"/>
              </a:srgbClr>
            </a:fillRef>
            <a:effectRef idx="0">
              <a:scrgbClr r="0" g="0" b="0"/>
            </a:effectRef>
            <a:fontRef idx="none"/>
          </p:style>
          <p:txBody>
            <a:bodyPr/>
            <a:lstStyle/>
            <a:p>
              <a:endParaRPr lang="ru-RU"/>
            </a:p>
          </p:txBody>
        </p:sp>
        <p:sp>
          <p:nvSpPr>
            <p:cNvPr id="9" name="Shape 2644"/>
            <p:cNvSpPr/>
            <p:nvPr/>
          </p:nvSpPr>
          <p:spPr>
            <a:xfrm>
              <a:off x="2886141" y="5049063"/>
              <a:ext cx="1024293" cy="0"/>
            </a:xfrm>
            <a:custGeom>
              <a:avLst/>
              <a:gdLst/>
              <a:ahLst/>
              <a:cxnLst/>
              <a:rect l="0" t="0" r="0" b="0"/>
              <a:pathLst>
                <a:path w="1024293">
                  <a:moveTo>
                    <a:pt x="0" y="0"/>
                  </a:moveTo>
                  <a:lnTo>
                    <a:pt x="1024293" y="0"/>
                  </a:lnTo>
                </a:path>
              </a:pathLst>
            </a:custGeom>
            <a:ln w="25400" cap="flat">
              <a:miter lim="127000"/>
            </a:ln>
          </p:spPr>
          <p:style>
            <a:lnRef idx="1">
              <a:srgbClr val="8AC390"/>
            </a:lnRef>
            <a:fillRef idx="0">
              <a:srgbClr val="000000">
                <a:alpha val="0"/>
              </a:srgbClr>
            </a:fillRef>
            <a:effectRef idx="0">
              <a:scrgbClr r="0" g="0" b="0"/>
            </a:effectRef>
            <a:fontRef idx="none"/>
          </p:style>
          <p:txBody>
            <a:bodyPr/>
            <a:lstStyle/>
            <a:p>
              <a:endParaRPr lang="ru-RU"/>
            </a:p>
          </p:txBody>
        </p:sp>
        <p:sp>
          <p:nvSpPr>
            <p:cNvPr id="10" name="Shape 2647"/>
            <p:cNvSpPr/>
            <p:nvPr/>
          </p:nvSpPr>
          <p:spPr>
            <a:xfrm>
              <a:off x="4175569" y="5049063"/>
              <a:ext cx="3385859" cy="0"/>
            </a:xfrm>
            <a:custGeom>
              <a:avLst/>
              <a:gdLst/>
              <a:ahLst/>
              <a:cxnLst/>
              <a:rect l="0" t="0" r="0" b="0"/>
              <a:pathLst>
                <a:path w="3385859">
                  <a:moveTo>
                    <a:pt x="0" y="0"/>
                  </a:moveTo>
                  <a:lnTo>
                    <a:pt x="3385859" y="0"/>
                  </a:lnTo>
                </a:path>
              </a:pathLst>
            </a:custGeom>
            <a:ln w="25400" cap="flat">
              <a:miter lim="127000"/>
            </a:ln>
          </p:spPr>
          <p:style>
            <a:lnRef idx="1">
              <a:srgbClr val="8AC390"/>
            </a:lnRef>
            <a:fillRef idx="0">
              <a:srgbClr val="000000">
                <a:alpha val="0"/>
              </a:srgbClr>
            </a:fillRef>
            <a:effectRef idx="0">
              <a:scrgbClr r="0" g="0" b="0"/>
            </a:effectRef>
            <a:fontRef idx="none"/>
          </p:style>
          <p:txBody>
            <a:bodyPr/>
            <a:lstStyle/>
            <a:p>
              <a:endParaRPr lang="ru-RU"/>
            </a:p>
          </p:txBody>
        </p:sp>
        <p:sp>
          <p:nvSpPr>
            <p:cNvPr id="11" name="Shape 2648"/>
            <p:cNvSpPr/>
            <p:nvPr/>
          </p:nvSpPr>
          <p:spPr>
            <a:xfrm>
              <a:off x="942077" y="4484299"/>
              <a:ext cx="1440002" cy="161176"/>
            </a:xfrm>
            <a:custGeom>
              <a:avLst/>
              <a:gdLst/>
              <a:ahLst/>
              <a:cxnLst/>
              <a:rect l="0" t="0" r="0" b="0"/>
              <a:pathLst>
                <a:path w="1440002" h="161176">
                  <a:moveTo>
                    <a:pt x="0" y="0"/>
                  </a:moveTo>
                  <a:lnTo>
                    <a:pt x="1440002" y="0"/>
                  </a:lnTo>
                  <a:lnTo>
                    <a:pt x="737768" y="158509"/>
                  </a:lnTo>
                  <a:cubicBezTo>
                    <a:pt x="725957" y="161176"/>
                    <a:pt x="714032" y="161176"/>
                    <a:pt x="702234" y="158509"/>
                  </a:cubicBezTo>
                  <a:lnTo>
                    <a:pt x="0" y="0"/>
                  </a:lnTo>
                  <a:close/>
                </a:path>
              </a:pathLst>
            </a:custGeom>
            <a:ln w="21692" cap="flat">
              <a:miter lim="127000"/>
            </a:ln>
          </p:spPr>
          <p:style>
            <a:lnRef idx="1">
              <a:srgbClr val="FFFEFD"/>
            </a:lnRef>
            <a:fillRef idx="1">
              <a:srgbClr val="8AC390"/>
            </a:fillRef>
            <a:effectRef idx="0">
              <a:scrgbClr r="0" g="0" b="0"/>
            </a:effectRef>
            <a:fontRef idx="none"/>
          </p:style>
          <p:txBody>
            <a:bodyPr/>
            <a:lstStyle/>
            <a:p>
              <a:endParaRPr lang="ru-RU"/>
            </a:p>
          </p:txBody>
        </p:sp>
        <p:sp>
          <p:nvSpPr>
            <p:cNvPr id="12" name="Shape 2649"/>
            <p:cNvSpPr/>
            <p:nvPr/>
          </p:nvSpPr>
          <p:spPr>
            <a:xfrm>
              <a:off x="2678287" y="4484299"/>
              <a:ext cx="1440002" cy="161176"/>
            </a:xfrm>
            <a:custGeom>
              <a:avLst/>
              <a:gdLst/>
              <a:ahLst/>
              <a:cxnLst/>
              <a:rect l="0" t="0" r="0" b="0"/>
              <a:pathLst>
                <a:path w="1440002" h="161176">
                  <a:moveTo>
                    <a:pt x="0" y="0"/>
                  </a:moveTo>
                  <a:lnTo>
                    <a:pt x="1440002" y="0"/>
                  </a:lnTo>
                  <a:lnTo>
                    <a:pt x="737769" y="158509"/>
                  </a:lnTo>
                  <a:cubicBezTo>
                    <a:pt x="725957" y="161176"/>
                    <a:pt x="714032" y="161176"/>
                    <a:pt x="702234" y="158509"/>
                  </a:cubicBezTo>
                  <a:lnTo>
                    <a:pt x="0" y="0"/>
                  </a:lnTo>
                  <a:close/>
                </a:path>
              </a:pathLst>
            </a:custGeom>
            <a:ln w="21692" cap="flat">
              <a:miter lim="127000"/>
            </a:ln>
          </p:spPr>
          <p:style>
            <a:lnRef idx="1">
              <a:srgbClr val="FFFEFD"/>
            </a:lnRef>
            <a:fillRef idx="1">
              <a:srgbClr val="8AC390"/>
            </a:fillRef>
            <a:effectRef idx="0">
              <a:scrgbClr r="0" g="0" b="0"/>
            </a:effectRef>
            <a:fontRef idx="none"/>
          </p:style>
          <p:txBody>
            <a:bodyPr/>
            <a:lstStyle/>
            <a:p>
              <a:endParaRPr lang="ru-RU"/>
            </a:p>
          </p:txBody>
        </p:sp>
        <p:sp>
          <p:nvSpPr>
            <p:cNvPr id="13" name="Shape 2650"/>
            <p:cNvSpPr/>
            <p:nvPr/>
          </p:nvSpPr>
          <p:spPr>
            <a:xfrm>
              <a:off x="5161565" y="4484299"/>
              <a:ext cx="1440002" cy="161176"/>
            </a:xfrm>
            <a:custGeom>
              <a:avLst/>
              <a:gdLst/>
              <a:ahLst/>
              <a:cxnLst/>
              <a:rect l="0" t="0" r="0" b="0"/>
              <a:pathLst>
                <a:path w="1440002" h="161176">
                  <a:moveTo>
                    <a:pt x="0" y="0"/>
                  </a:moveTo>
                  <a:lnTo>
                    <a:pt x="1440002" y="0"/>
                  </a:lnTo>
                  <a:lnTo>
                    <a:pt x="737769" y="158509"/>
                  </a:lnTo>
                  <a:cubicBezTo>
                    <a:pt x="725957" y="161176"/>
                    <a:pt x="714032" y="161176"/>
                    <a:pt x="702234" y="158509"/>
                  </a:cubicBezTo>
                  <a:lnTo>
                    <a:pt x="0" y="0"/>
                  </a:lnTo>
                  <a:close/>
                </a:path>
              </a:pathLst>
            </a:custGeom>
            <a:ln w="21692" cap="flat">
              <a:miter lim="127000"/>
            </a:ln>
          </p:spPr>
          <p:style>
            <a:lnRef idx="1">
              <a:srgbClr val="FFFEFD"/>
            </a:lnRef>
            <a:fillRef idx="1">
              <a:srgbClr val="8AC390"/>
            </a:fillRef>
            <a:effectRef idx="0">
              <a:scrgbClr r="0" g="0" b="0"/>
            </a:effectRef>
            <a:fontRef idx="none"/>
          </p:style>
          <p:txBody>
            <a:bodyPr/>
            <a:lstStyle/>
            <a:p>
              <a:endParaRPr lang="ru-RU"/>
            </a:p>
          </p:txBody>
        </p:sp>
        <p:sp>
          <p:nvSpPr>
            <p:cNvPr id="14" name="Shape 2652"/>
            <p:cNvSpPr/>
            <p:nvPr/>
          </p:nvSpPr>
          <p:spPr>
            <a:xfrm>
              <a:off x="584942" y="1323713"/>
              <a:ext cx="1714551" cy="1129208"/>
            </a:xfrm>
            <a:custGeom>
              <a:avLst/>
              <a:gdLst/>
              <a:ahLst/>
              <a:cxnLst/>
              <a:rect l="0" t="0" r="0" b="0"/>
              <a:pathLst>
                <a:path w="1714551" h="1129208">
                  <a:moveTo>
                    <a:pt x="1570546" y="1129208"/>
                  </a:moveTo>
                  <a:lnTo>
                    <a:pt x="143993" y="1129208"/>
                  </a:lnTo>
                  <a:cubicBezTo>
                    <a:pt x="64465" y="1129208"/>
                    <a:pt x="0" y="1064743"/>
                    <a:pt x="0" y="985202"/>
                  </a:cubicBezTo>
                  <a:lnTo>
                    <a:pt x="0" y="143993"/>
                  </a:lnTo>
                  <a:cubicBezTo>
                    <a:pt x="0" y="64465"/>
                    <a:pt x="64465" y="0"/>
                    <a:pt x="143993" y="0"/>
                  </a:cubicBezTo>
                  <a:lnTo>
                    <a:pt x="1570546" y="0"/>
                  </a:lnTo>
                  <a:cubicBezTo>
                    <a:pt x="1650073" y="0"/>
                    <a:pt x="1714551" y="64465"/>
                    <a:pt x="1714551" y="143993"/>
                  </a:cubicBezTo>
                  <a:lnTo>
                    <a:pt x="1714551" y="985202"/>
                  </a:lnTo>
                  <a:cubicBezTo>
                    <a:pt x="1714551" y="1064743"/>
                    <a:pt x="1650073" y="1129208"/>
                    <a:pt x="1570546" y="1129208"/>
                  </a:cubicBezTo>
                  <a:close/>
                </a:path>
              </a:pathLst>
            </a:custGeom>
            <a:ln w="25400" cap="flat">
              <a:miter lim="127000"/>
            </a:ln>
          </p:spPr>
          <p:style>
            <a:lnRef idx="1">
              <a:srgbClr val="83C9E8"/>
            </a:lnRef>
            <a:fillRef idx="0">
              <a:srgbClr val="000000">
                <a:alpha val="0"/>
              </a:srgbClr>
            </a:fillRef>
            <a:effectRef idx="0">
              <a:scrgbClr r="0" g="0" b="0"/>
            </a:effectRef>
            <a:fontRef idx="none"/>
          </p:style>
          <p:txBody>
            <a:bodyPr/>
            <a:lstStyle/>
            <a:p>
              <a:endParaRPr lang="ru-RU"/>
            </a:p>
          </p:txBody>
        </p:sp>
        <p:sp>
          <p:nvSpPr>
            <p:cNvPr id="15" name="Shape 2654"/>
            <p:cNvSpPr/>
            <p:nvPr/>
          </p:nvSpPr>
          <p:spPr>
            <a:xfrm>
              <a:off x="2349051" y="1323705"/>
              <a:ext cx="5355819" cy="1844319"/>
            </a:xfrm>
            <a:custGeom>
              <a:avLst/>
              <a:gdLst/>
              <a:ahLst/>
              <a:cxnLst/>
              <a:rect l="0" t="0" r="0" b="0"/>
              <a:pathLst>
                <a:path w="5355819" h="1844319">
                  <a:moveTo>
                    <a:pt x="5211814" y="1844319"/>
                  </a:moveTo>
                  <a:lnTo>
                    <a:pt x="143993" y="1844319"/>
                  </a:lnTo>
                  <a:cubicBezTo>
                    <a:pt x="64465" y="1844319"/>
                    <a:pt x="0" y="1779854"/>
                    <a:pt x="0" y="1700314"/>
                  </a:cubicBezTo>
                  <a:lnTo>
                    <a:pt x="0" y="144005"/>
                  </a:lnTo>
                  <a:cubicBezTo>
                    <a:pt x="0" y="64478"/>
                    <a:pt x="64465" y="0"/>
                    <a:pt x="143993" y="0"/>
                  </a:cubicBezTo>
                  <a:lnTo>
                    <a:pt x="5211814" y="0"/>
                  </a:lnTo>
                  <a:cubicBezTo>
                    <a:pt x="5291341" y="0"/>
                    <a:pt x="5355819" y="64478"/>
                    <a:pt x="5355819" y="144005"/>
                  </a:cubicBezTo>
                  <a:lnTo>
                    <a:pt x="5355819" y="1700314"/>
                  </a:lnTo>
                  <a:cubicBezTo>
                    <a:pt x="5355819" y="1779854"/>
                    <a:pt x="5291341" y="1844319"/>
                    <a:pt x="5211814" y="1844319"/>
                  </a:cubicBezTo>
                  <a:close/>
                </a:path>
              </a:pathLst>
            </a:custGeom>
            <a:ln w="25400" cap="flat">
              <a:miter lim="127000"/>
            </a:ln>
          </p:spPr>
          <p:style>
            <a:lnRef idx="1">
              <a:srgbClr val="83C9E8"/>
            </a:lnRef>
            <a:fillRef idx="0">
              <a:srgbClr val="000000">
                <a:alpha val="0"/>
              </a:srgbClr>
            </a:fillRef>
            <a:effectRef idx="0">
              <a:scrgbClr r="0" g="0" b="0"/>
            </a:effectRef>
            <a:fontRef idx="none"/>
          </p:style>
          <p:txBody>
            <a:bodyPr/>
            <a:lstStyle/>
            <a:p>
              <a:endParaRPr lang="ru-RU"/>
            </a:p>
          </p:txBody>
        </p:sp>
        <p:pic>
          <p:nvPicPr>
            <p:cNvPr id="16" name="Picture 23656"/>
            <p:cNvPicPr/>
            <p:nvPr/>
          </p:nvPicPr>
          <p:blipFill>
            <a:blip r:embed="rId2" cstate="email">
              <a:extLst>
                <a:ext uri="{28A0092B-C50C-407E-A947-70E740481C1C}">
                  <a14:useLocalDpi xmlns:a14="http://schemas.microsoft.com/office/drawing/2010/main"/>
                </a:ext>
              </a:extLst>
            </a:blip>
            <a:stretch>
              <a:fillRect/>
            </a:stretch>
          </p:blipFill>
          <p:spPr>
            <a:xfrm>
              <a:off x="411480" y="3991527"/>
              <a:ext cx="7461504" cy="676656"/>
            </a:xfrm>
            <a:prstGeom prst="rect">
              <a:avLst/>
            </a:prstGeom>
          </p:spPr>
        </p:pic>
        <p:sp>
          <p:nvSpPr>
            <p:cNvPr id="17" name="Shape 2657"/>
            <p:cNvSpPr/>
            <p:nvPr/>
          </p:nvSpPr>
          <p:spPr>
            <a:xfrm>
              <a:off x="584945" y="4175512"/>
              <a:ext cx="7119925" cy="308788"/>
            </a:xfrm>
            <a:custGeom>
              <a:avLst/>
              <a:gdLst/>
              <a:ahLst/>
              <a:cxnLst/>
              <a:rect l="0" t="0" r="0" b="0"/>
              <a:pathLst>
                <a:path w="7119925" h="308788">
                  <a:moveTo>
                    <a:pt x="143992" y="0"/>
                  </a:moveTo>
                  <a:lnTo>
                    <a:pt x="6975919" y="0"/>
                  </a:lnTo>
                  <a:cubicBezTo>
                    <a:pt x="7055117" y="0"/>
                    <a:pt x="7119925" y="64808"/>
                    <a:pt x="7119925" y="144005"/>
                  </a:cubicBezTo>
                  <a:lnTo>
                    <a:pt x="7119925" y="164783"/>
                  </a:lnTo>
                  <a:cubicBezTo>
                    <a:pt x="7119925" y="243992"/>
                    <a:pt x="7055117" y="308788"/>
                    <a:pt x="6975919" y="308788"/>
                  </a:cubicBezTo>
                  <a:lnTo>
                    <a:pt x="143992" y="308788"/>
                  </a:lnTo>
                  <a:cubicBezTo>
                    <a:pt x="64795" y="308788"/>
                    <a:pt x="0" y="243992"/>
                    <a:pt x="0" y="164783"/>
                  </a:cubicBezTo>
                  <a:lnTo>
                    <a:pt x="0" y="144005"/>
                  </a:lnTo>
                  <a:cubicBezTo>
                    <a:pt x="0" y="64808"/>
                    <a:pt x="64795" y="0"/>
                    <a:pt x="143992" y="0"/>
                  </a:cubicBezTo>
                  <a:close/>
                </a:path>
              </a:pathLst>
            </a:custGeom>
            <a:ln w="0" cap="flat">
              <a:miter lim="127000"/>
            </a:ln>
          </p:spPr>
          <p:style>
            <a:lnRef idx="0">
              <a:srgbClr val="000000">
                <a:alpha val="0"/>
              </a:srgbClr>
            </a:lnRef>
            <a:fillRef idx="1">
              <a:srgbClr val="49A83F"/>
            </a:fillRef>
            <a:effectRef idx="0">
              <a:scrgbClr r="0" g="0" b="0"/>
            </a:effectRef>
            <a:fontRef idx="none"/>
          </p:style>
          <p:txBody>
            <a:bodyPr/>
            <a:lstStyle/>
            <a:p>
              <a:endParaRPr lang="ru-RU"/>
            </a:p>
          </p:txBody>
        </p:sp>
        <p:sp>
          <p:nvSpPr>
            <p:cNvPr id="18" name="Shape 2658"/>
            <p:cNvSpPr/>
            <p:nvPr/>
          </p:nvSpPr>
          <p:spPr>
            <a:xfrm>
              <a:off x="584945" y="4175512"/>
              <a:ext cx="7119925" cy="308788"/>
            </a:xfrm>
            <a:custGeom>
              <a:avLst/>
              <a:gdLst/>
              <a:ahLst/>
              <a:cxnLst/>
              <a:rect l="0" t="0" r="0" b="0"/>
              <a:pathLst>
                <a:path w="7119925" h="308788">
                  <a:moveTo>
                    <a:pt x="6975919" y="308788"/>
                  </a:moveTo>
                  <a:lnTo>
                    <a:pt x="143992" y="308788"/>
                  </a:lnTo>
                  <a:cubicBezTo>
                    <a:pt x="64795" y="308788"/>
                    <a:pt x="0" y="243992"/>
                    <a:pt x="0" y="164783"/>
                  </a:cubicBezTo>
                  <a:lnTo>
                    <a:pt x="0" y="144005"/>
                  </a:lnTo>
                  <a:cubicBezTo>
                    <a:pt x="0" y="64808"/>
                    <a:pt x="64795" y="0"/>
                    <a:pt x="143992" y="0"/>
                  </a:cubicBezTo>
                  <a:lnTo>
                    <a:pt x="6975919" y="0"/>
                  </a:lnTo>
                  <a:cubicBezTo>
                    <a:pt x="7055117" y="0"/>
                    <a:pt x="7119925" y="64808"/>
                    <a:pt x="7119925" y="144005"/>
                  </a:cubicBezTo>
                  <a:lnTo>
                    <a:pt x="7119925" y="164783"/>
                  </a:lnTo>
                  <a:cubicBezTo>
                    <a:pt x="7119925" y="243992"/>
                    <a:pt x="7055117" y="308788"/>
                    <a:pt x="6975919" y="308788"/>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9" name="Shape 2667"/>
            <p:cNvSpPr/>
            <p:nvPr/>
          </p:nvSpPr>
          <p:spPr>
            <a:xfrm>
              <a:off x="717674" y="1935344"/>
              <a:ext cx="1449083" cy="0"/>
            </a:xfrm>
            <a:custGeom>
              <a:avLst/>
              <a:gdLst/>
              <a:ahLst/>
              <a:cxnLst/>
              <a:rect l="0" t="0" r="0" b="0"/>
              <a:pathLst>
                <a:path w="1449083">
                  <a:moveTo>
                    <a:pt x="0" y="0"/>
                  </a:moveTo>
                  <a:lnTo>
                    <a:pt x="1449083" y="0"/>
                  </a:lnTo>
                </a:path>
              </a:pathLst>
            </a:custGeom>
            <a:ln w="25400" cap="flat">
              <a:miter lim="127000"/>
            </a:ln>
          </p:spPr>
          <p:style>
            <a:lnRef idx="1">
              <a:srgbClr val="86CAE8"/>
            </a:lnRef>
            <a:fillRef idx="0">
              <a:srgbClr val="000000">
                <a:alpha val="0"/>
              </a:srgbClr>
            </a:fillRef>
            <a:effectRef idx="0">
              <a:scrgbClr r="0" g="0" b="0"/>
            </a:effectRef>
            <a:fontRef idx="none"/>
          </p:style>
          <p:txBody>
            <a:bodyPr/>
            <a:lstStyle/>
            <a:p>
              <a:endParaRPr lang="ru-RU"/>
            </a:p>
          </p:txBody>
        </p:sp>
        <p:sp>
          <p:nvSpPr>
            <p:cNvPr id="20" name="Shape 2710"/>
            <p:cNvSpPr/>
            <p:nvPr/>
          </p:nvSpPr>
          <p:spPr>
            <a:xfrm>
              <a:off x="584940" y="1213695"/>
              <a:ext cx="1714551" cy="161176"/>
            </a:xfrm>
            <a:custGeom>
              <a:avLst/>
              <a:gdLst/>
              <a:ahLst/>
              <a:cxnLst/>
              <a:rect l="0" t="0" r="0" b="0"/>
              <a:pathLst>
                <a:path w="1714551" h="161176">
                  <a:moveTo>
                    <a:pt x="0" y="0"/>
                  </a:moveTo>
                  <a:lnTo>
                    <a:pt x="1714551" y="0"/>
                  </a:lnTo>
                  <a:lnTo>
                    <a:pt x="878421" y="158509"/>
                  </a:lnTo>
                  <a:cubicBezTo>
                    <a:pt x="864375" y="161176"/>
                    <a:pt x="850176" y="161176"/>
                    <a:pt x="836130" y="158509"/>
                  </a:cubicBezTo>
                  <a:lnTo>
                    <a:pt x="0" y="0"/>
                  </a:lnTo>
                  <a:close/>
                </a:path>
              </a:pathLst>
            </a:custGeom>
            <a:ln w="25400" cap="flat">
              <a:miter lim="127000"/>
            </a:ln>
          </p:spPr>
          <p:style>
            <a:lnRef idx="1">
              <a:srgbClr val="FFFEFD"/>
            </a:lnRef>
            <a:fillRef idx="1">
              <a:srgbClr val="86CAE8"/>
            </a:fillRef>
            <a:effectRef idx="0">
              <a:scrgbClr r="0" g="0" b="0"/>
            </a:effectRef>
            <a:fontRef idx="none"/>
          </p:style>
          <p:txBody>
            <a:bodyPr/>
            <a:lstStyle/>
            <a:p>
              <a:endParaRPr lang="ru-RU"/>
            </a:p>
          </p:txBody>
        </p:sp>
        <p:sp>
          <p:nvSpPr>
            <p:cNvPr id="21" name="Shape 2711"/>
            <p:cNvSpPr/>
            <p:nvPr/>
          </p:nvSpPr>
          <p:spPr>
            <a:xfrm>
              <a:off x="3671791" y="1213695"/>
              <a:ext cx="2710320" cy="161176"/>
            </a:xfrm>
            <a:custGeom>
              <a:avLst/>
              <a:gdLst/>
              <a:ahLst/>
              <a:cxnLst/>
              <a:rect l="0" t="0" r="0" b="0"/>
              <a:pathLst>
                <a:path w="2710320" h="161176">
                  <a:moveTo>
                    <a:pt x="0" y="0"/>
                  </a:moveTo>
                  <a:lnTo>
                    <a:pt x="2710320" y="0"/>
                  </a:lnTo>
                  <a:lnTo>
                    <a:pt x="1388592" y="158509"/>
                  </a:lnTo>
                  <a:cubicBezTo>
                    <a:pt x="1366393" y="161176"/>
                    <a:pt x="1343939" y="161176"/>
                    <a:pt x="1321727" y="158509"/>
                  </a:cubicBezTo>
                  <a:lnTo>
                    <a:pt x="0" y="0"/>
                  </a:lnTo>
                  <a:close/>
                </a:path>
              </a:pathLst>
            </a:custGeom>
            <a:ln w="25400" cap="flat">
              <a:miter lim="127000"/>
            </a:ln>
          </p:spPr>
          <p:style>
            <a:lnRef idx="1">
              <a:srgbClr val="FFFEFD"/>
            </a:lnRef>
            <a:fillRef idx="1">
              <a:srgbClr val="86CAE8"/>
            </a:fillRef>
            <a:effectRef idx="0">
              <a:scrgbClr r="0" g="0" b="0"/>
            </a:effectRef>
            <a:fontRef idx="none"/>
          </p:style>
          <p:txBody>
            <a:bodyPr/>
            <a:lstStyle/>
            <a:p>
              <a:endParaRPr lang="ru-RU"/>
            </a:p>
          </p:txBody>
        </p:sp>
        <p:sp>
          <p:nvSpPr>
            <p:cNvPr id="25" name="Shape 2716"/>
            <p:cNvSpPr/>
            <p:nvPr/>
          </p:nvSpPr>
          <p:spPr>
            <a:xfrm>
              <a:off x="2469397" y="1594644"/>
              <a:ext cx="5118672" cy="0"/>
            </a:xfrm>
            <a:custGeom>
              <a:avLst/>
              <a:gdLst/>
              <a:ahLst/>
              <a:cxnLst/>
              <a:rect l="0" t="0" r="0" b="0"/>
              <a:pathLst>
                <a:path w="5118672">
                  <a:moveTo>
                    <a:pt x="0" y="0"/>
                  </a:moveTo>
                  <a:lnTo>
                    <a:pt x="5118672" y="0"/>
                  </a:lnTo>
                </a:path>
              </a:pathLst>
            </a:custGeom>
            <a:ln w="25400" cap="flat">
              <a:miter lim="127000"/>
            </a:ln>
          </p:spPr>
          <p:style>
            <a:lnRef idx="1">
              <a:srgbClr val="86CAE8"/>
            </a:lnRef>
            <a:fillRef idx="0">
              <a:srgbClr val="000000">
                <a:alpha val="0"/>
              </a:srgbClr>
            </a:fillRef>
            <a:effectRef idx="0">
              <a:scrgbClr r="0" g="0" b="0"/>
            </a:effectRef>
            <a:fontRef idx="none"/>
          </p:style>
          <p:txBody>
            <a:bodyPr/>
            <a:lstStyle/>
            <a:p>
              <a:endParaRPr lang="ru-RU"/>
            </a:p>
          </p:txBody>
        </p:sp>
        <p:sp>
          <p:nvSpPr>
            <p:cNvPr id="26" name="Shape 2747"/>
            <p:cNvSpPr/>
            <p:nvPr/>
          </p:nvSpPr>
          <p:spPr>
            <a:xfrm>
              <a:off x="584945" y="3227591"/>
              <a:ext cx="7119904" cy="358094"/>
            </a:xfrm>
            <a:custGeom>
              <a:avLst/>
              <a:gdLst/>
              <a:ahLst/>
              <a:cxnLst/>
              <a:rect l="0" t="0" r="0" b="0"/>
              <a:pathLst>
                <a:path w="7119904" h="358094">
                  <a:moveTo>
                    <a:pt x="143992" y="0"/>
                  </a:moveTo>
                  <a:lnTo>
                    <a:pt x="6975919" y="0"/>
                  </a:lnTo>
                  <a:cubicBezTo>
                    <a:pt x="7045218" y="0"/>
                    <a:pt x="7103498" y="49619"/>
                    <a:pt x="7116985" y="115079"/>
                  </a:cubicBezTo>
                  <a:lnTo>
                    <a:pt x="7119904" y="143799"/>
                  </a:lnTo>
                  <a:lnTo>
                    <a:pt x="7119904" y="214302"/>
                  </a:lnTo>
                  <a:lnTo>
                    <a:pt x="7116985" y="243026"/>
                  </a:lnTo>
                  <a:cubicBezTo>
                    <a:pt x="7105425" y="299141"/>
                    <a:pt x="7060955" y="343604"/>
                    <a:pt x="7004846" y="355163"/>
                  </a:cubicBezTo>
                  <a:lnTo>
                    <a:pt x="6975995" y="358094"/>
                  </a:lnTo>
                  <a:lnTo>
                    <a:pt x="143916" y="358094"/>
                  </a:lnTo>
                  <a:lnTo>
                    <a:pt x="115067" y="355163"/>
                  </a:lnTo>
                  <a:cubicBezTo>
                    <a:pt x="49609" y="341678"/>
                    <a:pt x="0" y="283405"/>
                    <a:pt x="0" y="214097"/>
                  </a:cubicBezTo>
                  <a:lnTo>
                    <a:pt x="0" y="144005"/>
                  </a:lnTo>
                  <a:cubicBezTo>
                    <a:pt x="0" y="64808"/>
                    <a:pt x="64795" y="0"/>
                    <a:pt x="143992" y="0"/>
                  </a:cubicBezTo>
                  <a:close/>
                </a:path>
              </a:pathLst>
            </a:custGeom>
            <a:ln w="0" cap="flat">
              <a:miter lim="127000"/>
            </a:ln>
          </p:spPr>
          <p:style>
            <a:lnRef idx="0">
              <a:srgbClr val="000000">
                <a:alpha val="0"/>
              </a:srgbClr>
            </a:lnRef>
            <a:fillRef idx="1">
              <a:srgbClr val="A1D1C3"/>
            </a:fillRef>
            <a:effectRef idx="0">
              <a:scrgbClr r="0" g="0" b="0"/>
            </a:effectRef>
            <a:fontRef idx="none"/>
          </p:style>
          <p:txBody>
            <a:bodyPr/>
            <a:lstStyle/>
            <a:p>
              <a:r>
                <a:rPr lang="ru-RU" b="1" dirty="0" smtClean="0"/>
                <a:t>                                        ОСНОВНЫЕ НОРМАТИВНЫЕ ПРАВОВЫЕ АКТЫ,  ЛОКАЛЬНЫЕ АКТЫ</a:t>
              </a:r>
              <a:endParaRPr lang="ru-RU" b="1" dirty="0"/>
            </a:p>
          </p:txBody>
        </p:sp>
        <p:sp>
          <p:nvSpPr>
            <p:cNvPr id="27" name="Shape 2748"/>
            <p:cNvSpPr/>
            <p:nvPr/>
          </p:nvSpPr>
          <p:spPr>
            <a:xfrm>
              <a:off x="584945" y="3227591"/>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28" name="Shape 2752"/>
            <p:cNvSpPr/>
            <p:nvPr/>
          </p:nvSpPr>
          <p:spPr>
            <a:xfrm>
              <a:off x="-1099" y="76830"/>
              <a:ext cx="3911532" cy="701751"/>
            </a:xfrm>
            <a:custGeom>
              <a:avLst/>
              <a:gdLst/>
              <a:ahLst/>
              <a:cxnLst/>
              <a:rect l="0" t="0" r="0" b="0"/>
              <a:pathLst>
                <a:path w="5003999" h="779996">
                  <a:moveTo>
                    <a:pt x="0" y="0"/>
                  </a:moveTo>
                  <a:lnTo>
                    <a:pt x="5003999" y="0"/>
                  </a:lnTo>
                  <a:lnTo>
                    <a:pt x="5003999" y="627596"/>
                  </a:lnTo>
                  <a:cubicBezTo>
                    <a:pt x="5003999" y="779996"/>
                    <a:pt x="4851599" y="779996"/>
                    <a:pt x="4851599"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r>
                <a:rPr lang="ru-RU" b="1" kern="0" dirty="0" smtClean="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                                      14</a:t>
              </a:r>
              <a:r>
                <a:rPr lang="ru-RU" b="1" kern="0"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 ВИДЫ ОТПУСКОВ </a:t>
              </a:r>
              <a:endParaRPr lang="ru-RU" b="1" kern="0" dirty="0" smtClean="0">
                <a:solidFill>
                  <a:srgbClr val="FFFEFD"/>
                </a:solidFill>
                <a:latin typeface="Century Gothic" panose="020B0502020202020204" pitchFamily="34" charset="0"/>
                <a:ea typeface="Century Gothic" panose="020B0502020202020204" pitchFamily="34" charset="0"/>
                <a:cs typeface="Century Gothic" panose="020B0502020202020204" pitchFamily="34" charset="0"/>
              </a:endParaRPr>
            </a:p>
            <a:p>
              <a:r>
                <a:rPr lang="ru-RU" b="1" kern="0"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 </a:t>
              </a:r>
              <a:r>
                <a:rPr lang="ru-RU" b="1" kern="0" dirty="0" smtClean="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                                 НА </a:t>
              </a:r>
              <a:r>
                <a:rPr lang="ru-RU" b="1" kern="0"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ГРАЖДАНСКОЙ СЛУЖБЕ</a:t>
              </a:r>
            </a:p>
            <a:p>
              <a:r>
                <a:rPr lang="ru-RU" dirty="0" smtClean="0"/>
                <a:t>       </a:t>
              </a:r>
            </a:p>
            <a:p>
              <a:r>
                <a:rPr lang="ru-RU" b="1" kern="0"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1. ЕЖЕГОДНЫЙ ОПЛАЧИВАЕМЫЙ ОТПУСК, СОСТОЯЩИЙ ИЗ</a:t>
              </a:r>
            </a:p>
            <a:p>
              <a:endParaRPr lang="ru-RU" dirty="0"/>
            </a:p>
          </p:txBody>
        </p:sp>
        <p:sp>
          <p:nvSpPr>
            <p:cNvPr id="29" name="Shape 2755"/>
            <p:cNvSpPr/>
            <p:nvPr/>
          </p:nvSpPr>
          <p:spPr>
            <a:xfrm>
              <a:off x="858704" y="524630"/>
              <a:ext cx="152273" cy="153365"/>
            </a:xfrm>
            <a:custGeom>
              <a:avLst/>
              <a:gdLst/>
              <a:ahLst/>
              <a:cxnLst/>
              <a:rect l="0" t="0" r="0" b="0"/>
              <a:pathLst>
                <a:path w="152273" h="153365">
                  <a:moveTo>
                    <a:pt x="139548" y="40284"/>
                  </a:moveTo>
                  <a:lnTo>
                    <a:pt x="114490" y="40284"/>
                  </a:lnTo>
                  <a:lnTo>
                    <a:pt x="114490" y="18174"/>
                  </a:lnTo>
                  <a:cubicBezTo>
                    <a:pt x="114490" y="8153"/>
                    <a:pt x="106337" y="0"/>
                    <a:pt x="96317" y="0"/>
                  </a:cubicBezTo>
                  <a:lnTo>
                    <a:pt x="55943" y="0"/>
                  </a:lnTo>
                  <a:cubicBezTo>
                    <a:pt x="45923" y="0"/>
                    <a:pt x="37770" y="8153"/>
                    <a:pt x="37770" y="18174"/>
                  </a:cubicBezTo>
                  <a:lnTo>
                    <a:pt x="37770" y="40284"/>
                  </a:lnTo>
                  <a:lnTo>
                    <a:pt x="12713" y="40284"/>
                  </a:lnTo>
                  <a:cubicBezTo>
                    <a:pt x="5690" y="40284"/>
                    <a:pt x="0" y="45974"/>
                    <a:pt x="0" y="53010"/>
                  </a:cubicBezTo>
                  <a:lnTo>
                    <a:pt x="0" y="140652"/>
                  </a:lnTo>
                  <a:cubicBezTo>
                    <a:pt x="0" y="147676"/>
                    <a:pt x="5690" y="153365"/>
                    <a:pt x="12713" y="153365"/>
                  </a:cubicBezTo>
                  <a:lnTo>
                    <a:pt x="139548" y="153365"/>
                  </a:lnTo>
                  <a:cubicBezTo>
                    <a:pt x="146571" y="153365"/>
                    <a:pt x="152273" y="147663"/>
                    <a:pt x="152273" y="140652"/>
                  </a:cubicBezTo>
                  <a:lnTo>
                    <a:pt x="152273" y="53010"/>
                  </a:lnTo>
                  <a:cubicBezTo>
                    <a:pt x="152273" y="45974"/>
                    <a:pt x="146571" y="40284"/>
                    <a:pt x="139548" y="40284"/>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0" name="Shape 2756"/>
            <p:cNvSpPr/>
            <p:nvPr/>
          </p:nvSpPr>
          <p:spPr>
            <a:xfrm>
              <a:off x="916235" y="544391"/>
              <a:ext cx="37198" cy="20523"/>
            </a:xfrm>
            <a:custGeom>
              <a:avLst/>
              <a:gdLst/>
              <a:ahLst/>
              <a:cxnLst/>
              <a:rect l="0" t="0" r="0" b="0"/>
              <a:pathLst>
                <a:path w="37198" h="20523">
                  <a:moveTo>
                    <a:pt x="37198" y="20523"/>
                  </a:moveTo>
                  <a:lnTo>
                    <a:pt x="0" y="20523"/>
                  </a:lnTo>
                  <a:lnTo>
                    <a:pt x="0" y="0"/>
                  </a:lnTo>
                  <a:lnTo>
                    <a:pt x="37198" y="0"/>
                  </a:ln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1" name="Shape 2758"/>
            <p:cNvSpPr/>
            <p:nvPr/>
          </p:nvSpPr>
          <p:spPr>
            <a:xfrm>
              <a:off x="1066895" y="101999"/>
              <a:ext cx="94818" cy="94818"/>
            </a:xfrm>
            <a:custGeom>
              <a:avLst/>
              <a:gdLst/>
              <a:ahLst/>
              <a:cxnLst/>
              <a:rect l="0" t="0" r="0" b="0"/>
              <a:pathLst>
                <a:path w="94818" h="94818">
                  <a:moveTo>
                    <a:pt x="94818" y="47409"/>
                  </a:moveTo>
                  <a:cubicBezTo>
                    <a:pt x="94818" y="73597"/>
                    <a:pt x="73596" y="94818"/>
                    <a:pt x="47409" y="94818"/>
                  </a:cubicBezTo>
                  <a:cubicBezTo>
                    <a:pt x="21222" y="94818"/>
                    <a:pt x="0" y="73597"/>
                    <a:pt x="0" y="47409"/>
                  </a:cubicBezTo>
                  <a:cubicBezTo>
                    <a:pt x="0" y="21222"/>
                    <a:pt x="21222" y="0"/>
                    <a:pt x="47409" y="0"/>
                  </a:cubicBezTo>
                  <a:cubicBezTo>
                    <a:pt x="73596" y="0"/>
                    <a:pt x="94818" y="21222"/>
                    <a:pt x="94818" y="47409"/>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2" name="Shape 2759"/>
            <p:cNvSpPr/>
            <p:nvPr/>
          </p:nvSpPr>
          <p:spPr>
            <a:xfrm>
              <a:off x="997668" y="211931"/>
              <a:ext cx="363601" cy="466065"/>
            </a:xfrm>
            <a:custGeom>
              <a:avLst/>
              <a:gdLst/>
              <a:ahLst/>
              <a:cxnLst/>
              <a:rect l="0" t="0" r="0" b="0"/>
              <a:pathLst>
                <a:path w="363601" h="466065">
                  <a:moveTo>
                    <a:pt x="349885" y="256997"/>
                  </a:moveTo>
                  <a:lnTo>
                    <a:pt x="339687" y="256997"/>
                  </a:lnTo>
                  <a:lnTo>
                    <a:pt x="339687" y="196253"/>
                  </a:lnTo>
                  <a:lnTo>
                    <a:pt x="348056" y="196253"/>
                  </a:lnTo>
                  <a:cubicBezTo>
                    <a:pt x="350558" y="196253"/>
                    <a:pt x="352577" y="194221"/>
                    <a:pt x="352577" y="191719"/>
                  </a:cubicBezTo>
                  <a:lnTo>
                    <a:pt x="352577" y="176644"/>
                  </a:lnTo>
                  <a:cubicBezTo>
                    <a:pt x="352577" y="174142"/>
                    <a:pt x="350558" y="172110"/>
                    <a:pt x="348056" y="172110"/>
                  </a:cubicBezTo>
                  <a:lnTo>
                    <a:pt x="288620" y="172110"/>
                  </a:lnTo>
                  <a:cubicBezTo>
                    <a:pt x="291973" y="162344"/>
                    <a:pt x="288379" y="151193"/>
                    <a:pt x="279298" y="145402"/>
                  </a:cubicBezTo>
                  <a:lnTo>
                    <a:pt x="232346" y="115481"/>
                  </a:lnTo>
                  <a:lnTo>
                    <a:pt x="231966" y="53861"/>
                  </a:lnTo>
                  <a:cubicBezTo>
                    <a:pt x="231826" y="24155"/>
                    <a:pt x="207543" y="0"/>
                    <a:pt x="177838" y="0"/>
                  </a:cubicBezTo>
                  <a:lnTo>
                    <a:pt x="55042" y="0"/>
                  </a:lnTo>
                  <a:cubicBezTo>
                    <a:pt x="25336" y="0"/>
                    <a:pt x="1054" y="24155"/>
                    <a:pt x="902" y="53861"/>
                  </a:cubicBezTo>
                  <a:lnTo>
                    <a:pt x="51" y="221907"/>
                  </a:lnTo>
                  <a:cubicBezTo>
                    <a:pt x="0" y="234544"/>
                    <a:pt x="10185" y="244831"/>
                    <a:pt x="22822" y="244894"/>
                  </a:cubicBezTo>
                  <a:lnTo>
                    <a:pt x="22936" y="244894"/>
                  </a:lnTo>
                  <a:cubicBezTo>
                    <a:pt x="35509" y="244894"/>
                    <a:pt x="45745" y="234734"/>
                    <a:pt x="45809" y="222148"/>
                  </a:cubicBezTo>
                  <a:lnTo>
                    <a:pt x="46647" y="54089"/>
                  </a:lnTo>
                  <a:cubicBezTo>
                    <a:pt x="46672" y="51651"/>
                    <a:pt x="48641" y="49682"/>
                    <a:pt x="51079" y="49695"/>
                  </a:cubicBezTo>
                  <a:cubicBezTo>
                    <a:pt x="53518" y="49708"/>
                    <a:pt x="55486" y="51676"/>
                    <a:pt x="55486" y="54115"/>
                  </a:cubicBezTo>
                  <a:lnTo>
                    <a:pt x="55499" y="438620"/>
                  </a:lnTo>
                  <a:cubicBezTo>
                    <a:pt x="55499" y="453771"/>
                    <a:pt x="67780" y="466065"/>
                    <a:pt x="82944" y="466065"/>
                  </a:cubicBezTo>
                  <a:cubicBezTo>
                    <a:pt x="98107" y="466065"/>
                    <a:pt x="110388" y="453771"/>
                    <a:pt x="110388" y="438620"/>
                  </a:cubicBezTo>
                  <a:lnTo>
                    <a:pt x="110388" y="219202"/>
                  </a:lnTo>
                  <a:lnTo>
                    <a:pt x="122250" y="219202"/>
                  </a:lnTo>
                  <a:lnTo>
                    <a:pt x="122250" y="438620"/>
                  </a:lnTo>
                  <a:cubicBezTo>
                    <a:pt x="122250" y="453771"/>
                    <a:pt x="134531" y="466065"/>
                    <a:pt x="149695" y="466065"/>
                  </a:cubicBezTo>
                  <a:cubicBezTo>
                    <a:pt x="164859" y="466065"/>
                    <a:pt x="177140" y="453771"/>
                    <a:pt x="177140" y="438620"/>
                  </a:cubicBezTo>
                  <a:cubicBezTo>
                    <a:pt x="177140" y="80404"/>
                    <a:pt x="176657" y="276720"/>
                    <a:pt x="176644" y="54267"/>
                  </a:cubicBezTo>
                  <a:cubicBezTo>
                    <a:pt x="176644" y="51651"/>
                    <a:pt x="178740" y="49517"/>
                    <a:pt x="181356" y="49479"/>
                  </a:cubicBezTo>
                  <a:cubicBezTo>
                    <a:pt x="183972" y="49441"/>
                    <a:pt x="186144" y="51499"/>
                    <a:pt x="186220" y="54102"/>
                  </a:cubicBezTo>
                  <a:lnTo>
                    <a:pt x="186220" y="54115"/>
                  </a:lnTo>
                  <a:lnTo>
                    <a:pt x="186665" y="128219"/>
                  </a:lnTo>
                  <a:cubicBezTo>
                    <a:pt x="186715" y="135979"/>
                    <a:pt x="190703" y="143193"/>
                    <a:pt x="197256" y="147358"/>
                  </a:cubicBezTo>
                  <a:lnTo>
                    <a:pt x="248971" y="180327"/>
                  </a:lnTo>
                  <a:lnTo>
                    <a:pt x="248971" y="191719"/>
                  </a:lnTo>
                  <a:cubicBezTo>
                    <a:pt x="248971" y="194221"/>
                    <a:pt x="251003" y="196253"/>
                    <a:pt x="253505" y="196253"/>
                  </a:cubicBezTo>
                  <a:lnTo>
                    <a:pt x="261874" y="196253"/>
                  </a:lnTo>
                  <a:lnTo>
                    <a:pt x="261874" y="256997"/>
                  </a:lnTo>
                  <a:lnTo>
                    <a:pt x="251676" y="256997"/>
                  </a:lnTo>
                  <a:cubicBezTo>
                    <a:pt x="244094" y="256997"/>
                    <a:pt x="237947" y="263144"/>
                    <a:pt x="237947" y="270726"/>
                  </a:cubicBezTo>
                  <a:lnTo>
                    <a:pt x="237947" y="428155"/>
                  </a:lnTo>
                  <a:cubicBezTo>
                    <a:pt x="237947" y="435737"/>
                    <a:pt x="244094" y="441884"/>
                    <a:pt x="251676" y="441884"/>
                  </a:cubicBezTo>
                  <a:lnTo>
                    <a:pt x="261874" y="441884"/>
                  </a:lnTo>
                  <a:lnTo>
                    <a:pt x="261874" y="456705"/>
                  </a:lnTo>
                  <a:cubicBezTo>
                    <a:pt x="261874" y="461874"/>
                    <a:pt x="266065" y="466065"/>
                    <a:pt x="271234" y="466065"/>
                  </a:cubicBezTo>
                  <a:cubicBezTo>
                    <a:pt x="276403" y="466065"/>
                    <a:pt x="280594" y="461874"/>
                    <a:pt x="280594" y="456705"/>
                  </a:cubicBezTo>
                  <a:lnTo>
                    <a:pt x="280594" y="441884"/>
                  </a:lnTo>
                  <a:lnTo>
                    <a:pt x="320954" y="441884"/>
                  </a:lnTo>
                  <a:lnTo>
                    <a:pt x="320954" y="456705"/>
                  </a:lnTo>
                  <a:cubicBezTo>
                    <a:pt x="320954" y="461874"/>
                    <a:pt x="325145" y="466065"/>
                    <a:pt x="330314" y="466065"/>
                  </a:cubicBezTo>
                  <a:cubicBezTo>
                    <a:pt x="335483" y="466065"/>
                    <a:pt x="339674" y="461874"/>
                    <a:pt x="339674" y="456705"/>
                  </a:cubicBezTo>
                  <a:lnTo>
                    <a:pt x="339674" y="441884"/>
                  </a:lnTo>
                  <a:lnTo>
                    <a:pt x="349872" y="441884"/>
                  </a:lnTo>
                  <a:cubicBezTo>
                    <a:pt x="357454" y="441884"/>
                    <a:pt x="363601" y="435737"/>
                    <a:pt x="363601" y="428155"/>
                  </a:cubicBezTo>
                  <a:lnTo>
                    <a:pt x="363601" y="270726"/>
                  </a:lnTo>
                  <a:cubicBezTo>
                    <a:pt x="363601" y="263144"/>
                    <a:pt x="357467" y="256997"/>
                    <a:pt x="349885" y="256997"/>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3" name="Shape 2760"/>
            <p:cNvSpPr/>
            <p:nvPr/>
          </p:nvSpPr>
          <p:spPr>
            <a:xfrm>
              <a:off x="1278261" y="408171"/>
              <a:ext cx="40361" cy="60757"/>
            </a:xfrm>
            <a:custGeom>
              <a:avLst/>
              <a:gdLst/>
              <a:ahLst/>
              <a:cxnLst/>
              <a:rect l="0" t="0" r="0" b="0"/>
              <a:pathLst>
                <a:path w="40361" h="60757">
                  <a:moveTo>
                    <a:pt x="40361" y="60757"/>
                  </a:moveTo>
                  <a:lnTo>
                    <a:pt x="0" y="60757"/>
                  </a:lnTo>
                  <a:lnTo>
                    <a:pt x="0" y="0"/>
                  </a:lnTo>
                  <a:lnTo>
                    <a:pt x="40361" y="0"/>
                  </a:ln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4" name="Shape 2762"/>
            <p:cNvSpPr/>
            <p:nvPr/>
          </p:nvSpPr>
          <p:spPr>
            <a:xfrm>
              <a:off x="552704" y="6247903"/>
              <a:ext cx="7174599" cy="687400"/>
            </a:xfrm>
            <a:custGeom>
              <a:avLst/>
              <a:gdLst/>
              <a:ahLst/>
              <a:cxnLst/>
              <a:rect l="0" t="0" r="0" b="0"/>
              <a:pathLst>
                <a:path w="7174599" h="687400">
                  <a:moveTo>
                    <a:pt x="71996" y="0"/>
                  </a:moveTo>
                  <a:lnTo>
                    <a:pt x="7102602" y="0"/>
                  </a:lnTo>
                  <a:cubicBezTo>
                    <a:pt x="7174599" y="0"/>
                    <a:pt x="7174599" y="71996"/>
                    <a:pt x="7174599" y="71996"/>
                  </a:cubicBezTo>
                  <a:lnTo>
                    <a:pt x="7174599" y="615404"/>
                  </a:lnTo>
                  <a:cubicBezTo>
                    <a:pt x="7174599" y="687400"/>
                    <a:pt x="7102602" y="687400"/>
                    <a:pt x="7102602" y="687400"/>
                  </a:cubicBezTo>
                  <a:lnTo>
                    <a:pt x="71996" y="687400"/>
                  </a:lnTo>
                  <a:cubicBezTo>
                    <a:pt x="0" y="687400"/>
                    <a:pt x="0" y="615404"/>
                    <a:pt x="0" y="615404"/>
                  </a:cubicBezTo>
                  <a:lnTo>
                    <a:pt x="0" y="71996"/>
                  </a:lnTo>
                  <a:cubicBezTo>
                    <a:pt x="0" y="0"/>
                    <a:pt x="71996" y="0"/>
                    <a:pt x="71996" y="0"/>
                  </a:cubicBezTo>
                  <a:close/>
                </a:path>
              </a:pathLst>
            </a:custGeom>
            <a:ln w="0" cap="flat">
              <a:miter lim="127000"/>
            </a:ln>
          </p:spPr>
          <p:style>
            <a:lnRef idx="0">
              <a:srgbClr val="000000">
                <a:alpha val="0"/>
              </a:srgbClr>
            </a:lnRef>
            <a:fillRef idx="1">
              <a:srgbClr val="E9B939"/>
            </a:fillRef>
            <a:effectRef idx="0">
              <a:scrgbClr r="0" g="0" b="0"/>
            </a:effectRef>
            <a:fontRef idx="none"/>
          </p:style>
          <p:txBody>
            <a:bodyPr/>
            <a:lstStyle/>
            <a:p>
              <a:endParaRPr lang="ru-RU"/>
            </a:p>
          </p:txBody>
        </p:sp>
        <p:sp>
          <p:nvSpPr>
            <p:cNvPr id="35" name="Shape 2763"/>
            <p:cNvSpPr/>
            <p:nvPr/>
          </p:nvSpPr>
          <p:spPr>
            <a:xfrm>
              <a:off x="552704" y="6247903"/>
              <a:ext cx="7174599" cy="687400"/>
            </a:xfrm>
            <a:custGeom>
              <a:avLst/>
              <a:gdLst/>
              <a:ahLst/>
              <a:cxnLst/>
              <a:rect l="0" t="0" r="0" b="0"/>
              <a:pathLst>
                <a:path w="7174599" h="687400">
                  <a:moveTo>
                    <a:pt x="71996" y="0"/>
                  </a:moveTo>
                  <a:cubicBezTo>
                    <a:pt x="71996" y="0"/>
                    <a:pt x="0" y="0"/>
                    <a:pt x="0" y="71996"/>
                  </a:cubicBezTo>
                  <a:lnTo>
                    <a:pt x="0" y="615404"/>
                  </a:lnTo>
                  <a:cubicBezTo>
                    <a:pt x="0" y="615404"/>
                    <a:pt x="0" y="687400"/>
                    <a:pt x="71996" y="687400"/>
                  </a:cubicBezTo>
                  <a:lnTo>
                    <a:pt x="7102602" y="687400"/>
                  </a:lnTo>
                  <a:cubicBezTo>
                    <a:pt x="7102602" y="687400"/>
                    <a:pt x="7174599" y="687400"/>
                    <a:pt x="7174599" y="615404"/>
                  </a:cubicBezTo>
                  <a:lnTo>
                    <a:pt x="7174599" y="71996"/>
                  </a:lnTo>
                  <a:cubicBezTo>
                    <a:pt x="7174599" y="71996"/>
                    <a:pt x="7174599" y="0"/>
                    <a:pt x="7102602"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grpSp>
      <p:sp>
        <p:nvSpPr>
          <p:cNvPr id="38" name="Прямоугольник 37"/>
          <p:cNvSpPr/>
          <p:nvPr/>
        </p:nvSpPr>
        <p:spPr>
          <a:xfrm>
            <a:off x="1323778" y="1196460"/>
            <a:ext cx="1602170" cy="738664"/>
          </a:xfrm>
          <a:prstGeom prst="rect">
            <a:avLst/>
          </a:prstGeom>
        </p:spPr>
        <p:txBody>
          <a:bodyPr wrap="none">
            <a:spAutoFit/>
          </a:bodyPr>
          <a:lstStyle/>
          <a:p>
            <a:pPr algn="ctr">
              <a:lnSpc>
                <a:spcPts val="1680"/>
              </a:lnSpc>
            </a:pPr>
            <a:r>
              <a:rPr lang="ru-RU" sz="1400" b="1" dirty="0" smtClean="0">
                <a:solidFill>
                  <a:srgbClr val="181717"/>
                </a:solidFill>
                <a:latin typeface="Arial" panose="020B0604020202020204" pitchFamily="34" charset="0"/>
                <a:ea typeface="Century Gothic" panose="020B0502020202020204" pitchFamily="34" charset="0"/>
                <a:cs typeface="Arial" panose="020B0604020202020204" pitchFamily="34" charset="0"/>
              </a:rPr>
              <a:t>Основного</a:t>
            </a:r>
          </a:p>
          <a:p>
            <a:pPr algn="ctr">
              <a:lnSpc>
                <a:spcPts val="1680"/>
              </a:lnSpc>
            </a:pPr>
            <a:r>
              <a:rPr lang="ru-RU" sz="1400" b="1" dirty="0">
                <a:latin typeface="Arial" panose="020B0604020202020204" pitchFamily="34" charset="0"/>
                <a:cs typeface="Arial" panose="020B0604020202020204" pitchFamily="34" charset="0"/>
              </a:rPr>
              <a:t>оплачиваемого </a:t>
            </a:r>
            <a:endParaRPr lang="ru-RU" sz="1400" b="1" dirty="0" smtClean="0">
              <a:latin typeface="Arial" panose="020B0604020202020204" pitchFamily="34" charset="0"/>
              <a:cs typeface="Arial" panose="020B0604020202020204" pitchFamily="34" charset="0"/>
            </a:endParaRPr>
          </a:p>
          <a:p>
            <a:pPr algn="ctr">
              <a:lnSpc>
                <a:spcPts val="1680"/>
              </a:lnSpc>
            </a:pPr>
            <a:r>
              <a:rPr lang="ru-RU" sz="1400" b="1" dirty="0" smtClean="0">
                <a:latin typeface="Arial" panose="020B0604020202020204" pitchFamily="34" charset="0"/>
                <a:cs typeface="Arial" panose="020B0604020202020204" pitchFamily="34" charset="0"/>
              </a:rPr>
              <a:t>отпуска </a:t>
            </a:r>
            <a:endParaRPr lang="ru-RU" sz="1400" dirty="0">
              <a:latin typeface="Arial" panose="020B0604020202020204" pitchFamily="34" charset="0"/>
              <a:cs typeface="Arial" panose="020B0604020202020204" pitchFamily="34" charset="0"/>
            </a:endParaRPr>
          </a:p>
        </p:txBody>
      </p:sp>
      <p:sp>
        <p:nvSpPr>
          <p:cNvPr id="41" name="Shape 2714"/>
          <p:cNvSpPr/>
          <p:nvPr/>
        </p:nvSpPr>
        <p:spPr>
          <a:xfrm>
            <a:off x="620022" y="738277"/>
            <a:ext cx="10714047" cy="357505"/>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307"/>
                  <a:pt x="7055117" y="358102"/>
                  <a:pt x="6975919" y="358102"/>
                </a:cubicBezTo>
                <a:lnTo>
                  <a:pt x="143992" y="358102"/>
                </a:lnTo>
                <a:cubicBezTo>
                  <a:pt x="64795" y="358102"/>
                  <a:pt x="0" y="293307"/>
                  <a:pt x="0" y="214097"/>
                </a:cubicBezTo>
                <a:lnTo>
                  <a:pt x="0" y="144005"/>
                </a:lnTo>
                <a:cubicBezTo>
                  <a:pt x="0" y="64808"/>
                  <a:pt x="64795" y="0"/>
                  <a:pt x="143992" y="0"/>
                </a:cubicBezTo>
                <a:close/>
              </a:path>
            </a:pathLst>
          </a:custGeom>
          <a:ln w="0" cap="flat">
            <a:miter lim="127000"/>
          </a:ln>
        </p:spPr>
        <p:style>
          <a:lnRef idx="0">
            <a:srgbClr val="000000">
              <a:alpha val="0"/>
            </a:srgbClr>
          </a:lnRef>
          <a:fillRef idx="1">
            <a:srgbClr val="466BA5"/>
          </a:fillRef>
          <a:effectRef idx="0">
            <a:scrgbClr r="0" g="0" b="0"/>
          </a:effectRef>
          <a:fontRef idx="none"/>
        </p:style>
        <p:txBody>
          <a:bodyPr/>
          <a:lstStyle/>
          <a:p>
            <a:r>
              <a:rPr lang="ru-RU" b="1" dirty="0" smtClean="0">
                <a:solidFill>
                  <a:schemeClr val="bg1"/>
                </a:solidFill>
              </a:rPr>
              <a:t>                                                   1.  Ежегодный оплачиваемый отпуск, состоящий из:</a:t>
            </a:r>
            <a:endParaRPr lang="ru-RU" b="1" dirty="0">
              <a:solidFill>
                <a:schemeClr val="bg1"/>
              </a:solidFill>
            </a:endParaRPr>
          </a:p>
        </p:txBody>
      </p:sp>
      <p:sp>
        <p:nvSpPr>
          <p:cNvPr id="42" name="Прямоугольник 41"/>
          <p:cNvSpPr/>
          <p:nvPr/>
        </p:nvSpPr>
        <p:spPr>
          <a:xfrm>
            <a:off x="1099718" y="1844935"/>
            <a:ext cx="1948281" cy="528350"/>
          </a:xfrm>
          <a:prstGeom prst="rect">
            <a:avLst/>
          </a:prstGeom>
        </p:spPr>
        <p:txBody>
          <a:bodyPr wrap="square">
            <a:spAutoFit/>
          </a:bodyPr>
          <a:lstStyle/>
          <a:p>
            <a:pPr algn="ctr">
              <a:lnSpc>
                <a:spcPts val="1680"/>
              </a:lnSpc>
            </a:pPr>
            <a:r>
              <a:rPr lang="ru-RU" sz="1200" dirty="0" smtClean="0">
                <a:solidFill>
                  <a:srgbClr val="181717"/>
                </a:solidFill>
                <a:latin typeface="Arial" panose="020B0604020202020204" pitchFamily="34" charset="0"/>
                <a:ea typeface="Century Gothic" panose="020B0502020202020204" pitchFamily="34" charset="0"/>
                <a:cs typeface="Arial" panose="020B0604020202020204" pitchFamily="34" charset="0"/>
              </a:rPr>
              <a:t>Продолжительность – </a:t>
            </a:r>
            <a:r>
              <a:rPr lang="ru-RU" sz="1400" b="1" dirty="0" smtClean="0">
                <a:solidFill>
                  <a:srgbClr val="181717"/>
                </a:solidFill>
                <a:latin typeface="Arial" panose="020B0604020202020204" pitchFamily="34" charset="0"/>
                <a:ea typeface="Century Gothic" panose="020B0502020202020204" pitchFamily="34" charset="0"/>
                <a:cs typeface="Arial" panose="020B0604020202020204" pitchFamily="34" charset="0"/>
              </a:rPr>
              <a:t>30</a:t>
            </a:r>
            <a:r>
              <a:rPr lang="ru-RU" sz="1200" dirty="0" smtClean="0">
                <a:solidFill>
                  <a:srgbClr val="181717"/>
                </a:solidFill>
                <a:latin typeface="Arial" panose="020B0604020202020204" pitchFamily="34" charset="0"/>
                <a:ea typeface="Century Gothic" panose="020B0502020202020204" pitchFamily="34" charset="0"/>
                <a:cs typeface="Arial" panose="020B0604020202020204" pitchFamily="34" charset="0"/>
              </a:rPr>
              <a:t> календарных дней</a:t>
            </a:r>
            <a:endParaRPr lang="ru-RU" sz="1200" dirty="0">
              <a:latin typeface="Arial" panose="020B0604020202020204" pitchFamily="34" charset="0"/>
              <a:cs typeface="Arial" panose="020B0604020202020204" pitchFamily="34" charset="0"/>
            </a:endParaRPr>
          </a:p>
        </p:txBody>
      </p:sp>
      <p:sp>
        <p:nvSpPr>
          <p:cNvPr id="43" name="Прямоугольник 42"/>
          <p:cNvSpPr/>
          <p:nvPr/>
        </p:nvSpPr>
        <p:spPr>
          <a:xfrm>
            <a:off x="3878693" y="1162680"/>
            <a:ext cx="6805349" cy="296684"/>
          </a:xfrm>
          <a:prstGeom prst="rect">
            <a:avLst/>
          </a:prstGeom>
        </p:spPr>
        <p:txBody>
          <a:bodyPr wrap="square">
            <a:spAutoFit/>
          </a:bodyPr>
          <a:lstStyle/>
          <a:p>
            <a:pPr algn="ctr">
              <a:lnSpc>
                <a:spcPts val="1680"/>
              </a:lnSpc>
            </a:pPr>
            <a:r>
              <a:rPr lang="ru-RU" sz="1400" b="1" dirty="0" smtClean="0">
                <a:solidFill>
                  <a:srgbClr val="181717"/>
                </a:solidFill>
                <a:latin typeface="Arial" panose="020B0604020202020204" pitchFamily="34" charset="0"/>
                <a:ea typeface="Century Gothic" panose="020B0502020202020204" pitchFamily="34" charset="0"/>
                <a:cs typeface="Arial" panose="020B0604020202020204" pitchFamily="34" charset="0"/>
              </a:rPr>
              <a:t>Дополнительного </a:t>
            </a:r>
            <a:r>
              <a:rPr lang="ru-RU" sz="1400" b="1" dirty="0" smtClean="0">
                <a:latin typeface="Arial" panose="020B0604020202020204" pitchFamily="34" charset="0"/>
                <a:cs typeface="Arial" panose="020B0604020202020204" pitchFamily="34" charset="0"/>
              </a:rPr>
              <a:t>оплачиваемого отпуска*, </a:t>
            </a:r>
            <a:r>
              <a:rPr lang="ru-RU" sz="1400" dirty="0" smtClean="0">
                <a:latin typeface="Arial" panose="020B0604020202020204" pitchFamily="34" charset="0"/>
                <a:cs typeface="Arial" panose="020B0604020202020204" pitchFamily="34" charset="0"/>
              </a:rPr>
              <a:t>в том числе </a:t>
            </a:r>
            <a:endParaRPr lang="ru-RU" sz="1400" dirty="0">
              <a:latin typeface="Arial" panose="020B0604020202020204" pitchFamily="34" charset="0"/>
              <a:cs typeface="Arial" panose="020B0604020202020204" pitchFamily="34" charset="0"/>
            </a:endParaRPr>
          </a:p>
        </p:txBody>
      </p:sp>
      <p:sp>
        <p:nvSpPr>
          <p:cNvPr id="44" name="Прямоугольник 43"/>
          <p:cNvSpPr/>
          <p:nvPr/>
        </p:nvSpPr>
        <p:spPr>
          <a:xfrm>
            <a:off x="3834744" y="1539139"/>
            <a:ext cx="7277156" cy="1600438"/>
          </a:xfrm>
          <a:prstGeom prst="rect">
            <a:avLst/>
          </a:prstGeom>
        </p:spPr>
        <p:txBody>
          <a:bodyPr wrap="square">
            <a:spAutoFit/>
          </a:bodyPr>
          <a:lstStyle/>
          <a:p>
            <a:pPr marL="76200" marR="156845" indent="-6350"/>
            <a:r>
              <a:rPr lang="ru-RU" sz="1400" dirty="0">
                <a:solidFill>
                  <a:srgbClr val="181717"/>
                </a:solidFill>
                <a:latin typeface="Calibri" panose="020F0502020204030204" pitchFamily="34" charset="0"/>
                <a:ea typeface="Calibri" panose="020F0502020204030204" pitchFamily="34" charset="0"/>
              </a:rPr>
              <a:t>● при стаже гражданской службы от 1 года до 5 лет – </a:t>
            </a:r>
            <a:r>
              <a:rPr lang="ru-RU" sz="1400" b="1" dirty="0">
                <a:solidFill>
                  <a:srgbClr val="181717"/>
                </a:solidFill>
                <a:latin typeface="Calibri" panose="020F0502020204030204" pitchFamily="34" charset="0"/>
                <a:ea typeface="Calibri" panose="020F0502020204030204" pitchFamily="34" charset="0"/>
              </a:rPr>
              <a:t>1</a:t>
            </a:r>
            <a:r>
              <a:rPr lang="ru-RU" sz="1400" dirty="0">
                <a:solidFill>
                  <a:srgbClr val="181717"/>
                </a:solidFill>
                <a:latin typeface="Calibri" panose="020F0502020204030204" pitchFamily="34" charset="0"/>
                <a:ea typeface="Calibri" panose="020F0502020204030204" pitchFamily="34" charset="0"/>
              </a:rPr>
              <a:t> </a:t>
            </a:r>
            <a:r>
              <a:rPr lang="ru-RU" sz="1400" b="1" dirty="0">
                <a:solidFill>
                  <a:srgbClr val="181717"/>
                </a:solidFill>
                <a:latin typeface="Calibri" panose="020F0502020204030204" pitchFamily="34" charset="0"/>
                <a:ea typeface="Calibri" panose="020F0502020204030204" pitchFamily="34" charset="0"/>
              </a:rPr>
              <a:t>календарный день</a:t>
            </a:r>
            <a:r>
              <a:rPr lang="ru-RU" sz="1400" dirty="0">
                <a:solidFill>
                  <a:srgbClr val="181717"/>
                </a:solidFill>
                <a:latin typeface="Calibri" panose="020F0502020204030204" pitchFamily="34" charset="0"/>
                <a:ea typeface="Calibri" panose="020F0502020204030204" pitchFamily="34" charset="0"/>
              </a:rPr>
              <a:t>;</a:t>
            </a:r>
            <a:endParaRPr lang="ru-RU" sz="1400" dirty="0">
              <a:solidFill>
                <a:srgbClr val="000000"/>
              </a:solidFill>
              <a:latin typeface="Calibri" panose="020F0502020204030204" pitchFamily="34" charset="0"/>
              <a:ea typeface="Calibri" panose="020F0502020204030204" pitchFamily="34" charset="0"/>
            </a:endParaRPr>
          </a:p>
          <a:p>
            <a:pPr>
              <a:tabLst>
                <a:tab pos="4379595" algn="ctr"/>
              </a:tabLst>
            </a:pPr>
            <a:r>
              <a:rPr lang="ru-RU" sz="1400" dirty="0" smtClean="0">
                <a:solidFill>
                  <a:srgbClr val="181717"/>
                </a:solidFill>
                <a:latin typeface="Calibri" panose="020F0502020204030204" pitchFamily="34" charset="0"/>
                <a:ea typeface="Calibri" panose="020F0502020204030204" pitchFamily="34" charset="0"/>
              </a:rPr>
              <a:t> ● </a:t>
            </a:r>
            <a:r>
              <a:rPr lang="ru-RU" sz="1400" dirty="0">
                <a:solidFill>
                  <a:srgbClr val="181717"/>
                </a:solidFill>
                <a:latin typeface="Calibri" panose="020F0502020204030204" pitchFamily="34" charset="0"/>
                <a:ea typeface="Calibri" panose="020F0502020204030204" pitchFamily="34" charset="0"/>
              </a:rPr>
              <a:t>при стаже гражданской службы от 5  до 10 лет – </a:t>
            </a:r>
            <a:r>
              <a:rPr lang="ru-RU" sz="1400" b="1" dirty="0">
                <a:solidFill>
                  <a:srgbClr val="181717"/>
                </a:solidFill>
                <a:latin typeface="Calibri" panose="020F0502020204030204" pitchFamily="34" charset="0"/>
                <a:ea typeface="Calibri" panose="020F0502020204030204" pitchFamily="34" charset="0"/>
              </a:rPr>
              <a:t>5</a:t>
            </a:r>
            <a:r>
              <a:rPr lang="ru-RU" sz="1400" dirty="0">
                <a:solidFill>
                  <a:srgbClr val="181717"/>
                </a:solidFill>
                <a:latin typeface="Calibri" panose="020F0502020204030204" pitchFamily="34" charset="0"/>
                <a:ea typeface="Calibri" panose="020F0502020204030204" pitchFamily="34" charset="0"/>
              </a:rPr>
              <a:t> </a:t>
            </a:r>
            <a:r>
              <a:rPr lang="ru-RU" sz="1400" b="1" dirty="0">
                <a:solidFill>
                  <a:srgbClr val="181717"/>
                </a:solidFill>
                <a:latin typeface="Calibri" panose="020F0502020204030204" pitchFamily="34" charset="0"/>
                <a:ea typeface="Calibri" panose="020F0502020204030204" pitchFamily="34" charset="0"/>
              </a:rPr>
              <a:t>календарных дней</a:t>
            </a:r>
            <a:r>
              <a:rPr lang="ru-RU" sz="1400" dirty="0">
                <a:solidFill>
                  <a:srgbClr val="181717"/>
                </a:solidFill>
                <a:latin typeface="Calibri" panose="020F0502020204030204" pitchFamily="34" charset="0"/>
                <a:ea typeface="Calibri" panose="020F0502020204030204" pitchFamily="34" charset="0"/>
              </a:rPr>
              <a:t>;</a:t>
            </a:r>
            <a:endParaRPr lang="ru-RU" sz="1400" dirty="0">
              <a:solidFill>
                <a:srgbClr val="000000"/>
              </a:solidFill>
              <a:latin typeface="Calibri" panose="020F0502020204030204" pitchFamily="34" charset="0"/>
              <a:ea typeface="Calibri" panose="020F0502020204030204" pitchFamily="34" charset="0"/>
            </a:endParaRPr>
          </a:p>
          <a:p>
            <a:pPr marL="76200" marR="304165" indent="-6350"/>
            <a:r>
              <a:rPr lang="ru-RU" sz="1400" dirty="0" smtClean="0">
                <a:solidFill>
                  <a:srgbClr val="181717"/>
                </a:solidFill>
                <a:latin typeface="Calibri" panose="020F0502020204030204" pitchFamily="34" charset="0"/>
                <a:ea typeface="Calibri" panose="020F0502020204030204" pitchFamily="34" charset="0"/>
              </a:rPr>
              <a:t>● </a:t>
            </a:r>
            <a:r>
              <a:rPr lang="ru-RU" sz="1400" dirty="0">
                <a:solidFill>
                  <a:srgbClr val="181717"/>
                </a:solidFill>
                <a:latin typeface="Calibri" panose="020F0502020204030204" pitchFamily="34" charset="0"/>
                <a:ea typeface="Calibri" panose="020F0502020204030204" pitchFamily="34" charset="0"/>
              </a:rPr>
              <a:t>при стаже гражданской службы от 10  до 15 лет – </a:t>
            </a:r>
            <a:r>
              <a:rPr lang="ru-RU" sz="1400" b="1" dirty="0">
                <a:solidFill>
                  <a:srgbClr val="181717"/>
                </a:solidFill>
                <a:latin typeface="Calibri" panose="020F0502020204030204" pitchFamily="34" charset="0"/>
                <a:ea typeface="Calibri" panose="020F0502020204030204" pitchFamily="34" charset="0"/>
              </a:rPr>
              <a:t>7</a:t>
            </a:r>
            <a:r>
              <a:rPr lang="ru-RU" sz="1400" dirty="0">
                <a:solidFill>
                  <a:srgbClr val="181717"/>
                </a:solidFill>
                <a:latin typeface="Calibri" panose="020F0502020204030204" pitchFamily="34" charset="0"/>
                <a:ea typeface="Calibri" panose="020F0502020204030204" pitchFamily="34" charset="0"/>
              </a:rPr>
              <a:t> </a:t>
            </a:r>
            <a:r>
              <a:rPr lang="ru-RU" sz="1400" b="1" dirty="0">
                <a:solidFill>
                  <a:srgbClr val="181717"/>
                </a:solidFill>
                <a:latin typeface="Calibri" panose="020F0502020204030204" pitchFamily="34" charset="0"/>
                <a:ea typeface="Calibri" panose="020F0502020204030204" pitchFamily="34" charset="0"/>
              </a:rPr>
              <a:t>календарных дней</a:t>
            </a:r>
            <a:r>
              <a:rPr lang="ru-RU" sz="1400" dirty="0">
                <a:solidFill>
                  <a:srgbClr val="181717"/>
                </a:solidFill>
                <a:latin typeface="Calibri" panose="020F0502020204030204" pitchFamily="34" charset="0"/>
                <a:ea typeface="Calibri" panose="020F0502020204030204" pitchFamily="34" charset="0"/>
              </a:rPr>
              <a:t>; </a:t>
            </a:r>
            <a:endParaRPr lang="ru-RU" sz="1400" dirty="0" smtClean="0">
              <a:solidFill>
                <a:srgbClr val="181717"/>
              </a:solidFill>
              <a:latin typeface="Calibri" panose="020F0502020204030204" pitchFamily="34" charset="0"/>
              <a:ea typeface="Calibri" panose="020F0502020204030204" pitchFamily="34" charset="0"/>
            </a:endParaRPr>
          </a:p>
          <a:p>
            <a:pPr marL="76200" marR="304165" indent="-6350"/>
            <a:r>
              <a:rPr lang="ru-RU" sz="1400" dirty="0" smtClean="0">
                <a:solidFill>
                  <a:srgbClr val="181717"/>
                </a:solidFill>
                <a:latin typeface="Calibri" panose="020F0502020204030204" pitchFamily="34" charset="0"/>
                <a:ea typeface="Calibri" panose="020F0502020204030204" pitchFamily="34" charset="0"/>
              </a:rPr>
              <a:t>● </a:t>
            </a:r>
            <a:r>
              <a:rPr lang="ru-RU" sz="1400" dirty="0">
                <a:solidFill>
                  <a:srgbClr val="181717"/>
                </a:solidFill>
                <a:latin typeface="Calibri" panose="020F0502020204030204" pitchFamily="34" charset="0"/>
                <a:ea typeface="Calibri" panose="020F0502020204030204" pitchFamily="34" charset="0"/>
              </a:rPr>
              <a:t>при стаже гражданской службы 15 лет и более – </a:t>
            </a:r>
            <a:r>
              <a:rPr lang="ru-RU" sz="1400" b="1" dirty="0">
                <a:solidFill>
                  <a:srgbClr val="181717"/>
                </a:solidFill>
                <a:latin typeface="Calibri" panose="020F0502020204030204" pitchFamily="34" charset="0"/>
                <a:ea typeface="Calibri" panose="020F0502020204030204" pitchFamily="34" charset="0"/>
              </a:rPr>
              <a:t>10</a:t>
            </a:r>
            <a:r>
              <a:rPr lang="ru-RU" sz="1400" dirty="0">
                <a:solidFill>
                  <a:srgbClr val="181717"/>
                </a:solidFill>
                <a:latin typeface="Calibri" panose="020F0502020204030204" pitchFamily="34" charset="0"/>
                <a:ea typeface="Calibri" panose="020F0502020204030204" pitchFamily="34" charset="0"/>
              </a:rPr>
              <a:t> </a:t>
            </a:r>
            <a:r>
              <a:rPr lang="ru-RU" sz="1400" b="1" dirty="0">
                <a:solidFill>
                  <a:srgbClr val="181717"/>
                </a:solidFill>
                <a:latin typeface="Calibri" panose="020F0502020204030204" pitchFamily="34" charset="0"/>
                <a:ea typeface="Calibri" panose="020F0502020204030204" pitchFamily="34" charset="0"/>
              </a:rPr>
              <a:t>календарных </a:t>
            </a:r>
            <a:r>
              <a:rPr lang="ru-RU" sz="1400" b="1" dirty="0" smtClean="0">
                <a:solidFill>
                  <a:srgbClr val="181717"/>
                </a:solidFill>
                <a:latin typeface="Calibri" panose="020F0502020204030204" pitchFamily="34" charset="0"/>
                <a:ea typeface="Calibri" panose="020F0502020204030204" pitchFamily="34" charset="0"/>
              </a:rPr>
              <a:t>дней</a:t>
            </a:r>
          </a:p>
          <a:p>
            <a:pPr marL="76200" marR="304165" indent="-6350"/>
            <a:r>
              <a:rPr lang="ru-RU" sz="1400" b="1" dirty="0"/>
              <a:t>за ненормированный служебный день</a:t>
            </a:r>
            <a:r>
              <a:rPr lang="ru-RU" sz="1400" dirty="0"/>
              <a:t> </a:t>
            </a:r>
            <a:r>
              <a:rPr lang="ru-RU" sz="1400" b="1" dirty="0"/>
              <a:t>продолжительностью</a:t>
            </a:r>
            <a:r>
              <a:rPr lang="ru-RU" sz="1400" dirty="0"/>
              <a:t> </a:t>
            </a:r>
            <a:r>
              <a:rPr lang="ru-RU" sz="1400" b="1" dirty="0"/>
              <a:t>3</a:t>
            </a:r>
            <a:r>
              <a:rPr lang="ru-RU" sz="1400" dirty="0"/>
              <a:t> </a:t>
            </a:r>
            <a:r>
              <a:rPr lang="ru-RU" sz="1400" b="1" dirty="0"/>
              <a:t>календарных дня</a:t>
            </a:r>
            <a:r>
              <a:rPr lang="ru-RU" sz="1400" dirty="0"/>
              <a:t> (для гражданских служащих, которым установлен ненормированный служебный день) </a:t>
            </a:r>
          </a:p>
          <a:p>
            <a:pPr marL="76200" marR="304165" indent="-6350"/>
            <a:endParaRPr lang="ru-RU" sz="1400" dirty="0">
              <a:solidFill>
                <a:srgbClr val="000000"/>
              </a:solidFill>
              <a:effectLst/>
              <a:latin typeface="Calibri" panose="020F0502020204030204" pitchFamily="34" charset="0"/>
              <a:ea typeface="Calibri" panose="020F0502020204030204" pitchFamily="34" charset="0"/>
            </a:endParaRPr>
          </a:p>
        </p:txBody>
      </p:sp>
      <p:sp>
        <p:nvSpPr>
          <p:cNvPr id="45" name="Прямоугольник 44"/>
          <p:cNvSpPr/>
          <p:nvPr/>
        </p:nvSpPr>
        <p:spPr>
          <a:xfrm>
            <a:off x="1765498" y="3483247"/>
            <a:ext cx="9385418" cy="619272"/>
          </a:xfrm>
          <a:prstGeom prst="rect">
            <a:avLst/>
          </a:prstGeom>
        </p:spPr>
        <p:txBody>
          <a:bodyPr wrap="square">
            <a:spAutoFit/>
          </a:bodyPr>
          <a:lstStyle/>
          <a:p>
            <a:pPr marL="6350" marR="41275" indent="-6350" algn="ctr">
              <a:lnSpc>
                <a:spcPct val="107000"/>
              </a:lnSpc>
              <a:spcAft>
                <a:spcPts val="0"/>
              </a:spcAft>
            </a:pPr>
            <a:r>
              <a:rPr lang="ru-RU" sz="1600" dirty="0">
                <a:solidFill>
                  <a:srgbClr val="181717"/>
                </a:solidFill>
                <a:latin typeface="Calibri" panose="020F0502020204030204" pitchFamily="34" charset="0"/>
                <a:ea typeface="Calibri" panose="020F0502020204030204" pitchFamily="34" charset="0"/>
              </a:rPr>
              <a:t>Федеральный закон № 79-ФЗ </a:t>
            </a:r>
            <a:endParaRPr lang="ru-RU" sz="1600" dirty="0">
              <a:solidFill>
                <a:srgbClr val="000000"/>
              </a:solidFill>
              <a:latin typeface="Calibri" panose="020F0502020204030204" pitchFamily="34" charset="0"/>
              <a:ea typeface="Calibri" panose="020F0502020204030204" pitchFamily="34" charset="0"/>
            </a:endParaRPr>
          </a:p>
          <a:p>
            <a:pPr marL="6350" marR="1905" indent="-6350" algn="ctr">
              <a:lnSpc>
                <a:spcPct val="107000"/>
              </a:lnSpc>
              <a:spcAft>
                <a:spcPts val="1630"/>
              </a:spcAft>
            </a:pPr>
            <a:r>
              <a:rPr lang="ru-RU" sz="1600" dirty="0">
                <a:solidFill>
                  <a:srgbClr val="181717"/>
                </a:solidFill>
                <a:latin typeface="Calibri" panose="020F0502020204030204" pitchFamily="34" charset="0"/>
                <a:ea typeface="Calibri" panose="020F0502020204030204" pitchFamily="34" charset="0"/>
              </a:rPr>
              <a:t>от 27 июля 2004 г.  «О государственной гражданской службе Российской Федерации»</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46" name="Прямоугольник 45"/>
          <p:cNvSpPr/>
          <p:nvPr/>
        </p:nvSpPr>
        <p:spPr>
          <a:xfrm>
            <a:off x="1037413" y="4085517"/>
            <a:ext cx="8234923" cy="388696"/>
          </a:xfrm>
          <a:prstGeom prst="rect">
            <a:avLst/>
          </a:prstGeom>
        </p:spPr>
        <p:txBody>
          <a:bodyPr wrap="square">
            <a:spAutoFit/>
          </a:bodyPr>
          <a:lstStyle/>
          <a:p>
            <a:pPr marL="224790">
              <a:lnSpc>
                <a:spcPct val="107000"/>
              </a:lnSpc>
              <a:spcAft>
                <a:spcPts val="1995"/>
              </a:spcAft>
            </a:pPr>
            <a:r>
              <a:rPr lang="ru-RU"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ВЫПЛАТЫ │</a:t>
            </a:r>
            <a:r>
              <a:rPr lang="ru-RU" dirty="0">
                <a:solidFill>
                  <a:srgbClr val="FFFEFD"/>
                </a:solidFill>
                <a:latin typeface="Calibri" panose="020F0502020204030204" pitchFamily="34" charset="0"/>
                <a:ea typeface="Calibri" panose="020F0502020204030204" pitchFamily="34" charset="0"/>
              </a:rPr>
              <a:t>один раз в календарном году выплачиваются:**</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47" name="Прямоугольник 46"/>
          <p:cNvSpPr/>
          <p:nvPr/>
        </p:nvSpPr>
        <p:spPr>
          <a:xfrm>
            <a:off x="919102" y="4468288"/>
            <a:ext cx="3281886" cy="590931"/>
          </a:xfrm>
          <a:prstGeom prst="rect">
            <a:avLst/>
          </a:prstGeom>
        </p:spPr>
        <p:txBody>
          <a:bodyPr wrap="square">
            <a:spAutoFit/>
          </a:bodyPr>
          <a:lstStyle/>
          <a:p>
            <a:pPr marL="804545" marR="327660" indent="-329565">
              <a:lnSpc>
                <a:spcPct val="90000"/>
              </a:lnSpc>
              <a:spcAft>
                <a:spcPts val="885"/>
              </a:spcAft>
            </a:pPr>
            <a:r>
              <a:rPr lang="ru-RU" b="1" dirty="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единовременная </a:t>
            </a:r>
            <a:r>
              <a:rPr lang="ru-RU" b="1" dirty="0" smtClean="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выплата</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48" name="Прямоугольник 47"/>
          <p:cNvSpPr/>
          <p:nvPr/>
        </p:nvSpPr>
        <p:spPr>
          <a:xfrm>
            <a:off x="3654602" y="4454322"/>
            <a:ext cx="2794323" cy="590931"/>
          </a:xfrm>
          <a:prstGeom prst="rect">
            <a:avLst/>
          </a:prstGeom>
        </p:spPr>
        <p:txBody>
          <a:bodyPr wrap="square">
            <a:spAutoFit/>
          </a:bodyPr>
          <a:lstStyle/>
          <a:p>
            <a:pPr marL="804545" marR="327660" indent="-329565">
              <a:lnSpc>
                <a:spcPct val="90000"/>
              </a:lnSpc>
              <a:spcAft>
                <a:spcPts val="885"/>
              </a:spcAft>
            </a:pPr>
            <a:r>
              <a:rPr lang="ru-RU" b="1" dirty="0" smtClean="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материальная помощь</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49" name="Прямоугольник 48"/>
          <p:cNvSpPr/>
          <p:nvPr/>
        </p:nvSpPr>
        <p:spPr>
          <a:xfrm>
            <a:off x="6101211" y="4420048"/>
            <a:ext cx="5288946" cy="656590"/>
          </a:xfrm>
          <a:prstGeom prst="rect">
            <a:avLst/>
          </a:prstGeom>
        </p:spPr>
        <p:txBody>
          <a:bodyPr wrap="square">
            <a:spAutoFit/>
          </a:bodyPr>
          <a:lstStyle/>
          <a:p>
            <a:pPr marL="804545" marR="327660" indent="-329565">
              <a:lnSpc>
                <a:spcPts val="2160"/>
              </a:lnSpc>
            </a:pPr>
            <a:r>
              <a:rPr lang="ru-RU" b="1" dirty="0" smtClean="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денежная </a:t>
            </a:r>
            <a:r>
              <a:rPr lang="ru-RU" b="1" dirty="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компенсация </a:t>
            </a:r>
            <a:r>
              <a:rPr lang="ru-RU" b="1" dirty="0" smtClean="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стоимости              </a:t>
            </a:r>
          </a:p>
          <a:p>
            <a:pPr marL="804545" marR="327660" indent="-329565">
              <a:lnSpc>
                <a:spcPts val="2160"/>
              </a:lnSpc>
            </a:pPr>
            <a:r>
              <a:rPr lang="ru-RU" b="1" dirty="0" smtClean="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          санаторной </a:t>
            </a:r>
            <a:r>
              <a:rPr lang="ru-RU" b="1" dirty="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путевки</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50" name="Прямоугольник 49"/>
          <p:cNvSpPr/>
          <p:nvPr/>
        </p:nvSpPr>
        <p:spPr>
          <a:xfrm>
            <a:off x="1024336" y="5119767"/>
            <a:ext cx="2759794" cy="797654"/>
          </a:xfrm>
          <a:prstGeom prst="rect">
            <a:avLst/>
          </a:prstGeom>
        </p:spPr>
        <p:txBody>
          <a:bodyPr wrap="square">
            <a:spAutoFit/>
          </a:bodyPr>
          <a:lstStyle/>
          <a:p>
            <a:pPr algn="just">
              <a:lnSpc>
                <a:spcPts val="1100"/>
              </a:lnSpc>
            </a:pPr>
            <a:r>
              <a:rPr lang="ru-RU" sz="1400" dirty="0">
                <a:solidFill>
                  <a:srgbClr val="181717"/>
                </a:solidFill>
                <a:latin typeface="Calibri" panose="020F0502020204030204" pitchFamily="34" charset="0"/>
                <a:ea typeface="Calibri" panose="020F0502020204030204" pitchFamily="34" charset="0"/>
              </a:rPr>
              <a:t>в размере </a:t>
            </a:r>
            <a:r>
              <a:rPr lang="ru-RU" sz="1400" b="1" dirty="0">
                <a:solidFill>
                  <a:srgbClr val="181717"/>
                </a:solidFill>
                <a:latin typeface="Calibri" panose="020F0502020204030204" pitchFamily="34" charset="0"/>
                <a:ea typeface="Calibri" panose="020F0502020204030204" pitchFamily="34" charset="0"/>
              </a:rPr>
              <a:t>2 окладов</a:t>
            </a:r>
            <a:r>
              <a:rPr lang="ru-RU" sz="1400" dirty="0">
                <a:solidFill>
                  <a:srgbClr val="181717"/>
                </a:solidFill>
                <a:latin typeface="Calibri" panose="020F0502020204030204" pitchFamily="34" charset="0"/>
                <a:ea typeface="Calibri" panose="020F0502020204030204" pitchFamily="34" charset="0"/>
              </a:rPr>
              <a:t> </a:t>
            </a:r>
            <a:r>
              <a:rPr lang="ru-RU" sz="1400" dirty="0" smtClean="0">
                <a:solidFill>
                  <a:srgbClr val="181717"/>
                </a:solidFill>
                <a:latin typeface="Calibri" panose="020F0502020204030204" pitchFamily="34" charset="0"/>
                <a:ea typeface="Calibri" panose="020F0502020204030204" pitchFamily="34" charset="0"/>
              </a:rPr>
              <a:t>денежного </a:t>
            </a:r>
            <a:r>
              <a:rPr lang="ru-RU" sz="1400" dirty="0">
                <a:solidFill>
                  <a:srgbClr val="181717"/>
                </a:solidFill>
                <a:latin typeface="Calibri" panose="020F0502020204030204" pitchFamily="34" charset="0"/>
                <a:ea typeface="Calibri" panose="020F0502020204030204" pitchFamily="34" charset="0"/>
              </a:rPr>
              <a:t>содержания (где оклад </a:t>
            </a:r>
            <a:r>
              <a:rPr lang="ru-RU" sz="1400" dirty="0" smtClean="0">
                <a:solidFill>
                  <a:srgbClr val="181717"/>
                </a:solidFill>
                <a:latin typeface="Calibri" panose="020F0502020204030204" pitchFamily="34" charset="0"/>
                <a:ea typeface="Calibri" panose="020F0502020204030204" pitchFamily="34" charset="0"/>
              </a:rPr>
              <a:t>денежного </a:t>
            </a:r>
            <a:r>
              <a:rPr lang="ru-RU" sz="1400" dirty="0">
                <a:solidFill>
                  <a:srgbClr val="181717"/>
                </a:solidFill>
                <a:latin typeface="Calibri" panose="020F0502020204030204" pitchFamily="34" charset="0"/>
                <a:ea typeface="Calibri" panose="020F0502020204030204" pitchFamily="34" charset="0"/>
              </a:rPr>
              <a:t>содержания – это </a:t>
            </a:r>
            <a:r>
              <a:rPr lang="ru-RU" sz="1400" dirty="0" smtClean="0">
                <a:solidFill>
                  <a:srgbClr val="181717"/>
                </a:solidFill>
                <a:latin typeface="Calibri" panose="020F0502020204030204" pitchFamily="34" charset="0"/>
                <a:ea typeface="Calibri" panose="020F0502020204030204" pitchFamily="34" charset="0"/>
              </a:rPr>
              <a:t>сумма </a:t>
            </a:r>
            <a:r>
              <a:rPr lang="ru-RU" sz="1400" dirty="0">
                <a:solidFill>
                  <a:srgbClr val="181717"/>
                </a:solidFill>
                <a:latin typeface="Calibri" panose="020F0502020204030204" pitchFamily="34" charset="0"/>
                <a:ea typeface="Calibri" panose="020F0502020204030204" pitchFamily="34" charset="0"/>
              </a:rPr>
              <a:t>должностного </a:t>
            </a:r>
            <a:r>
              <a:rPr lang="ru-RU" sz="1400" dirty="0" smtClean="0">
                <a:solidFill>
                  <a:srgbClr val="181717"/>
                </a:solidFill>
                <a:latin typeface="Calibri" panose="020F0502020204030204" pitchFamily="34" charset="0"/>
                <a:ea typeface="Calibri" panose="020F0502020204030204" pitchFamily="34" charset="0"/>
              </a:rPr>
              <a:t>оклада </a:t>
            </a:r>
            <a:r>
              <a:rPr lang="ru-RU" sz="1400" dirty="0">
                <a:solidFill>
                  <a:srgbClr val="181717"/>
                </a:solidFill>
                <a:latin typeface="Calibri" panose="020F0502020204030204" pitchFamily="34" charset="0"/>
                <a:ea typeface="Calibri" panose="020F0502020204030204" pitchFamily="34" charset="0"/>
              </a:rPr>
              <a:t>и оклада за классный чин</a:t>
            </a:r>
            <a:r>
              <a:rPr lang="ru-RU" sz="1400" dirty="0" smtClean="0">
                <a:solidFill>
                  <a:srgbClr val="181717"/>
                </a:solidFill>
                <a:latin typeface="Calibri" panose="020F0502020204030204" pitchFamily="34" charset="0"/>
                <a:ea typeface="Calibri" panose="020F0502020204030204" pitchFamily="34" charset="0"/>
              </a:rPr>
              <a:t>)</a:t>
            </a:r>
            <a:endParaRPr lang="ru-RU" sz="1400" dirty="0"/>
          </a:p>
        </p:txBody>
      </p:sp>
      <p:sp>
        <p:nvSpPr>
          <p:cNvPr id="51" name="Прямоугольник 50"/>
          <p:cNvSpPr/>
          <p:nvPr/>
        </p:nvSpPr>
        <p:spPr>
          <a:xfrm>
            <a:off x="4111616" y="5045253"/>
            <a:ext cx="1687412" cy="738664"/>
          </a:xfrm>
          <a:prstGeom prst="rect">
            <a:avLst/>
          </a:prstGeom>
        </p:spPr>
        <p:txBody>
          <a:bodyPr wrap="square">
            <a:spAutoFit/>
          </a:bodyPr>
          <a:lstStyle/>
          <a:p>
            <a:r>
              <a:rPr lang="ru-RU" sz="1400" dirty="0">
                <a:solidFill>
                  <a:srgbClr val="181717"/>
                </a:solidFill>
                <a:latin typeface="Calibri" panose="020F0502020204030204" pitchFamily="34" charset="0"/>
                <a:ea typeface="Calibri" panose="020F0502020204030204" pitchFamily="34" charset="0"/>
              </a:rPr>
              <a:t>в размере </a:t>
            </a:r>
            <a:r>
              <a:rPr lang="ru-RU" sz="1400" b="1" dirty="0" smtClean="0">
                <a:solidFill>
                  <a:srgbClr val="181717"/>
                </a:solidFill>
                <a:latin typeface="Calibri" panose="020F0502020204030204" pitchFamily="34" charset="0"/>
                <a:ea typeface="Calibri" panose="020F0502020204030204" pitchFamily="34" charset="0"/>
              </a:rPr>
              <a:t>1 оклада</a:t>
            </a:r>
            <a:r>
              <a:rPr lang="ru-RU" sz="1400" dirty="0" smtClean="0">
                <a:solidFill>
                  <a:srgbClr val="181717"/>
                </a:solidFill>
                <a:latin typeface="Calibri" panose="020F0502020204030204" pitchFamily="34" charset="0"/>
                <a:ea typeface="Calibri" panose="020F0502020204030204" pitchFamily="34" charset="0"/>
              </a:rPr>
              <a:t> денежного содержания</a:t>
            </a:r>
            <a:endParaRPr lang="ru-RU" sz="1400" dirty="0"/>
          </a:p>
        </p:txBody>
      </p:sp>
      <p:sp>
        <p:nvSpPr>
          <p:cNvPr id="52" name="Прямоугольник 51"/>
          <p:cNvSpPr/>
          <p:nvPr/>
        </p:nvSpPr>
        <p:spPr>
          <a:xfrm>
            <a:off x="6153298" y="4912787"/>
            <a:ext cx="5168642" cy="1092607"/>
          </a:xfrm>
          <a:prstGeom prst="rect">
            <a:avLst/>
          </a:prstGeom>
        </p:spPr>
        <p:txBody>
          <a:bodyPr wrap="square">
            <a:spAutoFit/>
          </a:bodyPr>
          <a:lstStyle/>
          <a:p>
            <a:r>
              <a:rPr lang="ru-RU" sz="1300" dirty="0" smtClean="0">
                <a:solidFill>
                  <a:srgbClr val="181717"/>
                </a:solidFill>
                <a:latin typeface="Calibri" panose="020F0502020204030204" pitchFamily="34" charset="0"/>
                <a:ea typeface="Calibri" panose="020F0502020204030204" pitchFamily="34" charset="0"/>
              </a:rPr>
              <a:t>выплачивается </a:t>
            </a:r>
            <a:r>
              <a:rPr lang="ru-RU" sz="1300" dirty="0">
                <a:solidFill>
                  <a:srgbClr val="181717"/>
                </a:solidFill>
                <a:latin typeface="Calibri" panose="020F0502020204030204" pitchFamily="34" charset="0"/>
                <a:ea typeface="Calibri" panose="020F0502020204030204" pitchFamily="34" charset="0"/>
              </a:rPr>
              <a:t>в зависимости от замещаемой </a:t>
            </a:r>
            <a:r>
              <a:rPr lang="ru-RU" sz="1300" dirty="0" smtClean="0">
                <a:solidFill>
                  <a:srgbClr val="181717"/>
                </a:solidFill>
                <a:latin typeface="Calibri" panose="020F0502020204030204" pitchFamily="34" charset="0"/>
                <a:ea typeface="Calibri" panose="020F0502020204030204" pitchFamily="34" charset="0"/>
              </a:rPr>
              <a:t>гражданским </a:t>
            </a:r>
            <a:r>
              <a:rPr lang="ru-RU" sz="1300" dirty="0">
                <a:solidFill>
                  <a:srgbClr val="181717"/>
                </a:solidFill>
                <a:latin typeface="Calibri" panose="020F0502020204030204" pitchFamily="34" charset="0"/>
                <a:ea typeface="Calibri" panose="020F0502020204030204" pitchFamily="34" charset="0"/>
              </a:rPr>
              <a:t>служащим </a:t>
            </a:r>
            <a:r>
              <a:rPr lang="ru-RU" sz="1300" dirty="0" smtClean="0">
                <a:solidFill>
                  <a:srgbClr val="181717"/>
                </a:solidFill>
                <a:latin typeface="Calibri" panose="020F0502020204030204" pitchFamily="34" charset="0"/>
                <a:ea typeface="Calibri" panose="020F0502020204030204" pitchFamily="34" charset="0"/>
              </a:rPr>
              <a:t>должности.</a:t>
            </a:r>
          </a:p>
          <a:p>
            <a:r>
              <a:rPr lang="ru-RU" sz="1300" dirty="0" smtClean="0">
                <a:solidFill>
                  <a:srgbClr val="181717"/>
                </a:solidFill>
                <a:latin typeface="Calibri" panose="020F0502020204030204" pitchFamily="34" charset="0"/>
                <a:ea typeface="Calibri" panose="020F0502020204030204" pitchFamily="34" charset="0"/>
              </a:rPr>
              <a:t> </a:t>
            </a:r>
            <a:r>
              <a:rPr lang="ru-RU" sz="1300" dirty="0">
                <a:solidFill>
                  <a:srgbClr val="181717"/>
                </a:solidFill>
                <a:latin typeface="Calibri" panose="020F0502020204030204" pitchFamily="34" charset="0"/>
                <a:ea typeface="Calibri" panose="020F0502020204030204" pitchFamily="34" charset="0"/>
              </a:rPr>
              <a:t>для высшей группы – </a:t>
            </a:r>
            <a:r>
              <a:rPr lang="ru-RU" sz="1300" b="1" dirty="0">
                <a:solidFill>
                  <a:srgbClr val="181717"/>
                </a:solidFill>
                <a:latin typeface="Calibri" panose="020F0502020204030204" pitchFamily="34" charset="0"/>
                <a:ea typeface="Calibri" panose="020F0502020204030204" pitchFamily="34" charset="0"/>
              </a:rPr>
              <a:t>75 % стоимости путевки</a:t>
            </a:r>
            <a:r>
              <a:rPr lang="ru-RU" sz="1300" dirty="0">
                <a:solidFill>
                  <a:srgbClr val="181717"/>
                </a:solidFill>
                <a:latin typeface="Calibri" panose="020F0502020204030204" pitchFamily="34" charset="0"/>
                <a:ea typeface="Calibri" panose="020F0502020204030204" pitchFamily="34" charset="0"/>
              </a:rPr>
              <a:t>; </a:t>
            </a:r>
            <a:endParaRPr lang="ru-RU" sz="1300" dirty="0" smtClean="0">
              <a:solidFill>
                <a:srgbClr val="181717"/>
              </a:solidFill>
              <a:latin typeface="Calibri" panose="020F0502020204030204" pitchFamily="34" charset="0"/>
              <a:ea typeface="Calibri" panose="020F0502020204030204" pitchFamily="34" charset="0"/>
            </a:endParaRPr>
          </a:p>
          <a:p>
            <a:r>
              <a:rPr lang="ru-RU" sz="1300" dirty="0" smtClean="0">
                <a:solidFill>
                  <a:srgbClr val="181717"/>
                </a:solidFill>
                <a:latin typeface="Calibri" panose="020F0502020204030204" pitchFamily="34" charset="0"/>
                <a:ea typeface="Calibri" panose="020F0502020204030204" pitchFamily="34" charset="0"/>
              </a:rPr>
              <a:t>для </a:t>
            </a:r>
            <a:r>
              <a:rPr lang="ru-RU" sz="1300" dirty="0">
                <a:solidFill>
                  <a:srgbClr val="181717"/>
                </a:solidFill>
                <a:latin typeface="Calibri" panose="020F0502020204030204" pitchFamily="34" charset="0"/>
                <a:ea typeface="Calibri" panose="020F0502020204030204" pitchFamily="34" charset="0"/>
              </a:rPr>
              <a:t>главной группы – </a:t>
            </a:r>
            <a:r>
              <a:rPr lang="ru-RU" sz="1300" b="1" dirty="0">
                <a:solidFill>
                  <a:srgbClr val="181717"/>
                </a:solidFill>
                <a:latin typeface="Calibri" panose="020F0502020204030204" pitchFamily="34" charset="0"/>
                <a:ea typeface="Calibri" panose="020F0502020204030204" pitchFamily="34" charset="0"/>
              </a:rPr>
              <a:t>50% стоимости путевки</a:t>
            </a:r>
            <a:r>
              <a:rPr lang="ru-RU" sz="1300" dirty="0">
                <a:solidFill>
                  <a:srgbClr val="181717"/>
                </a:solidFill>
                <a:latin typeface="Calibri" panose="020F0502020204030204" pitchFamily="34" charset="0"/>
                <a:ea typeface="Calibri" panose="020F0502020204030204" pitchFamily="34" charset="0"/>
              </a:rPr>
              <a:t>; </a:t>
            </a:r>
            <a:endParaRPr lang="ru-RU" sz="1300" dirty="0" smtClean="0">
              <a:solidFill>
                <a:srgbClr val="181717"/>
              </a:solidFill>
              <a:latin typeface="Calibri" panose="020F0502020204030204" pitchFamily="34" charset="0"/>
              <a:ea typeface="Calibri" panose="020F0502020204030204" pitchFamily="34" charset="0"/>
            </a:endParaRPr>
          </a:p>
          <a:p>
            <a:r>
              <a:rPr lang="ru-RU" sz="1300" dirty="0" smtClean="0">
                <a:solidFill>
                  <a:srgbClr val="181717"/>
                </a:solidFill>
                <a:latin typeface="Calibri" panose="020F0502020204030204" pitchFamily="34" charset="0"/>
                <a:ea typeface="Calibri" panose="020F0502020204030204" pitchFamily="34" charset="0"/>
              </a:rPr>
              <a:t>для </a:t>
            </a:r>
            <a:r>
              <a:rPr lang="ru-RU" sz="1300" dirty="0">
                <a:solidFill>
                  <a:srgbClr val="181717"/>
                </a:solidFill>
                <a:latin typeface="Calibri" panose="020F0502020204030204" pitchFamily="34" charset="0"/>
                <a:ea typeface="Calibri" panose="020F0502020204030204" pitchFamily="34" charset="0"/>
              </a:rPr>
              <a:t>ведущей, старшей и младшей группы – </a:t>
            </a:r>
            <a:r>
              <a:rPr lang="ru-RU" sz="1300" b="1" dirty="0">
                <a:solidFill>
                  <a:srgbClr val="181717"/>
                </a:solidFill>
                <a:latin typeface="Calibri" panose="020F0502020204030204" pitchFamily="34" charset="0"/>
                <a:ea typeface="Calibri" panose="020F0502020204030204" pitchFamily="34" charset="0"/>
              </a:rPr>
              <a:t>30 % стоимости путевки </a:t>
            </a:r>
            <a:endParaRPr lang="ru-RU" sz="1300" dirty="0"/>
          </a:p>
        </p:txBody>
      </p:sp>
      <p:sp>
        <p:nvSpPr>
          <p:cNvPr id="53" name="Прямоугольник 52"/>
          <p:cNvSpPr/>
          <p:nvPr/>
        </p:nvSpPr>
        <p:spPr>
          <a:xfrm>
            <a:off x="817797" y="6125088"/>
            <a:ext cx="10747042" cy="830997"/>
          </a:xfrm>
          <a:prstGeom prst="rect">
            <a:avLst/>
          </a:prstGeom>
        </p:spPr>
        <p:txBody>
          <a:bodyPr wrap="square">
            <a:spAutoFit/>
          </a:bodyPr>
          <a:lstStyle/>
          <a:p>
            <a:pPr marL="86360">
              <a:lnSpc>
                <a:spcPct val="96000"/>
              </a:lnSpc>
              <a:spcAft>
                <a:spcPts val="15"/>
              </a:spcAft>
            </a:pPr>
            <a:r>
              <a:rPr lang="ru-RU" sz="1000" dirty="0">
                <a:solidFill>
                  <a:srgbClr val="181717"/>
                </a:solidFill>
                <a:latin typeface="Calibri" panose="020F0502020204030204" pitchFamily="34" charset="0"/>
                <a:ea typeface="Calibri" panose="020F0502020204030204" pitchFamily="34" charset="0"/>
              </a:rPr>
              <a:t>*  При увольнении гражданскому служащему выплачивается денежная компенсация за все неиспользованные отпуска. </a:t>
            </a:r>
            <a:endParaRPr lang="ru-RU" sz="1000" dirty="0">
              <a:solidFill>
                <a:srgbClr val="000000"/>
              </a:solidFill>
              <a:latin typeface="Calibri" panose="020F0502020204030204" pitchFamily="34" charset="0"/>
              <a:ea typeface="Calibri" panose="020F0502020204030204" pitchFamily="34" charset="0"/>
            </a:endParaRPr>
          </a:p>
          <a:p>
            <a:pPr marL="236855" indent="-150495">
              <a:lnSpc>
                <a:spcPct val="96000"/>
              </a:lnSpc>
              <a:spcAft>
                <a:spcPts val="15"/>
              </a:spcAft>
            </a:pPr>
            <a:r>
              <a:rPr lang="ru-RU" sz="1000" dirty="0">
                <a:solidFill>
                  <a:srgbClr val="181717"/>
                </a:solidFill>
                <a:latin typeface="Calibri" panose="020F0502020204030204" pitchFamily="34" charset="0"/>
                <a:ea typeface="Calibri" panose="020F0502020204030204" pitchFamily="34" charset="0"/>
              </a:rPr>
              <a:t>**  Гражданскому служащему, не использовавшему в течение календарного года ежегодный оплачиваемый отпуск, указанные выплаты производятся на основании его заявления в декабре текущего года в полном объеме. </a:t>
            </a:r>
            <a:endParaRPr lang="ru-RU" sz="1000" dirty="0" smtClean="0">
              <a:solidFill>
                <a:srgbClr val="181717"/>
              </a:solidFill>
              <a:latin typeface="Calibri" panose="020F0502020204030204" pitchFamily="34" charset="0"/>
              <a:ea typeface="Calibri" panose="020F0502020204030204" pitchFamily="34" charset="0"/>
            </a:endParaRPr>
          </a:p>
          <a:p>
            <a:pPr marL="236855" indent="-150495">
              <a:lnSpc>
                <a:spcPct val="96000"/>
              </a:lnSpc>
              <a:spcAft>
                <a:spcPts val="15"/>
              </a:spcAft>
            </a:pPr>
            <a:r>
              <a:rPr lang="ru-RU" sz="1000" dirty="0"/>
              <a:t>*** В случае если гражданский служащий в текущем календарном году замещал различные должности гражданской службы, выплата денежной компенсации производится пропорционально отработанному времени по каждой замещаемой должности</a:t>
            </a:r>
            <a:r>
              <a:rPr lang="ru-RU" sz="1000" dirty="0" smtClean="0"/>
              <a:t>.</a:t>
            </a:r>
            <a:endParaRPr lang="ru-RU" sz="1000" dirty="0">
              <a:solidFill>
                <a:srgbClr val="000000"/>
              </a:solidFill>
              <a:effectLst/>
              <a:latin typeface="Calibri" panose="020F0502020204030204" pitchFamily="34" charset="0"/>
              <a:ea typeface="Calibri" panose="020F0502020204030204" pitchFamily="34" charset="0"/>
            </a:endParaRPr>
          </a:p>
        </p:txBody>
      </p:sp>
      <p:sp>
        <p:nvSpPr>
          <p:cNvPr id="55" name="Номер слайда 54"/>
          <p:cNvSpPr>
            <a:spLocks noGrp="1"/>
          </p:cNvSpPr>
          <p:nvPr>
            <p:ph type="sldNum" sz="quarter" idx="12"/>
          </p:nvPr>
        </p:nvSpPr>
        <p:spPr>
          <a:xfrm>
            <a:off x="10938294" y="6415316"/>
            <a:ext cx="480030" cy="306160"/>
          </a:xfrm>
        </p:spPr>
        <p:txBody>
          <a:bodyPr/>
          <a:lstStyle/>
          <a:p>
            <a:fld id="{9D3197B4-9225-4703-91FB-A4593262BF03}" type="slidenum">
              <a:rPr lang="ru-RU" sz="1600" smtClean="0">
                <a:solidFill>
                  <a:schemeClr val="tx1">
                    <a:lumMod val="95000"/>
                    <a:lumOff val="5000"/>
                  </a:schemeClr>
                </a:solidFill>
              </a:rPr>
              <a:t>22</a:t>
            </a:fld>
            <a:endParaRPr lang="ru-RU" sz="1600" dirty="0">
              <a:solidFill>
                <a:schemeClr val="tx1">
                  <a:lumMod val="95000"/>
                  <a:lumOff val="5000"/>
                </a:schemeClr>
              </a:solidFill>
            </a:endParaRPr>
          </a:p>
        </p:txBody>
      </p:sp>
      <p:grpSp>
        <p:nvGrpSpPr>
          <p:cNvPr id="56" name="Group 23722"/>
          <p:cNvGrpSpPr/>
          <p:nvPr/>
        </p:nvGrpSpPr>
        <p:grpSpPr>
          <a:xfrm>
            <a:off x="11418324" y="6446763"/>
            <a:ext cx="790265" cy="304083"/>
            <a:chOff x="0" y="0"/>
            <a:chExt cx="540006" cy="240970"/>
          </a:xfrm>
        </p:grpSpPr>
        <p:sp>
          <p:nvSpPr>
            <p:cNvPr id="57"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58"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3613991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749"/>
          <p:cNvGrpSpPr/>
          <p:nvPr/>
        </p:nvGrpSpPr>
        <p:grpSpPr>
          <a:xfrm>
            <a:off x="-22621" y="-512570"/>
            <a:ext cx="14587537" cy="7710821"/>
            <a:chOff x="-3669" y="9144"/>
            <a:chExt cx="9471146" cy="7711441"/>
          </a:xfrm>
        </p:grpSpPr>
        <p:pic>
          <p:nvPicPr>
            <p:cNvPr id="3" name="Picture 23658"/>
            <p:cNvPicPr/>
            <p:nvPr/>
          </p:nvPicPr>
          <p:blipFill>
            <a:blip r:embed="rId2" cstate="email">
              <a:extLst>
                <a:ext uri="{28A0092B-C50C-407E-A947-70E740481C1C}">
                  <a14:useLocalDpi xmlns:a14="http://schemas.microsoft.com/office/drawing/2010/main"/>
                </a:ext>
              </a:extLst>
            </a:blip>
            <a:stretch>
              <a:fillRect/>
            </a:stretch>
          </p:blipFill>
          <p:spPr>
            <a:xfrm>
              <a:off x="447434" y="9144"/>
              <a:ext cx="7394449" cy="7711441"/>
            </a:xfrm>
            <a:prstGeom prst="rect">
              <a:avLst/>
            </a:prstGeom>
          </p:spPr>
        </p:pic>
        <p:sp>
          <p:nvSpPr>
            <p:cNvPr id="4" name="Shape 2793"/>
            <p:cNvSpPr/>
            <p:nvPr/>
          </p:nvSpPr>
          <p:spPr>
            <a:xfrm>
              <a:off x="167940" y="5882535"/>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359C8D"/>
            </a:lnRef>
            <a:fillRef idx="0">
              <a:srgbClr val="000000">
                <a:alpha val="0"/>
              </a:srgbClr>
            </a:fillRef>
            <a:effectRef idx="0">
              <a:scrgbClr r="0" g="0" b="0"/>
            </a:effectRef>
            <a:fontRef idx="none"/>
          </p:style>
          <p:txBody>
            <a:bodyPr/>
            <a:lstStyle/>
            <a:p>
              <a:endParaRPr lang="ru-RU"/>
            </a:p>
          </p:txBody>
        </p:sp>
        <p:sp>
          <p:nvSpPr>
            <p:cNvPr id="5" name="Shape 2794"/>
            <p:cNvSpPr/>
            <p:nvPr/>
          </p:nvSpPr>
          <p:spPr>
            <a:xfrm>
              <a:off x="2372735" y="5828538"/>
              <a:ext cx="2710332" cy="108445"/>
            </a:xfrm>
            <a:custGeom>
              <a:avLst/>
              <a:gdLst/>
              <a:ahLst/>
              <a:cxnLst/>
              <a:rect l="0" t="0" r="0" b="0"/>
              <a:pathLst>
                <a:path w="2710332" h="108445">
                  <a:moveTo>
                    <a:pt x="0" y="0"/>
                  </a:moveTo>
                  <a:lnTo>
                    <a:pt x="2710332" y="0"/>
                  </a:lnTo>
                  <a:lnTo>
                    <a:pt x="1388593" y="106655"/>
                  </a:lnTo>
                  <a:cubicBezTo>
                    <a:pt x="1366393" y="108445"/>
                    <a:pt x="1343939" y="108445"/>
                    <a:pt x="1321727" y="106655"/>
                  </a:cubicBezTo>
                  <a:lnTo>
                    <a:pt x="0" y="0"/>
                  </a:lnTo>
                  <a:close/>
                </a:path>
              </a:pathLst>
            </a:custGeom>
            <a:ln w="25400" cap="flat">
              <a:miter lim="127000"/>
            </a:ln>
          </p:spPr>
          <p:style>
            <a:lnRef idx="1">
              <a:srgbClr val="FFFEFD"/>
            </a:lnRef>
            <a:fillRef idx="1">
              <a:srgbClr val="A1D1C3"/>
            </a:fillRef>
            <a:effectRef idx="0">
              <a:scrgbClr r="0" g="0" b="0"/>
            </a:effectRef>
            <a:fontRef idx="none"/>
          </p:style>
          <p:txBody>
            <a:bodyPr/>
            <a:lstStyle/>
            <a:p>
              <a:endParaRPr lang="ru-RU"/>
            </a:p>
          </p:txBody>
        </p:sp>
        <p:sp>
          <p:nvSpPr>
            <p:cNvPr id="6" name="Shape 2795"/>
            <p:cNvSpPr/>
            <p:nvPr/>
          </p:nvSpPr>
          <p:spPr>
            <a:xfrm>
              <a:off x="167940" y="5470436"/>
              <a:ext cx="7119904" cy="358102"/>
            </a:xfrm>
            <a:custGeom>
              <a:avLst/>
              <a:gdLst/>
              <a:ahLst/>
              <a:cxnLst/>
              <a:rect l="0" t="0" r="0" b="0"/>
              <a:pathLst>
                <a:path w="7119904" h="358102">
                  <a:moveTo>
                    <a:pt x="143992" y="0"/>
                  </a:moveTo>
                  <a:lnTo>
                    <a:pt x="6975919" y="0"/>
                  </a:lnTo>
                  <a:cubicBezTo>
                    <a:pt x="7045218" y="0"/>
                    <a:pt x="7103498" y="49619"/>
                    <a:pt x="7116985" y="115079"/>
                  </a:cubicBezTo>
                  <a:lnTo>
                    <a:pt x="7119904" y="143807"/>
                  </a:lnTo>
                  <a:lnTo>
                    <a:pt x="7119904" y="214295"/>
                  </a:lnTo>
                  <a:lnTo>
                    <a:pt x="7116985" y="243026"/>
                  </a:lnTo>
                  <a:cubicBezTo>
                    <a:pt x="7103498" y="308493"/>
                    <a:pt x="7045218" y="358102"/>
                    <a:pt x="6975919" y="358102"/>
                  </a:cubicBezTo>
                  <a:lnTo>
                    <a:pt x="143992" y="358102"/>
                  </a:lnTo>
                  <a:cubicBezTo>
                    <a:pt x="64795" y="358102"/>
                    <a:pt x="0" y="293307"/>
                    <a:pt x="0" y="214097"/>
                  </a:cubicBezTo>
                  <a:lnTo>
                    <a:pt x="0" y="144005"/>
                  </a:lnTo>
                  <a:cubicBezTo>
                    <a:pt x="0" y="64808"/>
                    <a:pt x="64795" y="0"/>
                    <a:pt x="143992" y="0"/>
                  </a:cubicBezTo>
                  <a:close/>
                </a:path>
              </a:pathLst>
            </a:custGeom>
            <a:ln w="0" cap="flat">
              <a:miter lim="127000"/>
            </a:ln>
          </p:spPr>
          <p:style>
            <a:lnRef idx="0">
              <a:srgbClr val="000000">
                <a:alpha val="0"/>
              </a:srgbClr>
            </a:lnRef>
            <a:fillRef idx="1">
              <a:srgbClr val="A1D1C3"/>
            </a:fillRef>
            <a:effectRef idx="0">
              <a:scrgbClr r="0" g="0" b="0"/>
            </a:effectRef>
            <a:fontRef idx="none"/>
          </p:style>
          <p:txBody>
            <a:bodyPr/>
            <a:lstStyle/>
            <a:p>
              <a:endParaRPr lang="ru-RU"/>
            </a:p>
          </p:txBody>
        </p:sp>
        <p:sp>
          <p:nvSpPr>
            <p:cNvPr id="7" name="Shape 2796"/>
            <p:cNvSpPr/>
            <p:nvPr/>
          </p:nvSpPr>
          <p:spPr>
            <a:xfrm>
              <a:off x="167940" y="5470436"/>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8" name="Shape 2798"/>
            <p:cNvSpPr/>
            <p:nvPr/>
          </p:nvSpPr>
          <p:spPr>
            <a:xfrm>
              <a:off x="167940" y="2193015"/>
              <a:ext cx="3506470" cy="1525956"/>
            </a:xfrm>
            <a:custGeom>
              <a:avLst/>
              <a:gdLst/>
              <a:ahLst/>
              <a:cxnLst/>
              <a:rect l="0" t="0" r="0" b="0"/>
              <a:pathLst>
                <a:path w="3506470" h="1525956">
                  <a:moveTo>
                    <a:pt x="3367392" y="1525956"/>
                  </a:moveTo>
                  <a:lnTo>
                    <a:pt x="139065" y="1525956"/>
                  </a:lnTo>
                  <a:cubicBezTo>
                    <a:pt x="62255" y="1525956"/>
                    <a:pt x="0" y="1463688"/>
                    <a:pt x="0" y="1386878"/>
                  </a:cubicBezTo>
                  <a:lnTo>
                    <a:pt x="0" y="139078"/>
                  </a:lnTo>
                  <a:cubicBezTo>
                    <a:pt x="0" y="62268"/>
                    <a:pt x="62255" y="0"/>
                    <a:pt x="139065" y="0"/>
                  </a:cubicBezTo>
                  <a:lnTo>
                    <a:pt x="3367392" y="0"/>
                  </a:lnTo>
                  <a:cubicBezTo>
                    <a:pt x="3444202" y="0"/>
                    <a:pt x="3506470" y="62268"/>
                    <a:pt x="3506470" y="139078"/>
                  </a:cubicBezTo>
                  <a:lnTo>
                    <a:pt x="3506470" y="1386878"/>
                  </a:lnTo>
                  <a:cubicBezTo>
                    <a:pt x="3506470" y="1463688"/>
                    <a:pt x="3444202" y="1525956"/>
                    <a:pt x="3367392" y="1525956"/>
                  </a:cubicBezTo>
                  <a:close/>
                </a:path>
              </a:pathLst>
            </a:custGeom>
            <a:ln w="25400" cap="flat">
              <a:miter lim="127000"/>
            </a:ln>
          </p:spPr>
          <p:style>
            <a:lnRef idx="1">
              <a:srgbClr val="359C8D"/>
            </a:lnRef>
            <a:fillRef idx="0">
              <a:srgbClr val="000000">
                <a:alpha val="0"/>
              </a:srgbClr>
            </a:fillRef>
            <a:effectRef idx="0">
              <a:scrgbClr r="0" g="0" b="0"/>
            </a:effectRef>
            <a:fontRef idx="none"/>
          </p:style>
          <p:txBody>
            <a:bodyPr/>
            <a:lstStyle/>
            <a:p>
              <a:endParaRPr lang="ru-RU"/>
            </a:p>
          </p:txBody>
        </p:sp>
        <p:sp>
          <p:nvSpPr>
            <p:cNvPr id="9" name="Shape 2800"/>
            <p:cNvSpPr/>
            <p:nvPr/>
          </p:nvSpPr>
          <p:spPr>
            <a:xfrm>
              <a:off x="3781396" y="2193015"/>
              <a:ext cx="3506470" cy="1525956"/>
            </a:xfrm>
            <a:custGeom>
              <a:avLst/>
              <a:gdLst/>
              <a:ahLst/>
              <a:cxnLst/>
              <a:rect l="0" t="0" r="0" b="0"/>
              <a:pathLst>
                <a:path w="3506470" h="1525956">
                  <a:moveTo>
                    <a:pt x="3367392" y="1525956"/>
                  </a:moveTo>
                  <a:lnTo>
                    <a:pt x="139065" y="1525956"/>
                  </a:lnTo>
                  <a:cubicBezTo>
                    <a:pt x="62255" y="1525956"/>
                    <a:pt x="0" y="1463688"/>
                    <a:pt x="0" y="1386878"/>
                  </a:cubicBezTo>
                  <a:lnTo>
                    <a:pt x="0" y="139078"/>
                  </a:lnTo>
                  <a:cubicBezTo>
                    <a:pt x="0" y="62268"/>
                    <a:pt x="62255" y="0"/>
                    <a:pt x="139065" y="0"/>
                  </a:cubicBezTo>
                  <a:lnTo>
                    <a:pt x="3367392" y="0"/>
                  </a:lnTo>
                  <a:cubicBezTo>
                    <a:pt x="3444202" y="0"/>
                    <a:pt x="3506470" y="62268"/>
                    <a:pt x="3506470" y="139078"/>
                  </a:cubicBezTo>
                  <a:lnTo>
                    <a:pt x="3506470" y="1386878"/>
                  </a:lnTo>
                  <a:cubicBezTo>
                    <a:pt x="3506470" y="1463688"/>
                    <a:pt x="3444202" y="1525956"/>
                    <a:pt x="3367392" y="1525956"/>
                  </a:cubicBezTo>
                  <a:close/>
                </a:path>
              </a:pathLst>
            </a:custGeom>
            <a:ln w="25400" cap="flat">
              <a:miter lim="127000"/>
            </a:ln>
          </p:spPr>
          <p:style>
            <a:lnRef idx="1">
              <a:srgbClr val="359C8D"/>
            </a:lnRef>
            <a:fillRef idx="0">
              <a:srgbClr val="000000">
                <a:alpha val="0"/>
              </a:srgbClr>
            </a:fillRef>
            <a:effectRef idx="0">
              <a:scrgbClr r="0" g="0" b="0"/>
            </a:effectRef>
            <a:fontRef idx="none"/>
          </p:style>
          <p:txBody>
            <a:bodyPr/>
            <a:lstStyle/>
            <a:p>
              <a:endParaRPr lang="ru-RU"/>
            </a:p>
          </p:txBody>
        </p:sp>
        <p:sp>
          <p:nvSpPr>
            <p:cNvPr id="10" name="Shape 2801"/>
            <p:cNvSpPr/>
            <p:nvPr/>
          </p:nvSpPr>
          <p:spPr>
            <a:xfrm>
              <a:off x="4179463" y="2128531"/>
              <a:ext cx="2710332" cy="108445"/>
            </a:xfrm>
            <a:custGeom>
              <a:avLst/>
              <a:gdLst/>
              <a:ahLst/>
              <a:cxnLst/>
              <a:rect l="0" t="0" r="0" b="0"/>
              <a:pathLst>
                <a:path w="2710332" h="108445">
                  <a:moveTo>
                    <a:pt x="0" y="0"/>
                  </a:moveTo>
                  <a:lnTo>
                    <a:pt x="2710332" y="0"/>
                  </a:lnTo>
                  <a:lnTo>
                    <a:pt x="1388593" y="106655"/>
                  </a:lnTo>
                  <a:cubicBezTo>
                    <a:pt x="1366393" y="108445"/>
                    <a:pt x="1343939" y="108445"/>
                    <a:pt x="1321727" y="106655"/>
                  </a:cubicBezTo>
                  <a:lnTo>
                    <a:pt x="0" y="0"/>
                  </a:lnTo>
                  <a:close/>
                </a:path>
              </a:pathLst>
            </a:custGeom>
            <a:ln w="25400" cap="flat">
              <a:miter lim="127000"/>
            </a:ln>
          </p:spPr>
          <p:style>
            <a:lnRef idx="1">
              <a:srgbClr val="FFFEFD"/>
            </a:lnRef>
            <a:fillRef idx="1">
              <a:srgbClr val="A1D1C3"/>
            </a:fillRef>
            <a:effectRef idx="0">
              <a:scrgbClr r="0" g="0" b="0"/>
            </a:effectRef>
            <a:fontRef idx="none"/>
          </p:style>
          <p:txBody>
            <a:bodyPr/>
            <a:lstStyle/>
            <a:p>
              <a:endParaRPr lang="ru-RU"/>
            </a:p>
          </p:txBody>
        </p:sp>
        <p:sp>
          <p:nvSpPr>
            <p:cNvPr id="11" name="Shape 2802"/>
            <p:cNvSpPr/>
            <p:nvPr/>
          </p:nvSpPr>
          <p:spPr>
            <a:xfrm>
              <a:off x="566007" y="2128531"/>
              <a:ext cx="2710320" cy="108445"/>
            </a:xfrm>
            <a:custGeom>
              <a:avLst/>
              <a:gdLst/>
              <a:ahLst/>
              <a:cxnLst/>
              <a:rect l="0" t="0" r="0" b="0"/>
              <a:pathLst>
                <a:path w="2710320" h="108445">
                  <a:moveTo>
                    <a:pt x="0" y="0"/>
                  </a:moveTo>
                  <a:lnTo>
                    <a:pt x="2710320" y="0"/>
                  </a:lnTo>
                  <a:lnTo>
                    <a:pt x="1388593" y="106655"/>
                  </a:lnTo>
                  <a:cubicBezTo>
                    <a:pt x="1366393" y="108445"/>
                    <a:pt x="1343939" y="108445"/>
                    <a:pt x="1321727" y="106655"/>
                  </a:cubicBezTo>
                  <a:lnTo>
                    <a:pt x="0" y="0"/>
                  </a:lnTo>
                  <a:close/>
                </a:path>
              </a:pathLst>
            </a:custGeom>
            <a:ln w="25400" cap="flat">
              <a:miter lim="127000"/>
            </a:ln>
          </p:spPr>
          <p:style>
            <a:lnRef idx="1">
              <a:srgbClr val="FFFEFD"/>
            </a:lnRef>
            <a:fillRef idx="1">
              <a:srgbClr val="A1D1C3"/>
            </a:fillRef>
            <a:effectRef idx="0">
              <a:scrgbClr r="0" g="0" b="0"/>
            </a:effectRef>
            <a:fontRef idx="none"/>
          </p:style>
          <p:txBody>
            <a:bodyPr/>
            <a:lstStyle/>
            <a:p>
              <a:endParaRPr lang="ru-RU"/>
            </a:p>
          </p:txBody>
        </p:sp>
        <p:sp>
          <p:nvSpPr>
            <p:cNvPr id="12" name="Shape 2803"/>
            <p:cNvSpPr/>
            <p:nvPr/>
          </p:nvSpPr>
          <p:spPr>
            <a:xfrm>
              <a:off x="167940" y="1770431"/>
              <a:ext cx="7119904" cy="358100"/>
            </a:xfrm>
            <a:custGeom>
              <a:avLst/>
              <a:gdLst/>
              <a:ahLst/>
              <a:cxnLst/>
              <a:rect l="0" t="0" r="0" b="0"/>
              <a:pathLst>
                <a:path w="7119904" h="358100">
                  <a:moveTo>
                    <a:pt x="143975" y="0"/>
                  </a:moveTo>
                  <a:lnTo>
                    <a:pt x="6975936" y="0"/>
                  </a:lnTo>
                  <a:lnTo>
                    <a:pt x="7004846" y="2938"/>
                  </a:lnTo>
                  <a:cubicBezTo>
                    <a:pt x="7060955" y="14498"/>
                    <a:pt x="7105425" y="58968"/>
                    <a:pt x="7116985" y="115078"/>
                  </a:cubicBezTo>
                  <a:lnTo>
                    <a:pt x="7119904" y="143805"/>
                  </a:lnTo>
                  <a:lnTo>
                    <a:pt x="7119904" y="214293"/>
                  </a:lnTo>
                  <a:lnTo>
                    <a:pt x="7116985" y="243025"/>
                  </a:lnTo>
                  <a:cubicBezTo>
                    <a:pt x="7103498" y="308491"/>
                    <a:pt x="7045218" y="358100"/>
                    <a:pt x="6975919" y="358100"/>
                  </a:cubicBezTo>
                  <a:lnTo>
                    <a:pt x="143992" y="358100"/>
                  </a:lnTo>
                  <a:cubicBezTo>
                    <a:pt x="64795" y="358100"/>
                    <a:pt x="0" y="293305"/>
                    <a:pt x="0" y="214095"/>
                  </a:cubicBezTo>
                  <a:lnTo>
                    <a:pt x="0" y="144004"/>
                  </a:lnTo>
                  <a:cubicBezTo>
                    <a:pt x="0" y="74706"/>
                    <a:pt x="49609" y="16425"/>
                    <a:pt x="115067" y="2938"/>
                  </a:cubicBezTo>
                  <a:lnTo>
                    <a:pt x="143975" y="0"/>
                  </a:lnTo>
                  <a:close/>
                </a:path>
              </a:pathLst>
            </a:custGeom>
            <a:ln w="0" cap="flat">
              <a:miter lim="127000"/>
            </a:ln>
          </p:spPr>
          <p:style>
            <a:lnRef idx="0">
              <a:srgbClr val="000000">
                <a:alpha val="0"/>
              </a:srgbClr>
            </a:lnRef>
            <a:fillRef idx="1">
              <a:srgbClr val="A1D1C3"/>
            </a:fillRef>
            <a:effectRef idx="0">
              <a:scrgbClr r="0" g="0" b="0"/>
            </a:effectRef>
            <a:fontRef idx="none"/>
          </p:style>
          <p:txBody>
            <a:bodyPr/>
            <a:lstStyle/>
            <a:p>
              <a:endParaRPr lang="ru-RU"/>
            </a:p>
          </p:txBody>
        </p:sp>
        <p:sp>
          <p:nvSpPr>
            <p:cNvPr id="13" name="Shape 2804"/>
            <p:cNvSpPr/>
            <p:nvPr/>
          </p:nvSpPr>
          <p:spPr>
            <a:xfrm>
              <a:off x="167940" y="1770429"/>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pic>
          <p:nvPicPr>
            <p:cNvPr id="14" name="Picture 23659"/>
            <p:cNvPicPr/>
            <p:nvPr/>
          </p:nvPicPr>
          <p:blipFill>
            <a:blip r:embed="rId3" cstate="email">
              <a:extLst>
                <a:ext uri="{28A0092B-C50C-407E-A947-70E740481C1C}">
                  <a14:useLocalDpi xmlns:a14="http://schemas.microsoft.com/office/drawing/2010/main"/>
                </a:ext>
              </a:extLst>
            </a:blip>
            <a:stretch>
              <a:fillRect/>
            </a:stretch>
          </p:blipFill>
          <p:spPr>
            <a:xfrm>
              <a:off x="-3669" y="3637280"/>
              <a:ext cx="7461504" cy="676656"/>
            </a:xfrm>
            <a:prstGeom prst="rect">
              <a:avLst/>
            </a:prstGeom>
          </p:spPr>
        </p:pic>
        <p:sp>
          <p:nvSpPr>
            <p:cNvPr id="15" name="Shape 2807"/>
            <p:cNvSpPr/>
            <p:nvPr/>
          </p:nvSpPr>
          <p:spPr>
            <a:xfrm>
              <a:off x="169464" y="3818796"/>
              <a:ext cx="7119925" cy="308788"/>
            </a:xfrm>
            <a:custGeom>
              <a:avLst/>
              <a:gdLst/>
              <a:ahLst/>
              <a:cxnLst/>
              <a:rect l="0" t="0" r="0" b="0"/>
              <a:pathLst>
                <a:path w="7119925" h="308788">
                  <a:moveTo>
                    <a:pt x="143992" y="0"/>
                  </a:moveTo>
                  <a:lnTo>
                    <a:pt x="6975919" y="0"/>
                  </a:lnTo>
                  <a:cubicBezTo>
                    <a:pt x="7055117" y="0"/>
                    <a:pt x="7119925" y="64808"/>
                    <a:pt x="7119925" y="144005"/>
                  </a:cubicBezTo>
                  <a:lnTo>
                    <a:pt x="7119925" y="164783"/>
                  </a:lnTo>
                  <a:cubicBezTo>
                    <a:pt x="7119925" y="243992"/>
                    <a:pt x="7055117" y="308788"/>
                    <a:pt x="6975919" y="308788"/>
                  </a:cubicBezTo>
                  <a:lnTo>
                    <a:pt x="143992" y="308788"/>
                  </a:lnTo>
                  <a:cubicBezTo>
                    <a:pt x="64795" y="308788"/>
                    <a:pt x="0" y="243992"/>
                    <a:pt x="0" y="164783"/>
                  </a:cubicBezTo>
                  <a:lnTo>
                    <a:pt x="0" y="144005"/>
                  </a:lnTo>
                  <a:cubicBezTo>
                    <a:pt x="0" y="64808"/>
                    <a:pt x="64795" y="0"/>
                    <a:pt x="143992" y="0"/>
                  </a:cubicBezTo>
                  <a:close/>
                </a:path>
              </a:pathLst>
            </a:custGeom>
            <a:ln w="0" cap="flat">
              <a:miter lim="127000"/>
            </a:ln>
          </p:spPr>
          <p:style>
            <a:lnRef idx="0">
              <a:srgbClr val="000000">
                <a:alpha val="0"/>
              </a:srgbClr>
            </a:lnRef>
            <a:fillRef idx="1">
              <a:srgbClr val="49A83F"/>
            </a:fillRef>
            <a:effectRef idx="0">
              <a:scrgbClr r="0" g="0" b="0"/>
            </a:effectRef>
            <a:fontRef idx="none"/>
          </p:style>
          <p:txBody>
            <a:bodyPr/>
            <a:lstStyle/>
            <a:p>
              <a:endParaRPr lang="ru-RU"/>
            </a:p>
          </p:txBody>
        </p:sp>
        <p:sp>
          <p:nvSpPr>
            <p:cNvPr id="16" name="Shape 2808"/>
            <p:cNvSpPr/>
            <p:nvPr/>
          </p:nvSpPr>
          <p:spPr>
            <a:xfrm>
              <a:off x="169464" y="3818796"/>
              <a:ext cx="7119925" cy="308788"/>
            </a:xfrm>
            <a:custGeom>
              <a:avLst/>
              <a:gdLst/>
              <a:ahLst/>
              <a:cxnLst/>
              <a:rect l="0" t="0" r="0" b="0"/>
              <a:pathLst>
                <a:path w="7119925" h="308788">
                  <a:moveTo>
                    <a:pt x="6975919" y="308788"/>
                  </a:moveTo>
                  <a:lnTo>
                    <a:pt x="143992" y="308788"/>
                  </a:lnTo>
                  <a:cubicBezTo>
                    <a:pt x="64795" y="308788"/>
                    <a:pt x="0" y="243992"/>
                    <a:pt x="0" y="164783"/>
                  </a:cubicBezTo>
                  <a:lnTo>
                    <a:pt x="0" y="144005"/>
                  </a:lnTo>
                  <a:cubicBezTo>
                    <a:pt x="0" y="64808"/>
                    <a:pt x="64795" y="0"/>
                    <a:pt x="143992" y="0"/>
                  </a:cubicBezTo>
                  <a:lnTo>
                    <a:pt x="6975919" y="0"/>
                  </a:lnTo>
                  <a:cubicBezTo>
                    <a:pt x="7055117" y="0"/>
                    <a:pt x="7119925" y="64808"/>
                    <a:pt x="7119925" y="144005"/>
                  </a:cubicBezTo>
                  <a:lnTo>
                    <a:pt x="7119925" y="164783"/>
                  </a:lnTo>
                  <a:cubicBezTo>
                    <a:pt x="7119925" y="243992"/>
                    <a:pt x="7055117" y="308788"/>
                    <a:pt x="6975919" y="308788"/>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pic>
          <p:nvPicPr>
            <p:cNvPr id="17" name="Picture 23660"/>
            <p:cNvPicPr/>
            <p:nvPr/>
          </p:nvPicPr>
          <p:blipFill>
            <a:blip r:embed="rId4" cstate="email">
              <a:extLst>
                <a:ext uri="{28A0092B-C50C-407E-A947-70E740481C1C}">
                  <a14:useLocalDpi xmlns:a14="http://schemas.microsoft.com/office/drawing/2010/main"/>
                </a:ext>
              </a:extLst>
            </a:blip>
            <a:stretch>
              <a:fillRect/>
            </a:stretch>
          </p:blipFill>
          <p:spPr>
            <a:xfrm>
              <a:off x="-3669" y="4186936"/>
              <a:ext cx="7461504" cy="725424"/>
            </a:xfrm>
            <a:prstGeom prst="rect">
              <a:avLst/>
            </a:prstGeom>
          </p:spPr>
        </p:pic>
        <p:pic>
          <p:nvPicPr>
            <p:cNvPr id="18" name="Picture 23661"/>
            <p:cNvPicPr/>
            <p:nvPr/>
          </p:nvPicPr>
          <p:blipFill>
            <a:blip r:embed="rId5" cstate="email">
              <a:extLst>
                <a:ext uri="{28A0092B-C50C-407E-A947-70E740481C1C}">
                  <a14:useLocalDpi xmlns:a14="http://schemas.microsoft.com/office/drawing/2010/main"/>
                </a:ext>
              </a:extLst>
            </a:blip>
            <a:stretch>
              <a:fillRect/>
            </a:stretch>
          </p:blipFill>
          <p:spPr>
            <a:xfrm>
              <a:off x="-3669" y="6168136"/>
              <a:ext cx="7461504" cy="999744"/>
            </a:xfrm>
            <a:prstGeom prst="rect">
              <a:avLst/>
            </a:prstGeom>
          </p:spPr>
        </p:pic>
        <p:sp>
          <p:nvSpPr>
            <p:cNvPr id="19" name="Shape 2813"/>
            <p:cNvSpPr/>
            <p:nvPr/>
          </p:nvSpPr>
          <p:spPr>
            <a:xfrm>
              <a:off x="167939" y="6240493"/>
              <a:ext cx="7119925" cy="696354"/>
            </a:xfrm>
            <a:custGeom>
              <a:avLst/>
              <a:gdLst/>
              <a:ahLst/>
              <a:cxnLst/>
              <a:rect l="0" t="0" r="0" b="0"/>
              <a:pathLst>
                <a:path w="7119925" h="696354">
                  <a:moveTo>
                    <a:pt x="143992" y="0"/>
                  </a:moveTo>
                  <a:lnTo>
                    <a:pt x="6975919" y="0"/>
                  </a:lnTo>
                  <a:cubicBezTo>
                    <a:pt x="7055117" y="0"/>
                    <a:pt x="7119925" y="64808"/>
                    <a:pt x="7119925" y="144005"/>
                  </a:cubicBezTo>
                  <a:lnTo>
                    <a:pt x="7119925" y="552348"/>
                  </a:lnTo>
                  <a:cubicBezTo>
                    <a:pt x="7119925" y="631558"/>
                    <a:pt x="7055117" y="696354"/>
                    <a:pt x="6975919" y="696354"/>
                  </a:cubicBezTo>
                  <a:lnTo>
                    <a:pt x="143992" y="696354"/>
                  </a:lnTo>
                  <a:cubicBezTo>
                    <a:pt x="64795" y="696354"/>
                    <a:pt x="0" y="631558"/>
                    <a:pt x="0" y="552348"/>
                  </a:cubicBezTo>
                  <a:lnTo>
                    <a:pt x="0" y="144005"/>
                  </a:lnTo>
                  <a:cubicBezTo>
                    <a:pt x="0" y="64808"/>
                    <a:pt x="64795" y="0"/>
                    <a:pt x="143992" y="0"/>
                  </a:cubicBezTo>
                  <a:close/>
                </a:path>
              </a:pathLst>
            </a:custGeom>
            <a:ln w="0" cap="flat">
              <a:miter lim="127000"/>
            </a:ln>
          </p:spPr>
          <p:style>
            <a:lnRef idx="0">
              <a:srgbClr val="000000">
                <a:alpha val="0"/>
              </a:srgbClr>
            </a:lnRef>
            <a:fillRef idx="1">
              <a:srgbClr val="49A83F"/>
            </a:fillRef>
            <a:effectRef idx="0">
              <a:scrgbClr r="0" g="0" b="0"/>
            </a:effectRef>
            <a:fontRef idx="none"/>
          </p:style>
          <p:txBody>
            <a:bodyPr/>
            <a:lstStyle/>
            <a:p>
              <a:endParaRPr lang="ru-RU"/>
            </a:p>
          </p:txBody>
        </p:sp>
        <p:sp>
          <p:nvSpPr>
            <p:cNvPr id="20" name="Shape 2814"/>
            <p:cNvSpPr/>
            <p:nvPr/>
          </p:nvSpPr>
          <p:spPr>
            <a:xfrm>
              <a:off x="167940" y="6352285"/>
              <a:ext cx="7119925" cy="696354"/>
            </a:xfrm>
            <a:custGeom>
              <a:avLst/>
              <a:gdLst/>
              <a:ahLst/>
              <a:cxnLst/>
              <a:rect l="0" t="0" r="0" b="0"/>
              <a:pathLst>
                <a:path w="7119925" h="696354">
                  <a:moveTo>
                    <a:pt x="6975919" y="696354"/>
                  </a:moveTo>
                  <a:lnTo>
                    <a:pt x="143992" y="696354"/>
                  </a:lnTo>
                  <a:cubicBezTo>
                    <a:pt x="64795" y="696354"/>
                    <a:pt x="0" y="631558"/>
                    <a:pt x="0" y="552348"/>
                  </a:cubicBezTo>
                  <a:lnTo>
                    <a:pt x="0" y="144005"/>
                  </a:lnTo>
                  <a:cubicBezTo>
                    <a:pt x="0" y="64808"/>
                    <a:pt x="64795" y="0"/>
                    <a:pt x="143992" y="0"/>
                  </a:cubicBezTo>
                  <a:lnTo>
                    <a:pt x="6975919" y="0"/>
                  </a:lnTo>
                  <a:cubicBezTo>
                    <a:pt x="7055117" y="0"/>
                    <a:pt x="7119925" y="64808"/>
                    <a:pt x="7119925" y="144005"/>
                  </a:cubicBezTo>
                  <a:lnTo>
                    <a:pt x="7119925" y="552348"/>
                  </a:lnTo>
                  <a:cubicBezTo>
                    <a:pt x="7119925" y="631558"/>
                    <a:pt x="7055117" y="696354"/>
                    <a:pt x="6975919" y="696354"/>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21" name="Shape 2815"/>
            <p:cNvSpPr/>
            <p:nvPr/>
          </p:nvSpPr>
          <p:spPr>
            <a:xfrm>
              <a:off x="167940" y="4332337"/>
              <a:ext cx="7119925" cy="358102"/>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307"/>
                    <a:pt x="7055117" y="358102"/>
                    <a:pt x="6975919" y="358102"/>
                  </a:cubicBezTo>
                  <a:lnTo>
                    <a:pt x="143992" y="358102"/>
                  </a:lnTo>
                  <a:cubicBezTo>
                    <a:pt x="64795" y="358102"/>
                    <a:pt x="0" y="293307"/>
                    <a:pt x="0" y="214097"/>
                  </a:cubicBezTo>
                  <a:lnTo>
                    <a:pt x="0" y="144005"/>
                  </a:lnTo>
                  <a:cubicBezTo>
                    <a:pt x="0" y="64808"/>
                    <a:pt x="64795" y="0"/>
                    <a:pt x="143992" y="0"/>
                  </a:cubicBezTo>
                  <a:close/>
                </a:path>
              </a:pathLst>
            </a:custGeom>
            <a:ln w="0" cap="flat">
              <a:miter lim="127000"/>
            </a:ln>
          </p:spPr>
          <p:style>
            <a:lnRef idx="0">
              <a:srgbClr val="000000">
                <a:alpha val="0"/>
              </a:srgbClr>
            </a:lnRef>
            <a:fillRef idx="1">
              <a:srgbClr val="466BA5"/>
            </a:fillRef>
            <a:effectRef idx="0">
              <a:scrgbClr r="0" g="0" b="0"/>
            </a:effectRef>
            <a:fontRef idx="none"/>
          </p:style>
          <p:txBody>
            <a:bodyPr/>
            <a:lstStyle/>
            <a:p>
              <a:endParaRPr lang="ru-RU"/>
            </a:p>
          </p:txBody>
        </p:sp>
        <p:sp>
          <p:nvSpPr>
            <p:cNvPr id="22" name="Shape 2816"/>
            <p:cNvSpPr/>
            <p:nvPr/>
          </p:nvSpPr>
          <p:spPr>
            <a:xfrm>
              <a:off x="167940" y="4332337"/>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23" name="Rectangle 2817"/>
            <p:cNvSpPr/>
            <p:nvPr/>
          </p:nvSpPr>
          <p:spPr>
            <a:xfrm>
              <a:off x="294188" y="2317139"/>
              <a:ext cx="4384147"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Федеральный</a:t>
              </a:r>
              <a:r>
                <a:rPr lang="ru-RU" sz="1200" spc="74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закон</a:t>
              </a:r>
              <a:r>
                <a:rPr lang="ru-RU" sz="1200" spc="73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от</a:t>
              </a:r>
              <a:r>
                <a:rPr lang="ru-RU" sz="1200" spc="73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27</a:t>
              </a:r>
              <a:r>
                <a:rPr lang="ru-RU" sz="1200" spc="73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июля</a:t>
              </a:r>
              <a:r>
                <a:rPr lang="ru-RU" sz="1200" spc="73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2004</a:t>
              </a:r>
              <a:r>
                <a:rPr lang="ru-RU" sz="1200" spc="73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г.</a:t>
              </a:r>
              <a:r>
                <a:rPr lang="ru-RU" sz="1200" spc="6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24" name="Rectangle 2818"/>
            <p:cNvSpPr/>
            <p:nvPr/>
          </p:nvSpPr>
          <p:spPr>
            <a:xfrm>
              <a:off x="294188" y="2482188"/>
              <a:ext cx="4384066" cy="190519"/>
            </a:xfrm>
            <a:prstGeom prst="rect">
              <a:avLst/>
            </a:prstGeom>
            <a:ln>
              <a:noFill/>
            </a:ln>
          </p:spPr>
          <p:txBody>
            <a:bodyPr vert="horz" lIns="0" tIns="0" rIns="0" bIns="0" rtlCol="0">
              <a:noAutofit/>
            </a:bodyPr>
            <a:lstStyle/>
            <a:p>
              <a:pPr>
                <a:lnSpc>
                  <a:spcPct val="107000"/>
                </a:lnSpc>
                <a:spcAft>
                  <a:spcPts val="800"/>
                </a:spcAft>
              </a:pPr>
              <a:r>
                <a:rPr lang="ru-RU" sz="1200" dirty="0">
                  <a:solidFill>
                    <a:srgbClr val="181717"/>
                  </a:solidFill>
                  <a:effectLst/>
                  <a:latin typeface="Calibri" panose="020F0502020204030204" pitchFamily="34" charset="0"/>
                  <a:ea typeface="Calibri" panose="020F0502020204030204" pitchFamily="34" charset="0"/>
                </a:rPr>
                <a:t>№</a:t>
              </a:r>
              <a:r>
                <a:rPr lang="ru-RU" sz="1200" spc="455" dirty="0">
                  <a:solidFill>
                    <a:srgbClr val="181717"/>
                  </a:solidFill>
                  <a:effectLst/>
                  <a:latin typeface="Calibri" panose="020F0502020204030204" pitchFamily="34" charset="0"/>
                  <a:ea typeface="Calibri" panose="020F0502020204030204" pitchFamily="34" charset="0"/>
                </a:rPr>
                <a:t> </a:t>
              </a:r>
              <a:r>
                <a:rPr lang="ru-RU" sz="1200" dirty="0">
                  <a:solidFill>
                    <a:srgbClr val="181717"/>
                  </a:solidFill>
                  <a:effectLst/>
                  <a:latin typeface="Calibri" panose="020F0502020204030204" pitchFamily="34" charset="0"/>
                  <a:ea typeface="Calibri" panose="020F0502020204030204" pitchFamily="34" charset="0"/>
                </a:rPr>
                <a:t>79-ФЗ</a:t>
              </a:r>
              <a:r>
                <a:rPr lang="ru-RU" sz="1200" spc="455" dirty="0">
                  <a:solidFill>
                    <a:srgbClr val="181717"/>
                  </a:solidFill>
                  <a:effectLst/>
                  <a:latin typeface="Calibri" panose="020F0502020204030204" pitchFamily="34" charset="0"/>
                  <a:ea typeface="Calibri" panose="020F0502020204030204" pitchFamily="34" charset="0"/>
                </a:rPr>
                <a:t> </a:t>
              </a:r>
              <a:r>
                <a:rPr lang="ru-RU" sz="1200" dirty="0">
                  <a:solidFill>
                    <a:srgbClr val="181717"/>
                  </a:solidFill>
                  <a:effectLst/>
                  <a:latin typeface="Calibri" panose="020F0502020204030204" pitchFamily="34" charset="0"/>
                  <a:ea typeface="Calibri" panose="020F0502020204030204" pitchFamily="34" charset="0"/>
                </a:rPr>
                <a:t>«О</a:t>
              </a:r>
              <a:r>
                <a:rPr lang="ru-RU" sz="1200" spc="455" dirty="0">
                  <a:solidFill>
                    <a:srgbClr val="181717"/>
                  </a:solidFill>
                  <a:effectLst/>
                  <a:latin typeface="Calibri" panose="020F0502020204030204" pitchFamily="34" charset="0"/>
                  <a:ea typeface="Calibri" panose="020F0502020204030204" pitchFamily="34" charset="0"/>
                </a:rPr>
                <a:t> </a:t>
              </a:r>
              <a:r>
                <a:rPr lang="ru-RU" sz="1200" dirty="0">
                  <a:solidFill>
                    <a:srgbClr val="181717"/>
                  </a:solidFill>
                  <a:effectLst/>
                  <a:latin typeface="Calibri" panose="020F0502020204030204" pitchFamily="34" charset="0"/>
                  <a:ea typeface="Calibri" panose="020F0502020204030204" pitchFamily="34" charset="0"/>
                </a:rPr>
                <a:t>государственной</a:t>
              </a:r>
              <a:r>
                <a:rPr lang="ru-RU" sz="1200" spc="455" dirty="0">
                  <a:solidFill>
                    <a:srgbClr val="181717"/>
                  </a:solidFill>
                  <a:effectLst/>
                  <a:latin typeface="Calibri" panose="020F0502020204030204" pitchFamily="34" charset="0"/>
                  <a:ea typeface="Calibri" panose="020F0502020204030204" pitchFamily="34" charset="0"/>
                </a:rPr>
                <a:t> </a:t>
              </a:r>
              <a:r>
                <a:rPr lang="ru-RU" sz="1200" dirty="0">
                  <a:solidFill>
                    <a:srgbClr val="181717"/>
                  </a:solidFill>
                  <a:effectLst/>
                  <a:latin typeface="Calibri" panose="020F0502020204030204" pitchFamily="34" charset="0"/>
                  <a:ea typeface="Calibri" panose="020F0502020204030204" pitchFamily="34" charset="0"/>
                </a:rPr>
                <a:t>гражданской</a:t>
              </a:r>
              <a:r>
                <a:rPr lang="ru-RU" sz="1200" spc="60" dirty="0">
                  <a:solidFill>
                    <a:srgbClr val="181717"/>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25" name="Rectangle 2819"/>
            <p:cNvSpPr/>
            <p:nvPr/>
          </p:nvSpPr>
          <p:spPr>
            <a:xfrm>
              <a:off x="294188" y="2647237"/>
              <a:ext cx="3060751"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службе</a:t>
              </a:r>
              <a:r>
                <a:rPr lang="ru-RU" sz="1200" spc="6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Российской</a:t>
              </a:r>
              <a:r>
                <a:rPr lang="ru-RU" sz="1200" spc="6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Федерации»</a:t>
              </a:r>
              <a:endParaRPr lang="ru-RU" sz="1100">
                <a:solidFill>
                  <a:srgbClr val="000000"/>
                </a:solidFill>
                <a:effectLst/>
                <a:latin typeface="Calibri" panose="020F0502020204030204" pitchFamily="34" charset="0"/>
                <a:ea typeface="Calibri" panose="020F0502020204030204" pitchFamily="34" charset="0"/>
              </a:endParaRPr>
            </a:p>
          </p:txBody>
        </p:sp>
        <p:sp>
          <p:nvSpPr>
            <p:cNvPr id="26" name="Rectangle 2820"/>
            <p:cNvSpPr/>
            <p:nvPr/>
          </p:nvSpPr>
          <p:spPr>
            <a:xfrm>
              <a:off x="3907592" y="2316986"/>
              <a:ext cx="4384188"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Трудовой</a:t>
              </a:r>
              <a:r>
                <a:rPr lang="ru-RU" sz="1200" spc="56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кодекс</a:t>
              </a:r>
              <a:r>
                <a:rPr lang="ru-RU" sz="1200" spc="56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Российской</a:t>
              </a:r>
              <a:r>
                <a:rPr lang="ru-RU" sz="1200" spc="56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Федерации</a:t>
              </a:r>
              <a:r>
                <a:rPr lang="ru-RU" sz="1200" spc="56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и</a:t>
              </a:r>
              <a:r>
                <a:rPr lang="ru-RU" sz="1200" spc="6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27" name="Rectangle 2821"/>
            <p:cNvSpPr/>
            <p:nvPr/>
          </p:nvSpPr>
          <p:spPr>
            <a:xfrm>
              <a:off x="3907592" y="2482035"/>
              <a:ext cx="4384228"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иные</a:t>
              </a:r>
              <a:r>
                <a:rPr lang="ru-RU" sz="1200" spc="66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федеральные</a:t>
              </a:r>
              <a:r>
                <a:rPr lang="ru-RU" sz="1200" spc="66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законы;</a:t>
              </a:r>
              <a:r>
                <a:rPr lang="ru-RU" sz="1200" spc="66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коллективный</a:t>
              </a:r>
              <a:r>
                <a:rPr lang="ru-RU" sz="1200" spc="6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28" name="Rectangle 2822"/>
            <p:cNvSpPr/>
            <p:nvPr/>
          </p:nvSpPr>
          <p:spPr>
            <a:xfrm>
              <a:off x="3907592" y="2647085"/>
              <a:ext cx="4384330"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договор</a:t>
              </a:r>
              <a:r>
                <a:rPr lang="ru-RU" sz="1200" spc="89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между</a:t>
              </a:r>
              <a:r>
                <a:rPr lang="ru-RU" sz="1200" spc="89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Правительством,</a:t>
              </a:r>
              <a:r>
                <a:rPr lang="ru-RU" sz="1200" spc="89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лицами,</a:t>
              </a:r>
              <a:r>
                <a:rPr lang="ru-RU" sz="1200" spc="6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29" name="Rectangle 2823"/>
            <p:cNvSpPr/>
            <p:nvPr/>
          </p:nvSpPr>
          <p:spPr>
            <a:xfrm>
              <a:off x="3907592" y="2812134"/>
              <a:ext cx="4384026"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замещающими</a:t>
              </a:r>
              <a:r>
                <a:rPr lang="ru-RU" sz="1200" spc="54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государственные</a:t>
              </a:r>
              <a:r>
                <a:rPr lang="ru-RU" sz="1200" spc="55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должности</a:t>
              </a:r>
              <a:r>
                <a:rPr lang="ru-RU" sz="1200" spc="6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30" name="Rectangle 2824"/>
            <p:cNvSpPr/>
            <p:nvPr/>
          </p:nvSpPr>
          <p:spPr>
            <a:xfrm>
              <a:off x="3907592" y="2977183"/>
              <a:ext cx="4384208"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Ставропольского</a:t>
              </a:r>
              <a:r>
                <a:rPr lang="ru-RU" sz="1200" spc="60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края</a:t>
              </a:r>
              <a:r>
                <a:rPr lang="ru-RU" sz="1200" spc="60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в</a:t>
              </a:r>
              <a:r>
                <a:rPr lang="ru-RU" sz="1200" spc="60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Правительстве,</a:t>
              </a:r>
              <a:r>
                <a:rPr lang="ru-RU" sz="1200" spc="60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и</a:t>
              </a:r>
              <a:r>
                <a:rPr lang="ru-RU" sz="1200" spc="6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31" name="Rectangle 2825"/>
            <p:cNvSpPr/>
            <p:nvPr/>
          </p:nvSpPr>
          <p:spPr>
            <a:xfrm>
              <a:off x="3907592" y="3142232"/>
              <a:ext cx="4327676"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государственными</a:t>
              </a:r>
              <a:r>
                <a:rPr lang="ru-RU" sz="1200" spc="67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гражданскими</a:t>
              </a:r>
              <a:r>
                <a:rPr lang="ru-RU" sz="1200" spc="67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служащи-</a:t>
              </a:r>
              <a:endParaRPr lang="ru-RU" sz="1100">
                <a:solidFill>
                  <a:srgbClr val="000000"/>
                </a:solidFill>
                <a:effectLst/>
                <a:latin typeface="Calibri" panose="020F0502020204030204" pitchFamily="34" charset="0"/>
                <a:ea typeface="Calibri" panose="020F0502020204030204" pitchFamily="34" charset="0"/>
              </a:endParaRPr>
            </a:p>
          </p:txBody>
        </p:sp>
        <p:sp>
          <p:nvSpPr>
            <p:cNvPr id="32" name="Rectangle 2826"/>
            <p:cNvSpPr/>
            <p:nvPr/>
          </p:nvSpPr>
          <p:spPr>
            <a:xfrm>
              <a:off x="3907591" y="3307282"/>
              <a:ext cx="4384066"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ми,</a:t>
              </a:r>
              <a:r>
                <a:rPr lang="ru-RU" sz="1200" spc="62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замещающими</a:t>
              </a:r>
              <a:r>
                <a:rPr lang="ru-RU" sz="1200" spc="625">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должности</a:t>
              </a:r>
              <a:r>
                <a:rPr lang="ru-RU" sz="1200" spc="63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в</a:t>
              </a:r>
              <a:r>
                <a:rPr lang="ru-RU" sz="1200" spc="630">
                  <a:solidFill>
                    <a:srgbClr val="181717"/>
                  </a:solidFill>
                  <a:effectLst/>
                  <a:latin typeface="Calibri" panose="020F0502020204030204" pitchFamily="34" charset="0"/>
                  <a:ea typeface="Calibri" panose="020F0502020204030204" pitchFamily="34" charset="0"/>
                </a:rPr>
                <a:t> </a:t>
              </a:r>
              <a:r>
                <a:rPr lang="ru-RU" sz="1200">
                  <a:solidFill>
                    <a:srgbClr val="181717"/>
                  </a:solidFill>
                  <a:effectLst/>
                  <a:latin typeface="Calibri" panose="020F0502020204030204" pitchFamily="34" charset="0"/>
                  <a:ea typeface="Calibri" panose="020F0502020204030204" pitchFamily="34" charset="0"/>
                </a:rPr>
                <a:t>аппарате</a:t>
              </a:r>
              <a:r>
                <a:rPr lang="ru-RU" sz="1200" spc="6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33" name="Rectangle 2827"/>
            <p:cNvSpPr/>
            <p:nvPr/>
          </p:nvSpPr>
          <p:spPr>
            <a:xfrm>
              <a:off x="3907591" y="3472331"/>
              <a:ext cx="1424742"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Правительства</a:t>
              </a:r>
              <a:endParaRPr lang="ru-RU" sz="1100">
                <a:solidFill>
                  <a:srgbClr val="000000"/>
                </a:solidFill>
                <a:effectLst/>
                <a:latin typeface="Calibri" panose="020F0502020204030204" pitchFamily="34" charset="0"/>
                <a:ea typeface="Calibri" panose="020F0502020204030204" pitchFamily="34" charset="0"/>
              </a:endParaRPr>
            </a:p>
          </p:txBody>
        </p:sp>
        <p:sp>
          <p:nvSpPr>
            <p:cNvPr id="34" name="Rectangle 2828"/>
            <p:cNvSpPr/>
            <p:nvPr/>
          </p:nvSpPr>
          <p:spPr>
            <a:xfrm>
              <a:off x="1388267" y="5590543"/>
              <a:ext cx="6227712"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ОСНОВНЫЕ НОРМАТИВНЫЕ ПРАВОВЫЕ АКТЫ, ЛОКАЛЬНЫЕ АКТЫ</a:t>
              </a:r>
              <a:endParaRPr lang="ru-RU" sz="1100">
                <a:solidFill>
                  <a:srgbClr val="000000"/>
                </a:solidFill>
                <a:effectLst/>
                <a:latin typeface="Calibri" panose="020F0502020204030204" pitchFamily="34" charset="0"/>
                <a:ea typeface="Calibri" panose="020F0502020204030204" pitchFamily="34" charset="0"/>
              </a:endParaRPr>
            </a:p>
          </p:txBody>
        </p:sp>
        <p:sp>
          <p:nvSpPr>
            <p:cNvPr id="35" name="Rectangle 2829"/>
            <p:cNvSpPr/>
            <p:nvPr/>
          </p:nvSpPr>
          <p:spPr>
            <a:xfrm>
              <a:off x="2319583" y="5986169"/>
              <a:ext cx="3748039" cy="190519"/>
            </a:xfrm>
            <a:prstGeom prst="rect">
              <a:avLst/>
            </a:prstGeom>
            <a:ln>
              <a:noFill/>
            </a:ln>
          </p:spPr>
          <p:txBody>
            <a:bodyPr vert="horz" lIns="0" tIns="0" rIns="0" bIns="0" rtlCol="0">
              <a:noAutofit/>
            </a:bodyPr>
            <a:lstStyle/>
            <a:p>
              <a:pPr>
                <a:lnSpc>
                  <a:spcPct val="107000"/>
                </a:lnSpc>
                <a:spcAft>
                  <a:spcPts val="800"/>
                </a:spcAft>
              </a:pPr>
              <a:r>
                <a:rPr lang="ru-RU" sz="1200" spc="-10">
                  <a:solidFill>
                    <a:srgbClr val="181717"/>
                  </a:solidFill>
                  <a:effectLst/>
                  <a:latin typeface="Calibri" panose="020F0502020204030204" pitchFamily="34" charset="0"/>
                  <a:ea typeface="Calibri" panose="020F0502020204030204" pitchFamily="34" charset="0"/>
                </a:rPr>
                <a:t>Трудовой</a:t>
              </a:r>
              <a:r>
                <a:rPr lang="ru-RU" sz="1200" spc="5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кодекс</a:t>
              </a:r>
              <a:r>
                <a:rPr lang="ru-RU" sz="1200" spc="5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Российской</a:t>
              </a:r>
              <a:r>
                <a:rPr lang="ru-RU" sz="1200" spc="5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Федерации</a:t>
              </a:r>
              <a:endParaRPr lang="ru-RU" sz="1100">
                <a:solidFill>
                  <a:srgbClr val="000000"/>
                </a:solidFill>
                <a:effectLst/>
                <a:latin typeface="Calibri" panose="020F0502020204030204" pitchFamily="34" charset="0"/>
                <a:ea typeface="Calibri" panose="020F0502020204030204" pitchFamily="34" charset="0"/>
              </a:endParaRPr>
            </a:p>
          </p:txBody>
        </p:sp>
        <p:pic>
          <p:nvPicPr>
            <p:cNvPr id="36" name="Picture 23662"/>
            <p:cNvPicPr/>
            <p:nvPr/>
          </p:nvPicPr>
          <p:blipFill>
            <a:blip r:embed="rId4" cstate="email">
              <a:extLst>
                <a:ext uri="{28A0092B-C50C-407E-A947-70E740481C1C}">
                  <a14:useLocalDpi xmlns:a14="http://schemas.microsoft.com/office/drawing/2010/main"/>
                </a:ext>
              </a:extLst>
            </a:blip>
            <a:stretch>
              <a:fillRect/>
            </a:stretch>
          </p:blipFill>
          <p:spPr>
            <a:xfrm>
              <a:off x="-3669" y="396240"/>
              <a:ext cx="7461504" cy="725424"/>
            </a:xfrm>
            <a:prstGeom prst="rect">
              <a:avLst/>
            </a:prstGeom>
          </p:spPr>
        </p:pic>
        <p:sp>
          <p:nvSpPr>
            <p:cNvPr id="37" name="Shape 2832"/>
            <p:cNvSpPr/>
            <p:nvPr/>
          </p:nvSpPr>
          <p:spPr>
            <a:xfrm>
              <a:off x="167940" y="579602"/>
              <a:ext cx="7119925" cy="358102"/>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307"/>
                    <a:pt x="7055117" y="358102"/>
                    <a:pt x="6975919" y="358102"/>
                  </a:cubicBezTo>
                  <a:lnTo>
                    <a:pt x="143992" y="358102"/>
                  </a:lnTo>
                  <a:cubicBezTo>
                    <a:pt x="64795" y="358102"/>
                    <a:pt x="0" y="293307"/>
                    <a:pt x="0" y="214097"/>
                  </a:cubicBezTo>
                  <a:lnTo>
                    <a:pt x="0" y="144005"/>
                  </a:lnTo>
                  <a:cubicBezTo>
                    <a:pt x="0" y="64808"/>
                    <a:pt x="64795" y="0"/>
                    <a:pt x="143992" y="0"/>
                  </a:cubicBezTo>
                  <a:close/>
                </a:path>
              </a:pathLst>
            </a:custGeom>
            <a:ln w="0" cap="flat">
              <a:miter lim="127000"/>
            </a:ln>
          </p:spPr>
          <p:style>
            <a:lnRef idx="0">
              <a:srgbClr val="000000">
                <a:alpha val="0"/>
              </a:srgbClr>
            </a:lnRef>
            <a:fillRef idx="1">
              <a:srgbClr val="466BA5"/>
            </a:fillRef>
            <a:effectRef idx="0">
              <a:scrgbClr r="0" g="0" b="0"/>
            </a:effectRef>
            <a:fontRef idx="none"/>
          </p:style>
          <p:txBody>
            <a:bodyPr/>
            <a:lstStyle/>
            <a:p>
              <a:endParaRPr lang="ru-RU"/>
            </a:p>
          </p:txBody>
        </p:sp>
        <p:sp>
          <p:nvSpPr>
            <p:cNvPr id="38" name="Shape 2833"/>
            <p:cNvSpPr/>
            <p:nvPr/>
          </p:nvSpPr>
          <p:spPr>
            <a:xfrm>
              <a:off x="167940" y="579602"/>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9" name="Rectangle 22702"/>
            <p:cNvSpPr/>
            <p:nvPr/>
          </p:nvSpPr>
          <p:spPr>
            <a:xfrm>
              <a:off x="1729542" y="700791"/>
              <a:ext cx="5376811"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ОТПУСК БЕЗ СОХРАНЕНИЯ ДЕНЕЖНОГО СОДЕРЖАНИЯ</a:t>
              </a:r>
              <a:endParaRPr lang="ru-RU" sz="1100">
                <a:solidFill>
                  <a:srgbClr val="000000"/>
                </a:solidFill>
                <a:effectLst/>
                <a:latin typeface="Calibri" panose="020F0502020204030204" pitchFamily="34" charset="0"/>
                <a:ea typeface="Calibri" panose="020F0502020204030204" pitchFamily="34" charset="0"/>
              </a:endParaRPr>
            </a:p>
          </p:txBody>
        </p:sp>
        <p:sp>
          <p:nvSpPr>
            <p:cNvPr id="40" name="Rectangle 22701"/>
            <p:cNvSpPr/>
            <p:nvPr/>
          </p:nvSpPr>
          <p:spPr>
            <a:xfrm>
              <a:off x="5769209" y="700791"/>
              <a:ext cx="56754"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ru-RU" sz="1100">
                <a:solidFill>
                  <a:srgbClr val="000000"/>
                </a:solidFill>
                <a:effectLst/>
                <a:latin typeface="Calibri" panose="020F0502020204030204" pitchFamily="34" charset="0"/>
                <a:ea typeface="Calibri" panose="020F0502020204030204" pitchFamily="34" charset="0"/>
              </a:endParaRPr>
            </a:p>
          </p:txBody>
        </p:sp>
        <p:sp>
          <p:nvSpPr>
            <p:cNvPr id="41" name="Rectangle 22700"/>
            <p:cNvSpPr/>
            <p:nvPr/>
          </p:nvSpPr>
          <p:spPr>
            <a:xfrm>
              <a:off x="1647246" y="700791"/>
              <a:ext cx="113508"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ru-RU" sz="1100">
                <a:solidFill>
                  <a:srgbClr val="000000"/>
                </a:solidFill>
                <a:effectLst/>
                <a:latin typeface="Calibri" panose="020F0502020204030204" pitchFamily="34" charset="0"/>
                <a:ea typeface="Calibri" panose="020F0502020204030204" pitchFamily="34" charset="0"/>
              </a:endParaRPr>
            </a:p>
          </p:txBody>
        </p:sp>
        <p:sp>
          <p:nvSpPr>
            <p:cNvPr id="42" name="Rectangle 22705"/>
            <p:cNvSpPr/>
            <p:nvPr/>
          </p:nvSpPr>
          <p:spPr>
            <a:xfrm>
              <a:off x="2260808" y="4453488"/>
              <a:ext cx="113508"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ru-RU" sz="1100">
                <a:solidFill>
                  <a:srgbClr val="000000"/>
                </a:solidFill>
                <a:effectLst/>
                <a:latin typeface="Calibri" panose="020F0502020204030204" pitchFamily="34" charset="0"/>
                <a:ea typeface="Calibri" panose="020F0502020204030204" pitchFamily="34" charset="0"/>
              </a:endParaRPr>
            </a:p>
          </p:txBody>
        </p:sp>
        <p:sp>
          <p:nvSpPr>
            <p:cNvPr id="43" name="Rectangle 22706"/>
            <p:cNvSpPr/>
            <p:nvPr/>
          </p:nvSpPr>
          <p:spPr>
            <a:xfrm>
              <a:off x="2343104" y="4453488"/>
              <a:ext cx="3797435"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ОТПУСК ПО БЕРЕМЕННОСТИ И РОДАМ</a:t>
              </a:r>
              <a:endParaRPr lang="ru-RU" sz="1100">
                <a:solidFill>
                  <a:srgbClr val="000000"/>
                </a:solidFill>
                <a:effectLst/>
                <a:latin typeface="Calibri" panose="020F0502020204030204" pitchFamily="34" charset="0"/>
                <a:ea typeface="Calibri" panose="020F0502020204030204" pitchFamily="34" charset="0"/>
              </a:endParaRPr>
            </a:p>
          </p:txBody>
        </p:sp>
        <p:sp>
          <p:nvSpPr>
            <p:cNvPr id="44" name="Shape 2836"/>
            <p:cNvSpPr/>
            <p:nvPr/>
          </p:nvSpPr>
          <p:spPr>
            <a:xfrm>
              <a:off x="4179463" y="1710723"/>
              <a:ext cx="2710332" cy="108445"/>
            </a:xfrm>
            <a:custGeom>
              <a:avLst/>
              <a:gdLst/>
              <a:ahLst/>
              <a:cxnLst/>
              <a:rect l="0" t="0" r="0" b="0"/>
              <a:pathLst>
                <a:path w="2710332" h="108445">
                  <a:moveTo>
                    <a:pt x="0" y="0"/>
                  </a:moveTo>
                  <a:lnTo>
                    <a:pt x="2710332" y="0"/>
                  </a:lnTo>
                  <a:lnTo>
                    <a:pt x="1388593" y="106655"/>
                  </a:lnTo>
                  <a:cubicBezTo>
                    <a:pt x="1366393" y="108445"/>
                    <a:pt x="1343939" y="108445"/>
                    <a:pt x="1321727" y="106655"/>
                  </a:cubicBezTo>
                  <a:lnTo>
                    <a:pt x="0" y="0"/>
                  </a:lnTo>
                  <a:close/>
                </a:path>
              </a:pathLst>
            </a:custGeom>
            <a:ln w="20841" cap="flat">
              <a:miter lim="127000"/>
            </a:ln>
          </p:spPr>
          <p:style>
            <a:lnRef idx="1">
              <a:srgbClr val="FFFEFD"/>
            </a:lnRef>
            <a:fillRef idx="1">
              <a:srgbClr val="86CAE8"/>
            </a:fillRef>
            <a:effectRef idx="0">
              <a:scrgbClr r="0" g="0" b="0"/>
            </a:effectRef>
            <a:fontRef idx="none"/>
          </p:style>
          <p:txBody>
            <a:bodyPr/>
            <a:lstStyle/>
            <a:p>
              <a:endParaRPr lang="ru-RU"/>
            </a:p>
          </p:txBody>
        </p:sp>
        <p:sp>
          <p:nvSpPr>
            <p:cNvPr id="45" name="Shape 2837"/>
            <p:cNvSpPr/>
            <p:nvPr/>
          </p:nvSpPr>
          <p:spPr>
            <a:xfrm>
              <a:off x="566007" y="1710723"/>
              <a:ext cx="2710320" cy="108445"/>
            </a:xfrm>
            <a:custGeom>
              <a:avLst/>
              <a:gdLst/>
              <a:ahLst/>
              <a:cxnLst/>
              <a:rect l="0" t="0" r="0" b="0"/>
              <a:pathLst>
                <a:path w="2710320" h="108445">
                  <a:moveTo>
                    <a:pt x="0" y="0"/>
                  </a:moveTo>
                  <a:lnTo>
                    <a:pt x="2710320" y="0"/>
                  </a:lnTo>
                  <a:lnTo>
                    <a:pt x="1388593" y="106655"/>
                  </a:lnTo>
                  <a:cubicBezTo>
                    <a:pt x="1366393" y="108445"/>
                    <a:pt x="1343939" y="108445"/>
                    <a:pt x="1321727" y="106655"/>
                  </a:cubicBezTo>
                  <a:lnTo>
                    <a:pt x="0" y="0"/>
                  </a:lnTo>
                  <a:close/>
                </a:path>
              </a:pathLst>
            </a:custGeom>
            <a:ln w="20841" cap="flat">
              <a:miter lim="127000"/>
            </a:ln>
          </p:spPr>
          <p:style>
            <a:lnRef idx="1">
              <a:srgbClr val="FFFEFD"/>
            </a:lnRef>
            <a:fillRef idx="1">
              <a:srgbClr val="86CAE8"/>
            </a:fillRef>
            <a:effectRef idx="0">
              <a:scrgbClr r="0" g="0" b="0"/>
            </a:effectRef>
            <a:fontRef idx="none"/>
          </p:style>
          <p:txBody>
            <a:bodyPr/>
            <a:lstStyle/>
            <a:p>
              <a:endParaRPr lang="ru-RU"/>
            </a:p>
          </p:txBody>
        </p:sp>
        <p:sp>
          <p:nvSpPr>
            <p:cNvPr id="47" name="Shape 2839"/>
            <p:cNvSpPr/>
            <p:nvPr/>
          </p:nvSpPr>
          <p:spPr>
            <a:xfrm>
              <a:off x="167939" y="1047719"/>
              <a:ext cx="3506470" cy="663004"/>
            </a:xfrm>
            <a:custGeom>
              <a:avLst/>
              <a:gdLst/>
              <a:ahLst/>
              <a:cxnLst/>
              <a:rect l="0" t="0" r="0" b="0"/>
              <a:pathLst>
                <a:path w="3506470" h="663004">
                  <a:moveTo>
                    <a:pt x="3362465" y="663004"/>
                  </a:moveTo>
                  <a:lnTo>
                    <a:pt x="143992" y="663004"/>
                  </a:lnTo>
                  <a:cubicBezTo>
                    <a:pt x="64465" y="663004"/>
                    <a:pt x="0" y="598538"/>
                    <a:pt x="0" y="518998"/>
                  </a:cubicBezTo>
                  <a:lnTo>
                    <a:pt x="0" y="144005"/>
                  </a:lnTo>
                  <a:cubicBezTo>
                    <a:pt x="0" y="64478"/>
                    <a:pt x="64465" y="0"/>
                    <a:pt x="143992" y="0"/>
                  </a:cubicBezTo>
                  <a:lnTo>
                    <a:pt x="3362465" y="0"/>
                  </a:lnTo>
                  <a:cubicBezTo>
                    <a:pt x="3441992" y="0"/>
                    <a:pt x="3506470" y="64478"/>
                    <a:pt x="3506470" y="144005"/>
                  </a:cubicBezTo>
                  <a:lnTo>
                    <a:pt x="3506470" y="518998"/>
                  </a:lnTo>
                  <a:cubicBezTo>
                    <a:pt x="3506470" y="598538"/>
                    <a:pt x="3441992" y="663004"/>
                    <a:pt x="3362465" y="663004"/>
                  </a:cubicBezTo>
                  <a:close/>
                </a:path>
              </a:pathLst>
            </a:custGeom>
            <a:ln w="25400" cap="flat">
              <a:miter lim="127000"/>
            </a:ln>
          </p:spPr>
          <p:style>
            <a:lnRef idx="1">
              <a:srgbClr val="86CAE8"/>
            </a:lnRef>
            <a:fillRef idx="0">
              <a:srgbClr val="000000">
                <a:alpha val="0"/>
              </a:srgbClr>
            </a:fillRef>
            <a:effectRef idx="0">
              <a:scrgbClr r="0" g="0" b="0"/>
            </a:effectRef>
            <a:fontRef idx="none"/>
          </p:style>
          <p:txBody>
            <a:bodyPr/>
            <a:lstStyle/>
            <a:p>
              <a:endParaRPr lang="ru-RU"/>
            </a:p>
          </p:txBody>
        </p:sp>
        <p:sp>
          <p:nvSpPr>
            <p:cNvPr id="49" name="Shape 2841"/>
            <p:cNvSpPr/>
            <p:nvPr/>
          </p:nvSpPr>
          <p:spPr>
            <a:xfrm>
              <a:off x="3781395" y="1047719"/>
              <a:ext cx="3506470" cy="663004"/>
            </a:xfrm>
            <a:custGeom>
              <a:avLst/>
              <a:gdLst/>
              <a:ahLst/>
              <a:cxnLst/>
              <a:rect l="0" t="0" r="0" b="0"/>
              <a:pathLst>
                <a:path w="3506470" h="663004">
                  <a:moveTo>
                    <a:pt x="3362465" y="663004"/>
                  </a:moveTo>
                  <a:lnTo>
                    <a:pt x="143992" y="663004"/>
                  </a:lnTo>
                  <a:cubicBezTo>
                    <a:pt x="64465" y="663004"/>
                    <a:pt x="0" y="598538"/>
                    <a:pt x="0" y="518998"/>
                  </a:cubicBezTo>
                  <a:lnTo>
                    <a:pt x="0" y="144005"/>
                  </a:lnTo>
                  <a:cubicBezTo>
                    <a:pt x="0" y="64478"/>
                    <a:pt x="64465" y="0"/>
                    <a:pt x="143992" y="0"/>
                  </a:cubicBezTo>
                  <a:lnTo>
                    <a:pt x="3362465" y="0"/>
                  </a:lnTo>
                  <a:cubicBezTo>
                    <a:pt x="3441992" y="0"/>
                    <a:pt x="3506470" y="64478"/>
                    <a:pt x="3506470" y="144005"/>
                  </a:cubicBezTo>
                  <a:lnTo>
                    <a:pt x="3506470" y="518998"/>
                  </a:lnTo>
                  <a:cubicBezTo>
                    <a:pt x="3506470" y="598538"/>
                    <a:pt x="3441992" y="663004"/>
                    <a:pt x="3362465" y="663004"/>
                  </a:cubicBezTo>
                  <a:close/>
                </a:path>
              </a:pathLst>
            </a:custGeom>
            <a:ln w="25400" cap="flat">
              <a:miter lim="127000"/>
            </a:ln>
          </p:spPr>
          <p:style>
            <a:lnRef idx="1">
              <a:srgbClr val="86CAE8"/>
            </a:lnRef>
            <a:fillRef idx="0">
              <a:srgbClr val="000000">
                <a:alpha val="0"/>
              </a:srgbClr>
            </a:fillRef>
            <a:effectRef idx="0">
              <a:scrgbClr r="0" g="0" b="0"/>
            </a:effectRef>
            <a:fontRef idx="none"/>
          </p:style>
          <p:txBody>
            <a:bodyPr/>
            <a:lstStyle/>
            <a:p>
              <a:endParaRPr lang="ru-RU"/>
            </a:p>
          </p:txBody>
        </p:sp>
        <p:sp>
          <p:nvSpPr>
            <p:cNvPr id="50" name="Rectangle 2842"/>
            <p:cNvSpPr/>
            <p:nvPr/>
          </p:nvSpPr>
          <p:spPr>
            <a:xfrm>
              <a:off x="294193" y="1153855"/>
              <a:ext cx="285796" cy="190519"/>
            </a:xfrm>
            <a:prstGeom prst="rect">
              <a:avLst/>
            </a:prstGeom>
            <a:ln>
              <a:noFill/>
            </a:ln>
          </p:spPr>
          <p:txBody>
            <a:bodyPr vert="horz" lIns="0" tIns="0" rIns="0" bIns="0" rtlCol="0">
              <a:noAutofit/>
            </a:bodyPr>
            <a:lstStyle/>
            <a:p>
              <a:pPr>
                <a:lnSpc>
                  <a:spcPct val="107000"/>
                </a:lnSpc>
                <a:spcAft>
                  <a:spcPts val="800"/>
                </a:spcAft>
              </a:pPr>
              <a:r>
                <a:rPr lang="ru-RU" sz="1200" b="1" spc="10">
                  <a:solidFill>
                    <a:srgbClr val="181717"/>
                  </a:solidFill>
                  <a:effectLst/>
                  <a:latin typeface="Calibri" panose="020F0502020204030204" pitchFamily="34" charset="0"/>
                  <a:ea typeface="Calibri" panose="020F0502020204030204" pitchFamily="34" charset="0"/>
                </a:rPr>
                <a:t>2.1</a:t>
              </a:r>
              <a:endParaRPr lang="ru-RU" sz="1100">
                <a:solidFill>
                  <a:srgbClr val="000000"/>
                </a:solidFill>
                <a:effectLst/>
                <a:latin typeface="Calibri" panose="020F0502020204030204" pitchFamily="34" charset="0"/>
                <a:ea typeface="Calibri" panose="020F0502020204030204" pitchFamily="34" charset="0"/>
              </a:endParaRPr>
            </a:p>
          </p:txBody>
        </p:sp>
        <p:sp>
          <p:nvSpPr>
            <p:cNvPr id="51" name="Rectangle 2843"/>
            <p:cNvSpPr/>
            <p:nvPr/>
          </p:nvSpPr>
          <p:spPr>
            <a:xfrm>
              <a:off x="510601" y="1153855"/>
              <a:ext cx="4097865" cy="190519"/>
            </a:xfrm>
            <a:prstGeom prst="rect">
              <a:avLst/>
            </a:prstGeom>
            <a:ln>
              <a:noFill/>
            </a:ln>
          </p:spPr>
          <p:txBody>
            <a:bodyPr vert="horz" lIns="0" tIns="0" rIns="0" bIns="0" rtlCol="0">
              <a:noAutofit/>
            </a:bodyPr>
            <a:lstStyle/>
            <a:p>
              <a:pPr>
                <a:lnSpc>
                  <a:spcPct val="107000"/>
                </a:lnSpc>
                <a:spcAft>
                  <a:spcPts val="800"/>
                </a:spcAft>
              </a:pPr>
              <a:r>
                <a:rPr lang="ru-RU" sz="1200" spc="515">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продолжительностью</a:t>
              </a:r>
              <a:r>
                <a:rPr lang="ru-RU" sz="1200" spc="52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не</a:t>
              </a:r>
              <a:r>
                <a:rPr lang="ru-RU" sz="1200" spc="52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более</a:t>
              </a:r>
              <a:r>
                <a:rPr lang="ru-RU" sz="1200" spc="52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одного</a:t>
              </a:r>
              <a:r>
                <a:rPr lang="ru-RU" sz="1200" spc="75">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52" name="Rectangle 2844"/>
            <p:cNvSpPr/>
            <p:nvPr/>
          </p:nvSpPr>
          <p:spPr>
            <a:xfrm>
              <a:off x="294193" y="1318904"/>
              <a:ext cx="4386316" cy="190519"/>
            </a:xfrm>
            <a:prstGeom prst="rect">
              <a:avLst/>
            </a:prstGeom>
            <a:ln>
              <a:noFill/>
            </a:ln>
          </p:spPr>
          <p:txBody>
            <a:bodyPr vert="horz" lIns="0" tIns="0" rIns="0" bIns="0" rtlCol="0">
              <a:noAutofit/>
            </a:bodyPr>
            <a:lstStyle/>
            <a:p>
              <a:pPr>
                <a:lnSpc>
                  <a:spcPct val="107000"/>
                </a:lnSpc>
                <a:spcAft>
                  <a:spcPts val="800"/>
                </a:spcAft>
              </a:pPr>
              <a:r>
                <a:rPr lang="ru-RU" sz="1200" spc="10">
                  <a:solidFill>
                    <a:srgbClr val="181717"/>
                  </a:solidFill>
                  <a:effectLst/>
                  <a:latin typeface="Calibri" panose="020F0502020204030204" pitchFamily="34" charset="0"/>
                  <a:ea typeface="Calibri" panose="020F0502020204030204" pitchFamily="34" charset="0"/>
                </a:rPr>
                <a:t>года</a:t>
              </a:r>
              <a:r>
                <a:rPr lang="ru-RU" sz="1200" spc="14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(по</a:t>
              </a:r>
              <a:r>
                <a:rPr lang="ru-RU" sz="1200" spc="14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семейным</a:t>
              </a:r>
              <a:r>
                <a:rPr lang="ru-RU" sz="1200" spc="14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обстоятельствам</a:t>
              </a:r>
              <a:r>
                <a:rPr lang="ru-RU" sz="1200" spc="14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и</a:t>
              </a:r>
              <a:r>
                <a:rPr lang="ru-RU" sz="1200" spc="14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иным</a:t>
              </a:r>
              <a:r>
                <a:rPr lang="ru-RU" sz="1200" spc="75">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53" name="Rectangle 2845"/>
            <p:cNvSpPr/>
            <p:nvPr/>
          </p:nvSpPr>
          <p:spPr>
            <a:xfrm>
              <a:off x="294193" y="1483954"/>
              <a:ext cx="2470876" cy="190519"/>
            </a:xfrm>
            <a:prstGeom prst="rect">
              <a:avLst/>
            </a:prstGeom>
            <a:ln>
              <a:noFill/>
            </a:ln>
          </p:spPr>
          <p:txBody>
            <a:bodyPr vert="horz" lIns="0" tIns="0" rIns="0" bIns="0" rtlCol="0">
              <a:noAutofit/>
            </a:bodyPr>
            <a:lstStyle/>
            <a:p>
              <a:pPr>
                <a:lnSpc>
                  <a:spcPct val="107000"/>
                </a:lnSpc>
                <a:spcAft>
                  <a:spcPts val="800"/>
                </a:spcAft>
              </a:pPr>
              <a:r>
                <a:rPr lang="ru-RU" sz="1200" spc="10">
                  <a:solidFill>
                    <a:srgbClr val="181717"/>
                  </a:solidFill>
                  <a:effectLst/>
                  <a:latin typeface="Calibri" panose="020F0502020204030204" pitchFamily="34" charset="0"/>
                  <a:ea typeface="Calibri" panose="020F0502020204030204" pitchFamily="34" charset="0"/>
                </a:rPr>
                <a:t>уважительным</a:t>
              </a:r>
              <a:r>
                <a:rPr lang="ru-RU" sz="1200" spc="75">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причинам)</a:t>
              </a:r>
              <a:endParaRPr lang="ru-RU" sz="1100">
                <a:solidFill>
                  <a:srgbClr val="000000"/>
                </a:solidFill>
                <a:effectLst/>
                <a:latin typeface="Calibri" panose="020F0502020204030204" pitchFamily="34" charset="0"/>
                <a:ea typeface="Calibri" panose="020F0502020204030204" pitchFamily="34" charset="0"/>
              </a:endParaRPr>
            </a:p>
          </p:txBody>
        </p:sp>
        <p:sp>
          <p:nvSpPr>
            <p:cNvPr id="54" name="Rectangle 22703"/>
            <p:cNvSpPr/>
            <p:nvPr/>
          </p:nvSpPr>
          <p:spPr>
            <a:xfrm>
              <a:off x="3907597" y="1153703"/>
              <a:ext cx="285796" cy="190518"/>
            </a:xfrm>
            <a:prstGeom prst="rect">
              <a:avLst/>
            </a:prstGeom>
            <a:ln>
              <a:noFill/>
            </a:ln>
          </p:spPr>
          <p:txBody>
            <a:bodyPr vert="horz" lIns="0" tIns="0" rIns="0" bIns="0" rtlCol="0">
              <a:noAutofit/>
            </a:bodyPr>
            <a:lstStyle/>
            <a:p>
              <a:pPr>
                <a:lnSpc>
                  <a:spcPct val="107000"/>
                </a:lnSpc>
                <a:spcAft>
                  <a:spcPts val="800"/>
                </a:spcAft>
              </a:pPr>
              <a:r>
                <a:rPr lang="ru-RU" sz="1200" b="1" spc="10" dirty="0">
                  <a:solidFill>
                    <a:srgbClr val="181717"/>
                  </a:solidFill>
                  <a:effectLst/>
                  <a:latin typeface="Calibri" panose="020F0502020204030204" pitchFamily="34" charset="0"/>
                  <a:ea typeface="Calibri" panose="020F0502020204030204" pitchFamily="34" charset="0"/>
                </a:rPr>
                <a:t>2.2</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55" name="Rectangle 22704"/>
            <p:cNvSpPr/>
            <p:nvPr/>
          </p:nvSpPr>
          <p:spPr>
            <a:xfrm>
              <a:off x="4124005" y="1153703"/>
              <a:ext cx="114724" cy="190518"/>
            </a:xfrm>
            <a:prstGeom prst="rect">
              <a:avLst/>
            </a:prstGeom>
            <a:ln>
              <a:noFill/>
            </a:ln>
          </p:spPr>
          <p:txBody>
            <a:bodyPr vert="horz" lIns="0" tIns="0" rIns="0" bIns="0" rtlCol="0">
              <a:noAutofit/>
            </a:bodyPr>
            <a:lstStyle/>
            <a:p>
              <a:pPr>
                <a:lnSpc>
                  <a:spcPct val="107000"/>
                </a:lnSpc>
                <a:spcAft>
                  <a:spcPts val="800"/>
                </a:spcAft>
              </a:pPr>
              <a:r>
                <a:rPr lang="ru-RU" sz="1200" b="1" spc="75">
                  <a:solidFill>
                    <a:srgbClr val="181717"/>
                  </a:solidFill>
                  <a:effectLst/>
                  <a:latin typeface="Calibri" panose="020F0502020204030204" pitchFamily="34" charset="0"/>
                  <a:ea typeface="Calibri" panose="020F0502020204030204" pitchFamily="34" charset="0"/>
                </a:rPr>
                <a:t> </a:t>
              </a:r>
              <a:r>
                <a:rPr lang="ru-RU" sz="1200" b="1" spc="7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56" name="Rectangle 2847"/>
            <p:cNvSpPr/>
            <p:nvPr/>
          </p:nvSpPr>
          <p:spPr>
            <a:xfrm>
              <a:off x="4211787" y="1153703"/>
              <a:ext cx="3921484" cy="190518"/>
            </a:xfrm>
            <a:prstGeom prst="rect">
              <a:avLst/>
            </a:prstGeom>
            <a:ln>
              <a:noFill/>
            </a:ln>
          </p:spPr>
          <p:txBody>
            <a:bodyPr vert="horz" lIns="0" tIns="0" rIns="0" bIns="0" rtlCol="0">
              <a:noAutofit/>
            </a:bodyPr>
            <a:lstStyle/>
            <a:p>
              <a:pPr>
                <a:lnSpc>
                  <a:spcPct val="107000"/>
                </a:lnSpc>
                <a:spcAft>
                  <a:spcPts val="800"/>
                </a:spcAft>
              </a:pPr>
              <a:r>
                <a:rPr lang="ru-RU" sz="1200" spc="10">
                  <a:solidFill>
                    <a:srgbClr val="181717"/>
                  </a:solidFill>
                  <a:effectLst/>
                  <a:latin typeface="Calibri" panose="020F0502020204030204" pitchFamily="34" charset="0"/>
                  <a:ea typeface="Calibri" panose="020F0502020204030204" pitchFamily="34" charset="0"/>
                </a:rPr>
                <a:t>в</a:t>
              </a:r>
              <a:r>
                <a:rPr lang="ru-RU" sz="1200" spc="75">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случаях,</a:t>
              </a:r>
              <a:r>
                <a:rPr lang="ru-RU" sz="1200" spc="75">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предусмотренных</a:t>
              </a:r>
              <a:r>
                <a:rPr lang="ru-RU" sz="1200" spc="75">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федераль-</a:t>
              </a:r>
              <a:endParaRPr lang="ru-RU" sz="1100">
                <a:solidFill>
                  <a:srgbClr val="000000"/>
                </a:solidFill>
                <a:effectLst/>
                <a:latin typeface="Calibri" panose="020F0502020204030204" pitchFamily="34" charset="0"/>
                <a:ea typeface="Calibri" panose="020F0502020204030204" pitchFamily="34" charset="0"/>
              </a:endParaRPr>
            </a:p>
          </p:txBody>
        </p:sp>
        <p:sp>
          <p:nvSpPr>
            <p:cNvPr id="57" name="Rectangle 2848"/>
            <p:cNvSpPr/>
            <p:nvPr/>
          </p:nvSpPr>
          <p:spPr>
            <a:xfrm>
              <a:off x="3907597" y="1318752"/>
              <a:ext cx="4327433" cy="190519"/>
            </a:xfrm>
            <a:prstGeom prst="rect">
              <a:avLst/>
            </a:prstGeom>
            <a:ln>
              <a:noFill/>
            </a:ln>
          </p:spPr>
          <p:txBody>
            <a:bodyPr vert="horz" lIns="0" tIns="0" rIns="0" bIns="0" rtlCol="0">
              <a:noAutofit/>
            </a:bodyPr>
            <a:lstStyle/>
            <a:p>
              <a:pPr>
                <a:lnSpc>
                  <a:spcPct val="107000"/>
                </a:lnSpc>
                <a:spcAft>
                  <a:spcPts val="800"/>
                </a:spcAft>
              </a:pPr>
              <a:r>
                <a:rPr lang="ru-RU" sz="1200" spc="10">
                  <a:solidFill>
                    <a:srgbClr val="181717"/>
                  </a:solidFill>
                  <a:effectLst/>
                  <a:latin typeface="Calibri" panose="020F0502020204030204" pitchFamily="34" charset="0"/>
                  <a:ea typeface="Calibri" panose="020F0502020204030204" pitchFamily="34" charset="0"/>
                </a:rPr>
                <a:t>ными</a:t>
              </a:r>
              <a:r>
                <a:rPr lang="ru-RU" sz="1200" spc="19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законами</a:t>
              </a:r>
              <a:r>
                <a:rPr lang="ru-RU" sz="1200" spc="19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и</a:t>
              </a:r>
              <a:r>
                <a:rPr lang="ru-RU" sz="1200" spc="19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по</a:t>
              </a:r>
              <a:r>
                <a:rPr lang="ru-RU" sz="1200" spc="19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разрешению</a:t>
              </a:r>
              <a:r>
                <a:rPr lang="ru-RU" sz="1200" spc="19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работода-</a:t>
              </a:r>
              <a:endParaRPr lang="ru-RU" sz="1100">
                <a:solidFill>
                  <a:srgbClr val="000000"/>
                </a:solidFill>
                <a:effectLst/>
                <a:latin typeface="Calibri" panose="020F0502020204030204" pitchFamily="34" charset="0"/>
                <a:ea typeface="Calibri" panose="020F0502020204030204" pitchFamily="34" charset="0"/>
              </a:endParaRPr>
            </a:p>
          </p:txBody>
        </p:sp>
        <p:sp>
          <p:nvSpPr>
            <p:cNvPr id="58" name="Rectangle 2849"/>
            <p:cNvSpPr/>
            <p:nvPr/>
          </p:nvSpPr>
          <p:spPr>
            <a:xfrm>
              <a:off x="3907597" y="1483801"/>
              <a:ext cx="430781" cy="190519"/>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alibri" panose="020F0502020204030204" pitchFamily="34" charset="0"/>
                  <a:ea typeface="Calibri" panose="020F0502020204030204" pitchFamily="34" charset="0"/>
                </a:rPr>
                <a:t>теля</a:t>
              </a:r>
              <a:endParaRPr lang="ru-RU" sz="1100">
                <a:solidFill>
                  <a:srgbClr val="000000"/>
                </a:solidFill>
                <a:effectLst/>
                <a:latin typeface="Calibri" panose="020F0502020204030204" pitchFamily="34" charset="0"/>
                <a:ea typeface="Calibri" panose="020F0502020204030204" pitchFamily="34" charset="0"/>
              </a:endParaRPr>
            </a:p>
          </p:txBody>
        </p:sp>
        <p:sp>
          <p:nvSpPr>
            <p:cNvPr id="59" name="Rectangle 2850"/>
            <p:cNvSpPr/>
            <p:nvPr/>
          </p:nvSpPr>
          <p:spPr>
            <a:xfrm>
              <a:off x="305775" y="6480392"/>
              <a:ext cx="1120887" cy="196655"/>
            </a:xfrm>
            <a:prstGeom prst="rect">
              <a:avLst/>
            </a:prstGeom>
            <a:ln>
              <a:noFill/>
            </a:ln>
          </p:spPr>
          <p:txBody>
            <a:bodyPr vert="horz" lIns="0" tIns="0" rIns="0" bIns="0" rtlCol="0">
              <a:noAutofit/>
            </a:bodyPr>
            <a:lstStyle/>
            <a:p>
              <a:pPr>
                <a:lnSpc>
                  <a:spcPct val="107000"/>
                </a:lnSpc>
                <a:spcAft>
                  <a:spcPts val="800"/>
                </a:spcAft>
              </a:pPr>
              <a:r>
                <a:rPr lang="ru-RU" sz="12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ВЫПЛАТЫ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0" name="Rectangle 2851"/>
            <p:cNvSpPr/>
            <p:nvPr/>
          </p:nvSpPr>
          <p:spPr>
            <a:xfrm>
              <a:off x="1145499" y="6480392"/>
              <a:ext cx="8038199" cy="196655"/>
            </a:xfrm>
            <a:prstGeom prst="rect">
              <a:avLst/>
            </a:prstGeom>
            <a:ln>
              <a:noFill/>
            </a:ln>
          </p:spPr>
          <p:txBody>
            <a:bodyPr vert="horz" lIns="0" tIns="0" rIns="0" bIns="0" rtlCol="0">
              <a:noAutofit/>
            </a:bodyPr>
            <a:lstStyle/>
            <a:p>
              <a:pPr>
                <a:lnSpc>
                  <a:spcPct val="107000"/>
                </a:lnSpc>
                <a:spcAft>
                  <a:spcPts val="800"/>
                </a:spcAft>
              </a:pPr>
              <a:r>
                <a:rPr lang="ru-RU" sz="1200"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пособие по государственному социальному страхованию в размере среднего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1" name="Rectangle 2852"/>
            <p:cNvSpPr/>
            <p:nvPr/>
          </p:nvSpPr>
          <p:spPr>
            <a:xfrm>
              <a:off x="305775" y="6645441"/>
              <a:ext cx="9039840" cy="196655"/>
            </a:xfrm>
            <a:prstGeom prst="rect">
              <a:avLst/>
            </a:prstGeom>
            <a:ln>
              <a:noFill/>
            </a:ln>
          </p:spPr>
          <p:txBody>
            <a:bodyPr vert="horz" lIns="0" tIns="0" rIns="0" bIns="0" rtlCol="0">
              <a:noAutofit/>
            </a:bodyPr>
            <a:lstStyle/>
            <a:p>
              <a:pPr>
                <a:lnSpc>
                  <a:spcPct val="107000"/>
                </a:lnSpc>
                <a:spcAft>
                  <a:spcPts val="800"/>
                </a:spcAft>
              </a:pPr>
              <a:r>
                <a:rPr lang="ru-RU" sz="1200"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заработка, на который начисляются страховые взносы на обязательное социальное </a:t>
              </a:r>
              <a:r>
                <a:rPr lang="ru-RU" sz="1200" dirty="0" err="1" smtClean="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страхо</a:t>
              </a:r>
              <a:r>
                <a:rPr lang="ru-RU" sz="1200" dirty="0" smtClean="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2" name="Rectangle 2853"/>
            <p:cNvSpPr/>
            <p:nvPr/>
          </p:nvSpPr>
          <p:spPr>
            <a:xfrm>
              <a:off x="7099600" y="6645441"/>
              <a:ext cx="67294" cy="196655"/>
            </a:xfrm>
            <a:prstGeom prst="rect">
              <a:avLst/>
            </a:prstGeom>
            <a:ln>
              <a:noFill/>
            </a:ln>
          </p:spPr>
          <p:txBody>
            <a:bodyPr vert="horz" lIns="0" tIns="0" rIns="0" bIns="0" rtlCol="0">
              <a:noAutofit/>
            </a:bodyPr>
            <a:lstStyle/>
            <a:p>
              <a:pPr>
                <a:lnSpc>
                  <a:spcPct val="107000"/>
                </a:lnSpc>
                <a:spcAft>
                  <a:spcPts val="800"/>
                </a:spcAft>
              </a:pPr>
              <a:endParaRPr lang="ru-RU" sz="1200" dirty="0">
                <a:solidFill>
                  <a:srgbClr val="FFFEFD"/>
                </a:solidFill>
                <a:latin typeface="Century Gothic" panose="020B0502020202020204" pitchFamily="34" charset="0"/>
                <a:ea typeface="Calibri" panose="020F0502020204030204" pitchFamily="34" charset="0"/>
              </a:endParaRPr>
            </a:p>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3" name="Rectangle 2854"/>
            <p:cNvSpPr/>
            <p:nvPr/>
          </p:nvSpPr>
          <p:spPr>
            <a:xfrm>
              <a:off x="305775" y="6810490"/>
              <a:ext cx="7591018"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вание на случай временной нетрудоспособности и в связи с материнством</a:t>
              </a:r>
              <a:endParaRPr lang="ru-RU" sz="1100">
                <a:solidFill>
                  <a:srgbClr val="000000"/>
                </a:solidFill>
                <a:effectLst/>
                <a:latin typeface="Calibri" panose="020F0502020204030204" pitchFamily="34" charset="0"/>
                <a:ea typeface="Calibri" panose="020F0502020204030204" pitchFamily="34" charset="0"/>
              </a:endParaRPr>
            </a:p>
          </p:txBody>
        </p:sp>
        <p:sp>
          <p:nvSpPr>
            <p:cNvPr id="64" name="Rectangle 2855"/>
            <p:cNvSpPr/>
            <p:nvPr/>
          </p:nvSpPr>
          <p:spPr>
            <a:xfrm>
              <a:off x="305775" y="3907270"/>
              <a:ext cx="1177235"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ВЫПЛАТЫ │ </a:t>
              </a:r>
              <a:endParaRPr lang="ru-RU" sz="1100">
                <a:solidFill>
                  <a:srgbClr val="000000"/>
                </a:solidFill>
                <a:effectLst/>
                <a:latin typeface="Calibri" panose="020F0502020204030204" pitchFamily="34" charset="0"/>
                <a:ea typeface="Calibri" panose="020F0502020204030204" pitchFamily="34" charset="0"/>
              </a:endParaRPr>
            </a:p>
          </p:txBody>
        </p:sp>
        <p:sp>
          <p:nvSpPr>
            <p:cNvPr id="65" name="Rectangle 2856"/>
            <p:cNvSpPr/>
            <p:nvPr/>
          </p:nvSpPr>
          <p:spPr>
            <a:xfrm>
              <a:off x="1187866" y="3907270"/>
              <a:ext cx="4446657"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без предоставления денежного содержания</a:t>
              </a:r>
              <a:endParaRPr lang="ru-RU" sz="1100">
                <a:solidFill>
                  <a:srgbClr val="000000"/>
                </a:solidFill>
                <a:effectLst/>
                <a:latin typeface="Calibri" panose="020F0502020204030204" pitchFamily="34" charset="0"/>
                <a:ea typeface="Calibri" panose="020F0502020204030204" pitchFamily="34" charset="0"/>
              </a:endParaRPr>
            </a:p>
          </p:txBody>
        </p:sp>
        <p:sp>
          <p:nvSpPr>
            <p:cNvPr id="66" name="Rectangle 2857"/>
            <p:cNvSpPr/>
            <p:nvPr/>
          </p:nvSpPr>
          <p:spPr>
            <a:xfrm>
              <a:off x="1388272" y="1891171"/>
              <a:ext cx="6227712"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ОСНОВНЫЕ НОРМАТИВНЫЕ ПРАВОВЫЕ АКТЫ, ЛОКАЛЬНЫЕ АКТЫ</a:t>
              </a:r>
              <a:endParaRPr lang="ru-RU" sz="1100">
                <a:solidFill>
                  <a:srgbClr val="000000"/>
                </a:solidFill>
                <a:effectLst/>
                <a:latin typeface="Calibri" panose="020F0502020204030204" pitchFamily="34" charset="0"/>
                <a:ea typeface="Calibri" panose="020F0502020204030204" pitchFamily="34" charset="0"/>
              </a:endParaRPr>
            </a:p>
          </p:txBody>
        </p:sp>
        <p:sp>
          <p:nvSpPr>
            <p:cNvPr id="67" name="Shape 2859"/>
            <p:cNvSpPr/>
            <p:nvPr/>
          </p:nvSpPr>
          <p:spPr>
            <a:xfrm>
              <a:off x="167940" y="4792945"/>
              <a:ext cx="7119925" cy="607860"/>
            </a:xfrm>
            <a:custGeom>
              <a:avLst/>
              <a:gdLst/>
              <a:ahLst/>
              <a:cxnLst/>
              <a:rect l="0" t="0" r="0" b="0"/>
              <a:pathLst>
                <a:path w="7119925" h="607860">
                  <a:moveTo>
                    <a:pt x="6975919" y="607860"/>
                  </a:moveTo>
                  <a:lnTo>
                    <a:pt x="143992" y="607860"/>
                  </a:lnTo>
                  <a:cubicBezTo>
                    <a:pt x="64795" y="607860"/>
                    <a:pt x="0" y="543065"/>
                    <a:pt x="0" y="463855"/>
                  </a:cubicBezTo>
                  <a:lnTo>
                    <a:pt x="0" y="143993"/>
                  </a:lnTo>
                  <a:cubicBezTo>
                    <a:pt x="0" y="64796"/>
                    <a:pt x="64795" y="0"/>
                    <a:pt x="143992" y="0"/>
                  </a:cubicBezTo>
                  <a:lnTo>
                    <a:pt x="6975919" y="0"/>
                  </a:lnTo>
                  <a:cubicBezTo>
                    <a:pt x="7055117" y="0"/>
                    <a:pt x="7119925" y="64796"/>
                    <a:pt x="7119925" y="143993"/>
                  </a:cubicBezTo>
                  <a:lnTo>
                    <a:pt x="7119925" y="463855"/>
                  </a:lnTo>
                  <a:cubicBezTo>
                    <a:pt x="7119925" y="543065"/>
                    <a:pt x="7055117" y="607860"/>
                    <a:pt x="6975919" y="607860"/>
                  </a:cubicBezTo>
                  <a:close/>
                </a:path>
              </a:pathLst>
            </a:custGeom>
            <a:ln w="25400" cap="flat">
              <a:miter lim="127000"/>
            </a:ln>
          </p:spPr>
          <p:style>
            <a:lnRef idx="1">
              <a:srgbClr val="86CAE8"/>
            </a:lnRef>
            <a:fillRef idx="0">
              <a:srgbClr val="000000">
                <a:alpha val="0"/>
              </a:srgbClr>
            </a:fillRef>
            <a:effectRef idx="0">
              <a:scrgbClr r="0" g="0" b="0"/>
            </a:effectRef>
            <a:fontRef idx="none"/>
          </p:style>
          <p:txBody>
            <a:bodyPr/>
            <a:lstStyle/>
            <a:p>
              <a:endParaRPr lang="ru-RU"/>
            </a:p>
          </p:txBody>
        </p:sp>
        <p:sp>
          <p:nvSpPr>
            <p:cNvPr id="68" name="Rectangle 2860"/>
            <p:cNvSpPr/>
            <p:nvPr/>
          </p:nvSpPr>
          <p:spPr>
            <a:xfrm>
              <a:off x="305839" y="4869926"/>
              <a:ext cx="9161497" cy="190519"/>
            </a:xfrm>
            <a:prstGeom prst="rect">
              <a:avLst/>
            </a:prstGeom>
            <a:ln>
              <a:noFill/>
            </a:ln>
          </p:spPr>
          <p:txBody>
            <a:bodyPr vert="horz" lIns="0" tIns="0" rIns="0" bIns="0" rtlCol="0">
              <a:noAutofit/>
            </a:bodyPr>
            <a:lstStyle/>
            <a:p>
              <a:pPr>
                <a:lnSpc>
                  <a:spcPct val="107000"/>
                </a:lnSpc>
                <a:spcAft>
                  <a:spcPts val="800"/>
                </a:spcAft>
              </a:pPr>
              <a:r>
                <a:rPr lang="ru-RU" sz="1200" spc="25">
                  <a:solidFill>
                    <a:srgbClr val="181717"/>
                  </a:solidFill>
                  <a:effectLst/>
                  <a:latin typeface="Calibri" panose="020F0502020204030204" pitchFamily="34" charset="0"/>
                  <a:ea typeface="Calibri" panose="020F0502020204030204" pitchFamily="34" charset="0"/>
                </a:rPr>
                <a:t>продолжительностью</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70</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(в</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случае</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многоплодной</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беременности</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84)</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календарных</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дней</a:t>
              </a:r>
              <a:r>
                <a:rPr lang="ru-RU" sz="1200" spc="14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до</a:t>
              </a:r>
              <a:r>
                <a:rPr lang="ru-RU" sz="1200" spc="85">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69" name="Rectangle 2861"/>
            <p:cNvSpPr/>
            <p:nvPr/>
          </p:nvSpPr>
          <p:spPr>
            <a:xfrm>
              <a:off x="305839" y="5034975"/>
              <a:ext cx="9161638" cy="190519"/>
            </a:xfrm>
            <a:prstGeom prst="rect">
              <a:avLst/>
            </a:prstGeom>
            <a:ln>
              <a:noFill/>
            </a:ln>
          </p:spPr>
          <p:txBody>
            <a:bodyPr vert="horz" lIns="0" tIns="0" rIns="0" bIns="0" rtlCol="0">
              <a:noAutofit/>
            </a:bodyPr>
            <a:lstStyle/>
            <a:p>
              <a:pPr>
                <a:lnSpc>
                  <a:spcPct val="107000"/>
                </a:lnSpc>
                <a:spcAft>
                  <a:spcPts val="800"/>
                </a:spcAft>
              </a:pPr>
              <a:r>
                <a:rPr lang="ru-RU" sz="1200" spc="25">
                  <a:solidFill>
                    <a:srgbClr val="181717"/>
                  </a:solidFill>
                  <a:effectLst/>
                  <a:latin typeface="Calibri" panose="020F0502020204030204" pitchFamily="34" charset="0"/>
                  <a:ea typeface="Calibri" panose="020F0502020204030204" pitchFamily="34" charset="0"/>
                </a:rPr>
                <a:t>родов</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и</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70</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(в</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случае</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осложненных</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родов</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86,</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при</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рождении</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двух</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или</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более</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детей</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a:t>
              </a:r>
              <a:r>
                <a:rPr lang="ru-RU" sz="1200" spc="180">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110)</a:t>
              </a:r>
              <a:r>
                <a:rPr lang="ru-RU" sz="1200" spc="85">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70" name="Rectangle 2862"/>
            <p:cNvSpPr/>
            <p:nvPr/>
          </p:nvSpPr>
          <p:spPr>
            <a:xfrm>
              <a:off x="305839" y="5200025"/>
              <a:ext cx="3099708" cy="190519"/>
            </a:xfrm>
            <a:prstGeom prst="rect">
              <a:avLst/>
            </a:prstGeom>
            <a:ln>
              <a:noFill/>
            </a:ln>
          </p:spPr>
          <p:txBody>
            <a:bodyPr vert="horz" lIns="0" tIns="0" rIns="0" bIns="0" rtlCol="0">
              <a:noAutofit/>
            </a:bodyPr>
            <a:lstStyle/>
            <a:p>
              <a:pPr>
                <a:lnSpc>
                  <a:spcPct val="107000"/>
                </a:lnSpc>
                <a:spcAft>
                  <a:spcPts val="800"/>
                </a:spcAft>
              </a:pPr>
              <a:r>
                <a:rPr lang="ru-RU" sz="1200" spc="25">
                  <a:solidFill>
                    <a:srgbClr val="181717"/>
                  </a:solidFill>
                  <a:effectLst/>
                  <a:latin typeface="Calibri" panose="020F0502020204030204" pitchFamily="34" charset="0"/>
                  <a:ea typeface="Calibri" panose="020F0502020204030204" pitchFamily="34" charset="0"/>
                </a:rPr>
                <a:t>календарных</a:t>
              </a:r>
              <a:r>
                <a:rPr lang="ru-RU" sz="1200" spc="8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дней</a:t>
              </a:r>
              <a:r>
                <a:rPr lang="ru-RU" sz="1200" spc="8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после</a:t>
              </a:r>
              <a:r>
                <a:rPr lang="ru-RU" sz="1200" spc="85">
                  <a:solidFill>
                    <a:srgbClr val="181717"/>
                  </a:solidFill>
                  <a:effectLst/>
                  <a:latin typeface="Calibri" panose="020F0502020204030204" pitchFamily="34" charset="0"/>
                  <a:ea typeface="Calibri" panose="020F0502020204030204" pitchFamily="34" charset="0"/>
                </a:rPr>
                <a:t> </a:t>
              </a:r>
              <a:r>
                <a:rPr lang="ru-RU" sz="1200" spc="25">
                  <a:solidFill>
                    <a:srgbClr val="181717"/>
                  </a:solidFill>
                  <a:effectLst/>
                  <a:latin typeface="Calibri" panose="020F0502020204030204" pitchFamily="34" charset="0"/>
                  <a:ea typeface="Calibri" panose="020F0502020204030204" pitchFamily="34" charset="0"/>
                </a:rPr>
                <a:t>родов</a:t>
              </a:r>
              <a:endParaRPr lang="ru-RU" sz="1100">
                <a:solidFill>
                  <a:srgbClr val="000000"/>
                </a:solidFill>
                <a:effectLst/>
                <a:latin typeface="Calibri" panose="020F0502020204030204" pitchFamily="34" charset="0"/>
                <a:ea typeface="Calibri" panose="020F0502020204030204" pitchFamily="34" charset="0"/>
              </a:endParaRPr>
            </a:p>
          </p:txBody>
        </p:sp>
      </p:grpSp>
      <p:sp>
        <p:nvSpPr>
          <p:cNvPr id="72" name="Номер слайда 71"/>
          <p:cNvSpPr>
            <a:spLocks noGrp="1"/>
          </p:cNvSpPr>
          <p:nvPr>
            <p:ph type="sldNum" sz="quarter" idx="12"/>
          </p:nvPr>
        </p:nvSpPr>
        <p:spPr>
          <a:xfrm>
            <a:off x="10928294" y="6508323"/>
            <a:ext cx="425506" cy="316028"/>
          </a:xfrm>
        </p:spPr>
        <p:txBody>
          <a:bodyPr/>
          <a:lstStyle/>
          <a:p>
            <a:fld id="{9D3197B4-9225-4703-91FB-A4593262BF03}" type="slidenum">
              <a:rPr lang="ru-RU" sz="1600" smtClean="0">
                <a:solidFill>
                  <a:schemeClr val="tx1">
                    <a:lumMod val="95000"/>
                    <a:lumOff val="5000"/>
                  </a:schemeClr>
                </a:solidFill>
              </a:rPr>
              <a:t>23</a:t>
            </a:fld>
            <a:endParaRPr lang="ru-RU" sz="1600" dirty="0">
              <a:solidFill>
                <a:schemeClr val="tx1">
                  <a:lumMod val="95000"/>
                  <a:lumOff val="5000"/>
                </a:schemeClr>
              </a:solidFill>
            </a:endParaRPr>
          </a:p>
        </p:txBody>
      </p:sp>
      <p:grpSp>
        <p:nvGrpSpPr>
          <p:cNvPr id="73" name="Group 23722"/>
          <p:cNvGrpSpPr/>
          <p:nvPr/>
        </p:nvGrpSpPr>
        <p:grpSpPr>
          <a:xfrm>
            <a:off x="11418324" y="6446763"/>
            <a:ext cx="790265" cy="304083"/>
            <a:chOff x="0" y="0"/>
            <a:chExt cx="540006" cy="240970"/>
          </a:xfrm>
        </p:grpSpPr>
        <p:sp>
          <p:nvSpPr>
            <p:cNvPr id="74"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75"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4117767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388"/>
          <p:cNvGrpSpPr/>
          <p:nvPr/>
        </p:nvGrpSpPr>
        <p:grpSpPr>
          <a:xfrm>
            <a:off x="0" y="-431547"/>
            <a:ext cx="12042206" cy="7710821"/>
            <a:chOff x="0" y="9144"/>
            <a:chExt cx="9887764" cy="7711441"/>
          </a:xfrm>
        </p:grpSpPr>
        <p:pic>
          <p:nvPicPr>
            <p:cNvPr id="3" name="Picture 23666"/>
            <p:cNvPicPr/>
            <p:nvPr/>
          </p:nvPicPr>
          <p:blipFill>
            <a:blip r:embed="rId2" cstate="email">
              <a:extLst>
                <a:ext uri="{28A0092B-C50C-407E-A947-70E740481C1C}">
                  <a14:useLocalDpi xmlns:a14="http://schemas.microsoft.com/office/drawing/2010/main"/>
                </a:ext>
              </a:extLst>
            </a:blip>
            <a:stretch>
              <a:fillRect/>
            </a:stretch>
          </p:blipFill>
          <p:spPr>
            <a:xfrm>
              <a:off x="0" y="9144"/>
              <a:ext cx="7415785" cy="7711441"/>
            </a:xfrm>
            <a:prstGeom prst="rect">
              <a:avLst/>
            </a:prstGeom>
          </p:spPr>
        </p:pic>
        <p:sp>
          <p:nvSpPr>
            <p:cNvPr id="4" name="Shape 2878"/>
            <p:cNvSpPr/>
            <p:nvPr/>
          </p:nvSpPr>
          <p:spPr>
            <a:xfrm>
              <a:off x="596267" y="2722404"/>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359C8D"/>
            </a:lnRef>
            <a:fillRef idx="0">
              <a:srgbClr val="000000">
                <a:alpha val="0"/>
              </a:srgbClr>
            </a:fillRef>
            <a:effectRef idx="0">
              <a:scrgbClr r="0" g="0" b="0"/>
            </a:effectRef>
            <a:fontRef idx="none"/>
          </p:style>
          <p:txBody>
            <a:bodyPr/>
            <a:lstStyle/>
            <a:p>
              <a:endParaRPr lang="ru-RU"/>
            </a:p>
          </p:txBody>
        </p:sp>
        <p:sp>
          <p:nvSpPr>
            <p:cNvPr id="5" name="Shape 2879"/>
            <p:cNvSpPr/>
            <p:nvPr/>
          </p:nvSpPr>
          <p:spPr>
            <a:xfrm>
              <a:off x="2801061" y="2668406"/>
              <a:ext cx="2710333" cy="108445"/>
            </a:xfrm>
            <a:custGeom>
              <a:avLst/>
              <a:gdLst/>
              <a:ahLst/>
              <a:cxnLst/>
              <a:rect l="0" t="0" r="0" b="0"/>
              <a:pathLst>
                <a:path w="2710333" h="108445">
                  <a:moveTo>
                    <a:pt x="0" y="0"/>
                  </a:moveTo>
                  <a:lnTo>
                    <a:pt x="2710333" y="0"/>
                  </a:lnTo>
                  <a:lnTo>
                    <a:pt x="1388592" y="106655"/>
                  </a:lnTo>
                  <a:cubicBezTo>
                    <a:pt x="1366393" y="108445"/>
                    <a:pt x="1343939" y="108445"/>
                    <a:pt x="1321727" y="106655"/>
                  </a:cubicBezTo>
                  <a:lnTo>
                    <a:pt x="0" y="0"/>
                  </a:lnTo>
                  <a:close/>
                </a:path>
              </a:pathLst>
            </a:custGeom>
            <a:ln w="25400" cap="flat">
              <a:miter lim="127000"/>
            </a:ln>
          </p:spPr>
          <p:style>
            <a:lnRef idx="1">
              <a:srgbClr val="FFFEFD"/>
            </a:lnRef>
            <a:fillRef idx="1">
              <a:srgbClr val="A1D1C3"/>
            </a:fillRef>
            <a:effectRef idx="0">
              <a:scrgbClr r="0" g="0" b="0"/>
            </a:effectRef>
            <a:fontRef idx="none"/>
          </p:style>
          <p:txBody>
            <a:bodyPr/>
            <a:lstStyle/>
            <a:p>
              <a:endParaRPr lang="ru-RU"/>
            </a:p>
          </p:txBody>
        </p:sp>
        <p:sp>
          <p:nvSpPr>
            <p:cNvPr id="6" name="Shape 2881"/>
            <p:cNvSpPr/>
            <p:nvPr/>
          </p:nvSpPr>
          <p:spPr>
            <a:xfrm>
              <a:off x="596267" y="5222235"/>
              <a:ext cx="7119925" cy="617296"/>
            </a:xfrm>
            <a:custGeom>
              <a:avLst/>
              <a:gdLst/>
              <a:ahLst/>
              <a:cxnLst/>
              <a:rect l="0" t="0" r="0" b="0"/>
              <a:pathLst>
                <a:path w="7119925" h="617296">
                  <a:moveTo>
                    <a:pt x="6975919" y="617296"/>
                  </a:moveTo>
                  <a:lnTo>
                    <a:pt x="143992" y="617296"/>
                  </a:lnTo>
                  <a:cubicBezTo>
                    <a:pt x="64795" y="617296"/>
                    <a:pt x="0" y="552501"/>
                    <a:pt x="0" y="473291"/>
                  </a:cubicBezTo>
                  <a:lnTo>
                    <a:pt x="0" y="143992"/>
                  </a:lnTo>
                  <a:cubicBezTo>
                    <a:pt x="0" y="64795"/>
                    <a:pt x="64795" y="0"/>
                    <a:pt x="143992" y="0"/>
                  </a:cubicBezTo>
                  <a:lnTo>
                    <a:pt x="6975919" y="0"/>
                  </a:lnTo>
                  <a:cubicBezTo>
                    <a:pt x="7055117" y="0"/>
                    <a:pt x="7119925" y="64795"/>
                    <a:pt x="7119925" y="143992"/>
                  </a:cubicBezTo>
                  <a:lnTo>
                    <a:pt x="7119925" y="473291"/>
                  </a:lnTo>
                  <a:cubicBezTo>
                    <a:pt x="7119925" y="552501"/>
                    <a:pt x="7055117" y="617296"/>
                    <a:pt x="6975919" y="617296"/>
                  </a:cubicBezTo>
                  <a:close/>
                </a:path>
              </a:pathLst>
            </a:custGeom>
            <a:ln w="25400" cap="flat">
              <a:miter lim="127000"/>
            </a:ln>
          </p:spPr>
          <p:style>
            <a:lnRef idx="1">
              <a:srgbClr val="359C8D"/>
            </a:lnRef>
            <a:fillRef idx="0">
              <a:srgbClr val="000000">
                <a:alpha val="0"/>
              </a:srgbClr>
            </a:fillRef>
            <a:effectRef idx="0">
              <a:scrgbClr r="0" g="0" b="0"/>
            </a:effectRef>
            <a:fontRef idx="none"/>
          </p:style>
          <p:txBody>
            <a:bodyPr/>
            <a:lstStyle/>
            <a:p>
              <a:endParaRPr lang="ru-RU"/>
            </a:p>
          </p:txBody>
        </p:sp>
        <p:sp>
          <p:nvSpPr>
            <p:cNvPr id="7" name="Shape 2882"/>
            <p:cNvSpPr/>
            <p:nvPr/>
          </p:nvSpPr>
          <p:spPr>
            <a:xfrm>
              <a:off x="2801061" y="5168231"/>
              <a:ext cx="2710333" cy="108445"/>
            </a:xfrm>
            <a:custGeom>
              <a:avLst/>
              <a:gdLst/>
              <a:ahLst/>
              <a:cxnLst/>
              <a:rect l="0" t="0" r="0" b="0"/>
              <a:pathLst>
                <a:path w="2710333" h="108445">
                  <a:moveTo>
                    <a:pt x="0" y="0"/>
                  </a:moveTo>
                  <a:lnTo>
                    <a:pt x="2710333" y="0"/>
                  </a:lnTo>
                  <a:lnTo>
                    <a:pt x="1388592" y="106655"/>
                  </a:lnTo>
                  <a:cubicBezTo>
                    <a:pt x="1366393" y="108445"/>
                    <a:pt x="1343939" y="108445"/>
                    <a:pt x="1321727" y="106655"/>
                  </a:cubicBezTo>
                  <a:lnTo>
                    <a:pt x="0" y="0"/>
                  </a:lnTo>
                  <a:close/>
                </a:path>
              </a:pathLst>
            </a:custGeom>
            <a:ln w="25400" cap="flat">
              <a:miter lim="127000"/>
            </a:ln>
          </p:spPr>
          <p:style>
            <a:lnRef idx="1">
              <a:srgbClr val="FFFEFD"/>
            </a:lnRef>
            <a:fillRef idx="1">
              <a:srgbClr val="A1D1C3"/>
            </a:fillRef>
            <a:effectRef idx="0">
              <a:scrgbClr r="0" g="0" b="0"/>
            </a:effectRef>
            <a:fontRef idx="none"/>
          </p:style>
          <p:txBody>
            <a:bodyPr/>
            <a:lstStyle/>
            <a:p>
              <a:endParaRPr lang="ru-RU"/>
            </a:p>
          </p:txBody>
        </p:sp>
        <p:pic>
          <p:nvPicPr>
            <p:cNvPr id="8" name="Picture 23667"/>
            <p:cNvPicPr/>
            <p:nvPr/>
          </p:nvPicPr>
          <p:blipFill>
            <a:blip r:embed="rId3" cstate="email">
              <a:extLst>
                <a:ext uri="{28A0092B-C50C-407E-A947-70E740481C1C}">
                  <a14:useLocalDpi xmlns:a14="http://schemas.microsoft.com/office/drawing/2010/main"/>
                </a:ext>
              </a:extLst>
            </a:blip>
            <a:stretch>
              <a:fillRect/>
            </a:stretch>
          </p:blipFill>
          <p:spPr>
            <a:xfrm>
              <a:off x="424688" y="5745480"/>
              <a:ext cx="7458457" cy="676656"/>
            </a:xfrm>
            <a:prstGeom prst="rect">
              <a:avLst/>
            </a:prstGeom>
          </p:spPr>
        </p:pic>
        <p:sp>
          <p:nvSpPr>
            <p:cNvPr id="9" name="Shape 2885"/>
            <p:cNvSpPr/>
            <p:nvPr/>
          </p:nvSpPr>
          <p:spPr>
            <a:xfrm>
              <a:off x="596267" y="5928780"/>
              <a:ext cx="7119925" cy="308788"/>
            </a:xfrm>
            <a:custGeom>
              <a:avLst/>
              <a:gdLst/>
              <a:ahLst/>
              <a:cxnLst/>
              <a:rect l="0" t="0" r="0" b="0"/>
              <a:pathLst>
                <a:path w="7119925" h="308788">
                  <a:moveTo>
                    <a:pt x="143992" y="0"/>
                  </a:moveTo>
                  <a:lnTo>
                    <a:pt x="6975919" y="0"/>
                  </a:lnTo>
                  <a:cubicBezTo>
                    <a:pt x="7055117" y="0"/>
                    <a:pt x="7119925" y="64808"/>
                    <a:pt x="7119925" y="144005"/>
                  </a:cubicBezTo>
                  <a:lnTo>
                    <a:pt x="7119925" y="164783"/>
                  </a:lnTo>
                  <a:cubicBezTo>
                    <a:pt x="7119925" y="243992"/>
                    <a:pt x="7055117" y="308788"/>
                    <a:pt x="6975919" y="308788"/>
                  </a:cubicBezTo>
                  <a:lnTo>
                    <a:pt x="143992" y="308788"/>
                  </a:lnTo>
                  <a:cubicBezTo>
                    <a:pt x="64795" y="308788"/>
                    <a:pt x="0" y="243992"/>
                    <a:pt x="0" y="164783"/>
                  </a:cubicBezTo>
                  <a:lnTo>
                    <a:pt x="0" y="144005"/>
                  </a:lnTo>
                  <a:cubicBezTo>
                    <a:pt x="0" y="64808"/>
                    <a:pt x="64795" y="0"/>
                    <a:pt x="143992" y="0"/>
                  </a:cubicBezTo>
                  <a:close/>
                </a:path>
              </a:pathLst>
            </a:custGeom>
            <a:ln w="0" cap="flat">
              <a:miter lim="127000"/>
            </a:ln>
          </p:spPr>
          <p:style>
            <a:lnRef idx="0">
              <a:srgbClr val="000000">
                <a:alpha val="0"/>
              </a:srgbClr>
            </a:lnRef>
            <a:fillRef idx="1">
              <a:srgbClr val="49A83F"/>
            </a:fillRef>
            <a:effectRef idx="0">
              <a:scrgbClr r="0" g="0" b="0"/>
            </a:effectRef>
            <a:fontRef idx="none"/>
          </p:style>
          <p:txBody>
            <a:bodyPr/>
            <a:lstStyle/>
            <a:p>
              <a:endParaRPr lang="ru-RU"/>
            </a:p>
          </p:txBody>
        </p:sp>
        <p:sp>
          <p:nvSpPr>
            <p:cNvPr id="10" name="Shape 2886"/>
            <p:cNvSpPr/>
            <p:nvPr/>
          </p:nvSpPr>
          <p:spPr>
            <a:xfrm>
              <a:off x="596267" y="5928780"/>
              <a:ext cx="7119925" cy="308788"/>
            </a:xfrm>
            <a:custGeom>
              <a:avLst/>
              <a:gdLst/>
              <a:ahLst/>
              <a:cxnLst/>
              <a:rect l="0" t="0" r="0" b="0"/>
              <a:pathLst>
                <a:path w="7119925" h="308788">
                  <a:moveTo>
                    <a:pt x="6975919" y="308788"/>
                  </a:moveTo>
                  <a:lnTo>
                    <a:pt x="143992" y="308788"/>
                  </a:lnTo>
                  <a:cubicBezTo>
                    <a:pt x="64795" y="308788"/>
                    <a:pt x="0" y="243992"/>
                    <a:pt x="0" y="164783"/>
                  </a:cubicBezTo>
                  <a:lnTo>
                    <a:pt x="0" y="144005"/>
                  </a:lnTo>
                  <a:cubicBezTo>
                    <a:pt x="0" y="64808"/>
                    <a:pt x="64795" y="0"/>
                    <a:pt x="143992" y="0"/>
                  </a:cubicBezTo>
                  <a:lnTo>
                    <a:pt x="6975919" y="0"/>
                  </a:lnTo>
                  <a:cubicBezTo>
                    <a:pt x="7055117" y="0"/>
                    <a:pt x="7119925" y="64808"/>
                    <a:pt x="7119925" y="144005"/>
                  </a:cubicBezTo>
                  <a:lnTo>
                    <a:pt x="7119925" y="164783"/>
                  </a:lnTo>
                  <a:cubicBezTo>
                    <a:pt x="7119925" y="243992"/>
                    <a:pt x="7055117" y="308788"/>
                    <a:pt x="6975919" y="308788"/>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pic>
          <p:nvPicPr>
            <p:cNvPr id="11" name="Picture 23668"/>
            <p:cNvPicPr/>
            <p:nvPr/>
          </p:nvPicPr>
          <p:blipFill>
            <a:blip r:embed="rId4" cstate="email">
              <a:extLst>
                <a:ext uri="{28A0092B-C50C-407E-A947-70E740481C1C}">
                  <a14:useLocalDpi xmlns:a14="http://schemas.microsoft.com/office/drawing/2010/main"/>
                </a:ext>
              </a:extLst>
            </a:blip>
            <a:stretch>
              <a:fillRect/>
            </a:stretch>
          </p:blipFill>
          <p:spPr>
            <a:xfrm>
              <a:off x="424688" y="3995928"/>
              <a:ext cx="7461504" cy="926592"/>
            </a:xfrm>
            <a:prstGeom prst="rect">
              <a:avLst/>
            </a:prstGeom>
          </p:spPr>
        </p:pic>
        <p:sp>
          <p:nvSpPr>
            <p:cNvPr id="12" name="Shape 2889"/>
            <p:cNvSpPr/>
            <p:nvPr/>
          </p:nvSpPr>
          <p:spPr>
            <a:xfrm>
              <a:off x="594743" y="4180271"/>
              <a:ext cx="7119925" cy="561302"/>
            </a:xfrm>
            <a:custGeom>
              <a:avLst/>
              <a:gdLst/>
              <a:ahLst/>
              <a:cxnLst/>
              <a:rect l="0" t="0" r="0" b="0"/>
              <a:pathLst>
                <a:path w="7119925" h="561302">
                  <a:moveTo>
                    <a:pt x="143992" y="0"/>
                  </a:moveTo>
                  <a:lnTo>
                    <a:pt x="6975919" y="0"/>
                  </a:lnTo>
                  <a:cubicBezTo>
                    <a:pt x="7055117" y="0"/>
                    <a:pt x="7119925" y="64808"/>
                    <a:pt x="7119925" y="144005"/>
                  </a:cubicBezTo>
                  <a:lnTo>
                    <a:pt x="7119925" y="417297"/>
                  </a:lnTo>
                  <a:cubicBezTo>
                    <a:pt x="7119925" y="496837"/>
                    <a:pt x="7055447" y="561302"/>
                    <a:pt x="6975919" y="561302"/>
                  </a:cubicBezTo>
                  <a:lnTo>
                    <a:pt x="143992" y="561302"/>
                  </a:lnTo>
                  <a:cubicBezTo>
                    <a:pt x="64795" y="561302"/>
                    <a:pt x="0" y="496507"/>
                    <a:pt x="0" y="417297"/>
                  </a:cubicBezTo>
                  <a:lnTo>
                    <a:pt x="0" y="144005"/>
                  </a:lnTo>
                  <a:cubicBezTo>
                    <a:pt x="0" y="64478"/>
                    <a:pt x="64465" y="0"/>
                    <a:pt x="143992" y="0"/>
                  </a:cubicBezTo>
                  <a:close/>
                </a:path>
              </a:pathLst>
            </a:custGeom>
            <a:ln w="0" cap="flat">
              <a:miter lim="127000"/>
            </a:ln>
          </p:spPr>
          <p:style>
            <a:lnRef idx="0">
              <a:srgbClr val="000000">
                <a:alpha val="0"/>
              </a:srgbClr>
            </a:lnRef>
            <a:fillRef idx="1">
              <a:srgbClr val="466BA5"/>
            </a:fillRef>
            <a:effectRef idx="0">
              <a:scrgbClr r="0" g="0" b="0"/>
            </a:effectRef>
            <a:fontRef idx="none"/>
          </p:style>
          <p:txBody>
            <a:bodyPr/>
            <a:lstStyle/>
            <a:p>
              <a:endParaRPr lang="ru-RU"/>
            </a:p>
          </p:txBody>
        </p:sp>
        <p:sp>
          <p:nvSpPr>
            <p:cNvPr id="13" name="Shape 2890"/>
            <p:cNvSpPr/>
            <p:nvPr/>
          </p:nvSpPr>
          <p:spPr>
            <a:xfrm>
              <a:off x="594743" y="4180271"/>
              <a:ext cx="7119925" cy="561302"/>
            </a:xfrm>
            <a:custGeom>
              <a:avLst/>
              <a:gdLst/>
              <a:ahLst/>
              <a:cxnLst/>
              <a:rect l="0" t="0" r="0" b="0"/>
              <a:pathLst>
                <a:path w="7119925" h="561302">
                  <a:moveTo>
                    <a:pt x="6975919" y="561302"/>
                  </a:moveTo>
                  <a:lnTo>
                    <a:pt x="143992" y="561302"/>
                  </a:lnTo>
                  <a:cubicBezTo>
                    <a:pt x="64795" y="561302"/>
                    <a:pt x="0" y="496507"/>
                    <a:pt x="0" y="417297"/>
                  </a:cubicBezTo>
                  <a:lnTo>
                    <a:pt x="0" y="144005"/>
                  </a:lnTo>
                  <a:cubicBezTo>
                    <a:pt x="0" y="64478"/>
                    <a:pt x="64465" y="0"/>
                    <a:pt x="143992" y="0"/>
                  </a:cubicBezTo>
                  <a:lnTo>
                    <a:pt x="6975919" y="0"/>
                  </a:lnTo>
                  <a:cubicBezTo>
                    <a:pt x="7055117" y="0"/>
                    <a:pt x="7119925" y="64808"/>
                    <a:pt x="7119925" y="144005"/>
                  </a:cubicBezTo>
                  <a:lnTo>
                    <a:pt x="7119925" y="417297"/>
                  </a:lnTo>
                  <a:cubicBezTo>
                    <a:pt x="7119925" y="496837"/>
                    <a:pt x="7055447" y="561302"/>
                    <a:pt x="6975919" y="5613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pic>
          <p:nvPicPr>
            <p:cNvPr id="14" name="Picture 23669"/>
            <p:cNvPicPr/>
            <p:nvPr/>
          </p:nvPicPr>
          <p:blipFill>
            <a:blip r:embed="rId5" cstate="email">
              <a:extLst>
                <a:ext uri="{28A0092B-C50C-407E-A947-70E740481C1C}">
                  <a14:useLocalDpi xmlns:a14="http://schemas.microsoft.com/office/drawing/2010/main"/>
                </a:ext>
              </a:extLst>
            </a:blip>
            <a:stretch>
              <a:fillRect/>
            </a:stretch>
          </p:blipFill>
          <p:spPr>
            <a:xfrm>
              <a:off x="424688" y="1663192"/>
              <a:ext cx="7461504" cy="725424"/>
            </a:xfrm>
            <a:prstGeom prst="rect">
              <a:avLst/>
            </a:prstGeom>
          </p:spPr>
        </p:pic>
        <p:pic>
          <p:nvPicPr>
            <p:cNvPr id="15" name="Picture 23670"/>
            <p:cNvPicPr/>
            <p:nvPr/>
          </p:nvPicPr>
          <p:blipFill>
            <a:blip r:embed="rId6" cstate="email">
              <a:extLst>
                <a:ext uri="{28A0092B-C50C-407E-A947-70E740481C1C}">
                  <a14:useLocalDpi xmlns:a14="http://schemas.microsoft.com/office/drawing/2010/main"/>
                </a:ext>
              </a:extLst>
            </a:blip>
            <a:stretch>
              <a:fillRect/>
            </a:stretch>
          </p:blipFill>
          <p:spPr>
            <a:xfrm>
              <a:off x="424688" y="3046984"/>
              <a:ext cx="7461504" cy="1057656"/>
            </a:xfrm>
            <a:prstGeom prst="rect">
              <a:avLst/>
            </a:prstGeom>
          </p:spPr>
        </p:pic>
        <p:sp>
          <p:nvSpPr>
            <p:cNvPr id="16" name="Shape 2895"/>
            <p:cNvSpPr/>
            <p:nvPr/>
          </p:nvSpPr>
          <p:spPr>
            <a:xfrm>
              <a:off x="594743" y="3228738"/>
              <a:ext cx="7119925" cy="696354"/>
            </a:xfrm>
            <a:custGeom>
              <a:avLst/>
              <a:gdLst/>
              <a:ahLst/>
              <a:cxnLst/>
              <a:rect l="0" t="0" r="0" b="0"/>
              <a:pathLst>
                <a:path w="7119925" h="696354">
                  <a:moveTo>
                    <a:pt x="143992" y="0"/>
                  </a:moveTo>
                  <a:lnTo>
                    <a:pt x="6975919" y="0"/>
                  </a:lnTo>
                  <a:cubicBezTo>
                    <a:pt x="7055117" y="0"/>
                    <a:pt x="7119925" y="64808"/>
                    <a:pt x="7119925" y="144005"/>
                  </a:cubicBezTo>
                  <a:lnTo>
                    <a:pt x="7119925" y="552348"/>
                  </a:lnTo>
                  <a:cubicBezTo>
                    <a:pt x="7119925" y="631558"/>
                    <a:pt x="7055117" y="696354"/>
                    <a:pt x="6975919" y="696354"/>
                  </a:cubicBezTo>
                  <a:lnTo>
                    <a:pt x="143992" y="696354"/>
                  </a:lnTo>
                  <a:cubicBezTo>
                    <a:pt x="64795" y="696354"/>
                    <a:pt x="0" y="631558"/>
                    <a:pt x="0" y="552348"/>
                  </a:cubicBezTo>
                  <a:lnTo>
                    <a:pt x="0" y="144005"/>
                  </a:lnTo>
                  <a:cubicBezTo>
                    <a:pt x="0" y="64808"/>
                    <a:pt x="64795" y="0"/>
                    <a:pt x="143992" y="0"/>
                  </a:cubicBezTo>
                  <a:close/>
                </a:path>
              </a:pathLst>
            </a:custGeom>
            <a:ln w="0" cap="flat">
              <a:miter lim="127000"/>
            </a:ln>
          </p:spPr>
          <p:style>
            <a:lnRef idx="0">
              <a:srgbClr val="000000">
                <a:alpha val="0"/>
              </a:srgbClr>
            </a:lnRef>
            <a:fillRef idx="1">
              <a:srgbClr val="49A83F"/>
            </a:fillRef>
            <a:effectRef idx="0">
              <a:scrgbClr r="0" g="0" b="0"/>
            </a:effectRef>
            <a:fontRef idx="none"/>
          </p:style>
          <p:txBody>
            <a:bodyPr/>
            <a:lstStyle/>
            <a:p>
              <a:endParaRPr lang="ru-RU"/>
            </a:p>
          </p:txBody>
        </p:sp>
        <p:sp>
          <p:nvSpPr>
            <p:cNvPr id="17" name="Shape 2896"/>
            <p:cNvSpPr/>
            <p:nvPr/>
          </p:nvSpPr>
          <p:spPr>
            <a:xfrm>
              <a:off x="594743" y="3228738"/>
              <a:ext cx="7119925" cy="696354"/>
            </a:xfrm>
            <a:custGeom>
              <a:avLst/>
              <a:gdLst/>
              <a:ahLst/>
              <a:cxnLst/>
              <a:rect l="0" t="0" r="0" b="0"/>
              <a:pathLst>
                <a:path w="7119925" h="696354">
                  <a:moveTo>
                    <a:pt x="6975919" y="696354"/>
                  </a:moveTo>
                  <a:lnTo>
                    <a:pt x="143992" y="696354"/>
                  </a:lnTo>
                  <a:cubicBezTo>
                    <a:pt x="64795" y="696354"/>
                    <a:pt x="0" y="631558"/>
                    <a:pt x="0" y="552348"/>
                  </a:cubicBezTo>
                  <a:lnTo>
                    <a:pt x="0" y="144005"/>
                  </a:lnTo>
                  <a:cubicBezTo>
                    <a:pt x="0" y="64808"/>
                    <a:pt x="64795" y="0"/>
                    <a:pt x="143992" y="0"/>
                  </a:cubicBezTo>
                  <a:lnTo>
                    <a:pt x="6975919" y="0"/>
                  </a:lnTo>
                  <a:cubicBezTo>
                    <a:pt x="7055117" y="0"/>
                    <a:pt x="7119925" y="64808"/>
                    <a:pt x="7119925" y="144005"/>
                  </a:cubicBezTo>
                  <a:lnTo>
                    <a:pt x="7119925" y="552348"/>
                  </a:lnTo>
                  <a:cubicBezTo>
                    <a:pt x="7119925" y="631558"/>
                    <a:pt x="7055117" y="696354"/>
                    <a:pt x="6975919" y="696354"/>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8" name="Shape 2897"/>
            <p:cNvSpPr/>
            <p:nvPr/>
          </p:nvSpPr>
          <p:spPr>
            <a:xfrm>
              <a:off x="594743" y="1847537"/>
              <a:ext cx="7119925" cy="358102"/>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637"/>
                    <a:pt x="7055447" y="358102"/>
                    <a:pt x="6975919" y="358102"/>
                  </a:cubicBezTo>
                  <a:lnTo>
                    <a:pt x="143992" y="358102"/>
                  </a:lnTo>
                  <a:cubicBezTo>
                    <a:pt x="64795" y="358102"/>
                    <a:pt x="0" y="293307"/>
                    <a:pt x="0" y="214097"/>
                  </a:cubicBezTo>
                  <a:lnTo>
                    <a:pt x="0" y="144005"/>
                  </a:lnTo>
                  <a:cubicBezTo>
                    <a:pt x="0" y="64478"/>
                    <a:pt x="64465" y="0"/>
                    <a:pt x="143992" y="0"/>
                  </a:cubicBezTo>
                  <a:close/>
                </a:path>
              </a:pathLst>
            </a:custGeom>
            <a:ln w="0" cap="flat">
              <a:miter lim="127000"/>
            </a:ln>
          </p:spPr>
          <p:style>
            <a:lnRef idx="0">
              <a:srgbClr val="000000">
                <a:alpha val="0"/>
              </a:srgbClr>
            </a:lnRef>
            <a:fillRef idx="1">
              <a:srgbClr val="466BA5"/>
            </a:fillRef>
            <a:effectRef idx="0">
              <a:scrgbClr r="0" g="0" b="0"/>
            </a:effectRef>
            <a:fontRef idx="none"/>
          </p:style>
          <p:txBody>
            <a:bodyPr/>
            <a:lstStyle/>
            <a:p>
              <a:endParaRPr lang="ru-RU"/>
            </a:p>
          </p:txBody>
        </p:sp>
        <p:sp>
          <p:nvSpPr>
            <p:cNvPr id="19" name="Shape 2898"/>
            <p:cNvSpPr/>
            <p:nvPr/>
          </p:nvSpPr>
          <p:spPr>
            <a:xfrm>
              <a:off x="594743" y="1847537"/>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478"/>
                    <a:pt x="64465" y="0"/>
                    <a:pt x="143992" y="0"/>
                  </a:cubicBezTo>
                  <a:lnTo>
                    <a:pt x="6975919" y="0"/>
                  </a:lnTo>
                  <a:cubicBezTo>
                    <a:pt x="7055117" y="0"/>
                    <a:pt x="7119925" y="64808"/>
                    <a:pt x="7119925" y="144005"/>
                  </a:cubicBezTo>
                  <a:lnTo>
                    <a:pt x="7119925" y="214097"/>
                  </a:lnTo>
                  <a:cubicBezTo>
                    <a:pt x="7119925" y="293637"/>
                    <a:pt x="705544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20" name="Rectangle 22349"/>
            <p:cNvSpPr/>
            <p:nvPr/>
          </p:nvSpPr>
          <p:spPr>
            <a:xfrm>
              <a:off x="2393984" y="1968726"/>
              <a:ext cx="4797517"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ОТПУСК ПО УХОДУ ЗА РЕБЕНКОМ ДО 1,5 И 3 ЛЕТ</a:t>
              </a:r>
              <a:endParaRPr lang="ru-RU" sz="1100">
                <a:solidFill>
                  <a:srgbClr val="000000"/>
                </a:solidFill>
                <a:effectLst/>
                <a:latin typeface="Calibri" panose="020F0502020204030204" pitchFamily="34" charset="0"/>
                <a:ea typeface="Calibri" panose="020F0502020204030204" pitchFamily="34" charset="0"/>
              </a:endParaRPr>
            </a:p>
          </p:txBody>
        </p:sp>
        <p:sp>
          <p:nvSpPr>
            <p:cNvPr id="21" name="Rectangle 22348"/>
            <p:cNvSpPr/>
            <p:nvPr/>
          </p:nvSpPr>
          <p:spPr>
            <a:xfrm>
              <a:off x="2311688" y="1968726"/>
              <a:ext cx="113508"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ru-RU" sz="1100">
                <a:solidFill>
                  <a:srgbClr val="000000"/>
                </a:solidFill>
                <a:effectLst/>
                <a:latin typeface="Calibri" panose="020F0502020204030204" pitchFamily="34" charset="0"/>
                <a:ea typeface="Calibri" panose="020F0502020204030204" pitchFamily="34" charset="0"/>
              </a:endParaRPr>
            </a:p>
          </p:txBody>
        </p:sp>
        <p:sp>
          <p:nvSpPr>
            <p:cNvPr id="22" name="Rectangle 2900"/>
            <p:cNvSpPr/>
            <p:nvPr/>
          </p:nvSpPr>
          <p:spPr>
            <a:xfrm>
              <a:off x="732672" y="3357090"/>
              <a:ext cx="1142778"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ВЫПЛАТЫ │</a:t>
              </a:r>
              <a:endParaRPr lang="ru-RU" sz="1100">
                <a:solidFill>
                  <a:srgbClr val="000000"/>
                </a:solidFill>
                <a:effectLst/>
                <a:latin typeface="Calibri" panose="020F0502020204030204" pitchFamily="34" charset="0"/>
                <a:ea typeface="Calibri" panose="020F0502020204030204" pitchFamily="34" charset="0"/>
              </a:endParaRPr>
            </a:p>
          </p:txBody>
        </p:sp>
        <p:sp>
          <p:nvSpPr>
            <p:cNvPr id="23" name="Rectangle 2901"/>
            <p:cNvSpPr/>
            <p:nvPr/>
          </p:nvSpPr>
          <p:spPr>
            <a:xfrm>
              <a:off x="1588855" y="3357090"/>
              <a:ext cx="7901361"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ежемесячное пособие в размере 40 процентов среднего заработка, на кото</a:t>
              </a:r>
              <a:endParaRPr lang="ru-RU" sz="1100">
                <a:solidFill>
                  <a:srgbClr val="000000"/>
                </a:solidFill>
                <a:effectLst/>
                <a:latin typeface="Calibri" panose="020F0502020204030204" pitchFamily="34" charset="0"/>
                <a:ea typeface="Calibri" panose="020F0502020204030204" pitchFamily="34" charset="0"/>
              </a:endParaRPr>
            </a:p>
          </p:txBody>
        </p:sp>
        <p:sp>
          <p:nvSpPr>
            <p:cNvPr id="24" name="Rectangle 2902"/>
            <p:cNvSpPr/>
            <p:nvPr/>
          </p:nvSpPr>
          <p:spPr>
            <a:xfrm>
              <a:off x="7526680" y="3357090"/>
              <a:ext cx="67294"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ru-RU" sz="1100">
                <a:solidFill>
                  <a:srgbClr val="000000"/>
                </a:solidFill>
                <a:effectLst/>
                <a:latin typeface="Calibri" panose="020F0502020204030204" pitchFamily="34" charset="0"/>
                <a:ea typeface="Calibri" panose="020F0502020204030204" pitchFamily="34" charset="0"/>
              </a:endParaRPr>
            </a:p>
          </p:txBody>
        </p:sp>
        <p:sp>
          <p:nvSpPr>
            <p:cNvPr id="25" name="Rectangle 2903"/>
            <p:cNvSpPr/>
            <p:nvPr/>
          </p:nvSpPr>
          <p:spPr>
            <a:xfrm>
              <a:off x="732672" y="3522139"/>
              <a:ext cx="9154848"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рый начисляются страховые взносы на обязательное социальное страхование на случай </a:t>
              </a:r>
              <a:endParaRPr lang="ru-RU" sz="1100">
                <a:solidFill>
                  <a:srgbClr val="000000"/>
                </a:solidFill>
                <a:effectLst/>
                <a:latin typeface="Calibri" panose="020F0502020204030204" pitchFamily="34" charset="0"/>
                <a:ea typeface="Calibri" panose="020F0502020204030204" pitchFamily="34" charset="0"/>
              </a:endParaRPr>
            </a:p>
          </p:txBody>
        </p:sp>
        <p:sp>
          <p:nvSpPr>
            <p:cNvPr id="26" name="Rectangle 2904"/>
            <p:cNvSpPr/>
            <p:nvPr/>
          </p:nvSpPr>
          <p:spPr>
            <a:xfrm>
              <a:off x="732672" y="3687188"/>
              <a:ext cx="7031589"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временной нетрудоспособности и в связи с материнством (до 1,5 лет)</a:t>
              </a:r>
              <a:endParaRPr lang="ru-RU" sz="1100">
                <a:solidFill>
                  <a:srgbClr val="000000"/>
                </a:solidFill>
                <a:effectLst/>
                <a:latin typeface="Calibri" panose="020F0502020204030204" pitchFamily="34" charset="0"/>
                <a:ea typeface="Calibri" panose="020F0502020204030204" pitchFamily="34" charset="0"/>
              </a:endParaRPr>
            </a:p>
          </p:txBody>
        </p:sp>
        <p:sp>
          <p:nvSpPr>
            <p:cNvPr id="27" name="Rectangle 22350"/>
            <p:cNvSpPr/>
            <p:nvPr/>
          </p:nvSpPr>
          <p:spPr>
            <a:xfrm>
              <a:off x="2279837" y="4301360"/>
              <a:ext cx="113508"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ru-RU" sz="1100">
                <a:solidFill>
                  <a:srgbClr val="000000"/>
                </a:solidFill>
                <a:effectLst/>
                <a:latin typeface="Calibri" panose="020F0502020204030204" pitchFamily="34" charset="0"/>
                <a:ea typeface="Calibri" panose="020F0502020204030204" pitchFamily="34" charset="0"/>
              </a:endParaRPr>
            </a:p>
          </p:txBody>
        </p:sp>
        <p:sp>
          <p:nvSpPr>
            <p:cNvPr id="28" name="Rectangle 22351"/>
            <p:cNvSpPr/>
            <p:nvPr/>
          </p:nvSpPr>
          <p:spPr>
            <a:xfrm>
              <a:off x="2362133" y="4301360"/>
              <a:ext cx="4882243"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ОПЛАЧИВАЕМЫЙ СВОБОДНЫЙ ДЕНЬ 1 СЕНТЯБРЯ </a:t>
              </a:r>
              <a:endParaRPr lang="ru-RU" sz="1100">
                <a:solidFill>
                  <a:srgbClr val="000000"/>
                </a:solidFill>
                <a:effectLst/>
                <a:latin typeface="Calibri" panose="020F0502020204030204" pitchFamily="34" charset="0"/>
                <a:ea typeface="Calibri" panose="020F0502020204030204" pitchFamily="34" charset="0"/>
              </a:endParaRPr>
            </a:p>
          </p:txBody>
        </p:sp>
        <p:sp>
          <p:nvSpPr>
            <p:cNvPr id="29" name="Rectangle 22352"/>
            <p:cNvSpPr/>
            <p:nvPr/>
          </p:nvSpPr>
          <p:spPr>
            <a:xfrm>
              <a:off x="1658807" y="4466409"/>
              <a:ext cx="74793"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ru-RU" sz="1100">
                <a:solidFill>
                  <a:srgbClr val="000000"/>
                </a:solidFill>
                <a:effectLst/>
                <a:latin typeface="Calibri" panose="020F0502020204030204" pitchFamily="34" charset="0"/>
                <a:ea typeface="Calibri" panose="020F0502020204030204" pitchFamily="34" charset="0"/>
              </a:endParaRPr>
            </a:p>
          </p:txBody>
        </p:sp>
        <p:sp>
          <p:nvSpPr>
            <p:cNvPr id="30" name="Rectangle 22353"/>
            <p:cNvSpPr/>
            <p:nvPr/>
          </p:nvSpPr>
          <p:spPr>
            <a:xfrm>
              <a:off x="1711995" y="4466409"/>
              <a:ext cx="6572897"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работникам, имеющим детей – школьников в возрасте до 12 лет) </a:t>
              </a:r>
              <a:endParaRPr lang="ru-RU" sz="1100">
                <a:solidFill>
                  <a:srgbClr val="000000"/>
                </a:solidFill>
                <a:effectLst/>
                <a:latin typeface="Calibri" panose="020F0502020204030204" pitchFamily="34" charset="0"/>
                <a:ea typeface="Calibri" panose="020F0502020204030204" pitchFamily="34" charset="0"/>
              </a:endParaRPr>
            </a:p>
          </p:txBody>
        </p:sp>
        <p:sp>
          <p:nvSpPr>
            <p:cNvPr id="31" name="Rectangle 2907"/>
            <p:cNvSpPr/>
            <p:nvPr/>
          </p:nvSpPr>
          <p:spPr>
            <a:xfrm>
              <a:off x="732672" y="6016013"/>
              <a:ext cx="1124535"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ВЫПЛАТЫ │</a:t>
              </a:r>
              <a:endParaRPr lang="ru-RU" sz="1100">
                <a:solidFill>
                  <a:srgbClr val="000000"/>
                </a:solidFill>
                <a:effectLst/>
                <a:latin typeface="Calibri" panose="020F0502020204030204" pitchFamily="34" charset="0"/>
                <a:ea typeface="Calibri" panose="020F0502020204030204" pitchFamily="34" charset="0"/>
              </a:endParaRPr>
            </a:p>
          </p:txBody>
        </p:sp>
        <p:sp>
          <p:nvSpPr>
            <p:cNvPr id="32" name="Rectangle 2908"/>
            <p:cNvSpPr/>
            <p:nvPr/>
          </p:nvSpPr>
          <p:spPr>
            <a:xfrm>
              <a:off x="1575139" y="6016013"/>
              <a:ext cx="4876365"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 размере 100-процентного среднего заработка</a:t>
              </a:r>
              <a:endParaRPr lang="ru-RU" sz="1100">
                <a:solidFill>
                  <a:srgbClr val="000000"/>
                </a:solidFill>
                <a:effectLst/>
                <a:latin typeface="Calibri" panose="020F0502020204030204" pitchFamily="34" charset="0"/>
                <a:ea typeface="Calibri" panose="020F0502020204030204" pitchFamily="34" charset="0"/>
              </a:endParaRPr>
            </a:p>
          </p:txBody>
        </p:sp>
        <p:sp>
          <p:nvSpPr>
            <p:cNvPr id="33" name="Rectangle 2909"/>
            <p:cNvSpPr/>
            <p:nvPr/>
          </p:nvSpPr>
          <p:spPr>
            <a:xfrm>
              <a:off x="732672" y="5299123"/>
              <a:ext cx="9155092"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Коллективный договор между Правительством, лицами, замещающими государственные </a:t>
              </a:r>
              <a:endParaRPr lang="ru-RU" sz="1100">
                <a:solidFill>
                  <a:srgbClr val="000000"/>
                </a:solidFill>
                <a:effectLst/>
                <a:latin typeface="Calibri" panose="020F0502020204030204" pitchFamily="34" charset="0"/>
                <a:ea typeface="Calibri" panose="020F0502020204030204" pitchFamily="34" charset="0"/>
              </a:endParaRPr>
            </a:p>
          </p:txBody>
        </p:sp>
        <p:sp>
          <p:nvSpPr>
            <p:cNvPr id="34" name="Rectangle 2910"/>
            <p:cNvSpPr/>
            <p:nvPr/>
          </p:nvSpPr>
          <p:spPr>
            <a:xfrm>
              <a:off x="732672" y="5464172"/>
              <a:ext cx="9039496"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должности Ставропольского края в Правительстве, и государственными гражданскими слу</a:t>
              </a:r>
              <a:endParaRPr lang="ru-RU" sz="1100">
                <a:solidFill>
                  <a:srgbClr val="000000"/>
                </a:solidFill>
                <a:effectLst/>
                <a:latin typeface="Calibri" panose="020F0502020204030204" pitchFamily="34" charset="0"/>
                <a:ea typeface="Calibri" panose="020F0502020204030204" pitchFamily="34" charset="0"/>
              </a:endParaRPr>
            </a:p>
          </p:txBody>
        </p:sp>
        <p:sp>
          <p:nvSpPr>
            <p:cNvPr id="35" name="Rectangle 2911"/>
            <p:cNvSpPr/>
            <p:nvPr/>
          </p:nvSpPr>
          <p:spPr>
            <a:xfrm>
              <a:off x="7526238" y="5464172"/>
              <a:ext cx="67294"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ru-RU" sz="1100">
                <a:solidFill>
                  <a:srgbClr val="000000"/>
                </a:solidFill>
                <a:effectLst/>
                <a:latin typeface="Calibri" panose="020F0502020204030204" pitchFamily="34" charset="0"/>
                <a:ea typeface="Calibri" panose="020F0502020204030204" pitchFamily="34" charset="0"/>
              </a:endParaRPr>
            </a:p>
          </p:txBody>
        </p:sp>
        <p:sp>
          <p:nvSpPr>
            <p:cNvPr id="36" name="Rectangle 2912"/>
            <p:cNvSpPr/>
            <p:nvPr/>
          </p:nvSpPr>
          <p:spPr>
            <a:xfrm>
              <a:off x="732672" y="5629222"/>
              <a:ext cx="6480267" cy="196655"/>
            </a:xfrm>
            <a:prstGeom prst="rect">
              <a:avLst/>
            </a:prstGeom>
            <a:ln>
              <a:noFill/>
            </a:ln>
          </p:spPr>
          <p:txBody>
            <a:bodyPr vert="horz" lIns="0" tIns="0" rIns="0" bIns="0" rtlCol="0">
              <a:noAutofit/>
            </a:bodyPr>
            <a:lstStyle/>
            <a:p>
              <a:pPr>
                <a:lnSpc>
                  <a:spcPct val="107000"/>
                </a:lnSpc>
                <a:spcAft>
                  <a:spcPts val="800"/>
                </a:spcAft>
              </a:pPr>
              <a:r>
                <a:rPr lang="ru-RU" sz="120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жащими, замещающими должности в аппарате Правительства </a:t>
              </a:r>
              <a:endParaRPr lang="ru-RU" sz="1100">
                <a:solidFill>
                  <a:srgbClr val="000000"/>
                </a:solidFill>
                <a:effectLst/>
                <a:latin typeface="Calibri" panose="020F0502020204030204" pitchFamily="34" charset="0"/>
                <a:ea typeface="Calibri" panose="020F0502020204030204" pitchFamily="34" charset="0"/>
              </a:endParaRPr>
            </a:p>
          </p:txBody>
        </p:sp>
        <p:sp>
          <p:nvSpPr>
            <p:cNvPr id="37" name="Shape 2913"/>
            <p:cNvSpPr/>
            <p:nvPr/>
          </p:nvSpPr>
          <p:spPr>
            <a:xfrm>
              <a:off x="596267" y="2310308"/>
              <a:ext cx="7119911" cy="358098"/>
            </a:xfrm>
            <a:custGeom>
              <a:avLst/>
              <a:gdLst/>
              <a:ahLst/>
              <a:cxnLst/>
              <a:rect l="0" t="0" r="0" b="0"/>
              <a:pathLst>
                <a:path w="7119911" h="358098">
                  <a:moveTo>
                    <a:pt x="143956" y="0"/>
                  </a:moveTo>
                  <a:lnTo>
                    <a:pt x="6975956" y="0"/>
                  </a:lnTo>
                  <a:lnTo>
                    <a:pt x="7004846" y="2936"/>
                  </a:lnTo>
                  <a:cubicBezTo>
                    <a:pt x="7060955" y="14496"/>
                    <a:pt x="7105425" y="58967"/>
                    <a:pt x="7116985" y="115076"/>
                  </a:cubicBezTo>
                  <a:lnTo>
                    <a:pt x="7119911" y="143864"/>
                  </a:lnTo>
                  <a:lnTo>
                    <a:pt x="7119911" y="214230"/>
                  </a:lnTo>
                  <a:lnTo>
                    <a:pt x="7116985" y="243023"/>
                  </a:lnTo>
                  <a:cubicBezTo>
                    <a:pt x="7103498" y="308489"/>
                    <a:pt x="7045218" y="358098"/>
                    <a:pt x="6975919" y="358098"/>
                  </a:cubicBezTo>
                  <a:lnTo>
                    <a:pt x="143992" y="358098"/>
                  </a:lnTo>
                  <a:cubicBezTo>
                    <a:pt x="64795" y="358098"/>
                    <a:pt x="0" y="293303"/>
                    <a:pt x="0" y="214093"/>
                  </a:cubicBezTo>
                  <a:lnTo>
                    <a:pt x="0" y="144002"/>
                  </a:lnTo>
                  <a:cubicBezTo>
                    <a:pt x="0" y="74704"/>
                    <a:pt x="49609" y="16423"/>
                    <a:pt x="115067" y="2936"/>
                  </a:cubicBezTo>
                  <a:lnTo>
                    <a:pt x="143956" y="0"/>
                  </a:lnTo>
                  <a:close/>
                </a:path>
              </a:pathLst>
            </a:custGeom>
            <a:ln w="0" cap="flat">
              <a:miter lim="127000"/>
            </a:ln>
          </p:spPr>
          <p:style>
            <a:lnRef idx="0">
              <a:srgbClr val="000000">
                <a:alpha val="0"/>
              </a:srgbClr>
            </a:lnRef>
            <a:fillRef idx="1">
              <a:srgbClr val="A1D1C3"/>
            </a:fillRef>
            <a:effectRef idx="0">
              <a:scrgbClr r="0" g="0" b="0"/>
            </a:effectRef>
            <a:fontRef idx="none"/>
          </p:style>
          <p:txBody>
            <a:bodyPr/>
            <a:lstStyle/>
            <a:p>
              <a:endParaRPr lang="ru-RU"/>
            </a:p>
          </p:txBody>
        </p:sp>
        <p:sp>
          <p:nvSpPr>
            <p:cNvPr id="38" name="Shape 2914"/>
            <p:cNvSpPr/>
            <p:nvPr/>
          </p:nvSpPr>
          <p:spPr>
            <a:xfrm>
              <a:off x="596267" y="2310304"/>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9" name="Rectangle 2915"/>
            <p:cNvSpPr/>
            <p:nvPr/>
          </p:nvSpPr>
          <p:spPr>
            <a:xfrm>
              <a:off x="1816605" y="2430887"/>
              <a:ext cx="6227712"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ОСНОВНЫЕ НОРМАТИВНЫЕ ПРАВОВЫЕ АКТЫ, ЛОКАЛЬНЫЕ АКТЫ</a:t>
              </a:r>
              <a:endParaRPr lang="ru-RU" sz="1100">
                <a:solidFill>
                  <a:srgbClr val="000000"/>
                </a:solidFill>
                <a:effectLst/>
                <a:latin typeface="Calibri" panose="020F0502020204030204" pitchFamily="34" charset="0"/>
                <a:ea typeface="Calibri" panose="020F0502020204030204" pitchFamily="34" charset="0"/>
              </a:endParaRPr>
            </a:p>
          </p:txBody>
        </p:sp>
        <p:sp>
          <p:nvSpPr>
            <p:cNvPr id="40" name="Rectangle 2916"/>
            <p:cNvSpPr/>
            <p:nvPr/>
          </p:nvSpPr>
          <p:spPr>
            <a:xfrm>
              <a:off x="2747922" y="2826513"/>
              <a:ext cx="3748039" cy="190519"/>
            </a:xfrm>
            <a:prstGeom prst="rect">
              <a:avLst/>
            </a:prstGeom>
            <a:ln>
              <a:noFill/>
            </a:ln>
          </p:spPr>
          <p:txBody>
            <a:bodyPr vert="horz" lIns="0" tIns="0" rIns="0" bIns="0" rtlCol="0">
              <a:noAutofit/>
            </a:bodyPr>
            <a:lstStyle/>
            <a:p>
              <a:pPr>
                <a:lnSpc>
                  <a:spcPct val="107000"/>
                </a:lnSpc>
                <a:spcAft>
                  <a:spcPts val="800"/>
                </a:spcAft>
              </a:pPr>
              <a:r>
                <a:rPr lang="ru-RU" sz="1200" spc="-10">
                  <a:solidFill>
                    <a:srgbClr val="181717"/>
                  </a:solidFill>
                  <a:effectLst/>
                  <a:latin typeface="Calibri" panose="020F0502020204030204" pitchFamily="34" charset="0"/>
                  <a:ea typeface="Calibri" panose="020F0502020204030204" pitchFamily="34" charset="0"/>
                </a:rPr>
                <a:t>Трудовой</a:t>
              </a:r>
              <a:r>
                <a:rPr lang="ru-RU" sz="1200" spc="5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кодекс</a:t>
              </a:r>
              <a:r>
                <a:rPr lang="ru-RU" sz="1200" spc="5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Российской</a:t>
              </a:r>
              <a:r>
                <a:rPr lang="ru-RU" sz="1200" spc="50">
                  <a:solidFill>
                    <a:srgbClr val="181717"/>
                  </a:solidFill>
                  <a:effectLst/>
                  <a:latin typeface="Calibri" panose="020F0502020204030204" pitchFamily="34" charset="0"/>
                  <a:ea typeface="Calibri" panose="020F0502020204030204" pitchFamily="34" charset="0"/>
                </a:rPr>
                <a:t> </a:t>
              </a:r>
              <a:r>
                <a:rPr lang="ru-RU" sz="1200" spc="-10">
                  <a:solidFill>
                    <a:srgbClr val="181717"/>
                  </a:solidFill>
                  <a:effectLst/>
                  <a:latin typeface="Calibri" panose="020F0502020204030204" pitchFamily="34" charset="0"/>
                  <a:ea typeface="Calibri" panose="020F0502020204030204" pitchFamily="34" charset="0"/>
                </a:rPr>
                <a:t>Федерации</a:t>
              </a:r>
              <a:endParaRPr lang="ru-RU" sz="1100">
                <a:solidFill>
                  <a:srgbClr val="000000"/>
                </a:solidFill>
                <a:effectLst/>
                <a:latin typeface="Calibri" panose="020F0502020204030204" pitchFamily="34" charset="0"/>
                <a:ea typeface="Calibri" panose="020F0502020204030204" pitchFamily="34" charset="0"/>
              </a:endParaRPr>
            </a:p>
          </p:txBody>
        </p:sp>
        <p:sp>
          <p:nvSpPr>
            <p:cNvPr id="41" name="Shape 2917"/>
            <p:cNvSpPr/>
            <p:nvPr/>
          </p:nvSpPr>
          <p:spPr>
            <a:xfrm>
              <a:off x="596267" y="4810129"/>
              <a:ext cx="7119911" cy="358098"/>
            </a:xfrm>
            <a:custGeom>
              <a:avLst/>
              <a:gdLst/>
              <a:ahLst/>
              <a:cxnLst/>
              <a:rect l="0" t="0" r="0" b="0"/>
              <a:pathLst>
                <a:path w="7119911" h="358098">
                  <a:moveTo>
                    <a:pt x="143992" y="0"/>
                  </a:moveTo>
                  <a:lnTo>
                    <a:pt x="6975919" y="0"/>
                  </a:lnTo>
                  <a:cubicBezTo>
                    <a:pt x="7045218" y="0"/>
                    <a:pt x="7103498" y="49619"/>
                    <a:pt x="7116985" y="115079"/>
                  </a:cubicBezTo>
                  <a:lnTo>
                    <a:pt x="7119911" y="143868"/>
                  </a:lnTo>
                  <a:lnTo>
                    <a:pt x="7119911" y="214234"/>
                  </a:lnTo>
                  <a:lnTo>
                    <a:pt x="7116985" y="243026"/>
                  </a:lnTo>
                  <a:cubicBezTo>
                    <a:pt x="7105425" y="299141"/>
                    <a:pt x="7060955" y="343604"/>
                    <a:pt x="7004846" y="355163"/>
                  </a:cubicBezTo>
                  <a:lnTo>
                    <a:pt x="6975957" y="358098"/>
                  </a:lnTo>
                  <a:lnTo>
                    <a:pt x="143954" y="358098"/>
                  </a:lnTo>
                  <a:lnTo>
                    <a:pt x="115067" y="355163"/>
                  </a:lnTo>
                  <a:cubicBezTo>
                    <a:pt x="49609" y="341678"/>
                    <a:pt x="0" y="283405"/>
                    <a:pt x="0" y="214097"/>
                  </a:cubicBezTo>
                  <a:lnTo>
                    <a:pt x="0" y="144005"/>
                  </a:lnTo>
                  <a:cubicBezTo>
                    <a:pt x="0" y="64808"/>
                    <a:pt x="64795" y="0"/>
                    <a:pt x="143992" y="0"/>
                  </a:cubicBezTo>
                  <a:close/>
                </a:path>
              </a:pathLst>
            </a:custGeom>
            <a:ln w="0" cap="flat">
              <a:miter lim="127000"/>
            </a:ln>
          </p:spPr>
          <p:style>
            <a:lnRef idx="0">
              <a:srgbClr val="000000">
                <a:alpha val="0"/>
              </a:srgbClr>
            </a:lnRef>
            <a:fillRef idx="1">
              <a:srgbClr val="A1D1C3"/>
            </a:fillRef>
            <a:effectRef idx="0">
              <a:scrgbClr r="0" g="0" b="0"/>
            </a:effectRef>
            <a:fontRef idx="none"/>
          </p:style>
          <p:txBody>
            <a:bodyPr/>
            <a:lstStyle/>
            <a:p>
              <a:endParaRPr lang="ru-RU"/>
            </a:p>
          </p:txBody>
        </p:sp>
        <p:sp>
          <p:nvSpPr>
            <p:cNvPr id="42" name="Shape 2918"/>
            <p:cNvSpPr/>
            <p:nvPr/>
          </p:nvSpPr>
          <p:spPr>
            <a:xfrm>
              <a:off x="596267" y="4810129"/>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808"/>
                    <a:pt x="64795" y="0"/>
                    <a:pt x="143992" y="0"/>
                  </a:cubicBezTo>
                  <a:lnTo>
                    <a:pt x="6975919" y="0"/>
                  </a:lnTo>
                  <a:cubicBezTo>
                    <a:pt x="7055117" y="0"/>
                    <a:pt x="7119925" y="64808"/>
                    <a:pt x="7119925" y="144005"/>
                  </a:cubicBezTo>
                  <a:lnTo>
                    <a:pt x="7119925" y="214097"/>
                  </a:lnTo>
                  <a:cubicBezTo>
                    <a:pt x="7119925" y="293307"/>
                    <a:pt x="705511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3" name="Rectangle 2919"/>
            <p:cNvSpPr/>
            <p:nvPr/>
          </p:nvSpPr>
          <p:spPr>
            <a:xfrm>
              <a:off x="1816605" y="4930710"/>
              <a:ext cx="6227712" cy="196655"/>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ОСНОВНЫЕ НОРМАТИВНЫЕ ПРАВОВЫЕ АКТЫ, ЛОКАЛЬНЫЕ АКТЫ</a:t>
              </a:r>
              <a:endParaRPr lang="ru-RU" sz="1100">
                <a:solidFill>
                  <a:srgbClr val="000000"/>
                </a:solidFill>
                <a:effectLst/>
                <a:latin typeface="Calibri" panose="020F0502020204030204" pitchFamily="34" charset="0"/>
                <a:ea typeface="Calibri" panose="020F0502020204030204" pitchFamily="34" charset="0"/>
              </a:endParaRPr>
            </a:p>
          </p:txBody>
        </p:sp>
      </p:grpSp>
      <p:sp>
        <p:nvSpPr>
          <p:cNvPr id="45" name="Номер слайда 44"/>
          <p:cNvSpPr>
            <a:spLocks noGrp="1"/>
          </p:cNvSpPr>
          <p:nvPr>
            <p:ph type="sldNum" sz="quarter" idx="12"/>
          </p:nvPr>
        </p:nvSpPr>
        <p:spPr>
          <a:xfrm>
            <a:off x="10662248" y="6446763"/>
            <a:ext cx="691551" cy="274712"/>
          </a:xfrm>
        </p:spPr>
        <p:txBody>
          <a:bodyPr/>
          <a:lstStyle/>
          <a:p>
            <a:fld id="{9D3197B4-9225-4703-91FB-A4593262BF03}" type="slidenum">
              <a:rPr lang="ru-RU" sz="1600" smtClean="0">
                <a:solidFill>
                  <a:schemeClr val="tx1">
                    <a:lumMod val="95000"/>
                    <a:lumOff val="5000"/>
                  </a:schemeClr>
                </a:solidFill>
              </a:rPr>
              <a:t>24</a:t>
            </a:fld>
            <a:endParaRPr lang="ru-RU" sz="1600" dirty="0">
              <a:solidFill>
                <a:schemeClr val="tx1">
                  <a:lumMod val="95000"/>
                  <a:lumOff val="5000"/>
                </a:schemeClr>
              </a:solidFill>
            </a:endParaRPr>
          </a:p>
        </p:txBody>
      </p:sp>
      <p:grpSp>
        <p:nvGrpSpPr>
          <p:cNvPr id="46" name="Group 23722"/>
          <p:cNvGrpSpPr/>
          <p:nvPr/>
        </p:nvGrpSpPr>
        <p:grpSpPr>
          <a:xfrm>
            <a:off x="11418324" y="6446763"/>
            <a:ext cx="790265" cy="304083"/>
            <a:chOff x="0" y="0"/>
            <a:chExt cx="540006" cy="240970"/>
          </a:xfrm>
        </p:grpSpPr>
        <p:sp>
          <p:nvSpPr>
            <p:cNvPr id="47"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48"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784515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22479"/>
          <p:cNvGrpSpPr/>
          <p:nvPr/>
        </p:nvGrpSpPr>
        <p:grpSpPr>
          <a:xfrm>
            <a:off x="1512253" y="889392"/>
            <a:ext cx="7462520" cy="550545"/>
            <a:chOff x="0" y="0"/>
            <a:chExt cx="7462597" cy="550596"/>
          </a:xfrm>
        </p:grpSpPr>
        <p:sp>
          <p:nvSpPr>
            <p:cNvPr id="43" name="Shape 2931"/>
            <p:cNvSpPr/>
            <p:nvPr/>
          </p:nvSpPr>
          <p:spPr>
            <a:xfrm>
              <a:off x="0" y="0"/>
              <a:ext cx="7462597" cy="550596"/>
            </a:xfrm>
            <a:custGeom>
              <a:avLst/>
              <a:gdLst/>
              <a:ahLst/>
              <a:cxnLst/>
              <a:rect l="0" t="0" r="0" b="0"/>
              <a:pathLst>
                <a:path w="7462597" h="550596">
                  <a:moveTo>
                    <a:pt x="71996" y="0"/>
                  </a:moveTo>
                  <a:lnTo>
                    <a:pt x="7390600" y="0"/>
                  </a:lnTo>
                  <a:cubicBezTo>
                    <a:pt x="7462597" y="0"/>
                    <a:pt x="7462597" y="71996"/>
                    <a:pt x="7462597" y="71996"/>
                  </a:cubicBezTo>
                  <a:lnTo>
                    <a:pt x="7462597" y="478599"/>
                  </a:lnTo>
                  <a:cubicBezTo>
                    <a:pt x="7462597" y="550596"/>
                    <a:pt x="7390600" y="550596"/>
                    <a:pt x="7390600" y="550596"/>
                  </a:cubicBezTo>
                  <a:lnTo>
                    <a:pt x="71996" y="550596"/>
                  </a:lnTo>
                  <a:cubicBezTo>
                    <a:pt x="0" y="550596"/>
                    <a:pt x="0" y="478599"/>
                    <a:pt x="0" y="478599"/>
                  </a:cubicBezTo>
                  <a:lnTo>
                    <a:pt x="0" y="71996"/>
                  </a:lnTo>
                  <a:cubicBezTo>
                    <a:pt x="0" y="0"/>
                    <a:pt x="71996" y="0"/>
                    <a:pt x="71996" y="0"/>
                  </a:cubicBezTo>
                  <a:close/>
                </a:path>
              </a:pathLst>
            </a:custGeom>
            <a:ln w="0" cap="flat">
              <a:miter lim="127000"/>
            </a:ln>
          </p:spPr>
          <p:style>
            <a:lnRef idx="0">
              <a:srgbClr val="000000">
                <a:alpha val="0"/>
              </a:srgbClr>
            </a:lnRef>
            <a:fillRef idx="1">
              <a:srgbClr val="A0D4ED"/>
            </a:fillRef>
            <a:effectRef idx="0">
              <a:scrgbClr r="0" g="0" b="0"/>
            </a:effectRef>
            <a:fontRef idx="none"/>
          </p:style>
          <p:txBody>
            <a:bodyPr/>
            <a:lstStyle/>
            <a:p>
              <a:endParaRPr lang="ru-RU"/>
            </a:p>
          </p:txBody>
        </p:sp>
        <p:sp>
          <p:nvSpPr>
            <p:cNvPr id="44" name="Shape 2932"/>
            <p:cNvSpPr/>
            <p:nvPr/>
          </p:nvSpPr>
          <p:spPr>
            <a:xfrm>
              <a:off x="0" y="0"/>
              <a:ext cx="7462597" cy="550596"/>
            </a:xfrm>
            <a:custGeom>
              <a:avLst/>
              <a:gdLst/>
              <a:ahLst/>
              <a:cxnLst/>
              <a:rect l="0" t="0" r="0" b="0"/>
              <a:pathLst>
                <a:path w="7462597" h="550596">
                  <a:moveTo>
                    <a:pt x="71996" y="0"/>
                  </a:moveTo>
                  <a:cubicBezTo>
                    <a:pt x="71996" y="0"/>
                    <a:pt x="0" y="0"/>
                    <a:pt x="0" y="71996"/>
                  </a:cubicBezTo>
                  <a:lnTo>
                    <a:pt x="0" y="478599"/>
                  </a:lnTo>
                  <a:cubicBezTo>
                    <a:pt x="0" y="478599"/>
                    <a:pt x="0" y="550596"/>
                    <a:pt x="71996" y="550596"/>
                  </a:cubicBezTo>
                  <a:lnTo>
                    <a:pt x="7390600" y="550596"/>
                  </a:lnTo>
                  <a:cubicBezTo>
                    <a:pt x="7390600" y="550596"/>
                    <a:pt x="7462597" y="550596"/>
                    <a:pt x="7462597" y="478599"/>
                  </a:cubicBezTo>
                  <a:lnTo>
                    <a:pt x="7462597" y="71996"/>
                  </a:lnTo>
                  <a:cubicBezTo>
                    <a:pt x="7462597" y="71996"/>
                    <a:pt x="7462597" y="0"/>
                    <a:pt x="7390600"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grpSp>
      <p:grpSp>
        <p:nvGrpSpPr>
          <p:cNvPr id="45" name="Group 22483"/>
          <p:cNvGrpSpPr/>
          <p:nvPr/>
        </p:nvGrpSpPr>
        <p:grpSpPr>
          <a:xfrm>
            <a:off x="5243513" y="0"/>
            <a:ext cx="6948487" cy="779780"/>
            <a:chOff x="0" y="0"/>
            <a:chExt cx="5283012" cy="779996"/>
          </a:xfrm>
        </p:grpSpPr>
        <p:sp>
          <p:nvSpPr>
            <p:cNvPr id="46" name="Shape 2962"/>
            <p:cNvSpPr/>
            <p:nvPr/>
          </p:nvSpPr>
          <p:spPr>
            <a:xfrm>
              <a:off x="0" y="0"/>
              <a:ext cx="5283012" cy="779996"/>
            </a:xfrm>
            <a:custGeom>
              <a:avLst/>
              <a:gdLst/>
              <a:ahLst/>
              <a:cxnLst/>
              <a:rect l="0" t="0" r="0" b="0"/>
              <a:pathLst>
                <a:path w="5283012" h="779996">
                  <a:moveTo>
                    <a:pt x="0" y="0"/>
                  </a:moveTo>
                  <a:lnTo>
                    <a:pt x="5283012" y="0"/>
                  </a:lnTo>
                  <a:lnTo>
                    <a:pt x="5283012" y="779996"/>
                  </a:lnTo>
                  <a:lnTo>
                    <a:pt x="152400" y="779996"/>
                  </a:lnTo>
                  <a:cubicBezTo>
                    <a:pt x="152400" y="779996"/>
                    <a:pt x="0" y="779996"/>
                    <a:pt x="0" y="627596"/>
                  </a:cubicBez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47" name="Rectangle 22420"/>
            <p:cNvSpPr/>
            <p:nvPr/>
          </p:nvSpPr>
          <p:spPr>
            <a:xfrm>
              <a:off x="93006" y="191881"/>
              <a:ext cx="302687" cy="262206"/>
            </a:xfrm>
            <a:prstGeom prst="rect">
              <a:avLst/>
            </a:prstGeom>
            <a:ln>
              <a:noFill/>
            </a:ln>
          </p:spPr>
          <p:txBody>
            <a:bodyPr vert="horz" lIns="0" tIns="0" rIns="0" bIns="0" rtlCol="0">
              <a:noAutofit/>
            </a:bodyPr>
            <a:lstStyle/>
            <a:p>
              <a:pP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15</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48" name="Rectangle 22421"/>
            <p:cNvSpPr/>
            <p:nvPr/>
          </p:nvSpPr>
          <p:spPr>
            <a:xfrm>
              <a:off x="320590" y="191881"/>
              <a:ext cx="2870389"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ДОПОЛНИТЕЛЬНЫЕ </a:t>
              </a:r>
              <a:endParaRPr lang="ru-RU" sz="1100">
                <a:solidFill>
                  <a:srgbClr val="000000"/>
                </a:solidFill>
                <a:effectLst/>
                <a:latin typeface="Calibri" panose="020F0502020204030204" pitchFamily="34" charset="0"/>
                <a:ea typeface="Calibri" panose="020F0502020204030204" pitchFamily="34" charset="0"/>
              </a:endParaRPr>
            </a:p>
          </p:txBody>
        </p:sp>
        <p:sp>
          <p:nvSpPr>
            <p:cNvPr id="49" name="Rectangle 2964"/>
            <p:cNvSpPr/>
            <p:nvPr/>
          </p:nvSpPr>
          <p:spPr>
            <a:xfrm>
              <a:off x="525009" y="435721"/>
              <a:ext cx="4075191"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ГОСУДАРСТВЕННЫЕ ГАРАНТИИ</a:t>
              </a:r>
              <a:endParaRPr lang="ru-RU" sz="1100">
                <a:solidFill>
                  <a:srgbClr val="000000"/>
                </a:solidFill>
                <a:effectLst/>
                <a:latin typeface="Calibri" panose="020F0502020204030204" pitchFamily="34" charset="0"/>
                <a:ea typeface="Calibri" panose="020F0502020204030204" pitchFamily="34" charset="0"/>
              </a:endParaRPr>
            </a:p>
          </p:txBody>
        </p:sp>
        <p:sp>
          <p:nvSpPr>
            <p:cNvPr id="50" name="Shape 2965"/>
            <p:cNvSpPr/>
            <p:nvPr/>
          </p:nvSpPr>
          <p:spPr>
            <a:xfrm>
              <a:off x="3954074" y="173956"/>
              <a:ext cx="82614" cy="413402"/>
            </a:xfrm>
            <a:custGeom>
              <a:avLst/>
              <a:gdLst/>
              <a:ahLst/>
              <a:cxnLst/>
              <a:rect l="0" t="0" r="0" b="0"/>
              <a:pathLst>
                <a:path w="82614" h="413402">
                  <a:moveTo>
                    <a:pt x="82614" y="0"/>
                  </a:moveTo>
                  <a:lnTo>
                    <a:pt x="82614" y="22776"/>
                  </a:lnTo>
                  <a:lnTo>
                    <a:pt x="20396" y="53687"/>
                  </a:lnTo>
                  <a:lnTo>
                    <a:pt x="20396" y="198454"/>
                  </a:lnTo>
                  <a:cubicBezTo>
                    <a:pt x="20396" y="260456"/>
                    <a:pt x="39698" y="319619"/>
                    <a:pt x="73414" y="368896"/>
                  </a:cubicBezTo>
                  <a:lnTo>
                    <a:pt x="82614" y="380429"/>
                  </a:lnTo>
                  <a:lnTo>
                    <a:pt x="82614" y="413402"/>
                  </a:lnTo>
                  <a:lnTo>
                    <a:pt x="57455" y="382211"/>
                  </a:lnTo>
                  <a:cubicBezTo>
                    <a:pt x="19862" y="327982"/>
                    <a:pt x="0" y="264444"/>
                    <a:pt x="0" y="198454"/>
                  </a:cubicBezTo>
                  <a:lnTo>
                    <a:pt x="0" y="41051"/>
                  </a:lnTo>
                  <a:lnTo>
                    <a:pt x="82614"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1" name="Shape 2966"/>
            <p:cNvSpPr/>
            <p:nvPr/>
          </p:nvSpPr>
          <p:spPr>
            <a:xfrm>
              <a:off x="3896162" y="107942"/>
              <a:ext cx="140526" cy="560011"/>
            </a:xfrm>
            <a:custGeom>
              <a:avLst/>
              <a:gdLst/>
              <a:ahLst/>
              <a:cxnLst/>
              <a:rect l="0" t="0" r="0" b="0"/>
              <a:pathLst>
                <a:path w="140526" h="560011">
                  <a:moveTo>
                    <a:pt x="140526" y="0"/>
                  </a:moveTo>
                  <a:lnTo>
                    <a:pt x="140526" y="22771"/>
                  </a:lnTo>
                  <a:lnTo>
                    <a:pt x="20396" y="82451"/>
                  </a:lnTo>
                  <a:lnTo>
                    <a:pt x="20396" y="263883"/>
                  </a:lnTo>
                  <a:cubicBezTo>
                    <a:pt x="20396" y="338229"/>
                    <a:pt x="42787" y="409806"/>
                    <a:pt x="85141" y="470906"/>
                  </a:cubicBezTo>
                  <a:cubicBezTo>
                    <a:pt x="95726" y="486181"/>
                    <a:pt x="107364" y="500517"/>
                    <a:pt x="119954" y="513836"/>
                  </a:cubicBezTo>
                  <a:lnTo>
                    <a:pt x="140526" y="532531"/>
                  </a:lnTo>
                  <a:lnTo>
                    <a:pt x="140526" y="560011"/>
                  </a:lnTo>
                  <a:lnTo>
                    <a:pt x="105149" y="527861"/>
                  </a:lnTo>
                  <a:cubicBezTo>
                    <a:pt x="91852" y="513795"/>
                    <a:pt x="79559" y="498656"/>
                    <a:pt x="68376" y="482527"/>
                  </a:cubicBezTo>
                  <a:cubicBezTo>
                    <a:pt x="23647" y="417998"/>
                    <a:pt x="0" y="342395"/>
                    <a:pt x="0" y="263883"/>
                  </a:cubicBezTo>
                  <a:lnTo>
                    <a:pt x="0" y="69815"/>
                  </a:lnTo>
                  <a:lnTo>
                    <a:pt x="140526"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2" name="Shape 2967"/>
            <p:cNvSpPr/>
            <p:nvPr/>
          </p:nvSpPr>
          <p:spPr>
            <a:xfrm>
              <a:off x="4036687" y="554385"/>
              <a:ext cx="130322" cy="184966"/>
            </a:xfrm>
            <a:custGeom>
              <a:avLst/>
              <a:gdLst/>
              <a:ahLst/>
              <a:cxnLst/>
              <a:rect l="0" t="0" r="0" b="0"/>
              <a:pathLst>
                <a:path w="130322" h="184966">
                  <a:moveTo>
                    <a:pt x="0" y="0"/>
                  </a:moveTo>
                  <a:lnTo>
                    <a:pt x="18715" y="23462"/>
                  </a:lnTo>
                  <a:cubicBezTo>
                    <a:pt x="49179" y="56383"/>
                    <a:pt x="87066" y="82752"/>
                    <a:pt x="130315" y="99597"/>
                  </a:cubicBezTo>
                  <a:lnTo>
                    <a:pt x="130322" y="99593"/>
                  </a:lnTo>
                  <a:lnTo>
                    <a:pt x="130322" y="184964"/>
                  </a:lnTo>
                  <a:lnTo>
                    <a:pt x="130315" y="184966"/>
                  </a:lnTo>
                  <a:lnTo>
                    <a:pt x="108597" y="176825"/>
                  </a:lnTo>
                  <a:cubicBezTo>
                    <a:pt x="71837" y="163052"/>
                    <a:pt x="37833" y="143996"/>
                    <a:pt x="7427" y="120318"/>
                  </a:cubicBezTo>
                  <a:lnTo>
                    <a:pt x="0" y="113568"/>
                  </a:lnTo>
                  <a:lnTo>
                    <a:pt x="0" y="86089"/>
                  </a:lnTo>
                  <a:lnTo>
                    <a:pt x="19956" y="104224"/>
                  </a:lnTo>
                  <a:cubicBezTo>
                    <a:pt x="48746" y="126641"/>
                    <a:pt x="80943" y="144682"/>
                    <a:pt x="115748" y="157725"/>
                  </a:cubicBezTo>
                  <a:lnTo>
                    <a:pt x="120129" y="159363"/>
                  </a:lnTo>
                  <a:lnTo>
                    <a:pt x="120129" y="117491"/>
                  </a:lnTo>
                  <a:cubicBezTo>
                    <a:pt x="75933" y="99832"/>
                    <a:pt x="36688" y="72978"/>
                    <a:pt x="4542" y="38603"/>
                  </a:cubicBezTo>
                  <a:lnTo>
                    <a:pt x="0" y="3297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3" name="Shape 2968"/>
            <p:cNvSpPr/>
            <p:nvPr/>
          </p:nvSpPr>
          <p:spPr>
            <a:xfrm>
              <a:off x="4036687" y="43200"/>
              <a:ext cx="130322" cy="184925"/>
            </a:xfrm>
            <a:custGeom>
              <a:avLst/>
              <a:gdLst/>
              <a:ahLst/>
              <a:cxnLst/>
              <a:rect l="0" t="0" r="0" b="0"/>
              <a:pathLst>
                <a:path w="130322" h="184925">
                  <a:moveTo>
                    <a:pt x="130315" y="0"/>
                  </a:moveTo>
                  <a:lnTo>
                    <a:pt x="130322" y="3"/>
                  </a:lnTo>
                  <a:lnTo>
                    <a:pt x="130322" y="184925"/>
                  </a:lnTo>
                  <a:lnTo>
                    <a:pt x="120117" y="184925"/>
                  </a:lnTo>
                  <a:lnTo>
                    <a:pt x="120117" y="93853"/>
                  </a:lnTo>
                  <a:lnTo>
                    <a:pt x="0" y="153531"/>
                  </a:lnTo>
                  <a:lnTo>
                    <a:pt x="0" y="130755"/>
                  </a:lnTo>
                  <a:lnTo>
                    <a:pt x="120117" y="71069"/>
                  </a:lnTo>
                  <a:lnTo>
                    <a:pt x="120117" y="27838"/>
                  </a:lnTo>
                  <a:lnTo>
                    <a:pt x="0" y="87513"/>
                  </a:lnTo>
                  <a:lnTo>
                    <a:pt x="0" y="64742"/>
                  </a:lnTo>
                  <a:lnTo>
                    <a:pt x="13031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4" name="Shape 2969"/>
            <p:cNvSpPr/>
            <p:nvPr/>
          </p:nvSpPr>
          <p:spPr>
            <a:xfrm>
              <a:off x="4167009" y="551464"/>
              <a:ext cx="130314" cy="187885"/>
            </a:xfrm>
            <a:custGeom>
              <a:avLst/>
              <a:gdLst/>
              <a:ahLst/>
              <a:cxnLst/>
              <a:rect l="0" t="0" r="0" b="0"/>
              <a:pathLst>
                <a:path w="130314" h="187885">
                  <a:moveTo>
                    <a:pt x="130314" y="0"/>
                  </a:moveTo>
                  <a:lnTo>
                    <a:pt x="130314" y="35896"/>
                  </a:lnTo>
                  <a:lnTo>
                    <a:pt x="125773" y="41524"/>
                  </a:lnTo>
                  <a:cubicBezTo>
                    <a:pt x="93625" y="75900"/>
                    <a:pt x="54387" y="102753"/>
                    <a:pt x="10191" y="120412"/>
                  </a:cubicBezTo>
                  <a:lnTo>
                    <a:pt x="10191" y="162284"/>
                  </a:lnTo>
                  <a:lnTo>
                    <a:pt x="14560" y="160646"/>
                  </a:lnTo>
                  <a:cubicBezTo>
                    <a:pt x="49364" y="147603"/>
                    <a:pt x="81562" y="129563"/>
                    <a:pt x="110353" y="107145"/>
                  </a:cubicBezTo>
                  <a:lnTo>
                    <a:pt x="130314" y="89007"/>
                  </a:lnTo>
                  <a:lnTo>
                    <a:pt x="130314" y="116495"/>
                  </a:lnTo>
                  <a:lnTo>
                    <a:pt x="122893" y="123240"/>
                  </a:lnTo>
                  <a:cubicBezTo>
                    <a:pt x="92487" y="146917"/>
                    <a:pt x="58483" y="165974"/>
                    <a:pt x="21723" y="179747"/>
                  </a:cubicBezTo>
                  <a:lnTo>
                    <a:pt x="0" y="187885"/>
                  </a:lnTo>
                  <a:lnTo>
                    <a:pt x="0" y="102515"/>
                  </a:lnTo>
                  <a:lnTo>
                    <a:pt x="41378" y="82608"/>
                  </a:lnTo>
                  <a:cubicBezTo>
                    <a:pt x="64388" y="69271"/>
                    <a:pt x="85341" y="53030"/>
                    <a:pt x="103826" y="34475"/>
                  </a:cubicBezTo>
                  <a:lnTo>
                    <a:pt x="130314"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5" name="Shape 2970"/>
            <p:cNvSpPr/>
            <p:nvPr/>
          </p:nvSpPr>
          <p:spPr>
            <a:xfrm>
              <a:off x="4167009" y="43204"/>
              <a:ext cx="130314" cy="184921"/>
            </a:xfrm>
            <a:custGeom>
              <a:avLst/>
              <a:gdLst/>
              <a:ahLst/>
              <a:cxnLst/>
              <a:rect l="0" t="0" r="0" b="0"/>
              <a:pathLst>
                <a:path w="130314" h="184921">
                  <a:moveTo>
                    <a:pt x="0" y="0"/>
                  </a:moveTo>
                  <a:lnTo>
                    <a:pt x="130314" y="64741"/>
                  </a:lnTo>
                  <a:lnTo>
                    <a:pt x="130314" y="87512"/>
                  </a:lnTo>
                  <a:lnTo>
                    <a:pt x="10191" y="27835"/>
                  </a:lnTo>
                  <a:lnTo>
                    <a:pt x="10191" y="71066"/>
                  </a:lnTo>
                  <a:lnTo>
                    <a:pt x="130314" y="130751"/>
                  </a:lnTo>
                  <a:lnTo>
                    <a:pt x="130314" y="153526"/>
                  </a:lnTo>
                  <a:lnTo>
                    <a:pt x="10191" y="93850"/>
                  </a:lnTo>
                  <a:lnTo>
                    <a:pt x="10191" y="184921"/>
                  </a:lnTo>
                  <a:lnTo>
                    <a:pt x="0" y="18492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6" name="Shape 2971"/>
            <p:cNvSpPr/>
            <p:nvPr/>
          </p:nvSpPr>
          <p:spPr>
            <a:xfrm>
              <a:off x="4297322" y="173955"/>
              <a:ext cx="82621" cy="413405"/>
            </a:xfrm>
            <a:custGeom>
              <a:avLst/>
              <a:gdLst/>
              <a:ahLst/>
              <a:cxnLst/>
              <a:rect l="0" t="0" r="0" b="0"/>
              <a:pathLst>
                <a:path w="82621" h="413405">
                  <a:moveTo>
                    <a:pt x="0" y="0"/>
                  </a:moveTo>
                  <a:lnTo>
                    <a:pt x="82621" y="41051"/>
                  </a:lnTo>
                  <a:lnTo>
                    <a:pt x="82621" y="198455"/>
                  </a:lnTo>
                  <a:cubicBezTo>
                    <a:pt x="82621" y="264444"/>
                    <a:pt x="62757" y="327983"/>
                    <a:pt x="25165" y="382211"/>
                  </a:cubicBezTo>
                  <a:lnTo>
                    <a:pt x="0" y="413405"/>
                  </a:lnTo>
                  <a:lnTo>
                    <a:pt x="0" y="377509"/>
                  </a:lnTo>
                  <a:lnTo>
                    <a:pt x="21159" y="349968"/>
                  </a:lnTo>
                  <a:cubicBezTo>
                    <a:pt x="47444" y="304785"/>
                    <a:pt x="62224" y="252706"/>
                    <a:pt x="62224" y="198455"/>
                  </a:cubicBezTo>
                  <a:lnTo>
                    <a:pt x="62224" y="53688"/>
                  </a:lnTo>
                  <a:lnTo>
                    <a:pt x="0" y="2277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7" name="Shape 2972"/>
            <p:cNvSpPr/>
            <p:nvPr/>
          </p:nvSpPr>
          <p:spPr>
            <a:xfrm>
              <a:off x="4297322" y="107945"/>
              <a:ext cx="140519" cy="560014"/>
            </a:xfrm>
            <a:custGeom>
              <a:avLst/>
              <a:gdLst/>
              <a:ahLst/>
              <a:cxnLst/>
              <a:rect l="0" t="0" r="0" b="0"/>
              <a:pathLst>
                <a:path w="140519" h="560014">
                  <a:moveTo>
                    <a:pt x="0" y="0"/>
                  </a:moveTo>
                  <a:lnTo>
                    <a:pt x="140519" y="69812"/>
                  </a:lnTo>
                  <a:lnTo>
                    <a:pt x="140519" y="263880"/>
                  </a:lnTo>
                  <a:cubicBezTo>
                    <a:pt x="140519" y="342392"/>
                    <a:pt x="116872" y="417995"/>
                    <a:pt x="72155" y="482523"/>
                  </a:cubicBezTo>
                  <a:cubicBezTo>
                    <a:pt x="60973" y="498653"/>
                    <a:pt x="48680" y="513792"/>
                    <a:pt x="35382" y="527858"/>
                  </a:cubicBezTo>
                  <a:lnTo>
                    <a:pt x="0" y="560014"/>
                  </a:lnTo>
                  <a:lnTo>
                    <a:pt x="0" y="532525"/>
                  </a:lnTo>
                  <a:lnTo>
                    <a:pt x="20570" y="513833"/>
                  </a:lnTo>
                  <a:cubicBezTo>
                    <a:pt x="33162" y="500514"/>
                    <a:pt x="44803" y="486178"/>
                    <a:pt x="55391" y="470903"/>
                  </a:cubicBezTo>
                  <a:cubicBezTo>
                    <a:pt x="97733" y="409803"/>
                    <a:pt x="120123" y="338226"/>
                    <a:pt x="120123" y="263880"/>
                  </a:cubicBezTo>
                  <a:lnTo>
                    <a:pt x="120123" y="82448"/>
                  </a:lnTo>
                  <a:lnTo>
                    <a:pt x="0" y="2277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8" name="Shape 2973"/>
            <p:cNvSpPr/>
            <p:nvPr/>
          </p:nvSpPr>
          <p:spPr>
            <a:xfrm>
              <a:off x="4027198" y="326078"/>
              <a:ext cx="39732" cy="168415"/>
            </a:xfrm>
            <a:custGeom>
              <a:avLst/>
              <a:gdLst/>
              <a:ahLst/>
              <a:cxnLst/>
              <a:rect l="0" t="0" r="0" b="0"/>
              <a:pathLst>
                <a:path w="39732" h="168415">
                  <a:moveTo>
                    <a:pt x="0" y="0"/>
                  </a:moveTo>
                  <a:lnTo>
                    <a:pt x="39732" y="0"/>
                  </a:lnTo>
                  <a:lnTo>
                    <a:pt x="39732" y="20383"/>
                  </a:lnTo>
                  <a:lnTo>
                    <a:pt x="20396" y="20383"/>
                  </a:lnTo>
                  <a:lnTo>
                    <a:pt x="20396" y="148006"/>
                  </a:lnTo>
                  <a:lnTo>
                    <a:pt x="39732" y="148006"/>
                  </a:lnTo>
                  <a:lnTo>
                    <a:pt x="39732" y="168415"/>
                  </a:lnTo>
                  <a:lnTo>
                    <a:pt x="0" y="16841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9" name="Shape 2974"/>
            <p:cNvSpPr/>
            <p:nvPr/>
          </p:nvSpPr>
          <p:spPr>
            <a:xfrm>
              <a:off x="4066929" y="326078"/>
              <a:ext cx="39719" cy="168415"/>
            </a:xfrm>
            <a:custGeom>
              <a:avLst/>
              <a:gdLst/>
              <a:ahLst/>
              <a:cxnLst/>
              <a:rect l="0" t="0" r="0" b="0"/>
              <a:pathLst>
                <a:path w="39719" h="168415">
                  <a:moveTo>
                    <a:pt x="0" y="0"/>
                  </a:moveTo>
                  <a:lnTo>
                    <a:pt x="39719" y="0"/>
                  </a:lnTo>
                  <a:lnTo>
                    <a:pt x="39719" y="168415"/>
                  </a:lnTo>
                  <a:lnTo>
                    <a:pt x="0" y="168415"/>
                  </a:lnTo>
                  <a:lnTo>
                    <a:pt x="0" y="148006"/>
                  </a:lnTo>
                  <a:lnTo>
                    <a:pt x="19336" y="148006"/>
                  </a:lnTo>
                  <a:lnTo>
                    <a:pt x="19336" y="20383"/>
                  </a:lnTo>
                  <a:lnTo>
                    <a:pt x="0" y="20383"/>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0" name="Shape 2975"/>
            <p:cNvSpPr/>
            <p:nvPr/>
          </p:nvSpPr>
          <p:spPr>
            <a:xfrm>
              <a:off x="4120898" y="264370"/>
              <a:ext cx="185915" cy="230124"/>
            </a:xfrm>
            <a:custGeom>
              <a:avLst/>
              <a:gdLst/>
              <a:ahLst/>
              <a:cxnLst/>
              <a:rect l="0" t="0" r="0" b="0"/>
              <a:pathLst>
                <a:path w="185915" h="230124">
                  <a:moveTo>
                    <a:pt x="39154" y="0"/>
                  </a:moveTo>
                  <a:lnTo>
                    <a:pt x="84747" y="0"/>
                  </a:lnTo>
                  <a:lnTo>
                    <a:pt x="106616" y="28550"/>
                  </a:lnTo>
                  <a:lnTo>
                    <a:pt x="96482" y="66167"/>
                  </a:lnTo>
                  <a:lnTo>
                    <a:pt x="96913" y="66739"/>
                  </a:lnTo>
                  <a:lnTo>
                    <a:pt x="185915" y="66637"/>
                  </a:lnTo>
                  <a:lnTo>
                    <a:pt x="185915" y="127495"/>
                  </a:lnTo>
                  <a:lnTo>
                    <a:pt x="179577" y="127495"/>
                  </a:lnTo>
                  <a:lnTo>
                    <a:pt x="179577" y="164579"/>
                  </a:lnTo>
                  <a:lnTo>
                    <a:pt x="173253" y="164579"/>
                  </a:lnTo>
                  <a:lnTo>
                    <a:pt x="173253" y="201905"/>
                  </a:lnTo>
                  <a:lnTo>
                    <a:pt x="166929" y="201905"/>
                  </a:lnTo>
                  <a:lnTo>
                    <a:pt x="166929" y="230124"/>
                  </a:lnTo>
                  <a:lnTo>
                    <a:pt x="31128" y="230124"/>
                  </a:lnTo>
                  <a:lnTo>
                    <a:pt x="0" y="198996"/>
                  </a:lnTo>
                  <a:lnTo>
                    <a:pt x="0" y="148171"/>
                  </a:lnTo>
                  <a:lnTo>
                    <a:pt x="20396" y="148171"/>
                  </a:lnTo>
                  <a:lnTo>
                    <a:pt x="20396" y="190538"/>
                  </a:lnTo>
                  <a:lnTo>
                    <a:pt x="39573" y="209728"/>
                  </a:lnTo>
                  <a:lnTo>
                    <a:pt x="146532" y="209728"/>
                  </a:lnTo>
                  <a:lnTo>
                    <a:pt x="146532" y="201905"/>
                  </a:lnTo>
                  <a:lnTo>
                    <a:pt x="118135" y="201905"/>
                  </a:lnTo>
                  <a:lnTo>
                    <a:pt x="118135" y="181508"/>
                  </a:lnTo>
                  <a:lnTo>
                    <a:pt x="152870" y="181508"/>
                  </a:lnTo>
                  <a:lnTo>
                    <a:pt x="152870" y="164579"/>
                  </a:lnTo>
                  <a:lnTo>
                    <a:pt x="116980" y="164579"/>
                  </a:lnTo>
                  <a:lnTo>
                    <a:pt x="116980" y="144183"/>
                  </a:lnTo>
                  <a:lnTo>
                    <a:pt x="159194" y="144183"/>
                  </a:lnTo>
                  <a:lnTo>
                    <a:pt x="159194" y="127495"/>
                  </a:lnTo>
                  <a:lnTo>
                    <a:pt x="116980" y="127495"/>
                  </a:lnTo>
                  <a:lnTo>
                    <a:pt x="116980" y="107099"/>
                  </a:lnTo>
                  <a:lnTo>
                    <a:pt x="165519" y="107099"/>
                  </a:lnTo>
                  <a:lnTo>
                    <a:pt x="165519" y="87058"/>
                  </a:lnTo>
                  <a:lnTo>
                    <a:pt x="86868" y="87147"/>
                  </a:lnTo>
                  <a:lnTo>
                    <a:pt x="74168" y="70587"/>
                  </a:lnTo>
                  <a:lnTo>
                    <a:pt x="84303" y="32969"/>
                  </a:lnTo>
                  <a:lnTo>
                    <a:pt x="74676" y="20396"/>
                  </a:lnTo>
                  <a:lnTo>
                    <a:pt x="54775" y="20396"/>
                  </a:lnTo>
                  <a:lnTo>
                    <a:pt x="36766" y="87198"/>
                  </a:lnTo>
                  <a:lnTo>
                    <a:pt x="2768" y="87236"/>
                  </a:lnTo>
                  <a:lnTo>
                    <a:pt x="2743" y="66840"/>
                  </a:lnTo>
                  <a:lnTo>
                    <a:pt x="21145" y="66827"/>
                  </a:lnTo>
                  <a:lnTo>
                    <a:pt x="39154"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1" name="Shape 2976"/>
            <p:cNvSpPr/>
            <p:nvPr/>
          </p:nvSpPr>
          <p:spPr>
            <a:xfrm>
              <a:off x="4265155" y="129195"/>
              <a:ext cx="123342" cy="75032"/>
            </a:xfrm>
            <a:custGeom>
              <a:avLst/>
              <a:gdLst/>
              <a:ahLst/>
              <a:cxnLst/>
              <a:rect l="0" t="0" r="0" b="0"/>
              <a:pathLst>
                <a:path w="123342" h="75032">
                  <a:moveTo>
                    <a:pt x="9080" y="0"/>
                  </a:moveTo>
                  <a:lnTo>
                    <a:pt x="123342" y="56769"/>
                  </a:lnTo>
                  <a:lnTo>
                    <a:pt x="114274" y="75032"/>
                  </a:lnTo>
                  <a:lnTo>
                    <a:pt x="0" y="18263"/>
                  </a:lnTo>
                  <a:lnTo>
                    <a:pt x="908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2" name="Shape 2977"/>
            <p:cNvSpPr/>
            <p:nvPr/>
          </p:nvSpPr>
          <p:spPr>
            <a:xfrm>
              <a:off x="4234713" y="114069"/>
              <a:ext cx="27343" cy="27330"/>
            </a:xfrm>
            <a:custGeom>
              <a:avLst/>
              <a:gdLst/>
              <a:ahLst/>
              <a:cxnLst/>
              <a:rect l="0" t="0" r="0" b="0"/>
              <a:pathLst>
                <a:path w="27343" h="27330">
                  <a:moveTo>
                    <a:pt x="9068" y="0"/>
                  </a:moveTo>
                  <a:lnTo>
                    <a:pt x="27343" y="9068"/>
                  </a:lnTo>
                  <a:lnTo>
                    <a:pt x="18263" y="27330"/>
                  </a:lnTo>
                  <a:lnTo>
                    <a:pt x="0" y="18263"/>
                  </a:lnTo>
                  <a:lnTo>
                    <a:pt x="90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3" name="Shape 2978"/>
            <p:cNvSpPr/>
            <p:nvPr/>
          </p:nvSpPr>
          <p:spPr>
            <a:xfrm>
              <a:off x="4204272" y="98931"/>
              <a:ext cx="27343" cy="27343"/>
            </a:xfrm>
            <a:custGeom>
              <a:avLst/>
              <a:gdLst/>
              <a:ahLst/>
              <a:cxnLst/>
              <a:rect l="0" t="0" r="0" b="0"/>
              <a:pathLst>
                <a:path w="27343" h="27343">
                  <a:moveTo>
                    <a:pt x="9080" y="0"/>
                  </a:moveTo>
                  <a:lnTo>
                    <a:pt x="27343" y="9081"/>
                  </a:lnTo>
                  <a:lnTo>
                    <a:pt x="18262" y="27343"/>
                  </a:lnTo>
                  <a:lnTo>
                    <a:pt x="0" y="18275"/>
                  </a:lnTo>
                  <a:lnTo>
                    <a:pt x="908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4" name="Shape 2979"/>
            <p:cNvSpPr/>
            <p:nvPr/>
          </p:nvSpPr>
          <p:spPr>
            <a:xfrm>
              <a:off x="4143871" y="610528"/>
              <a:ext cx="27139" cy="27127"/>
            </a:xfrm>
            <a:custGeom>
              <a:avLst/>
              <a:gdLst/>
              <a:ahLst/>
              <a:cxnLst/>
              <a:rect l="0" t="0" r="0" b="0"/>
              <a:pathLst>
                <a:path w="27139" h="27127">
                  <a:moveTo>
                    <a:pt x="9372" y="0"/>
                  </a:moveTo>
                  <a:cubicBezTo>
                    <a:pt x="15151" y="2997"/>
                    <a:pt x="21133" y="5804"/>
                    <a:pt x="27139" y="8382"/>
                  </a:cubicBezTo>
                  <a:lnTo>
                    <a:pt x="19126" y="27127"/>
                  </a:lnTo>
                  <a:cubicBezTo>
                    <a:pt x="12662" y="24371"/>
                    <a:pt x="6235" y="21336"/>
                    <a:pt x="0" y="18123"/>
                  </a:cubicBezTo>
                  <a:lnTo>
                    <a:pt x="937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5" name="Shape 2980"/>
            <p:cNvSpPr/>
            <p:nvPr/>
          </p:nvSpPr>
          <p:spPr>
            <a:xfrm>
              <a:off x="4113632" y="593764"/>
              <a:ext cx="28118" cy="28118"/>
            </a:xfrm>
            <a:custGeom>
              <a:avLst/>
              <a:gdLst/>
              <a:ahLst/>
              <a:cxnLst/>
              <a:rect l="0" t="0" r="0" b="0"/>
              <a:pathLst>
                <a:path w="28118" h="28118">
                  <a:moveTo>
                    <a:pt x="11506" y="0"/>
                  </a:moveTo>
                  <a:cubicBezTo>
                    <a:pt x="16891" y="3670"/>
                    <a:pt x="22479" y="7188"/>
                    <a:pt x="28118" y="10465"/>
                  </a:cubicBezTo>
                  <a:lnTo>
                    <a:pt x="17882" y="28118"/>
                  </a:lnTo>
                  <a:cubicBezTo>
                    <a:pt x="11799" y="24574"/>
                    <a:pt x="5791" y="20790"/>
                    <a:pt x="0" y="16828"/>
                  </a:cubicBezTo>
                  <a:lnTo>
                    <a:pt x="11506"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6" name="Shape 2981"/>
            <p:cNvSpPr/>
            <p:nvPr/>
          </p:nvSpPr>
          <p:spPr>
            <a:xfrm>
              <a:off x="4039464" y="525172"/>
              <a:ext cx="75057" cy="77191"/>
            </a:xfrm>
            <a:custGeom>
              <a:avLst/>
              <a:gdLst/>
              <a:ahLst/>
              <a:cxnLst/>
              <a:rect l="0" t="0" r="0" b="0"/>
              <a:pathLst>
                <a:path w="75057" h="77191">
                  <a:moveTo>
                    <a:pt x="16751" y="0"/>
                  </a:moveTo>
                  <a:cubicBezTo>
                    <a:pt x="32982" y="23406"/>
                    <a:pt x="52591" y="43904"/>
                    <a:pt x="75057" y="60935"/>
                  </a:cubicBezTo>
                  <a:lnTo>
                    <a:pt x="62725" y="77191"/>
                  </a:lnTo>
                  <a:cubicBezTo>
                    <a:pt x="38544" y="58852"/>
                    <a:pt x="17437" y="36792"/>
                    <a:pt x="0" y="11621"/>
                  </a:cubicBezTo>
                  <a:lnTo>
                    <a:pt x="16751"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7" name="Shape 2982"/>
            <p:cNvSpPr/>
            <p:nvPr/>
          </p:nvSpPr>
          <p:spPr>
            <a:xfrm>
              <a:off x="4277782" y="310380"/>
              <a:ext cx="68161" cy="226416"/>
            </a:xfrm>
            <a:custGeom>
              <a:avLst/>
              <a:gdLst/>
              <a:ahLst/>
              <a:cxnLst/>
              <a:rect l="0" t="0" r="0" b="0"/>
              <a:pathLst>
                <a:path w="68161" h="226416">
                  <a:moveTo>
                    <a:pt x="47765" y="0"/>
                  </a:moveTo>
                  <a:lnTo>
                    <a:pt x="68161" y="0"/>
                  </a:lnTo>
                  <a:lnTo>
                    <a:pt x="68161" y="62039"/>
                  </a:lnTo>
                  <a:cubicBezTo>
                    <a:pt x="68161" y="121069"/>
                    <a:pt x="50394" y="177902"/>
                    <a:pt x="16764" y="226416"/>
                  </a:cubicBezTo>
                  <a:lnTo>
                    <a:pt x="0" y="214795"/>
                  </a:lnTo>
                  <a:cubicBezTo>
                    <a:pt x="31255" y="169710"/>
                    <a:pt x="47765" y="116891"/>
                    <a:pt x="47765" y="62039"/>
                  </a:cubicBezTo>
                  <a:lnTo>
                    <a:pt x="4776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8" name="Shape 26816"/>
            <p:cNvSpPr/>
            <p:nvPr/>
          </p:nvSpPr>
          <p:spPr>
            <a:xfrm>
              <a:off x="4325546" y="276382"/>
              <a:ext cx="20396" cy="20396"/>
            </a:xfrm>
            <a:custGeom>
              <a:avLst/>
              <a:gdLst/>
              <a:ahLst/>
              <a:cxnLst/>
              <a:rect l="0" t="0" r="0" b="0"/>
              <a:pathLst>
                <a:path w="20396" h="20396">
                  <a:moveTo>
                    <a:pt x="0" y="0"/>
                  </a:moveTo>
                  <a:lnTo>
                    <a:pt x="20396" y="0"/>
                  </a:lnTo>
                  <a:lnTo>
                    <a:pt x="20396" y="20396"/>
                  </a:lnTo>
                  <a:lnTo>
                    <a:pt x="0" y="20396"/>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9" name="Shape 26817"/>
            <p:cNvSpPr/>
            <p:nvPr/>
          </p:nvSpPr>
          <p:spPr>
            <a:xfrm>
              <a:off x="4325546" y="242384"/>
              <a:ext cx="20396" cy="20396"/>
            </a:xfrm>
            <a:custGeom>
              <a:avLst/>
              <a:gdLst/>
              <a:ahLst/>
              <a:cxnLst/>
              <a:rect l="0" t="0" r="0" b="0"/>
              <a:pathLst>
                <a:path w="20396" h="20396">
                  <a:moveTo>
                    <a:pt x="0" y="0"/>
                  </a:moveTo>
                  <a:lnTo>
                    <a:pt x="20396" y="0"/>
                  </a:lnTo>
                  <a:lnTo>
                    <a:pt x="20396" y="20396"/>
                  </a:lnTo>
                  <a:lnTo>
                    <a:pt x="0" y="20396"/>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sp>
        <p:nvSpPr>
          <p:cNvPr id="70" name="Прямоугольник 69"/>
          <p:cNvSpPr/>
          <p:nvPr/>
        </p:nvSpPr>
        <p:spPr>
          <a:xfrm>
            <a:off x="1717669" y="779845"/>
            <a:ext cx="7590478" cy="646331"/>
          </a:xfrm>
          <a:prstGeom prst="rect">
            <a:avLst/>
          </a:prstGeom>
        </p:spPr>
        <p:txBody>
          <a:bodyPr wrap="square">
            <a:spAutoFit/>
          </a:bodyPr>
          <a:lstStyle/>
          <a:p>
            <a:r>
              <a:rPr lang="ru-RU" b="1" dirty="0">
                <a:solidFill>
                  <a:srgbClr val="181717"/>
                </a:solidFill>
                <a:latin typeface="Calibri" panose="020F0502020204030204" pitchFamily="34" charset="0"/>
                <a:ea typeface="Calibri" panose="020F0502020204030204" pitchFamily="34" charset="0"/>
              </a:rPr>
              <a:t>Гражданские служащие аппарата Правительства имеют право на следующие дополнительные государственные </a:t>
            </a:r>
            <a:r>
              <a:rPr lang="ru-RU" b="1" dirty="0" smtClean="0">
                <a:solidFill>
                  <a:srgbClr val="181717"/>
                </a:solidFill>
                <a:latin typeface="Calibri" panose="020F0502020204030204" pitchFamily="34" charset="0"/>
                <a:ea typeface="Calibri" panose="020F0502020204030204" pitchFamily="34" charset="0"/>
              </a:rPr>
              <a:t>гарантии:</a:t>
            </a:r>
            <a:endParaRPr lang="ru-RU" dirty="0"/>
          </a:p>
        </p:txBody>
      </p:sp>
      <p:grpSp>
        <p:nvGrpSpPr>
          <p:cNvPr id="71" name="Group 22480"/>
          <p:cNvGrpSpPr/>
          <p:nvPr/>
        </p:nvGrpSpPr>
        <p:grpSpPr>
          <a:xfrm>
            <a:off x="242889" y="1433262"/>
            <a:ext cx="11687174" cy="2522220"/>
            <a:chOff x="0" y="0"/>
            <a:chExt cx="7462597" cy="2522240"/>
          </a:xfrm>
        </p:grpSpPr>
        <p:sp>
          <p:nvSpPr>
            <p:cNvPr id="72" name="Shape 2934"/>
            <p:cNvSpPr/>
            <p:nvPr/>
          </p:nvSpPr>
          <p:spPr>
            <a:xfrm>
              <a:off x="0" y="126639"/>
              <a:ext cx="7462597" cy="2395601"/>
            </a:xfrm>
            <a:custGeom>
              <a:avLst/>
              <a:gdLst/>
              <a:ahLst/>
              <a:cxnLst/>
              <a:rect l="0" t="0" r="0" b="0"/>
              <a:pathLst>
                <a:path w="7462597" h="2395601">
                  <a:moveTo>
                    <a:pt x="152400" y="0"/>
                  </a:moveTo>
                  <a:cubicBezTo>
                    <a:pt x="152400" y="0"/>
                    <a:pt x="0" y="0"/>
                    <a:pt x="0" y="152400"/>
                  </a:cubicBezTo>
                  <a:lnTo>
                    <a:pt x="0" y="2243201"/>
                  </a:lnTo>
                  <a:cubicBezTo>
                    <a:pt x="0" y="2243201"/>
                    <a:pt x="0" y="2395601"/>
                    <a:pt x="152400" y="2395601"/>
                  </a:cubicBezTo>
                  <a:lnTo>
                    <a:pt x="7310197" y="2395601"/>
                  </a:lnTo>
                  <a:cubicBezTo>
                    <a:pt x="7310197" y="2395601"/>
                    <a:pt x="7462597" y="2395601"/>
                    <a:pt x="7462597" y="2243201"/>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73" name="Shape 2985"/>
            <p:cNvSpPr/>
            <p:nvPr/>
          </p:nvSpPr>
          <p:spPr>
            <a:xfrm>
              <a:off x="137649" y="0"/>
              <a:ext cx="7174599" cy="288938"/>
            </a:xfrm>
            <a:custGeom>
              <a:avLst/>
              <a:gdLst/>
              <a:ahLst/>
              <a:cxnLst/>
              <a:rect l="0" t="0" r="0" b="0"/>
              <a:pathLst>
                <a:path w="7174599" h="288938">
                  <a:moveTo>
                    <a:pt x="127000" y="0"/>
                  </a:moveTo>
                  <a:lnTo>
                    <a:pt x="7047599" y="0"/>
                  </a:lnTo>
                  <a:cubicBezTo>
                    <a:pt x="7174599" y="0"/>
                    <a:pt x="7174599" y="127000"/>
                    <a:pt x="7174599" y="127000"/>
                  </a:cubicBezTo>
                  <a:lnTo>
                    <a:pt x="7174599" y="161938"/>
                  </a:lnTo>
                  <a:cubicBezTo>
                    <a:pt x="7174599" y="288938"/>
                    <a:pt x="7047599" y="288938"/>
                    <a:pt x="7047599" y="288938"/>
                  </a:cubicBezTo>
                  <a:lnTo>
                    <a:pt x="127000" y="288938"/>
                  </a:lnTo>
                  <a:cubicBezTo>
                    <a:pt x="0" y="288938"/>
                    <a:pt x="0" y="161938"/>
                    <a:pt x="0" y="161938"/>
                  </a:cubicBezTo>
                  <a:lnTo>
                    <a:pt x="0" y="127000"/>
                  </a:lnTo>
                  <a:cubicBezTo>
                    <a:pt x="0" y="0"/>
                    <a:pt x="127000" y="0"/>
                    <a:pt x="127000" y="0"/>
                  </a:cubicBezTo>
                  <a:close/>
                </a:path>
              </a:pathLst>
            </a:custGeom>
            <a:ln w="0" cap="flat">
              <a:miter lim="127000"/>
            </a:ln>
          </p:spPr>
          <p:style>
            <a:lnRef idx="0">
              <a:srgbClr val="000000">
                <a:alpha val="0"/>
              </a:srgbClr>
            </a:lnRef>
            <a:fillRef idx="1">
              <a:srgbClr val="7C2621"/>
            </a:fillRef>
            <a:effectRef idx="0">
              <a:scrgbClr r="0" g="0" b="0"/>
            </a:effectRef>
            <a:fontRef idx="none"/>
          </p:style>
          <p:txBody>
            <a:bodyPr/>
            <a:lstStyle/>
            <a:p>
              <a:endParaRPr lang="ru-RU"/>
            </a:p>
          </p:txBody>
        </p:sp>
        <p:sp>
          <p:nvSpPr>
            <p:cNvPr id="74" name="Shape 2986"/>
            <p:cNvSpPr/>
            <p:nvPr/>
          </p:nvSpPr>
          <p:spPr>
            <a:xfrm>
              <a:off x="137649" y="0"/>
              <a:ext cx="7174599" cy="288938"/>
            </a:xfrm>
            <a:custGeom>
              <a:avLst/>
              <a:gdLst/>
              <a:ahLst/>
              <a:cxnLst/>
              <a:rect l="0" t="0" r="0" b="0"/>
              <a:pathLst>
                <a:path w="7174599" h="288938">
                  <a:moveTo>
                    <a:pt x="127000" y="0"/>
                  </a:moveTo>
                  <a:cubicBezTo>
                    <a:pt x="127000" y="0"/>
                    <a:pt x="0" y="0"/>
                    <a:pt x="0" y="127000"/>
                  </a:cubicBezTo>
                  <a:lnTo>
                    <a:pt x="0" y="161938"/>
                  </a:lnTo>
                  <a:cubicBezTo>
                    <a:pt x="0" y="161938"/>
                    <a:pt x="0" y="288938"/>
                    <a:pt x="127000" y="288938"/>
                  </a:cubicBezTo>
                  <a:lnTo>
                    <a:pt x="7047599" y="288938"/>
                  </a:lnTo>
                  <a:cubicBezTo>
                    <a:pt x="7047599" y="288938"/>
                    <a:pt x="7174599" y="288938"/>
                    <a:pt x="7174599" y="161938"/>
                  </a:cubicBezTo>
                  <a:lnTo>
                    <a:pt x="7174599" y="127000"/>
                  </a:lnTo>
                  <a:cubicBezTo>
                    <a:pt x="7174599" y="127000"/>
                    <a:pt x="7174599" y="0"/>
                    <a:pt x="7047599" y="0"/>
                  </a:cubicBezTo>
                  <a:lnTo>
                    <a:pt x="127000" y="0"/>
                  </a:lnTo>
                  <a:close/>
                </a:path>
              </a:pathLst>
            </a:custGeom>
            <a:ln w="12700" cap="flat">
              <a:miter lim="100000"/>
            </a:ln>
          </p:spPr>
          <p:style>
            <a:lnRef idx="1">
              <a:srgbClr val="CA562A"/>
            </a:lnRef>
            <a:fillRef idx="0">
              <a:srgbClr val="000000">
                <a:alpha val="0"/>
              </a:srgbClr>
            </a:fillRef>
            <a:effectRef idx="0">
              <a:scrgbClr r="0" g="0" b="0"/>
            </a:effectRef>
            <a:fontRef idx="none"/>
          </p:style>
          <p:txBody>
            <a:bodyPr/>
            <a:lstStyle/>
            <a:p>
              <a:endParaRPr lang="ru-RU"/>
            </a:p>
          </p:txBody>
        </p:sp>
      </p:grpSp>
      <p:sp>
        <p:nvSpPr>
          <p:cNvPr id="106" name="Прямоугольник 105"/>
          <p:cNvSpPr/>
          <p:nvPr/>
        </p:nvSpPr>
        <p:spPr>
          <a:xfrm>
            <a:off x="198231" y="1753415"/>
            <a:ext cx="11471602" cy="2031325"/>
          </a:xfrm>
          <a:prstGeom prst="rect">
            <a:avLst/>
          </a:prstGeom>
        </p:spPr>
        <p:txBody>
          <a:bodyPr wrap="square">
            <a:spAutoFit/>
          </a:bodyPr>
          <a:lstStyle/>
          <a:p>
            <a:r>
              <a:rPr lang="ru-RU" dirty="0">
                <a:solidFill>
                  <a:srgbClr val="181717"/>
                </a:solidFill>
                <a:latin typeface="Calibri" panose="020F0502020204030204" pitchFamily="34" charset="0"/>
                <a:ea typeface="Calibri" panose="020F0502020204030204" pitchFamily="34" charset="0"/>
              </a:rPr>
              <a:t>При наступлении страхового случая (гибель гражданского служащего, установление инвалидности I, II, III группы, телесные повреждения (травмы), иные причинения вреда здоровью гражданского служащего в течение прохождения им гражданской службы в аппарате Правительства) осуществляется страховая выплата. Размер страховой выплаты зависит от страхового случая, максимальный размер страховой суммы 100 000 рублей. В случае наступления такого случая гражданскому служащему необходимо незамедлительно сообщить об этом в страховую компанию любым доступным способом, позволяющим объективно зафиксировать факт </a:t>
            </a:r>
            <a:r>
              <a:rPr lang="ru-RU" dirty="0" smtClean="0">
                <a:solidFill>
                  <a:srgbClr val="181717"/>
                </a:solidFill>
                <a:latin typeface="Calibri" panose="020F0502020204030204" pitchFamily="34" charset="0"/>
                <a:ea typeface="Calibri" panose="020F0502020204030204" pitchFamily="34" charset="0"/>
              </a:rPr>
              <a:t>обращения.</a:t>
            </a:r>
          </a:p>
          <a:p>
            <a:r>
              <a:rPr lang="ru-RU" dirty="0"/>
              <a:t>Контактные данные страховой организации размещены на внутреннем портале аппарата </a:t>
            </a:r>
            <a:r>
              <a:rPr lang="ru-RU" dirty="0" smtClean="0"/>
              <a:t>Правительства</a:t>
            </a:r>
            <a:endParaRPr lang="ru-RU" dirty="0"/>
          </a:p>
        </p:txBody>
      </p:sp>
      <p:sp>
        <p:nvSpPr>
          <p:cNvPr id="107" name="Прямоугольник 106"/>
          <p:cNvSpPr/>
          <p:nvPr/>
        </p:nvSpPr>
        <p:spPr>
          <a:xfrm>
            <a:off x="576263" y="1394874"/>
            <a:ext cx="10717668" cy="388696"/>
          </a:xfrm>
          <a:prstGeom prst="rect">
            <a:avLst/>
          </a:prstGeom>
        </p:spPr>
        <p:txBody>
          <a:bodyPr wrap="square">
            <a:spAutoFit/>
          </a:bodyPr>
          <a:lstStyle/>
          <a:p>
            <a:pPr marL="221615" marR="5715" indent="-6350">
              <a:lnSpc>
                <a:spcPct val="107000"/>
              </a:lnSpc>
              <a:spcAft>
                <a:spcPts val="160"/>
              </a:spcAft>
            </a:pPr>
            <a:r>
              <a:rPr lang="ru-RU"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1. ОБЯЗАТЕЛЬНОЕ ГОСУДАРСТВЕННОЕ СТРАХОВАНИЕ ЖИЗНИ И ЗДОРОВЬЯ</a:t>
            </a:r>
          </a:p>
        </p:txBody>
      </p:sp>
      <p:grpSp>
        <p:nvGrpSpPr>
          <p:cNvPr id="108" name="Group 22481"/>
          <p:cNvGrpSpPr/>
          <p:nvPr/>
        </p:nvGrpSpPr>
        <p:grpSpPr>
          <a:xfrm>
            <a:off x="242889" y="4116422"/>
            <a:ext cx="11801474" cy="2627278"/>
            <a:chOff x="0" y="0"/>
            <a:chExt cx="7462597" cy="2102771"/>
          </a:xfrm>
        </p:grpSpPr>
        <p:sp>
          <p:nvSpPr>
            <p:cNvPr id="109" name="Shape 2936"/>
            <p:cNvSpPr/>
            <p:nvPr/>
          </p:nvSpPr>
          <p:spPr>
            <a:xfrm>
              <a:off x="0" y="121177"/>
              <a:ext cx="7462597" cy="1981594"/>
            </a:xfrm>
            <a:custGeom>
              <a:avLst/>
              <a:gdLst/>
              <a:ahLst/>
              <a:cxnLst/>
              <a:rect l="0" t="0" r="0" b="0"/>
              <a:pathLst>
                <a:path w="7462597" h="1981594">
                  <a:moveTo>
                    <a:pt x="152400" y="0"/>
                  </a:moveTo>
                  <a:cubicBezTo>
                    <a:pt x="152400" y="0"/>
                    <a:pt x="0" y="0"/>
                    <a:pt x="0" y="152400"/>
                  </a:cubicBezTo>
                  <a:lnTo>
                    <a:pt x="0" y="1829194"/>
                  </a:lnTo>
                  <a:cubicBezTo>
                    <a:pt x="0" y="1829194"/>
                    <a:pt x="0" y="1981594"/>
                    <a:pt x="152400" y="1981594"/>
                  </a:cubicBezTo>
                  <a:lnTo>
                    <a:pt x="7310197" y="1981594"/>
                  </a:lnTo>
                  <a:cubicBezTo>
                    <a:pt x="7310197" y="1981594"/>
                    <a:pt x="7462597" y="1981594"/>
                    <a:pt x="7462597" y="1829194"/>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110" name="Shape 2988"/>
            <p:cNvSpPr/>
            <p:nvPr/>
          </p:nvSpPr>
          <p:spPr>
            <a:xfrm>
              <a:off x="137649" y="0"/>
              <a:ext cx="7174599" cy="288938"/>
            </a:xfrm>
            <a:custGeom>
              <a:avLst/>
              <a:gdLst/>
              <a:ahLst/>
              <a:cxnLst/>
              <a:rect l="0" t="0" r="0" b="0"/>
              <a:pathLst>
                <a:path w="7174599" h="288938">
                  <a:moveTo>
                    <a:pt x="127000" y="0"/>
                  </a:moveTo>
                  <a:lnTo>
                    <a:pt x="7047599" y="0"/>
                  </a:lnTo>
                  <a:cubicBezTo>
                    <a:pt x="7174599" y="0"/>
                    <a:pt x="7174599" y="127000"/>
                    <a:pt x="7174599" y="127000"/>
                  </a:cubicBezTo>
                  <a:lnTo>
                    <a:pt x="7174599" y="161938"/>
                  </a:lnTo>
                  <a:cubicBezTo>
                    <a:pt x="7174599" y="288938"/>
                    <a:pt x="7047599" y="288938"/>
                    <a:pt x="7047599" y="288938"/>
                  </a:cubicBezTo>
                  <a:lnTo>
                    <a:pt x="127000" y="288938"/>
                  </a:lnTo>
                  <a:cubicBezTo>
                    <a:pt x="0" y="288938"/>
                    <a:pt x="0" y="161938"/>
                    <a:pt x="0" y="161938"/>
                  </a:cubicBezTo>
                  <a:lnTo>
                    <a:pt x="0" y="127000"/>
                  </a:lnTo>
                  <a:cubicBezTo>
                    <a:pt x="0" y="0"/>
                    <a:pt x="127000" y="0"/>
                    <a:pt x="127000" y="0"/>
                  </a:cubicBezTo>
                  <a:close/>
                </a:path>
              </a:pathLst>
            </a:custGeom>
            <a:ln w="0" cap="flat">
              <a:miter lim="127000"/>
            </a:ln>
          </p:spPr>
          <p:style>
            <a:lnRef idx="0">
              <a:srgbClr val="000000">
                <a:alpha val="0"/>
              </a:srgbClr>
            </a:lnRef>
            <a:fillRef idx="1">
              <a:srgbClr val="7C2621"/>
            </a:fillRef>
            <a:effectRef idx="0">
              <a:scrgbClr r="0" g="0" b="0"/>
            </a:effectRef>
            <a:fontRef idx="none"/>
          </p:style>
          <p:txBody>
            <a:bodyPr/>
            <a:lstStyle/>
            <a:p>
              <a:endParaRPr lang="ru-RU"/>
            </a:p>
          </p:txBody>
        </p:sp>
        <p:sp>
          <p:nvSpPr>
            <p:cNvPr id="111" name="Shape 2989"/>
            <p:cNvSpPr/>
            <p:nvPr/>
          </p:nvSpPr>
          <p:spPr>
            <a:xfrm>
              <a:off x="137649" y="0"/>
              <a:ext cx="7174599" cy="288938"/>
            </a:xfrm>
            <a:custGeom>
              <a:avLst/>
              <a:gdLst/>
              <a:ahLst/>
              <a:cxnLst/>
              <a:rect l="0" t="0" r="0" b="0"/>
              <a:pathLst>
                <a:path w="7174599" h="288938">
                  <a:moveTo>
                    <a:pt x="127000" y="0"/>
                  </a:moveTo>
                  <a:cubicBezTo>
                    <a:pt x="127000" y="0"/>
                    <a:pt x="0" y="0"/>
                    <a:pt x="0" y="127000"/>
                  </a:cubicBezTo>
                  <a:lnTo>
                    <a:pt x="0" y="161938"/>
                  </a:lnTo>
                  <a:cubicBezTo>
                    <a:pt x="0" y="161938"/>
                    <a:pt x="0" y="288938"/>
                    <a:pt x="127000" y="288938"/>
                  </a:cubicBezTo>
                  <a:lnTo>
                    <a:pt x="7047599" y="288938"/>
                  </a:lnTo>
                  <a:cubicBezTo>
                    <a:pt x="7047599" y="288938"/>
                    <a:pt x="7174599" y="288938"/>
                    <a:pt x="7174599" y="161938"/>
                  </a:cubicBezTo>
                  <a:lnTo>
                    <a:pt x="7174599" y="127000"/>
                  </a:lnTo>
                  <a:cubicBezTo>
                    <a:pt x="7174599" y="127000"/>
                    <a:pt x="7174599" y="0"/>
                    <a:pt x="7047599" y="0"/>
                  </a:cubicBezTo>
                  <a:lnTo>
                    <a:pt x="127000" y="0"/>
                  </a:lnTo>
                  <a:close/>
                </a:path>
              </a:pathLst>
            </a:custGeom>
            <a:ln w="12700" cap="flat">
              <a:miter lim="100000"/>
            </a:ln>
          </p:spPr>
          <p:style>
            <a:lnRef idx="1">
              <a:srgbClr val="CA562A"/>
            </a:lnRef>
            <a:fillRef idx="0">
              <a:srgbClr val="000000">
                <a:alpha val="0"/>
              </a:srgbClr>
            </a:fillRef>
            <a:effectRef idx="0">
              <a:scrgbClr r="0" g="0" b="0"/>
            </a:effectRef>
            <a:fontRef idx="none"/>
          </p:style>
          <p:txBody>
            <a:bodyPr/>
            <a:lstStyle/>
            <a:p>
              <a:endParaRPr lang="ru-RU"/>
            </a:p>
          </p:txBody>
        </p:sp>
      </p:grpSp>
      <p:sp>
        <p:nvSpPr>
          <p:cNvPr id="112" name="Прямоугольник 111"/>
          <p:cNvSpPr/>
          <p:nvPr/>
        </p:nvSpPr>
        <p:spPr>
          <a:xfrm>
            <a:off x="576263" y="4148997"/>
            <a:ext cx="3663503" cy="388696"/>
          </a:xfrm>
          <a:prstGeom prst="rect">
            <a:avLst/>
          </a:prstGeom>
        </p:spPr>
        <p:txBody>
          <a:bodyPr wrap="none">
            <a:spAutoFit/>
          </a:bodyPr>
          <a:lstStyle/>
          <a:p>
            <a:pPr marL="221615" marR="5715" indent="-6350">
              <a:lnSpc>
                <a:spcPct val="107000"/>
              </a:lnSpc>
              <a:spcAft>
                <a:spcPts val="160"/>
              </a:spcAft>
            </a:pPr>
            <a:r>
              <a:rPr lang="ru-RU"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2. МАТЕРИАЛЬНАЯ ПОМОЩЬ</a:t>
            </a:r>
          </a:p>
        </p:txBody>
      </p:sp>
      <p:sp>
        <p:nvSpPr>
          <p:cNvPr id="113" name="Прямоугольник 112"/>
          <p:cNvSpPr/>
          <p:nvPr/>
        </p:nvSpPr>
        <p:spPr>
          <a:xfrm>
            <a:off x="458461" y="4501341"/>
            <a:ext cx="11471602" cy="2308324"/>
          </a:xfrm>
          <a:prstGeom prst="rect">
            <a:avLst/>
          </a:prstGeom>
        </p:spPr>
        <p:txBody>
          <a:bodyPr wrap="square">
            <a:spAutoFit/>
          </a:bodyPr>
          <a:lstStyle/>
          <a:p>
            <a:r>
              <a:rPr lang="ru-RU" dirty="0">
                <a:solidFill>
                  <a:srgbClr val="181717"/>
                </a:solidFill>
                <a:latin typeface="Calibri" panose="020F0502020204030204" pitchFamily="34" charset="0"/>
                <a:ea typeface="Calibri" panose="020F0502020204030204" pitchFamily="34" charset="0"/>
              </a:rPr>
              <a:t>В соответствии с Коллективным договором работникам аппарата Правительства гарантируется единовременная выплата материальной помощи (на основании заявления гражданского служащего и определенных документов) в </a:t>
            </a:r>
            <a:r>
              <a:rPr lang="ru-RU" dirty="0" smtClean="0">
                <a:solidFill>
                  <a:srgbClr val="181717"/>
                </a:solidFill>
                <a:latin typeface="Calibri" panose="020F0502020204030204" pitchFamily="34" charset="0"/>
                <a:ea typeface="Calibri" panose="020F0502020204030204" pitchFamily="34" charset="0"/>
              </a:rPr>
              <a:t>связи:</a:t>
            </a:r>
          </a:p>
          <a:p>
            <a:pPr lvl="0" fontAlgn="base"/>
            <a:r>
              <a:rPr lang="ru-RU" dirty="0" smtClean="0"/>
              <a:t>- с </a:t>
            </a:r>
            <a:r>
              <a:rPr lang="ru-RU" dirty="0"/>
              <a:t>рождением (усыновлением, удочерением) ребенка в размере 5 тыс. руб. в течение первого года после рождения (усыновления, удочерения) ребенка; </a:t>
            </a:r>
          </a:p>
          <a:p>
            <a:pPr lvl="0" fontAlgn="base"/>
            <a:r>
              <a:rPr lang="ru-RU" dirty="0" smtClean="0"/>
              <a:t>- со </a:t>
            </a:r>
            <a:r>
              <a:rPr lang="ru-RU" dirty="0"/>
              <a:t>смертью близких родственников (супруг(а), родители, дети) в размере, установленном законодательством Ставропольского края, но не ниже суммы десятикратного минимального размера оплаты труда</a:t>
            </a:r>
          </a:p>
          <a:p>
            <a:endParaRPr lang="ru-RU" dirty="0"/>
          </a:p>
        </p:txBody>
      </p:sp>
      <p:sp>
        <p:nvSpPr>
          <p:cNvPr id="115" name="Номер слайда 114"/>
          <p:cNvSpPr>
            <a:spLocks noGrp="1"/>
          </p:cNvSpPr>
          <p:nvPr>
            <p:ph type="sldNum" sz="quarter" idx="12"/>
          </p:nvPr>
        </p:nvSpPr>
        <p:spPr>
          <a:xfrm>
            <a:off x="10932692" y="6446762"/>
            <a:ext cx="421108" cy="274713"/>
          </a:xfrm>
        </p:spPr>
        <p:txBody>
          <a:bodyPr/>
          <a:lstStyle/>
          <a:p>
            <a:fld id="{9D3197B4-9225-4703-91FB-A4593262BF03}" type="slidenum">
              <a:rPr lang="ru-RU" sz="1600" smtClean="0">
                <a:solidFill>
                  <a:schemeClr val="tx1">
                    <a:lumMod val="95000"/>
                    <a:lumOff val="5000"/>
                  </a:schemeClr>
                </a:solidFill>
              </a:rPr>
              <a:t>25</a:t>
            </a:fld>
            <a:endParaRPr lang="ru-RU" sz="1600" dirty="0">
              <a:solidFill>
                <a:schemeClr val="tx1">
                  <a:lumMod val="95000"/>
                  <a:lumOff val="5000"/>
                </a:schemeClr>
              </a:solidFill>
            </a:endParaRPr>
          </a:p>
        </p:txBody>
      </p:sp>
      <p:grpSp>
        <p:nvGrpSpPr>
          <p:cNvPr id="116" name="Group 23722"/>
          <p:cNvGrpSpPr/>
          <p:nvPr/>
        </p:nvGrpSpPr>
        <p:grpSpPr>
          <a:xfrm>
            <a:off x="11418324" y="6446763"/>
            <a:ext cx="790265" cy="304083"/>
            <a:chOff x="0" y="0"/>
            <a:chExt cx="540006" cy="240970"/>
          </a:xfrm>
        </p:grpSpPr>
        <p:sp>
          <p:nvSpPr>
            <p:cNvPr id="117"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18"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746914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665"/>
          <p:cNvGrpSpPr/>
          <p:nvPr/>
        </p:nvGrpSpPr>
        <p:grpSpPr>
          <a:xfrm>
            <a:off x="240849" y="312602"/>
            <a:ext cx="11784648" cy="1321759"/>
            <a:chOff x="0" y="0"/>
            <a:chExt cx="7462597" cy="2131196"/>
          </a:xfrm>
        </p:grpSpPr>
        <p:sp>
          <p:nvSpPr>
            <p:cNvPr id="3" name="Shape 3003"/>
            <p:cNvSpPr/>
            <p:nvPr/>
          </p:nvSpPr>
          <p:spPr>
            <a:xfrm>
              <a:off x="0" y="124392"/>
              <a:ext cx="7462597" cy="2006804"/>
            </a:xfrm>
            <a:custGeom>
              <a:avLst/>
              <a:gdLst/>
              <a:ahLst/>
              <a:cxnLst/>
              <a:rect l="0" t="0" r="0" b="0"/>
              <a:pathLst>
                <a:path w="7462597" h="2006804">
                  <a:moveTo>
                    <a:pt x="152400" y="0"/>
                  </a:moveTo>
                  <a:cubicBezTo>
                    <a:pt x="152400" y="0"/>
                    <a:pt x="0" y="0"/>
                    <a:pt x="0" y="152400"/>
                  </a:cubicBezTo>
                  <a:lnTo>
                    <a:pt x="0" y="1854404"/>
                  </a:lnTo>
                  <a:cubicBezTo>
                    <a:pt x="0" y="1854404"/>
                    <a:pt x="0" y="2006804"/>
                    <a:pt x="152400" y="2006804"/>
                  </a:cubicBezTo>
                  <a:lnTo>
                    <a:pt x="7310197" y="2006804"/>
                  </a:lnTo>
                  <a:cubicBezTo>
                    <a:pt x="7310197" y="2006804"/>
                    <a:pt x="7462597" y="2006804"/>
                    <a:pt x="7462597" y="1854404"/>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4" name="Shape 3036"/>
            <p:cNvSpPr/>
            <p:nvPr/>
          </p:nvSpPr>
          <p:spPr>
            <a:xfrm>
              <a:off x="197801" y="45499"/>
              <a:ext cx="7174599" cy="452681"/>
            </a:xfrm>
            <a:custGeom>
              <a:avLst/>
              <a:gdLst/>
              <a:ahLst/>
              <a:cxnLst/>
              <a:rect l="0" t="0" r="0" b="0"/>
              <a:pathLst>
                <a:path w="7174599" h="288938">
                  <a:moveTo>
                    <a:pt x="127000" y="0"/>
                  </a:moveTo>
                  <a:lnTo>
                    <a:pt x="7047599" y="0"/>
                  </a:lnTo>
                  <a:cubicBezTo>
                    <a:pt x="7174599" y="0"/>
                    <a:pt x="7174599" y="127000"/>
                    <a:pt x="7174599" y="127000"/>
                  </a:cubicBezTo>
                  <a:lnTo>
                    <a:pt x="7174599" y="161938"/>
                  </a:lnTo>
                  <a:cubicBezTo>
                    <a:pt x="7174599" y="288938"/>
                    <a:pt x="7047599" y="288938"/>
                    <a:pt x="7047599" y="288938"/>
                  </a:cubicBezTo>
                  <a:lnTo>
                    <a:pt x="127000" y="288938"/>
                  </a:lnTo>
                  <a:cubicBezTo>
                    <a:pt x="0" y="288938"/>
                    <a:pt x="0" y="161938"/>
                    <a:pt x="0" y="161938"/>
                  </a:cubicBezTo>
                  <a:lnTo>
                    <a:pt x="0" y="127000"/>
                  </a:lnTo>
                  <a:cubicBezTo>
                    <a:pt x="0" y="0"/>
                    <a:pt x="127000" y="0"/>
                    <a:pt x="127000" y="0"/>
                  </a:cubicBezTo>
                  <a:close/>
                </a:path>
              </a:pathLst>
            </a:custGeom>
            <a:ln w="0" cap="flat">
              <a:miter lim="127000"/>
            </a:ln>
          </p:spPr>
          <p:style>
            <a:lnRef idx="0">
              <a:srgbClr val="000000">
                <a:alpha val="0"/>
              </a:srgbClr>
            </a:lnRef>
            <a:fillRef idx="1">
              <a:srgbClr val="7C2621"/>
            </a:fillRef>
            <a:effectRef idx="0">
              <a:scrgbClr r="0" g="0" b="0"/>
            </a:effectRef>
            <a:fontRef idx="none"/>
          </p:style>
          <p:txBody>
            <a:bodyPr/>
            <a:lstStyle/>
            <a:p>
              <a:endParaRPr lang="ru-RU"/>
            </a:p>
          </p:txBody>
        </p:sp>
        <p:sp>
          <p:nvSpPr>
            <p:cNvPr id="5" name="Shape 3037"/>
            <p:cNvSpPr/>
            <p:nvPr/>
          </p:nvSpPr>
          <p:spPr>
            <a:xfrm>
              <a:off x="137649" y="0"/>
              <a:ext cx="7174599" cy="288938"/>
            </a:xfrm>
            <a:custGeom>
              <a:avLst/>
              <a:gdLst/>
              <a:ahLst/>
              <a:cxnLst/>
              <a:rect l="0" t="0" r="0" b="0"/>
              <a:pathLst>
                <a:path w="7174599" h="288938">
                  <a:moveTo>
                    <a:pt x="127000" y="0"/>
                  </a:moveTo>
                  <a:cubicBezTo>
                    <a:pt x="127000" y="0"/>
                    <a:pt x="0" y="0"/>
                    <a:pt x="0" y="127000"/>
                  </a:cubicBezTo>
                  <a:lnTo>
                    <a:pt x="0" y="161938"/>
                  </a:lnTo>
                  <a:cubicBezTo>
                    <a:pt x="0" y="161938"/>
                    <a:pt x="0" y="288938"/>
                    <a:pt x="127000" y="288938"/>
                  </a:cubicBezTo>
                  <a:lnTo>
                    <a:pt x="7047599" y="288938"/>
                  </a:lnTo>
                  <a:cubicBezTo>
                    <a:pt x="7047599" y="288938"/>
                    <a:pt x="7174599" y="288938"/>
                    <a:pt x="7174599" y="161938"/>
                  </a:cubicBezTo>
                  <a:lnTo>
                    <a:pt x="7174599" y="127000"/>
                  </a:lnTo>
                  <a:cubicBezTo>
                    <a:pt x="7174599" y="127000"/>
                    <a:pt x="7174599" y="0"/>
                    <a:pt x="7047599" y="0"/>
                  </a:cubicBezTo>
                  <a:lnTo>
                    <a:pt x="127000" y="0"/>
                  </a:lnTo>
                  <a:close/>
                </a:path>
              </a:pathLst>
            </a:custGeom>
            <a:ln w="12700" cap="flat">
              <a:miter lim="100000"/>
            </a:ln>
          </p:spPr>
          <p:style>
            <a:lnRef idx="1">
              <a:srgbClr val="CA562A"/>
            </a:lnRef>
            <a:fillRef idx="0">
              <a:srgbClr val="000000">
                <a:alpha val="0"/>
              </a:srgbClr>
            </a:fillRef>
            <a:effectRef idx="0">
              <a:scrgbClr r="0" g="0" b="0"/>
            </a:effectRef>
            <a:fontRef idx="none"/>
          </p:style>
          <p:txBody>
            <a:bodyPr/>
            <a:lstStyle/>
            <a:p>
              <a:endParaRPr lang="ru-RU"/>
            </a:p>
          </p:txBody>
        </p:sp>
      </p:grpSp>
      <p:grpSp>
        <p:nvGrpSpPr>
          <p:cNvPr id="6" name="Group 22665"/>
          <p:cNvGrpSpPr/>
          <p:nvPr/>
        </p:nvGrpSpPr>
        <p:grpSpPr>
          <a:xfrm>
            <a:off x="169335" y="4144914"/>
            <a:ext cx="11892771" cy="2560686"/>
            <a:chOff x="0" y="0"/>
            <a:chExt cx="7462597" cy="2131196"/>
          </a:xfrm>
        </p:grpSpPr>
        <p:sp>
          <p:nvSpPr>
            <p:cNvPr id="7" name="Shape 3003"/>
            <p:cNvSpPr/>
            <p:nvPr/>
          </p:nvSpPr>
          <p:spPr>
            <a:xfrm>
              <a:off x="0" y="124392"/>
              <a:ext cx="7462597" cy="2006804"/>
            </a:xfrm>
            <a:custGeom>
              <a:avLst/>
              <a:gdLst/>
              <a:ahLst/>
              <a:cxnLst/>
              <a:rect l="0" t="0" r="0" b="0"/>
              <a:pathLst>
                <a:path w="7462597" h="2006804">
                  <a:moveTo>
                    <a:pt x="152400" y="0"/>
                  </a:moveTo>
                  <a:cubicBezTo>
                    <a:pt x="152400" y="0"/>
                    <a:pt x="0" y="0"/>
                    <a:pt x="0" y="152400"/>
                  </a:cubicBezTo>
                  <a:lnTo>
                    <a:pt x="0" y="1854404"/>
                  </a:lnTo>
                  <a:cubicBezTo>
                    <a:pt x="0" y="1854404"/>
                    <a:pt x="0" y="2006804"/>
                    <a:pt x="152400" y="2006804"/>
                  </a:cubicBezTo>
                  <a:lnTo>
                    <a:pt x="7310197" y="2006804"/>
                  </a:lnTo>
                  <a:cubicBezTo>
                    <a:pt x="7310197" y="2006804"/>
                    <a:pt x="7462597" y="2006804"/>
                    <a:pt x="7462597" y="1854404"/>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8" name="Shape 3036"/>
            <p:cNvSpPr/>
            <p:nvPr/>
          </p:nvSpPr>
          <p:spPr>
            <a:xfrm>
              <a:off x="137649" y="0"/>
              <a:ext cx="7174599" cy="288938"/>
            </a:xfrm>
            <a:custGeom>
              <a:avLst/>
              <a:gdLst/>
              <a:ahLst/>
              <a:cxnLst/>
              <a:rect l="0" t="0" r="0" b="0"/>
              <a:pathLst>
                <a:path w="7174599" h="288938">
                  <a:moveTo>
                    <a:pt x="127000" y="0"/>
                  </a:moveTo>
                  <a:lnTo>
                    <a:pt x="7047599" y="0"/>
                  </a:lnTo>
                  <a:cubicBezTo>
                    <a:pt x="7174599" y="0"/>
                    <a:pt x="7174599" y="127000"/>
                    <a:pt x="7174599" y="127000"/>
                  </a:cubicBezTo>
                  <a:lnTo>
                    <a:pt x="7174599" y="161938"/>
                  </a:lnTo>
                  <a:cubicBezTo>
                    <a:pt x="7174599" y="288938"/>
                    <a:pt x="7047599" y="288938"/>
                    <a:pt x="7047599" y="288938"/>
                  </a:cubicBezTo>
                  <a:lnTo>
                    <a:pt x="127000" y="288938"/>
                  </a:lnTo>
                  <a:cubicBezTo>
                    <a:pt x="0" y="288938"/>
                    <a:pt x="0" y="161938"/>
                    <a:pt x="0" y="161938"/>
                  </a:cubicBezTo>
                  <a:lnTo>
                    <a:pt x="0" y="127000"/>
                  </a:lnTo>
                  <a:cubicBezTo>
                    <a:pt x="0" y="0"/>
                    <a:pt x="127000" y="0"/>
                    <a:pt x="127000" y="0"/>
                  </a:cubicBezTo>
                  <a:close/>
                </a:path>
              </a:pathLst>
            </a:custGeom>
            <a:ln w="0" cap="flat">
              <a:miter lim="127000"/>
            </a:ln>
          </p:spPr>
          <p:style>
            <a:lnRef idx="0">
              <a:srgbClr val="000000">
                <a:alpha val="0"/>
              </a:srgbClr>
            </a:lnRef>
            <a:fillRef idx="1">
              <a:srgbClr val="7C2621"/>
            </a:fillRef>
            <a:effectRef idx="0">
              <a:scrgbClr r="0" g="0" b="0"/>
            </a:effectRef>
            <a:fontRef idx="none"/>
          </p:style>
          <p:txBody>
            <a:bodyPr/>
            <a:lstStyle/>
            <a:p>
              <a:endParaRPr lang="ru-RU"/>
            </a:p>
          </p:txBody>
        </p:sp>
        <p:sp>
          <p:nvSpPr>
            <p:cNvPr id="9" name="Shape 3037"/>
            <p:cNvSpPr/>
            <p:nvPr/>
          </p:nvSpPr>
          <p:spPr>
            <a:xfrm>
              <a:off x="137649" y="0"/>
              <a:ext cx="7174599" cy="288938"/>
            </a:xfrm>
            <a:custGeom>
              <a:avLst/>
              <a:gdLst/>
              <a:ahLst/>
              <a:cxnLst/>
              <a:rect l="0" t="0" r="0" b="0"/>
              <a:pathLst>
                <a:path w="7174599" h="288938">
                  <a:moveTo>
                    <a:pt x="127000" y="0"/>
                  </a:moveTo>
                  <a:cubicBezTo>
                    <a:pt x="127000" y="0"/>
                    <a:pt x="0" y="0"/>
                    <a:pt x="0" y="127000"/>
                  </a:cubicBezTo>
                  <a:lnTo>
                    <a:pt x="0" y="161938"/>
                  </a:lnTo>
                  <a:cubicBezTo>
                    <a:pt x="0" y="161938"/>
                    <a:pt x="0" y="288938"/>
                    <a:pt x="127000" y="288938"/>
                  </a:cubicBezTo>
                  <a:lnTo>
                    <a:pt x="7047599" y="288938"/>
                  </a:lnTo>
                  <a:cubicBezTo>
                    <a:pt x="7047599" y="288938"/>
                    <a:pt x="7174599" y="288938"/>
                    <a:pt x="7174599" y="161938"/>
                  </a:cubicBezTo>
                  <a:lnTo>
                    <a:pt x="7174599" y="127000"/>
                  </a:lnTo>
                  <a:cubicBezTo>
                    <a:pt x="7174599" y="127000"/>
                    <a:pt x="7174599" y="0"/>
                    <a:pt x="7047599" y="0"/>
                  </a:cubicBezTo>
                  <a:lnTo>
                    <a:pt x="127000" y="0"/>
                  </a:lnTo>
                  <a:close/>
                </a:path>
              </a:pathLst>
            </a:custGeom>
            <a:ln w="12700" cap="flat">
              <a:miter lim="100000"/>
            </a:ln>
          </p:spPr>
          <p:style>
            <a:lnRef idx="1">
              <a:srgbClr val="CA562A"/>
            </a:lnRef>
            <a:fillRef idx="0">
              <a:srgbClr val="000000">
                <a:alpha val="0"/>
              </a:srgbClr>
            </a:fillRef>
            <a:effectRef idx="0">
              <a:scrgbClr r="0" g="0" b="0"/>
            </a:effectRef>
            <a:fontRef idx="none"/>
          </p:style>
          <p:txBody>
            <a:bodyPr/>
            <a:lstStyle/>
            <a:p>
              <a:endParaRPr lang="ru-RU"/>
            </a:p>
          </p:txBody>
        </p:sp>
      </p:grpSp>
      <p:sp>
        <p:nvSpPr>
          <p:cNvPr id="10" name="Прямоугольник 9"/>
          <p:cNvSpPr/>
          <p:nvPr/>
        </p:nvSpPr>
        <p:spPr>
          <a:xfrm>
            <a:off x="762000" y="317420"/>
            <a:ext cx="10682288" cy="369332"/>
          </a:xfrm>
          <a:prstGeom prst="rect">
            <a:avLst/>
          </a:prstGeom>
        </p:spPr>
        <p:txBody>
          <a:bodyPr wrap="square">
            <a:spAutoFit/>
          </a:bodyPr>
          <a:lstStyle/>
          <a:p>
            <a:r>
              <a:rPr lang="ru-RU" b="1" dirty="0" smtClean="0">
                <a:solidFill>
                  <a:schemeClr val="bg1"/>
                </a:solidFill>
                <a:latin typeface="Calibri" panose="020F0502020204030204" pitchFamily="34" charset="0"/>
                <a:ea typeface="Calibri" panose="020F0502020204030204" pitchFamily="34" charset="0"/>
              </a:rPr>
              <a:t>3. ЕДИНОВРЕМЕННОЕ ПООЩРЕНИЕ В СВЯЗИ С ЮБИЛЕЙНЫМИ ДАТАМИ</a:t>
            </a:r>
            <a:endParaRPr lang="ru-RU" b="1" dirty="0">
              <a:solidFill>
                <a:schemeClr val="bg1"/>
              </a:solidFill>
            </a:endParaRPr>
          </a:p>
        </p:txBody>
      </p:sp>
      <p:sp>
        <p:nvSpPr>
          <p:cNvPr id="11" name="Прямоугольник 10"/>
          <p:cNvSpPr/>
          <p:nvPr/>
        </p:nvSpPr>
        <p:spPr>
          <a:xfrm>
            <a:off x="553209" y="711031"/>
            <a:ext cx="11115312" cy="923330"/>
          </a:xfrm>
          <a:prstGeom prst="rect">
            <a:avLst/>
          </a:prstGeom>
        </p:spPr>
        <p:txBody>
          <a:bodyPr wrap="square">
            <a:spAutoFit/>
          </a:bodyPr>
          <a:lstStyle/>
          <a:p>
            <a:r>
              <a:rPr lang="ru-RU" dirty="0" smtClean="0"/>
              <a:t>В связи с юбилейными датами (50 и 55 лет для женщин, 50 и 60 лет для мужчин) гражданским служащим при наличии стажа гражданской службы не менее 5 лет выплачивается единовременное поощрение в размере двух должностных окладов (на основании представления заместителя руководителя аппарата Правительства)</a:t>
            </a:r>
            <a:endParaRPr lang="ru-RU" dirty="0"/>
          </a:p>
        </p:txBody>
      </p:sp>
      <p:sp>
        <p:nvSpPr>
          <p:cNvPr id="12" name="Прямоугольник 11"/>
          <p:cNvSpPr/>
          <p:nvPr/>
        </p:nvSpPr>
        <p:spPr>
          <a:xfrm>
            <a:off x="385398" y="4500165"/>
            <a:ext cx="11399654" cy="2031325"/>
          </a:xfrm>
          <a:prstGeom prst="rect">
            <a:avLst/>
          </a:prstGeom>
        </p:spPr>
        <p:txBody>
          <a:bodyPr wrap="square">
            <a:spAutoFit/>
          </a:bodyPr>
          <a:lstStyle/>
          <a:p>
            <a:r>
              <a:rPr lang="ru-RU" dirty="0" smtClean="0">
                <a:solidFill>
                  <a:srgbClr val="181717"/>
                </a:solidFill>
                <a:latin typeface="Calibri" panose="020F0502020204030204" pitchFamily="34" charset="0"/>
                <a:ea typeface="Calibri" panose="020F0502020204030204" pitchFamily="34" charset="0"/>
              </a:rPr>
              <a:t>При наличии стажа гражданской службы, продолжительность которого определяется Законом Ставропольского края «Об отдельных вопросах государственной гражданской службы Ставропольского края», гражданские служащие имеют право на пенсию за выслугу лет, назначаемую к страховой пенсии по старости (инвалидности) при увольнении с гражданской службы по определенному основанию (упразднение органов государственной власти Ставропольского края, увольнение с отдельных должностей гражданской службы в связи с истечением срока действия срочного служебного контракта; увольнение по собственной инициативе в связи с выходом на страховую пенсию и др.)</a:t>
            </a:r>
            <a:endParaRPr lang="ru-RU" dirty="0"/>
          </a:p>
        </p:txBody>
      </p:sp>
      <p:sp>
        <p:nvSpPr>
          <p:cNvPr id="13" name="Прямоугольник 12"/>
          <p:cNvSpPr/>
          <p:nvPr/>
        </p:nvSpPr>
        <p:spPr>
          <a:xfrm>
            <a:off x="387297" y="3061227"/>
            <a:ext cx="4872168" cy="388696"/>
          </a:xfrm>
          <a:prstGeom prst="rect">
            <a:avLst/>
          </a:prstGeom>
        </p:spPr>
        <p:txBody>
          <a:bodyPr wrap="none">
            <a:spAutoFit/>
          </a:bodyPr>
          <a:lstStyle/>
          <a:p>
            <a:pPr marL="221615" marR="5715" indent="-6350">
              <a:lnSpc>
                <a:spcPct val="107000"/>
              </a:lnSpc>
              <a:spcAft>
                <a:spcPts val="560"/>
              </a:spcAft>
            </a:pPr>
            <a:r>
              <a:rPr lang="ru-RU"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5. ПРАВО НА ПЕНСИЮ ЗА ВЫСЛУГУ ЛЕТ</a:t>
            </a:r>
          </a:p>
        </p:txBody>
      </p:sp>
      <p:grpSp>
        <p:nvGrpSpPr>
          <p:cNvPr id="18" name="Group 22665"/>
          <p:cNvGrpSpPr/>
          <p:nvPr/>
        </p:nvGrpSpPr>
        <p:grpSpPr>
          <a:xfrm>
            <a:off x="169335" y="1788726"/>
            <a:ext cx="11892772" cy="2207138"/>
            <a:chOff x="0" y="0"/>
            <a:chExt cx="7462597" cy="2131196"/>
          </a:xfrm>
        </p:grpSpPr>
        <p:sp>
          <p:nvSpPr>
            <p:cNvPr id="19" name="Shape 3003"/>
            <p:cNvSpPr/>
            <p:nvPr/>
          </p:nvSpPr>
          <p:spPr>
            <a:xfrm>
              <a:off x="0" y="124392"/>
              <a:ext cx="7462597" cy="2006804"/>
            </a:xfrm>
            <a:custGeom>
              <a:avLst/>
              <a:gdLst/>
              <a:ahLst/>
              <a:cxnLst/>
              <a:rect l="0" t="0" r="0" b="0"/>
              <a:pathLst>
                <a:path w="7462597" h="2006804">
                  <a:moveTo>
                    <a:pt x="152400" y="0"/>
                  </a:moveTo>
                  <a:cubicBezTo>
                    <a:pt x="152400" y="0"/>
                    <a:pt x="0" y="0"/>
                    <a:pt x="0" y="152400"/>
                  </a:cubicBezTo>
                  <a:lnTo>
                    <a:pt x="0" y="1854404"/>
                  </a:lnTo>
                  <a:cubicBezTo>
                    <a:pt x="0" y="1854404"/>
                    <a:pt x="0" y="2006804"/>
                    <a:pt x="152400" y="2006804"/>
                  </a:cubicBezTo>
                  <a:lnTo>
                    <a:pt x="7310197" y="2006804"/>
                  </a:lnTo>
                  <a:cubicBezTo>
                    <a:pt x="7310197" y="2006804"/>
                    <a:pt x="7462597" y="2006804"/>
                    <a:pt x="7462597" y="1854404"/>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20" name="Shape 3036"/>
            <p:cNvSpPr/>
            <p:nvPr/>
          </p:nvSpPr>
          <p:spPr>
            <a:xfrm>
              <a:off x="137649" y="0"/>
              <a:ext cx="7174599" cy="288938"/>
            </a:xfrm>
            <a:custGeom>
              <a:avLst/>
              <a:gdLst/>
              <a:ahLst/>
              <a:cxnLst/>
              <a:rect l="0" t="0" r="0" b="0"/>
              <a:pathLst>
                <a:path w="7174599" h="288938">
                  <a:moveTo>
                    <a:pt x="127000" y="0"/>
                  </a:moveTo>
                  <a:lnTo>
                    <a:pt x="7047599" y="0"/>
                  </a:lnTo>
                  <a:cubicBezTo>
                    <a:pt x="7174599" y="0"/>
                    <a:pt x="7174599" y="127000"/>
                    <a:pt x="7174599" y="127000"/>
                  </a:cubicBezTo>
                  <a:lnTo>
                    <a:pt x="7174599" y="161938"/>
                  </a:lnTo>
                  <a:cubicBezTo>
                    <a:pt x="7174599" y="288938"/>
                    <a:pt x="7047599" y="288938"/>
                    <a:pt x="7047599" y="288938"/>
                  </a:cubicBezTo>
                  <a:lnTo>
                    <a:pt x="127000" y="288938"/>
                  </a:lnTo>
                  <a:cubicBezTo>
                    <a:pt x="0" y="288938"/>
                    <a:pt x="0" y="161938"/>
                    <a:pt x="0" y="161938"/>
                  </a:cubicBezTo>
                  <a:lnTo>
                    <a:pt x="0" y="127000"/>
                  </a:lnTo>
                  <a:cubicBezTo>
                    <a:pt x="0" y="0"/>
                    <a:pt x="127000" y="0"/>
                    <a:pt x="127000" y="0"/>
                  </a:cubicBezTo>
                  <a:close/>
                </a:path>
              </a:pathLst>
            </a:custGeom>
            <a:ln w="0" cap="flat">
              <a:miter lim="127000"/>
            </a:ln>
          </p:spPr>
          <p:style>
            <a:lnRef idx="0">
              <a:srgbClr val="000000">
                <a:alpha val="0"/>
              </a:srgbClr>
            </a:lnRef>
            <a:fillRef idx="1">
              <a:srgbClr val="7C2621"/>
            </a:fillRef>
            <a:effectRef idx="0">
              <a:scrgbClr r="0" g="0" b="0"/>
            </a:effectRef>
            <a:fontRef idx="none"/>
          </p:style>
          <p:txBody>
            <a:bodyPr/>
            <a:lstStyle/>
            <a:p>
              <a:endParaRPr lang="ru-RU"/>
            </a:p>
          </p:txBody>
        </p:sp>
        <p:sp>
          <p:nvSpPr>
            <p:cNvPr id="21" name="Shape 3037"/>
            <p:cNvSpPr/>
            <p:nvPr/>
          </p:nvSpPr>
          <p:spPr>
            <a:xfrm>
              <a:off x="137649" y="0"/>
              <a:ext cx="7174599" cy="288938"/>
            </a:xfrm>
            <a:custGeom>
              <a:avLst/>
              <a:gdLst/>
              <a:ahLst/>
              <a:cxnLst/>
              <a:rect l="0" t="0" r="0" b="0"/>
              <a:pathLst>
                <a:path w="7174599" h="288938">
                  <a:moveTo>
                    <a:pt x="127000" y="0"/>
                  </a:moveTo>
                  <a:cubicBezTo>
                    <a:pt x="127000" y="0"/>
                    <a:pt x="0" y="0"/>
                    <a:pt x="0" y="127000"/>
                  </a:cubicBezTo>
                  <a:lnTo>
                    <a:pt x="0" y="161938"/>
                  </a:lnTo>
                  <a:cubicBezTo>
                    <a:pt x="0" y="161938"/>
                    <a:pt x="0" y="288938"/>
                    <a:pt x="127000" y="288938"/>
                  </a:cubicBezTo>
                  <a:lnTo>
                    <a:pt x="7047599" y="288938"/>
                  </a:lnTo>
                  <a:cubicBezTo>
                    <a:pt x="7047599" y="288938"/>
                    <a:pt x="7174599" y="288938"/>
                    <a:pt x="7174599" y="161938"/>
                  </a:cubicBezTo>
                  <a:lnTo>
                    <a:pt x="7174599" y="127000"/>
                  </a:lnTo>
                  <a:cubicBezTo>
                    <a:pt x="7174599" y="127000"/>
                    <a:pt x="7174599" y="0"/>
                    <a:pt x="7047599" y="0"/>
                  </a:cubicBezTo>
                  <a:lnTo>
                    <a:pt x="127000" y="0"/>
                  </a:lnTo>
                  <a:close/>
                </a:path>
              </a:pathLst>
            </a:custGeom>
            <a:ln w="12700" cap="flat">
              <a:miter lim="100000"/>
            </a:ln>
          </p:spPr>
          <p:style>
            <a:lnRef idx="1">
              <a:srgbClr val="CA562A"/>
            </a:lnRef>
            <a:fillRef idx="0">
              <a:srgbClr val="000000">
                <a:alpha val="0"/>
              </a:srgbClr>
            </a:fillRef>
            <a:effectRef idx="0">
              <a:scrgbClr r="0" g="0" b="0"/>
            </a:effectRef>
            <a:fontRef idx="none"/>
          </p:style>
          <p:txBody>
            <a:bodyPr/>
            <a:lstStyle/>
            <a:p>
              <a:endParaRPr lang="ru-RU"/>
            </a:p>
          </p:txBody>
        </p:sp>
      </p:grpSp>
      <p:sp>
        <p:nvSpPr>
          <p:cNvPr id="22" name="Прямоугольник 21"/>
          <p:cNvSpPr/>
          <p:nvPr/>
        </p:nvSpPr>
        <p:spPr>
          <a:xfrm>
            <a:off x="762000" y="1806920"/>
            <a:ext cx="8687089" cy="369332"/>
          </a:xfrm>
          <a:prstGeom prst="rect">
            <a:avLst/>
          </a:prstGeom>
        </p:spPr>
        <p:txBody>
          <a:bodyPr wrap="square">
            <a:spAutoFit/>
          </a:bodyPr>
          <a:lstStyle/>
          <a:p>
            <a:r>
              <a:rPr lang="ru-RU" b="1" dirty="0">
                <a:solidFill>
                  <a:schemeClr val="bg1"/>
                </a:solidFill>
                <a:latin typeface="Calibri" panose="020F0502020204030204" pitchFamily="34" charset="0"/>
                <a:ea typeface="Calibri" panose="020F0502020204030204" pitchFamily="34" charset="0"/>
              </a:rPr>
              <a:t>4. ЕДИНОВРЕМЕННАЯ СУБСИДИЯ НА ПРИОБРЕТЕНИЕ ЖИЛОГО ПОМЕЩЕНИЯ</a:t>
            </a:r>
            <a:endParaRPr lang="ru-RU" b="1" dirty="0">
              <a:solidFill>
                <a:schemeClr val="bg1"/>
              </a:solidFill>
            </a:endParaRPr>
          </a:p>
        </p:txBody>
      </p:sp>
      <p:sp>
        <p:nvSpPr>
          <p:cNvPr id="23" name="Прямоугольник 22"/>
          <p:cNvSpPr/>
          <p:nvPr/>
        </p:nvSpPr>
        <p:spPr>
          <a:xfrm>
            <a:off x="494829" y="2194447"/>
            <a:ext cx="11326429" cy="1754326"/>
          </a:xfrm>
          <a:prstGeom prst="rect">
            <a:avLst/>
          </a:prstGeom>
        </p:spPr>
        <p:txBody>
          <a:bodyPr wrap="square">
            <a:spAutoFit/>
          </a:bodyPr>
          <a:lstStyle/>
          <a:p>
            <a:r>
              <a:rPr lang="ru-RU" dirty="0">
                <a:solidFill>
                  <a:srgbClr val="181717"/>
                </a:solidFill>
                <a:latin typeface="Calibri" panose="020F0502020204030204" pitchFamily="34" charset="0"/>
                <a:ea typeface="Calibri" panose="020F0502020204030204" pitchFamily="34" charset="0"/>
              </a:rPr>
              <a:t>Один раз за весь период гражданской службы гражданскому служащему, замещающему должности гражданской службы не менее 3 лет, не имеющему жилого помещения или если общая площадь жилого помещения на одного человека из числа лиц, проживающих в этом жилом помещении, составляет менее 15 кв. метров, имеет право на получение единовременной субсидии на приобретение жилого помещения. Иные условия предоставления единовременной субсидии на приобретение жилого помещения определены постановлением Правительства Ставропольского края от 15 июня 2011 г. № 231-п</a:t>
            </a:r>
            <a:endParaRPr lang="ru-RU" dirty="0"/>
          </a:p>
        </p:txBody>
      </p:sp>
      <p:sp>
        <p:nvSpPr>
          <p:cNvPr id="24" name="Прямоугольник 23"/>
          <p:cNvSpPr/>
          <p:nvPr/>
        </p:nvSpPr>
        <p:spPr>
          <a:xfrm>
            <a:off x="494829" y="4141389"/>
            <a:ext cx="8687089" cy="369332"/>
          </a:xfrm>
          <a:prstGeom prst="rect">
            <a:avLst/>
          </a:prstGeom>
        </p:spPr>
        <p:txBody>
          <a:bodyPr wrap="square">
            <a:spAutoFit/>
          </a:bodyPr>
          <a:lstStyle/>
          <a:p>
            <a:r>
              <a:rPr lang="ru-RU" b="1" dirty="0" smtClean="0">
                <a:solidFill>
                  <a:schemeClr val="bg1"/>
                </a:solidFill>
                <a:latin typeface="Calibri" panose="020F0502020204030204" pitchFamily="34" charset="0"/>
                <a:ea typeface="Calibri" panose="020F0502020204030204" pitchFamily="34" charset="0"/>
              </a:rPr>
              <a:t>5. ПРАВО НА ПЕНСИЮ ЗА ВЫСЛУГУ ЛЕТ</a:t>
            </a:r>
            <a:endParaRPr lang="ru-RU" b="1" dirty="0">
              <a:solidFill>
                <a:schemeClr val="bg1"/>
              </a:solidFill>
            </a:endParaRPr>
          </a:p>
        </p:txBody>
      </p:sp>
      <p:sp>
        <p:nvSpPr>
          <p:cNvPr id="26" name="Номер слайда 25"/>
          <p:cNvSpPr>
            <a:spLocks noGrp="1"/>
          </p:cNvSpPr>
          <p:nvPr>
            <p:ph type="sldNum" sz="quarter" idx="12"/>
          </p:nvPr>
        </p:nvSpPr>
        <p:spPr>
          <a:xfrm>
            <a:off x="10740327" y="6336435"/>
            <a:ext cx="622540" cy="441445"/>
          </a:xfrm>
        </p:spPr>
        <p:txBody>
          <a:bodyPr/>
          <a:lstStyle/>
          <a:p>
            <a:fld id="{9D3197B4-9225-4703-91FB-A4593262BF03}" type="slidenum">
              <a:rPr lang="ru-RU" sz="1600" smtClean="0">
                <a:solidFill>
                  <a:schemeClr val="tx1">
                    <a:lumMod val="95000"/>
                    <a:lumOff val="5000"/>
                  </a:schemeClr>
                </a:solidFill>
              </a:rPr>
              <a:t>26</a:t>
            </a:fld>
            <a:endParaRPr lang="ru-RU" sz="1600">
              <a:solidFill>
                <a:schemeClr val="tx1">
                  <a:lumMod val="95000"/>
                  <a:lumOff val="5000"/>
                </a:schemeClr>
              </a:solidFill>
            </a:endParaRPr>
          </a:p>
        </p:txBody>
      </p:sp>
      <p:grpSp>
        <p:nvGrpSpPr>
          <p:cNvPr id="27" name="Group 23722"/>
          <p:cNvGrpSpPr/>
          <p:nvPr/>
        </p:nvGrpSpPr>
        <p:grpSpPr>
          <a:xfrm>
            <a:off x="11418324" y="6446763"/>
            <a:ext cx="790265" cy="304083"/>
            <a:chOff x="0" y="0"/>
            <a:chExt cx="540006" cy="240970"/>
          </a:xfrm>
        </p:grpSpPr>
        <p:sp>
          <p:nvSpPr>
            <p:cNvPr id="28"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29"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906435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962"/>
          <p:cNvSpPr/>
          <p:nvPr/>
        </p:nvSpPr>
        <p:spPr>
          <a:xfrm>
            <a:off x="3196724" y="1"/>
            <a:ext cx="8909131" cy="666506"/>
          </a:xfrm>
          <a:custGeom>
            <a:avLst/>
            <a:gdLst/>
            <a:ahLst/>
            <a:cxnLst/>
            <a:rect l="0" t="0" r="0" b="0"/>
            <a:pathLst>
              <a:path w="5283012" h="779996">
                <a:moveTo>
                  <a:pt x="0" y="0"/>
                </a:moveTo>
                <a:lnTo>
                  <a:pt x="5283012" y="0"/>
                </a:lnTo>
                <a:lnTo>
                  <a:pt x="5283012" y="779996"/>
                </a:lnTo>
                <a:lnTo>
                  <a:pt x="152400" y="779996"/>
                </a:lnTo>
                <a:cubicBezTo>
                  <a:pt x="152400" y="779996"/>
                  <a:pt x="0" y="779996"/>
                  <a:pt x="0" y="627596"/>
                </a:cubicBez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pPr marL="1442085" marR="938530" indent="-431800"/>
            <a:r>
              <a:rPr lang="ru-RU" sz="2000" b="1" kern="0" dirty="0" smtClean="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16</a:t>
            </a:r>
            <a:r>
              <a:rPr lang="ru-RU" sz="2000" b="1" kern="0"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 ОБЯЗАННОСТИ ГРАЖДАНСКОГО СЛУЖАЩЕГО </a:t>
            </a:r>
          </a:p>
          <a:p>
            <a:pPr marL="1442085" marR="938530" indent="-431800"/>
            <a:r>
              <a:rPr lang="ru-RU" sz="2000" b="1" kern="0"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В СФЕРЕ ПРОТИВОДЕЙСТВИЯ КОРРУПЦИИ</a:t>
            </a:r>
          </a:p>
          <a:p>
            <a:pPr marL="172085" marR="179705" indent="-6350" algn="ctr">
              <a:lnSpc>
                <a:spcPts val="1680"/>
              </a:lnSpc>
              <a:spcAft>
                <a:spcPts val="0"/>
              </a:spcAft>
            </a:pPr>
            <a:r>
              <a:rPr lang="ru-RU" sz="1400" b="1" dirty="0" smtClean="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                          </a:t>
            </a:r>
            <a:endParaRPr lang="ru-RU" sz="1400" dirty="0"/>
          </a:p>
        </p:txBody>
      </p:sp>
      <p:grpSp>
        <p:nvGrpSpPr>
          <p:cNvPr id="5" name="Group 22238"/>
          <p:cNvGrpSpPr/>
          <p:nvPr/>
        </p:nvGrpSpPr>
        <p:grpSpPr>
          <a:xfrm>
            <a:off x="-148076" y="79131"/>
            <a:ext cx="12340076" cy="6778869"/>
            <a:chOff x="0" y="102000"/>
            <a:chExt cx="7462597" cy="6779489"/>
          </a:xfrm>
        </p:grpSpPr>
        <p:sp>
          <p:nvSpPr>
            <p:cNvPr id="6" name="Shape 3059"/>
            <p:cNvSpPr/>
            <p:nvPr/>
          </p:nvSpPr>
          <p:spPr>
            <a:xfrm>
              <a:off x="0" y="1112501"/>
              <a:ext cx="7462597" cy="5768988"/>
            </a:xfrm>
            <a:custGeom>
              <a:avLst/>
              <a:gdLst/>
              <a:ahLst/>
              <a:cxnLst/>
              <a:rect l="0" t="0" r="0" b="0"/>
              <a:pathLst>
                <a:path w="7462597" h="5768988">
                  <a:moveTo>
                    <a:pt x="152400" y="0"/>
                  </a:moveTo>
                  <a:cubicBezTo>
                    <a:pt x="152400" y="0"/>
                    <a:pt x="0" y="0"/>
                    <a:pt x="0" y="152400"/>
                  </a:cubicBezTo>
                  <a:lnTo>
                    <a:pt x="0" y="5616588"/>
                  </a:lnTo>
                  <a:cubicBezTo>
                    <a:pt x="0" y="5616588"/>
                    <a:pt x="0" y="5768988"/>
                    <a:pt x="152400" y="5768988"/>
                  </a:cubicBezTo>
                  <a:lnTo>
                    <a:pt x="7310197" y="5768988"/>
                  </a:lnTo>
                  <a:cubicBezTo>
                    <a:pt x="7310197" y="5768988"/>
                    <a:pt x="7462597" y="5768988"/>
                    <a:pt x="7462597" y="5616588"/>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sp>
          <p:nvSpPr>
            <p:cNvPr id="7" name="Shape 3060"/>
            <p:cNvSpPr/>
            <p:nvPr/>
          </p:nvSpPr>
          <p:spPr>
            <a:xfrm>
              <a:off x="239302" y="843972"/>
              <a:ext cx="6983997" cy="511645"/>
            </a:xfrm>
            <a:custGeom>
              <a:avLst/>
              <a:gdLst/>
              <a:ahLst/>
              <a:cxnLst/>
              <a:rect l="0" t="0" r="0" b="0"/>
              <a:pathLst>
                <a:path w="6983997" h="511645">
                  <a:moveTo>
                    <a:pt x="240576" y="0"/>
                  </a:moveTo>
                  <a:cubicBezTo>
                    <a:pt x="243446" y="0"/>
                    <a:pt x="246228" y="356"/>
                    <a:pt x="249072" y="470"/>
                  </a:cubicBezTo>
                  <a:lnTo>
                    <a:pt x="249072" y="0"/>
                  </a:lnTo>
                  <a:lnTo>
                    <a:pt x="6734925" y="0"/>
                  </a:lnTo>
                  <a:lnTo>
                    <a:pt x="6734925" y="470"/>
                  </a:lnTo>
                  <a:cubicBezTo>
                    <a:pt x="6737770" y="356"/>
                    <a:pt x="6740551" y="0"/>
                    <a:pt x="6743408" y="0"/>
                  </a:cubicBezTo>
                  <a:cubicBezTo>
                    <a:pt x="6876288" y="0"/>
                    <a:pt x="6983997" y="114541"/>
                    <a:pt x="6983997" y="255829"/>
                  </a:cubicBezTo>
                  <a:cubicBezTo>
                    <a:pt x="6983997" y="397116"/>
                    <a:pt x="6876288" y="511645"/>
                    <a:pt x="6743408" y="511645"/>
                  </a:cubicBezTo>
                  <a:cubicBezTo>
                    <a:pt x="6740551" y="511645"/>
                    <a:pt x="6737770" y="511302"/>
                    <a:pt x="6734925" y="511188"/>
                  </a:cubicBezTo>
                  <a:lnTo>
                    <a:pt x="6734925" y="511645"/>
                  </a:lnTo>
                  <a:lnTo>
                    <a:pt x="249072" y="511645"/>
                  </a:lnTo>
                  <a:lnTo>
                    <a:pt x="249072" y="511188"/>
                  </a:lnTo>
                  <a:cubicBezTo>
                    <a:pt x="246228" y="511302"/>
                    <a:pt x="243446" y="511645"/>
                    <a:pt x="240576" y="511645"/>
                  </a:cubicBezTo>
                  <a:cubicBezTo>
                    <a:pt x="107709" y="511645"/>
                    <a:pt x="0" y="397116"/>
                    <a:pt x="0" y="255829"/>
                  </a:cubicBezTo>
                  <a:cubicBezTo>
                    <a:pt x="0" y="114541"/>
                    <a:pt x="107709" y="0"/>
                    <a:pt x="240576" y="0"/>
                  </a:cubicBezTo>
                  <a:close/>
                </a:path>
              </a:pathLst>
            </a:custGeom>
            <a:ln w="0" cap="flat">
              <a:miter lim="100000"/>
            </a:ln>
          </p:spPr>
          <p:style>
            <a:lnRef idx="0">
              <a:srgbClr val="000000">
                <a:alpha val="0"/>
              </a:srgbClr>
            </a:lnRef>
            <a:fillRef idx="1">
              <a:srgbClr val="5C83B1"/>
            </a:fillRef>
            <a:effectRef idx="0">
              <a:scrgbClr r="0" g="0" b="0"/>
            </a:effectRef>
            <a:fontRef idx="none"/>
          </p:style>
          <p:txBody>
            <a:bodyPr/>
            <a:lstStyle/>
            <a:p>
              <a:endParaRPr lang="ru-RU"/>
            </a:p>
          </p:txBody>
        </p:sp>
        <p:sp>
          <p:nvSpPr>
            <p:cNvPr id="9" name="Shape 3064"/>
            <p:cNvSpPr/>
            <p:nvPr/>
          </p:nvSpPr>
          <p:spPr>
            <a:xfrm>
              <a:off x="6886695" y="102000"/>
              <a:ext cx="63360" cy="40500"/>
            </a:xfrm>
            <a:custGeom>
              <a:avLst/>
              <a:gdLst/>
              <a:ahLst/>
              <a:cxnLst/>
              <a:rect l="0" t="0" r="0" b="0"/>
              <a:pathLst>
                <a:path w="63360" h="40500">
                  <a:moveTo>
                    <a:pt x="31508" y="0"/>
                  </a:moveTo>
                  <a:cubicBezTo>
                    <a:pt x="46380" y="0"/>
                    <a:pt x="59372" y="10579"/>
                    <a:pt x="62370" y="25159"/>
                  </a:cubicBezTo>
                  <a:cubicBezTo>
                    <a:pt x="63360" y="30023"/>
                    <a:pt x="60236" y="34773"/>
                    <a:pt x="55359" y="35789"/>
                  </a:cubicBezTo>
                  <a:cubicBezTo>
                    <a:pt x="50495" y="36779"/>
                    <a:pt x="45745" y="33668"/>
                    <a:pt x="44742" y="28791"/>
                  </a:cubicBezTo>
                  <a:cubicBezTo>
                    <a:pt x="43446" y="22530"/>
                    <a:pt x="37884" y="17996"/>
                    <a:pt x="31508" y="17996"/>
                  </a:cubicBezTo>
                  <a:cubicBezTo>
                    <a:pt x="24054" y="17996"/>
                    <a:pt x="18008" y="24054"/>
                    <a:pt x="18008" y="31496"/>
                  </a:cubicBezTo>
                  <a:cubicBezTo>
                    <a:pt x="18008" y="36474"/>
                    <a:pt x="13983" y="40500"/>
                    <a:pt x="9004" y="40500"/>
                  </a:cubicBezTo>
                  <a:cubicBezTo>
                    <a:pt x="4025" y="40500"/>
                    <a:pt x="0" y="36474"/>
                    <a:pt x="0" y="31496"/>
                  </a:cubicBezTo>
                  <a:cubicBezTo>
                    <a:pt x="0" y="14135"/>
                    <a:pt x="14135" y="0"/>
                    <a:pt x="3150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3065"/>
            <p:cNvSpPr/>
            <p:nvPr/>
          </p:nvSpPr>
          <p:spPr>
            <a:xfrm>
              <a:off x="6930292" y="119043"/>
              <a:ext cx="65354" cy="198958"/>
            </a:xfrm>
            <a:custGeom>
              <a:avLst/>
              <a:gdLst/>
              <a:ahLst/>
              <a:cxnLst/>
              <a:rect l="0" t="0" r="0" b="0"/>
              <a:pathLst>
                <a:path w="65354" h="198958">
                  <a:moveTo>
                    <a:pt x="7747" y="1194"/>
                  </a:moveTo>
                  <a:cubicBezTo>
                    <a:pt x="12560" y="0"/>
                    <a:pt x="17463" y="2896"/>
                    <a:pt x="18682" y="7722"/>
                  </a:cubicBezTo>
                  <a:lnTo>
                    <a:pt x="64135" y="187757"/>
                  </a:lnTo>
                  <a:cubicBezTo>
                    <a:pt x="65354" y="192583"/>
                    <a:pt x="62433" y="197460"/>
                    <a:pt x="57607" y="198692"/>
                  </a:cubicBezTo>
                  <a:cubicBezTo>
                    <a:pt x="56871" y="198869"/>
                    <a:pt x="56121" y="198958"/>
                    <a:pt x="55397" y="198958"/>
                  </a:cubicBezTo>
                  <a:cubicBezTo>
                    <a:pt x="51371" y="198958"/>
                    <a:pt x="47714" y="196240"/>
                    <a:pt x="46672" y="192164"/>
                  </a:cubicBezTo>
                  <a:lnTo>
                    <a:pt x="1219" y="12129"/>
                  </a:lnTo>
                  <a:cubicBezTo>
                    <a:pt x="0" y="7303"/>
                    <a:pt x="2921" y="2413"/>
                    <a:pt x="7747" y="1194"/>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3066"/>
            <p:cNvSpPr/>
            <p:nvPr/>
          </p:nvSpPr>
          <p:spPr>
            <a:xfrm>
              <a:off x="6976703" y="300001"/>
              <a:ext cx="27000" cy="27000"/>
            </a:xfrm>
            <a:custGeom>
              <a:avLst/>
              <a:gdLst/>
              <a:ahLst/>
              <a:cxnLst/>
              <a:rect l="0" t="0" r="0" b="0"/>
              <a:pathLst>
                <a:path w="27000" h="27000">
                  <a:moveTo>
                    <a:pt x="8992" y="0"/>
                  </a:moveTo>
                  <a:cubicBezTo>
                    <a:pt x="13970" y="0"/>
                    <a:pt x="17996" y="4026"/>
                    <a:pt x="17996" y="9004"/>
                  </a:cubicBezTo>
                  <a:lnTo>
                    <a:pt x="17996" y="9017"/>
                  </a:lnTo>
                  <a:cubicBezTo>
                    <a:pt x="22975" y="9017"/>
                    <a:pt x="27000" y="13030"/>
                    <a:pt x="27000" y="18009"/>
                  </a:cubicBezTo>
                  <a:cubicBezTo>
                    <a:pt x="27000" y="22974"/>
                    <a:pt x="22975" y="27000"/>
                    <a:pt x="17996" y="27000"/>
                  </a:cubicBezTo>
                  <a:cubicBezTo>
                    <a:pt x="8065" y="27000"/>
                    <a:pt x="0" y="18923"/>
                    <a:pt x="0" y="9004"/>
                  </a:cubicBezTo>
                  <a:cubicBezTo>
                    <a:pt x="0" y="4026"/>
                    <a:pt x="4013" y="0"/>
                    <a:pt x="8992"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3067"/>
            <p:cNvSpPr/>
            <p:nvPr/>
          </p:nvSpPr>
          <p:spPr>
            <a:xfrm>
              <a:off x="6886695" y="124504"/>
              <a:ext cx="18008" cy="247498"/>
            </a:xfrm>
            <a:custGeom>
              <a:avLst/>
              <a:gdLst/>
              <a:ahLst/>
              <a:cxnLst/>
              <a:rect l="0" t="0" r="0" b="0"/>
              <a:pathLst>
                <a:path w="18008" h="247498">
                  <a:moveTo>
                    <a:pt x="9004" y="0"/>
                  </a:moveTo>
                  <a:cubicBezTo>
                    <a:pt x="13983" y="0"/>
                    <a:pt x="18008" y="4013"/>
                    <a:pt x="18008" y="8992"/>
                  </a:cubicBezTo>
                  <a:lnTo>
                    <a:pt x="18008" y="238493"/>
                  </a:lnTo>
                  <a:cubicBezTo>
                    <a:pt x="18008" y="243472"/>
                    <a:pt x="13983" y="247498"/>
                    <a:pt x="9004" y="247498"/>
                  </a:cubicBezTo>
                  <a:cubicBezTo>
                    <a:pt x="4025" y="247498"/>
                    <a:pt x="0" y="243472"/>
                    <a:pt x="0" y="238493"/>
                  </a:cubicBezTo>
                  <a:lnTo>
                    <a:pt x="0" y="8992"/>
                  </a:ln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3068"/>
            <p:cNvSpPr/>
            <p:nvPr/>
          </p:nvSpPr>
          <p:spPr>
            <a:xfrm>
              <a:off x="6886695" y="354004"/>
              <a:ext cx="72009" cy="71996"/>
            </a:xfrm>
            <a:custGeom>
              <a:avLst/>
              <a:gdLst/>
              <a:ahLst/>
              <a:cxnLst/>
              <a:rect l="0" t="0" r="0" b="0"/>
              <a:pathLst>
                <a:path w="72009" h="71996">
                  <a:moveTo>
                    <a:pt x="9004" y="0"/>
                  </a:moveTo>
                  <a:cubicBezTo>
                    <a:pt x="13983" y="0"/>
                    <a:pt x="18008" y="4013"/>
                    <a:pt x="18008" y="8992"/>
                  </a:cubicBezTo>
                  <a:cubicBezTo>
                    <a:pt x="18008" y="33807"/>
                    <a:pt x="38189" y="54000"/>
                    <a:pt x="63005" y="54000"/>
                  </a:cubicBezTo>
                  <a:cubicBezTo>
                    <a:pt x="67983" y="54000"/>
                    <a:pt x="72009" y="58014"/>
                    <a:pt x="72009" y="62992"/>
                  </a:cubicBezTo>
                  <a:cubicBezTo>
                    <a:pt x="72009" y="67970"/>
                    <a:pt x="67983" y="71996"/>
                    <a:pt x="63005" y="71996"/>
                  </a:cubicBezTo>
                  <a:cubicBezTo>
                    <a:pt x="28270" y="71996"/>
                    <a:pt x="0" y="43726"/>
                    <a:pt x="0" y="8992"/>
                  </a:cubicBezTo>
                  <a:cubicBezTo>
                    <a:pt x="0" y="4013"/>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3069"/>
            <p:cNvSpPr/>
            <p:nvPr/>
          </p:nvSpPr>
          <p:spPr>
            <a:xfrm>
              <a:off x="6940702" y="408004"/>
              <a:ext cx="81000" cy="17996"/>
            </a:xfrm>
            <a:custGeom>
              <a:avLst/>
              <a:gdLst/>
              <a:ahLst/>
              <a:cxnLst/>
              <a:rect l="0" t="0" r="0" b="0"/>
              <a:pathLst>
                <a:path w="81000" h="17996">
                  <a:moveTo>
                    <a:pt x="8992" y="0"/>
                  </a:moveTo>
                  <a:lnTo>
                    <a:pt x="71996" y="0"/>
                  </a:lnTo>
                  <a:cubicBezTo>
                    <a:pt x="76975" y="0"/>
                    <a:pt x="81000" y="4013"/>
                    <a:pt x="81000" y="8992"/>
                  </a:cubicBezTo>
                  <a:cubicBezTo>
                    <a:pt x="81000" y="13970"/>
                    <a:pt x="76975" y="17996"/>
                    <a:pt x="71996" y="17996"/>
                  </a:cubicBezTo>
                  <a:lnTo>
                    <a:pt x="8992" y="17996"/>
                  </a:lnTo>
                  <a:cubicBezTo>
                    <a:pt x="4013" y="17996"/>
                    <a:pt x="0" y="13970"/>
                    <a:pt x="0" y="8992"/>
                  </a:cubicBezTo>
                  <a:cubicBezTo>
                    <a:pt x="0" y="4013"/>
                    <a:pt x="4013" y="0"/>
                    <a:pt x="8992"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3070"/>
            <p:cNvSpPr/>
            <p:nvPr/>
          </p:nvSpPr>
          <p:spPr>
            <a:xfrm>
              <a:off x="6886698" y="237000"/>
              <a:ext cx="63005" cy="40500"/>
            </a:xfrm>
            <a:custGeom>
              <a:avLst/>
              <a:gdLst/>
              <a:ahLst/>
              <a:cxnLst/>
              <a:rect l="0" t="0" r="0" b="0"/>
              <a:pathLst>
                <a:path w="63005" h="40500">
                  <a:moveTo>
                    <a:pt x="31497" y="0"/>
                  </a:moveTo>
                  <a:cubicBezTo>
                    <a:pt x="48870" y="0"/>
                    <a:pt x="63005" y="14135"/>
                    <a:pt x="63005" y="31496"/>
                  </a:cubicBezTo>
                  <a:cubicBezTo>
                    <a:pt x="63005" y="36474"/>
                    <a:pt x="58979" y="40500"/>
                    <a:pt x="54001" y="40500"/>
                  </a:cubicBezTo>
                  <a:cubicBezTo>
                    <a:pt x="49022" y="40500"/>
                    <a:pt x="44996" y="36474"/>
                    <a:pt x="44996" y="31496"/>
                  </a:cubicBezTo>
                  <a:cubicBezTo>
                    <a:pt x="44996" y="24054"/>
                    <a:pt x="38951" y="17996"/>
                    <a:pt x="31497" y="17996"/>
                  </a:cubicBezTo>
                  <a:cubicBezTo>
                    <a:pt x="24054" y="17996"/>
                    <a:pt x="17996" y="24054"/>
                    <a:pt x="17996" y="31496"/>
                  </a:cubicBezTo>
                  <a:cubicBezTo>
                    <a:pt x="17996" y="36474"/>
                    <a:pt x="13983" y="40500"/>
                    <a:pt x="9004" y="40500"/>
                  </a:cubicBezTo>
                  <a:cubicBezTo>
                    <a:pt x="4026" y="40500"/>
                    <a:pt x="0" y="36474"/>
                    <a:pt x="0" y="31496"/>
                  </a:cubicBezTo>
                  <a:cubicBezTo>
                    <a:pt x="0" y="14135"/>
                    <a:pt x="14136" y="0"/>
                    <a:pt x="31497"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3071"/>
            <p:cNvSpPr/>
            <p:nvPr/>
          </p:nvSpPr>
          <p:spPr>
            <a:xfrm>
              <a:off x="6765204" y="192004"/>
              <a:ext cx="40500" cy="62979"/>
            </a:xfrm>
            <a:custGeom>
              <a:avLst/>
              <a:gdLst/>
              <a:ahLst/>
              <a:cxnLst/>
              <a:rect l="0" t="0" r="0" b="0"/>
              <a:pathLst>
                <a:path w="40500" h="62979">
                  <a:moveTo>
                    <a:pt x="9004" y="0"/>
                  </a:moveTo>
                  <a:cubicBezTo>
                    <a:pt x="26377" y="0"/>
                    <a:pt x="40500" y="14122"/>
                    <a:pt x="40500" y="31483"/>
                  </a:cubicBezTo>
                  <a:cubicBezTo>
                    <a:pt x="40500" y="48857"/>
                    <a:pt x="26377" y="62979"/>
                    <a:pt x="9004" y="62979"/>
                  </a:cubicBezTo>
                  <a:cubicBezTo>
                    <a:pt x="4025" y="62979"/>
                    <a:pt x="0" y="58953"/>
                    <a:pt x="0" y="53975"/>
                  </a:cubicBezTo>
                  <a:cubicBezTo>
                    <a:pt x="0" y="48997"/>
                    <a:pt x="4025" y="44983"/>
                    <a:pt x="9004" y="44983"/>
                  </a:cubicBezTo>
                  <a:cubicBezTo>
                    <a:pt x="16434" y="44983"/>
                    <a:pt x="22492" y="38925"/>
                    <a:pt x="22492" y="31483"/>
                  </a:cubicBezTo>
                  <a:cubicBezTo>
                    <a:pt x="22492" y="24054"/>
                    <a:pt x="16434" y="17996"/>
                    <a:pt x="9004" y="17996"/>
                  </a:cubicBezTo>
                  <a:cubicBezTo>
                    <a:pt x="4025" y="17996"/>
                    <a:pt x="0" y="13970"/>
                    <a:pt x="0" y="8992"/>
                  </a:cubicBez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3072"/>
            <p:cNvSpPr/>
            <p:nvPr/>
          </p:nvSpPr>
          <p:spPr>
            <a:xfrm>
              <a:off x="6765204" y="237004"/>
              <a:ext cx="40500" cy="62979"/>
            </a:xfrm>
            <a:custGeom>
              <a:avLst/>
              <a:gdLst/>
              <a:ahLst/>
              <a:cxnLst/>
              <a:rect l="0" t="0" r="0" b="0"/>
              <a:pathLst>
                <a:path w="40500" h="62979">
                  <a:moveTo>
                    <a:pt x="9004" y="0"/>
                  </a:moveTo>
                  <a:cubicBezTo>
                    <a:pt x="26377" y="0"/>
                    <a:pt x="40500" y="14122"/>
                    <a:pt x="40500" y="31483"/>
                  </a:cubicBezTo>
                  <a:cubicBezTo>
                    <a:pt x="40500" y="48857"/>
                    <a:pt x="26377" y="62979"/>
                    <a:pt x="9004" y="62979"/>
                  </a:cubicBezTo>
                  <a:cubicBezTo>
                    <a:pt x="4025" y="62979"/>
                    <a:pt x="0" y="58953"/>
                    <a:pt x="0" y="53975"/>
                  </a:cubicBezTo>
                  <a:cubicBezTo>
                    <a:pt x="0" y="48997"/>
                    <a:pt x="4025" y="44983"/>
                    <a:pt x="9004" y="44983"/>
                  </a:cubicBezTo>
                  <a:cubicBezTo>
                    <a:pt x="16434" y="44983"/>
                    <a:pt x="22492" y="38925"/>
                    <a:pt x="22492" y="31483"/>
                  </a:cubicBezTo>
                  <a:cubicBezTo>
                    <a:pt x="22492" y="24054"/>
                    <a:pt x="16434" y="17996"/>
                    <a:pt x="9004" y="17996"/>
                  </a:cubicBezTo>
                  <a:cubicBezTo>
                    <a:pt x="4025" y="17996"/>
                    <a:pt x="0" y="13970"/>
                    <a:pt x="0" y="8992"/>
                  </a:cubicBez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3073"/>
            <p:cNvSpPr/>
            <p:nvPr/>
          </p:nvSpPr>
          <p:spPr>
            <a:xfrm>
              <a:off x="6765204" y="282004"/>
              <a:ext cx="40500" cy="62979"/>
            </a:xfrm>
            <a:custGeom>
              <a:avLst/>
              <a:gdLst/>
              <a:ahLst/>
              <a:cxnLst/>
              <a:rect l="0" t="0" r="0" b="0"/>
              <a:pathLst>
                <a:path w="40500" h="62979">
                  <a:moveTo>
                    <a:pt x="9004" y="0"/>
                  </a:moveTo>
                  <a:cubicBezTo>
                    <a:pt x="26377" y="0"/>
                    <a:pt x="40500" y="14122"/>
                    <a:pt x="40500" y="31483"/>
                  </a:cubicBezTo>
                  <a:cubicBezTo>
                    <a:pt x="40500" y="48857"/>
                    <a:pt x="26377" y="62979"/>
                    <a:pt x="9004" y="62979"/>
                  </a:cubicBezTo>
                  <a:cubicBezTo>
                    <a:pt x="4025" y="62979"/>
                    <a:pt x="0" y="58953"/>
                    <a:pt x="0" y="53975"/>
                  </a:cubicBezTo>
                  <a:cubicBezTo>
                    <a:pt x="0" y="48997"/>
                    <a:pt x="4025" y="44983"/>
                    <a:pt x="9004" y="44983"/>
                  </a:cubicBezTo>
                  <a:cubicBezTo>
                    <a:pt x="16434" y="44983"/>
                    <a:pt x="22492" y="38925"/>
                    <a:pt x="22492" y="31483"/>
                  </a:cubicBezTo>
                  <a:cubicBezTo>
                    <a:pt x="22492" y="24054"/>
                    <a:pt x="16434" y="17996"/>
                    <a:pt x="9004" y="17996"/>
                  </a:cubicBezTo>
                  <a:cubicBezTo>
                    <a:pt x="4025" y="17996"/>
                    <a:pt x="0" y="13983"/>
                    <a:pt x="0" y="8992"/>
                  </a:cubicBez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3074"/>
            <p:cNvSpPr/>
            <p:nvPr/>
          </p:nvSpPr>
          <p:spPr>
            <a:xfrm>
              <a:off x="6765204" y="327004"/>
              <a:ext cx="40500" cy="62979"/>
            </a:xfrm>
            <a:custGeom>
              <a:avLst/>
              <a:gdLst/>
              <a:ahLst/>
              <a:cxnLst/>
              <a:rect l="0" t="0" r="0" b="0"/>
              <a:pathLst>
                <a:path w="40500" h="62979">
                  <a:moveTo>
                    <a:pt x="9004" y="0"/>
                  </a:moveTo>
                  <a:cubicBezTo>
                    <a:pt x="26377" y="0"/>
                    <a:pt x="40500" y="14122"/>
                    <a:pt x="40500" y="31483"/>
                  </a:cubicBezTo>
                  <a:cubicBezTo>
                    <a:pt x="40500" y="48857"/>
                    <a:pt x="26377" y="62979"/>
                    <a:pt x="9004" y="62979"/>
                  </a:cubicBezTo>
                  <a:cubicBezTo>
                    <a:pt x="4025" y="62979"/>
                    <a:pt x="0" y="58953"/>
                    <a:pt x="0" y="53975"/>
                  </a:cubicBezTo>
                  <a:cubicBezTo>
                    <a:pt x="0" y="48997"/>
                    <a:pt x="4025" y="44983"/>
                    <a:pt x="9004" y="44983"/>
                  </a:cubicBezTo>
                  <a:cubicBezTo>
                    <a:pt x="16434" y="44983"/>
                    <a:pt x="22492" y="38925"/>
                    <a:pt x="22492" y="31483"/>
                  </a:cubicBezTo>
                  <a:cubicBezTo>
                    <a:pt x="22492" y="24054"/>
                    <a:pt x="16434" y="17996"/>
                    <a:pt x="9004" y="17996"/>
                  </a:cubicBezTo>
                  <a:cubicBezTo>
                    <a:pt x="4025" y="17996"/>
                    <a:pt x="0" y="13983"/>
                    <a:pt x="0" y="9004"/>
                  </a:cubicBez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3075"/>
            <p:cNvSpPr/>
            <p:nvPr/>
          </p:nvSpPr>
          <p:spPr>
            <a:xfrm>
              <a:off x="6931694" y="259496"/>
              <a:ext cx="18008" cy="76505"/>
            </a:xfrm>
            <a:custGeom>
              <a:avLst/>
              <a:gdLst/>
              <a:ahLst/>
              <a:cxnLst/>
              <a:rect l="0" t="0" r="0" b="0"/>
              <a:pathLst>
                <a:path w="18008" h="76505">
                  <a:moveTo>
                    <a:pt x="9004" y="0"/>
                  </a:moveTo>
                  <a:cubicBezTo>
                    <a:pt x="13983" y="0"/>
                    <a:pt x="18008" y="4026"/>
                    <a:pt x="18008" y="9004"/>
                  </a:cubicBezTo>
                  <a:lnTo>
                    <a:pt x="18008" y="67501"/>
                  </a:lnTo>
                  <a:cubicBezTo>
                    <a:pt x="18008" y="72479"/>
                    <a:pt x="13983" y="76505"/>
                    <a:pt x="9004" y="76505"/>
                  </a:cubicBezTo>
                  <a:cubicBezTo>
                    <a:pt x="4025" y="76505"/>
                    <a:pt x="0" y="72479"/>
                    <a:pt x="0" y="67501"/>
                  </a:cubicBezTo>
                  <a:lnTo>
                    <a:pt x="0" y="9004"/>
                  </a:lnTo>
                  <a:cubicBezTo>
                    <a:pt x="0" y="4026"/>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1" name="Shape 3076"/>
            <p:cNvSpPr/>
            <p:nvPr/>
          </p:nvSpPr>
          <p:spPr>
            <a:xfrm>
              <a:off x="6985699" y="309005"/>
              <a:ext cx="36004" cy="17996"/>
            </a:xfrm>
            <a:custGeom>
              <a:avLst/>
              <a:gdLst/>
              <a:ahLst/>
              <a:cxnLst/>
              <a:rect l="0" t="0" r="0" b="0"/>
              <a:pathLst>
                <a:path w="36004" h="17996">
                  <a:moveTo>
                    <a:pt x="9004" y="0"/>
                  </a:moveTo>
                  <a:lnTo>
                    <a:pt x="27000" y="0"/>
                  </a:lnTo>
                  <a:cubicBezTo>
                    <a:pt x="31979" y="0"/>
                    <a:pt x="36004" y="4013"/>
                    <a:pt x="36004" y="8992"/>
                  </a:cubicBezTo>
                  <a:cubicBezTo>
                    <a:pt x="36004" y="13970"/>
                    <a:pt x="31979" y="17996"/>
                    <a:pt x="27000" y="17996"/>
                  </a:cubicBezTo>
                  <a:lnTo>
                    <a:pt x="9004" y="17996"/>
                  </a:lnTo>
                  <a:cubicBezTo>
                    <a:pt x="4025" y="17996"/>
                    <a:pt x="0" y="13970"/>
                    <a:pt x="0" y="8992"/>
                  </a:cubicBez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3077"/>
            <p:cNvSpPr/>
            <p:nvPr/>
          </p:nvSpPr>
          <p:spPr>
            <a:xfrm>
              <a:off x="7003694" y="300000"/>
              <a:ext cx="18008" cy="135001"/>
            </a:xfrm>
            <a:custGeom>
              <a:avLst/>
              <a:gdLst/>
              <a:ahLst/>
              <a:cxnLst/>
              <a:rect l="0" t="0" r="0" b="0"/>
              <a:pathLst>
                <a:path w="18008" h="135001">
                  <a:moveTo>
                    <a:pt x="9004" y="0"/>
                  </a:moveTo>
                  <a:cubicBezTo>
                    <a:pt x="13983" y="0"/>
                    <a:pt x="18008" y="4026"/>
                    <a:pt x="18008" y="9004"/>
                  </a:cubicBezTo>
                  <a:lnTo>
                    <a:pt x="18008" y="125997"/>
                  </a:lnTo>
                  <a:cubicBezTo>
                    <a:pt x="18008" y="130975"/>
                    <a:pt x="13983" y="135001"/>
                    <a:pt x="9004" y="135001"/>
                  </a:cubicBezTo>
                  <a:cubicBezTo>
                    <a:pt x="4025" y="135001"/>
                    <a:pt x="0" y="130975"/>
                    <a:pt x="0" y="125997"/>
                  </a:cubicBezTo>
                  <a:lnTo>
                    <a:pt x="0" y="9004"/>
                  </a:lnTo>
                  <a:cubicBezTo>
                    <a:pt x="0" y="4026"/>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3078"/>
            <p:cNvSpPr/>
            <p:nvPr/>
          </p:nvSpPr>
          <p:spPr>
            <a:xfrm>
              <a:off x="7003694" y="417005"/>
              <a:ext cx="45009" cy="17996"/>
            </a:xfrm>
            <a:custGeom>
              <a:avLst/>
              <a:gdLst/>
              <a:ahLst/>
              <a:cxnLst/>
              <a:rect l="0" t="0" r="0" b="0"/>
              <a:pathLst>
                <a:path w="45009" h="17996">
                  <a:moveTo>
                    <a:pt x="9005" y="0"/>
                  </a:moveTo>
                  <a:lnTo>
                    <a:pt x="36005" y="0"/>
                  </a:lnTo>
                  <a:cubicBezTo>
                    <a:pt x="40984" y="0"/>
                    <a:pt x="45009" y="4013"/>
                    <a:pt x="45009" y="8992"/>
                  </a:cubicBezTo>
                  <a:cubicBezTo>
                    <a:pt x="45009" y="13970"/>
                    <a:pt x="40984" y="17996"/>
                    <a:pt x="36005" y="17996"/>
                  </a:cubicBezTo>
                  <a:lnTo>
                    <a:pt x="9005" y="17996"/>
                  </a:lnTo>
                  <a:cubicBezTo>
                    <a:pt x="4026" y="17996"/>
                    <a:pt x="0" y="13970"/>
                    <a:pt x="0" y="8992"/>
                  </a:cubicBezTo>
                  <a:cubicBezTo>
                    <a:pt x="0" y="4013"/>
                    <a:pt x="4026" y="0"/>
                    <a:pt x="900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4" name="Shape 3079"/>
            <p:cNvSpPr/>
            <p:nvPr/>
          </p:nvSpPr>
          <p:spPr>
            <a:xfrm>
              <a:off x="7003694" y="300005"/>
              <a:ext cx="45009" cy="17996"/>
            </a:xfrm>
            <a:custGeom>
              <a:avLst/>
              <a:gdLst/>
              <a:ahLst/>
              <a:cxnLst/>
              <a:rect l="0" t="0" r="0" b="0"/>
              <a:pathLst>
                <a:path w="45009" h="17996">
                  <a:moveTo>
                    <a:pt x="9005" y="0"/>
                  </a:moveTo>
                  <a:lnTo>
                    <a:pt x="36005" y="0"/>
                  </a:lnTo>
                  <a:cubicBezTo>
                    <a:pt x="40984" y="0"/>
                    <a:pt x="45009" y="4013"/>
                    <a:pt x="45009" y="8992"/>
                  </a:cubicBezTo>
                  <a:cubicBezTo>
                    <a:pt x="45009" y="13970"/>
                    <a:pt x="40984" y="17996"/>
                    <a:pt x="36005" y="17996"/>
                  </a:cubicBezTo>
                  <a:lnTo>
                    <a:pt x="9005" y="17996"/>
                  </a:lnTo>
                  <a:cubicBezTo>
                    <a:pt x="4026" y="17996"/>
                    <a:pt x="0" y="13970"/>
                    <a:pt x="0" y="8992"/>
                  </a:cubicBezTo>
                  <a:cubicBezTo>
                    <a:pt x="0" y="4013"/>
                    <a:pt x="4026" y="0"/>
                    <a:pt x="900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5" name="Shape 3080"/>
            <p:cNvSpPr/>
            <p:nvPr/>
          </p:nvSpPr>
          <p:spPr>
            <a:xfrm>
              <a:off x="7030695" y="281996"/>
              <a:ext cx="18008" cy="171006"/>
            </a:xfrm>
            <a:custGeom>
              <a:avLst/>
              <a:gdLst/>
              <a:ahLst/>
              <a:cxnLst/>
              <a:rect l="0" t="0" r="0" b="0"/>
              <a:pathLst>
                <a:path w="18008" h="171006">
                  <a:moveTo>
                    <a:pt x="9004" y="0"/>
                  </a:moveTo>
                  <a:cubicBezTo>
                    <a:pt x="13983" y="0"/>
                    <a:pt x="18008" y="4026"/>
                    <a:pt x="18008" y="9004"/>
                  </a:cubicBezTo>
                  <a:lnTo>
                    <a:pt x="18008" y="162001"/>
                  </a:lnTo>
                  <a:cubicBezTo>
                    <a:pt x="18008" y="166980"/>
                    <a:pt x="13983" y="171006"/>
                    <a:pt x="9004" y="171006"/>
                  </a:cubicBezTo>
                  <a:cubicBezTo>
                    <a:pt x="4025" y="171006"/>
                    <a:pt x="0" y="166980"/>
                    <a:pt x="0" y="162001"/>
                  </a:cubicBezTo>
                  <a:lnTo>
                    <a:pt x="0" y="9004"/>
                  </a:lnTo>
                  <a:cubicBezTo>
                    <a:pt x="0" y="4026"/>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6" name="Shape 3081"/>
            <p:cNvSpPr/>
            <p:nvPr/>
          </p:nvSpPr>
          <p:spPr>
            <a:xfrm>
              <a:off x="7030698" y="435006"/>
              <a:ext cx="63005" cy="17996"/>
            </a:xfrm>
            <a:custGeom>
              <a:avLst/>
              <a:gdLst/>
              <a:ahLst/>
              <a:cxnLst/>
              <a:rect l="0" t="0" r="0" b="0"/>
              <a:pathLst>
                <a:path w="63005" h="17996">
                  <a:moveTo>
                    <a:pt x="9004" y="0"/>
                  </a:moveTo>
                  <a:lnTo>
                    <a:pt x="54001" y="0"/>
                  </a:lnTo>
                  <a:cubicBezTo>
                    <a:pt x="58979" y="0"/>
                    <a:pt x="63005" y="4013"/>
                    <a:pt x="63005" y="8992"/>
                  </a:cubicBezTo>
                  <a:cubicBezTo>
                    <a:pt x="63005" y="13970"/>
                    <a:pt x="58979" y="17996"/>
                    <a:pt x="54001" y="17996"/>
                  </a:cubicBezTo>
                  <a:lnTo>
                    <a:pt x="9004" y="17996"/>
                  </a:lnTo>
                  <a:cubicBezTo>
                    <a:pt x="4026" y="17996"/>
                    <a:pt x="0" y="13970"/>
                    <a:pt x="0" y="8992"/>
                  </a:cubicBezTo>
                  <a:cubicBezTo>
                    <a:pt x="0" y="4013"/>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7" name="Shape 3082"/>
            <p:cNvSpPr/>
            <p:nvPr/>
          </p:nvSpPr>
          <p:spPr>
            <a:xfrm>
              <a:off x="7030698" y="282005"/>
              <a:ext cx="63005" cy="17996"/>
            </a:xfrm>
            <a:custGeom>
              <a:avLst/>
              <a:gdLst/>
              <a:ahLst/>
              <a:cxnLst/>
              <a:rect l="0" t="0" r="0" b="0"/>
              <a:pathLst>
                <a:path w="63005" h="17996">
                  <a:moveTo>
                    <a:pt x="9004" y="0"/>
                  </a:moveTo>
                  <a:lnTo>
                    <a:pt x="54001" y="0"/>
                  </a:lnTo>
                  <a:cubicBezTo>
                    <a:pt x="58979" y="0"/>
                    <a:pt x="63005" y="4013"/>
                    <a:pt x="63005" y="8992"/>
                  </a:cubicBezTo>
                  <a:cubicBezTo>
                    <a:pt x="63005" y="13970"/>
                    <a:pt x="58979" y="17996"/>
                    <a:pt x="54001" y="17996"/>
                  </a:cubicBezTo>
                  <a:lnTo>
                    <a:pt x="9004" y="17996"/>
                  </a:lnTo>
                  <a:cubicBezTo>
                    <a:pt x="4026" y="17996"/>
                    <a:pt x="0" y="13970"/>
                    <a:pt x="0" y="8992"/>
                  </a:cubicBezTo>
                  <a:cubicBezTo>
                    <a:pt x="0" y="4013"/>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8" name="Shape 3083"/>
            <p:cNvSpPr/>
            <p:nvPr/>
          </p:nvSpPr>
          <p:spPr>
            <a:xfrm>
              <a:off x="6589695" y="237000"/>
              <a:ext cx="18008" cy="135001"/>
            </a:xfrm>
            <a:custGeom>
              <a:avLst/>
              <a:gdLst/>
              <a:ahLst/>
              <a:cxnLst/>
              <a:rect l="0" t="0" r="0" b="0"/>
              <a:pathLst>
                <a:path w="18008" h="135001">
                  <a:moveTo>
                    <a:pt x="9004" y="0"/>
                  </a:moveTo>
                  <a:cubicBezTo>
                    <a:pt x="13983" y="0"/>
                    <a:pt x="18008" y="4026"/>
                    <a:pt x="18008" y="9004"/>
                  </a:cubicBezTo>
                  <a:lnTo>
                    <a:pt x="18008" y="125997"/>
                  </a:lnTo>
                  <a:cubicBezTo>
                    <a:pt x="18008" y="130975"/>
                    <a:pt x="13983" y="135001"/>
                    <a:pt x="9004" y="135001"/>
                  </a:cubicBezTo>
                  <a:cubicBezTo>
                    <a:pt x="4025" y="135001"/>
                    <a:pt x="0" y="130975"/>
                    <a:pt x="0" y="125997"/>
                  </a:cubicBezTo>
                  <a:lnTo>
                    <a:pt x="0" y="9004"/>
                  </a:lnTo>
                  <a:cubicBezTo>
                    <a:pt x="0" y="4026"/>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9" name="Shape 3084"/>
            <p:cNvSpPr/>
            <p:nvPr/>
          </p:nvSpPr>
          <p:spPr>
            <a:xfrm>
              <a:off x="6562694" y="354005"/>
              <a:ext cx="45009" cy="17996"/>
            </a:xfrm>
            <a:custGeom>
              <a:avLst/>
              <a:gdLst/>
              <a:ahLst/>
              <a:cxnLst/>
              <a:rect l="0" t="0" r="0" b="0"/>
              <a:pathLst>
                <a:path w="45009" h="17996">
                  <a:moveTo>
                    <a:pt x="9005" y="0"/>
                  </a:moveTo>
                  <a:lnTo>
                    <a:pt x="36005" y="0"/>
                  </a:lnTo>
                  <a:cubicBezTo>
                    <a:pt x="40984" y="0"/>
                    <a:pt x="45009" y="4013"/>
                    <a:pt x="45009" y="8992"/>
                  </a:cubicBezTo>
                  <a:cubicBezTo>
                    <a:pt x="45009" y="13970"/>
                    <a:pt x="40984" y="17996"/>
                    <a:pt x="36005" y="17996"/>
                  </a:cubicBezTo>
                  <a:lnTo>
                    <a:pt x="9005" y="17996"/>
                  </a:lnTo>
                  <a:cubicBezTo>
                    <a:pt x="4026" y="17996"/>
                    <a:pt x="0" y="13970"/>
                    <a:pt x="0" y="8992"/>
                  </a:cubicBezTo>
                  <a:cubicBezTo>
                    <a:pt x="0" y="4013"/>
                    <a:pt x="4026" y="0"/>
                    <a:pt x="900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0" name="Shape 3085"/>
            <p:cNvSpPr/>
            <p:nvPr/>
          </p:nvSpPr>
          <p:spPr>
            <a:xfrm>
              <a:off x="6562694" y="237005"/>
              <a:ext cx="45009" cy="17996"/>
            </a:xfrm>
            <a:custGeom>
              <a:avLst/>
              <a:gdLst/>
              <a:ahLst/>
              <a:cxnLst/>
              <a:rect l="0" t="0" r="0" b="0"/>
              <a:pathLst>
                <a:path w="45009" h="17996">
                  <a:moveTo>
                    <a:pt x="9005" y="0"/>
                  </a:moveTo>
                  <a:lnTo>
                    <a:pt x="36005" y="0"/>
                  </a:lnTo>
                  <a:cubicBezTo>
                    <a:pt x="40984" y="0"/>
                    <a:pt x="45009" y="4013"/>
                    <a:pt x="45009" y="8992"/>
                  </a:cubicBezTo>
                  <a:cubicBezTo>
                    <a:pt x="45009" y="13970"/>
                    <a:pt x="40984" y="17996"/>
                    <a:pt x="36005" y="17996"/>
                  </a:cubicBezTo>
                  <a:lnTo>
                    <a:pt x="9005" y="17996"/>
                  </a:lnTo>
                  <a:cubicBezTo>
                    <a:pt x="4026" y="17996"/>
                    <a:pt x="0" y="13970"/>
                    <a:pt x="0" y="8992"/>
                  </a:cubicBezTo>
                  <a:cubicBezTo>
                    <a:pt x="0" y="4013"/>
                    <a:pt x="4026" y="0"/>
                    <a:pt x="900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1" name="Shape 3086"/>
            <p:cNvSpPr/>
            <p:nvPr/>
          </p:nvSpPr>
          <p:spPr>
            <a:xfrm>
              <a:off x="6562695" y="218996"/>
              <a:ext cx="18008" cy="171006"/>
            </a:xfrm>
            <a:custGeom>
              <a:avLst/>
              <a:gdLst/>
              <a:ahLst/>
              <a:cxnLst/>
              <a:rect l="0" t="0" r="0" b="0"/>
              <a:pathLst>
                <a:path w="18008" h="171006">
                  <a:moveTo>
                    <a:pt x="9004" y="0"/>
                  </a:moveTo>
                  <a:cubicBezTo>
                    <a:pt x="13983" y="0"/>
                    <a:pt x="18008" y="4026"/>
                    <a:pt x="18008" y="9004"/>
                  </a:cubicBezTo>
                  <a:lnTo>
                    <a:pt x="18008" y="162001"/>
                  </a:lnTo>
                  <a:cubicBezTo>
                    <a:pt x="18008" y="166980"/>
                    <a:pt x="13983" y="171006"/>
                    <a:pt x="9004" y="171006"/>
                  </a:cubicBezTo>
                  <a:cubicBezTo>
                    <a:pt x="4025" y="171006"/>
                    <a:pt x="0" y="166980"/>
                    <a:pt x="0" y="162001"/>
                  </a:cubicBezTo>
                  <a:lnTo>
                    <a:pt x="0" y="9004"/>
                  </a:lnTo>
                  <a:cubicBezTo>
                    <a:pt x="0" y="4026"/>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2" name="Shape 3087"/>
            <p:cNvSpPr/>
            <p:nvPr/>
          </p:nvSpPr>
          <p:spPr>
            <a:xfrm>
              <a:off x="6517699" y="372005"/>
              <a:ext cx="63005" cy="17996"/>
            </a:xfrm>
            <a:custGeom>
              <a:avLst/>
              <a:gdLst/>
              <a:ahLst/>
              <a:cxnLst/>
              <a:rect l="0" t="0" r="0" b="0"/>
              <a:pathLst>
                <a:path w="63005" h="17996">
                  <a:moveTo>
                    <a:pt x="9004" y="0"/>
                  </a:moveTo>
                  <a:lnTo>
                    <a:pt x="54001" y="0"/>
                  </a:lnTo>
                  <a:cubicBezTo>
                    <a:pt x="58979" y="0"/>
                    <a:pt x="63005" y="4013"/>
                    <a:pt x="63005" y="8992"/>
                  </a:cubicBezTo>
                  <a:cubicBezTo>
                    <a:pt x="63005" y="13970"/>
                    <a:pt x="58979" y="17996"/>
                    <a:pt x="54001" y="17996"/>
                  </a:cubicBezTo>
                  <a:lnTo>
                    <a:pt x="9004" y="17996"/>
                  </a:lnTo>
                  <a:cubicBezTo>
                    <a:pt x="4026" y="17996"/>
                    <a:pt x="0" y="13970"/>
                    <a:pt x="0" y="8992"/>
                  </a:cubicBezTo>
                  <a:cubicBezTo>
                    <a:pt x="0" y="4013"/>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3" name="Shape 3088"/>
            <p:cNvSpPr/>
            <p:nvPr/>
          </p:nvSpPr>
          <p:spPr>
            <a:xfrm>
              <a:off x="6517699" y="219005"/>
              <a:ext cx="63005" cy="17996"/>
            </a:xfrm>
            <a:custGeom>
              <a:avLst/>
              <a:gdLst/>
              <a:ahLst/>
              <a:cxnLst/>
              <a:rect l="0" t="0" r="0" b="0"/>
              <a:pathLst>
                <a:path w="63005" h="17996">
                  <a:moveTo>
                    <a:pt x="9004" y="0"/>
                  </a:moveTo>
                  <a:lnTo>
                    <a:pt x="54001" y="0"/>
                  </a:lnTo>
                  <a:cubicBezTo>
                    <a:pt x="58979" y="0"/>
                    <a:pt x="63005" y="4013"/>
                    <a:pt x="63005" y="8992"/>
                  </a:cubicBezTo>
                  <a:cubicBezTo>
                    <a:pt x="63005" y="13970"/>
                    <a:pt x="58979" y="17996"/>
                    <a:pt x="54001" y="17996"/>
                  </a:cubicBezTo>
                  <a:lnTo>
                    <a:pt x="9004" y="17996"/>
                  </a:lnTo>
                  <a:cubicBezTo>
                    <a:pt x="4026" y="17996"/>
                    <a:pt x="0" y="13970"/>
                    <a:pt x="0" y="8992"/>
                  </a:cubicBezTo>
                  <a:cubicBezTo>
                    <a:pt x="0" y="4013"/>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4" name="Shape 3089"/>
            <p:cNvSpPr/>
            <p:nvPr/>
          </p:nvSpPr>
          <p:spPr>
            <a:xfrm>
              <a:off x="6589699" y="246006"/>
              <a:ext cx="36004" cy="17996"/>
            </a:xfrm>
            <a:custGeom>
              <a:avLst/>
              <a:gdLst/>
              <a:ahLst/>
              <a:cxnLst/>
              <a:rect l="0" t="0" r="0" b="0"/>
              <a:pathLst>
                <a:path w="36004" h="17996">
                  <a:moveTo>
                    <a:pt x="9004" y="0"/>
                  </a:moveTo>
                  <a:lnTo>
                    <a:pt x="27000" y="0"/>
                  </a:lnTo>
                  <a:cubicBezTo>
                    <a:pt x="31979" y="0"/>
                    <a:pt x="36004" y="4013"/>
                    <a:pt x="36004" y="8992"/>
                  </a:cubicBezTo>
                  <a:cubicBezTo>
                    <a:pt x="36004" y="13970"/>
                    <a:pt x="31979" y="17996"/>
                    <a:pt x="27000" y="17996"/>
                  </a:cubicBezTo>
                  <a:lnTo>
                    <a:pt x="9004" y="17996"/>
                  </a:lnTo>
                  <a:cubicBezTo>
                    <a:pt x="4025" y="17996"/>
                    <a:pt x="0" y="13970"/>
                    <a:pt x="0" y="8992"/>
                  </a:cubicBez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5" name="Shape 3090"/>
            <p:cNvSpPr/>
            <p:nvPr/>
          </p:nvSpPr>
          <p:spPr>
            <a:xfrm>
              <a:off x="6589699" y="345004"/>
              <a:ext cx="36004" cy="17996"/>
            </a:xfrm>
            <a:custGeom>
              <a:avLst/>
              <a:gdLst/>
              <a:ahLst/>
              <a:cxnLst/>
              <a:rect l="0" t="0" r="0" b="0"/>
              <a:pathLst>
                <a:path w="36004" h="17996">
                  <a:moveTo>
                    <a:pt x="9004" y="0"/>
                  </a:moveTo>
                  <a:lnTo>
                    <a:pt x="27000" y="0"/>
                  </a:lnTo>
                  <a:cubicBezTo>
                    <a:pt x="31979" y="0"/>
                    <a:pt x="36004" y="4013"/>
                    <a:pt x="36004" y="8992"/>
                  </a:cubicBezTo>
                  <a:cubicBezTo>
                    <a:pt x="36004" y="13970"/>
                    <a:pt x="31979" y="17996"/>
                    <a:pt x="27000" y="17996"/>
                  </a:cubicBezTo>
                  <a:lnTo>
                    <a:pt x="9004" y="17996"/>
                  </a:lnTo>
                  <a:cubicBezTo>
                    <a:pt x="4025" y="17996"/>
                    <a:pt x="0" y="13970"/>
                    <a:pt x="0" y="8992"/>
                  </a:cubicBezTo>
                  <a:cubicBezTo>
                    <a:pt x="0" y="4013"/>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6" name="Shape 3091"/>
            <p:cNvSpPr/>
            <p:nvPr/>
          </p:nvSpPr>
          <p:spPr>
            <a:xfrm>
              <a:off x="6606818" y="191996"/>
              <a:ext cx="73762" cy="72006"/>
            </a:xfrm>
            <a:custGeom>
              <a:avLst/>
              <a:gdLst/>
              <a:ahLst/>
              <a:cxnLst/>
              <a:rect l="0" t="0" r="0" b="0"/>
              <a:pathLst>
                <a:path w="73762" h="72006">
                  <a:moveTo>
                    <a:pt x="63881" y="0"/>
                  </a:moveTo>
                  <a:cubicBezTo>
                    <a:pt x="66184" y="0"/>
                    <a:pt x="68485" y="879"/>
                    <a:pt x="70244" y="2638"/>
                  </a:cubicBezTo>
                  <a:cubicBezTo>
                    <a:pt x="73762" y="6156"/>
                    <a:pt x="73762" y="11846"/>
                    <a:pt x="70244" y="15364"/>
                  </a:cubicBezTo>
                  <a:lnTo>
                    <a:pt x="16243" y="69364"/>
                  </a:lnTo>
                  <a:cubicBezTo>
                    <a:pt x="14491" y="71117"/>
                    <a:pt x="12180" y="72006"/>
                    <a:pt x="9881" y="72006"/>
                  </a:cubicBezTo>
                  <a:cubicBezTo>
                    <a:pt x="7582" y="72006"/>
                    <a:pt x="5271" y="71117"/>
                    <a:pt x="3518" y="69364"/>
                  </a:cubicBezTo>
                  <a:cubicBezTo>
                    <a:pt x="0" y="65846"/>
                    <a:pt x="0" y="60169"/>
                    <a:pt x="3518" y="56639"/>
                  </a:cubicBezTo>
                  <a:lnTo>
                    <a:pt x="57518" y="2638"/>
                  </a:lnTo>
                  <a:cubicBezTo>
                    <a:pt x="59277" y="879"/>
                    <a:pt x="61579" y="0"/>
                    <a:pt x="6388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7" name="Shape 3092"/>
            <p:cNvSpPr/>
            <p:nvPr/>
          </p:nvSpPr>
          <p:spPr>
            <a:xfrm>
              <a:off x="6661698" y="192005"/>
              <a:ext cx="121514" cy="17996"/>
            </a:xfrm>
            <a:custGeom>
              <a:avLst/>
              <a:gdLst/>
              <a:ahLst/>
              <a:cxnLst/>
              <a:rect l="0" t="0" r="0" b="0"/>
              <a:pathLst>
                <a:path w="121514" h="17996">
                  <a:moveTo>
                    <a:pt x="9004" y="0"/>
                  </a:moveTo>
                  <a:lnTo>
                    <a:pt x="112509" y="0"/>
                  </a:lnTo>
                  <a:cubicBezTo>
                    <a:pt x="117488" y="0"/>
                    <a:pt x="121514" y="4013"/>
                    <a:pt x="121514" y="8992"/>
                  </a:cubicBezTo>
                  <a:cubicBezTo>
                    <a:pt x="121514" y="13970"/>
                    <a:pt x="117488" y="17996"/>
                    <a:pt x="112509" y="17996"/>
                  </a:cubicBezTo>
                  <a:lnTo>
                    <a:pt x="9004" y="17996"/>
                  </a:lnTo>
                  <a:cubicBezTo>
                    <a:pt x="4026" y="17996"/>
                    <a:pt x="0" y="13970"/>
                    <a:pt x="0" y="8992"/>
                  </a:cubicBezTo>
                  <a:cubicBezTo>
                    <a:pt x="0" y="4013"/>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8" name="Shape 3093"/>
            <p:cNvSpPr/>
            <p:nvPr/>
          </p:nvSpPr>
          <p:spPr>
            <a:xfrm>
              <a:off x="6652694" y="372005"/>
              <a:ext cx="130518" cy="17996"/>
            </a:xfrm>
            <a:custGeom>
              <a:avLst/>
              <a:gdLst/>
              <a:ahLst/>
              <a:cxnLst/>
              <a:rect l="0" t="0" r="0" b="0"/>
              <a:pathLst>
                <a:path w="130518" h="17996">
                  <a:moveTo>
                    <a:pt x="9004" y="0"/>
                  </a:moveTo>
                  <a:lnTo>
                    <a:pt x="121514" y="0"/>
                  </a:lnTo>
                  <a:cubicBezTo>
                    <a:pt x="126492" y="0"/>
                    <a:pt x="130518" y="4013"/>
                    <a:pt x="130518" y="8992"/>
                  </a:cubicBezTo>
                  <a:cubicBezTo>
                    <a:pt x="130518" y="13970"/>
                    <a:pt x="126492" y="17996"/>
                    <a:pt x="121514" y="17996"/>
                  </a:cubicBezTo>
                  <a:lnTo>
                    <a:pt x="9004" y="17996"/>
                  </a:lnTo>
                  <a:cubicBezTo>
                    <a:pt x="4026" y="17996"/>
                    <a:pt x="0" y="13970"/>
                    <a:pt x="0" y="8992"/>
                  </a:cubicBezTo>
                  <a:cubicBezTo>
                    <a:pt x="0" y="4013"/>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39" name="Shape 3094"/>
            <p:cNvSpPr/>
            <p:nvPr/>
          </p:nvSpPr>
          <p:spPr>
            <a:xfrm>
              <a:off x="6606419" y="344706"/>
              <a:ext cx="65545" cy="45295"/>
            </a:xfrm>
            <a:custGeom>
              <a:avLst/>
              <a:gdLst/>
              <a:ahLst/>
              <a:cxnLst/>
              <a:rect l="0" t="0" r="0" b="0"/>
              <a:pathLst>
                <a:path w="65545" h="45295">
                  <a:moveTo>
                    <a:pt x="8083" y="559"/>
                  </a:moveTo>
                  <a:cubicBezTo>
                    <a:pt x="10319" y="0"/>
                    <a:pt x="12770" y="292"/>
                    <a:pt x="14910" y="1568"/>
                  </a:cubicBezTo>
                  <a:lnTo>
                    <a:pt x="59906" y="28569"/>
                  </a:lnTo>
                  <a:cubicBezTo>
                    <a:pt x="64173" y="31121"/>
                    <a:pt x="65545" y="36659"/>
                    <a:pt x="62992" y="40926"/>
                  </a:cubicBezTo>
                  <a:cubicBezTo>
                    <a:pt x="61302" y="43732"/>
                    <a:pt x="58331" y="45295"/>
                    <a:pt x="55270" y="45295"/>
                  </a:cubicBezTo>
                  <a:cubicBezTo>
                    <a:pt x="53695" y="45295"/>
                    <a:pt x="52095" y="44875"/>
                    <a:pt x="50647" y="44012"/>
                  </a:cubicBezTo>
                  <a:lnTo>
                    <a:pt x="5638" y="17012"/>
                  </a:lnTo>
                  <a:cubicBezTo>
                    <a:pt x="1384" y="14459"/>
                    <a:pt x="0" y="8922"/>
                    <a:pt x="2553" y="4655"/>
                  </a:cubicBezTo>
                  <a:cubicBezTo>
                    <a:pt x="3829" y="2527"/>
                    <a:pt x="5848" y="1118"/>
                    <a:pt x="8083" y="559"/>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0" name="Shape 3095"/>
            <p:cNvSpPr/>
            <p:nvPr/>
          </p:nvSpPr>
          <p:spPr>
            <a:xfrm>
              <a:off x="6669492" y="145790"/>
              <a:ext cx="38405" cy="64211"/>
            </a:xfrm>
            <a:custGeom>
              <a:avLst/>
              <a:gdLst/>
              <a:ahLst/>
              <a:cxnLst/>
              <a:rect l="0" t="0" r="0" b="0"/>
              <a:pathLst>
                <a:path w="38405" h="64211">
                  <a:moveTo>
                    <a:pt x="6871" y="1842"/>
                  </a:moveTo>
                  <a:cubicBezTo>
                    <a:pt x="11456" y="0"/>
                    <a:pt x="16726" y="2248"/>
                    <a:pt x="18568" y="6871"/>
                  </a:cubicBezTo>
                  <a:lnTo>
                    <a:pt x="36576" y="51867"/>
                  </a:lnTo>
                  <a:cubicBezTo>
                    <a:pt x="38405" y="56490"/>
                    <a:pt x="36157" y="61722"/>
                    <a:pt x="31547" y="63576"/>
                  </a:cubicBezTo>
                  <a:cubicBezTo>
                    <a:pt x="30455" y="64008"/>
                    <a:pt x="29325" y="64211"/>
                    <a:pt x="28207" y="64211"/>
                  </a:cubicBezTo>
                  <a:cubicBezTo>
                    <a:pt x="24638" y="64211"/>
                    <a:pt x="21260" y="62078"/>
                    <a:pt x="19838" y="58547"/>
                  </a:cubicBezTo>
                  <a:lnTo>
                    <a:pt x="1842" y="13551"/>
                  </a:lnTo>
                  <a:cubicBezTo>
                    <a:pt x="0" y="8928"/>
                    <a:pt x="2248" y="3696"/>
                    <a:pt x="6871" y="1842"/>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1" name="Shape 3096"/>
            <p:cNvSpPr/>
            <p:nvPr/>
          </p:nvSpPr>
          <p:spPr>
            <a:xfrm>
              <a:off x="6741500" y="145790"/>
              <a:ext cx="38405" cy="64211"/>
            </a:xfrm>
            <a:custGeom>
              <a:avLst/>
              <a:gdLst/>
              <a:ahLst/>
              <a:cxnLst/>
              <a:rect l="0" t="0" r="0" b="0"/>
              <a:pathLst>
                <a:path w="38405" h="64211">
                  <a:moveTo>
                    <a:pt x="31534" y="1842"/>
                  </a:moveTo>
                  <a:cubicBezTo>
                    <a:pt x="36157" y="3696"/>
                    <a:pt x="38405" y="8928"/>
                    <a:pt x="36563" y="13551"/>
                  </a:cubicBezTo>
                  <a:lnTo>
                    <a:pt x="18567" y="58547"/>
                  </a:lnTo>
                  <a:cubicBezTo>
                    <a:pt x="17145" y="62078"/>
                    <a:pt x="13767" y="64211"/>
                    <a:pt x="10198" y="64211"/>
                  </a:cubicBezTo>
                  <a:cubicBezTo>
                    <a:pt x="9080" y="64211"/>
                    <a:pt x="7950" y="64008"/>
                    <a:pt x="6858" y="63576"/>
                  </a:cubicBezTo>
                  <a:cubicBezTo>
                    <a:pt x="2248" y="61722"/>
                    <a:pt x="0" y="56490"/>
                    <a:pt x="1829" y="51867"/>
                  </a:cubicBezTo>
                  <a:lnTo>
                    <a:pt x="19837" y="6871"/>
                  </a:lnTo>
                  <a:cubicBezTo>
                    <a:pt x="21679" y="2235"/>
                    <a:pt x="26962" y="0"/>
                    <a:pt x="31534" y="1842"/>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2" name="Shape 3097"/>
            <p:cNvSpPr/>
            <p:nvPr/>
          </p:nvSpPr>
          <p:spPr>
            <a:xfrm>
              <a:off x="6669585" y="141645"/>
              <a:ext cx="110224" cy="27316"/>
            </a:xfrm>
            <a:custGeom>
              <a:avLst/>
              <a:gdLst/>
              <a:ahLst/>
              <a:cxnLst/>
              <a:rect l="0" t="0" r="0" b="0"/>
              <a:pathLst>
                <a:path w="110224" h="27316">
                  <a:moveTo>
                    <a:pt x="42301" y="1716"/>
                  </a:moveTo>
                  <a:cubicBezTo>
                    <a:pt x="48056" y="2288"/>
                    <a:pt x="53857" y="3662"/>
                    <a:pt x="59131" y="6298"/>
                  </a:cubicBezTo>
                  <a:cubicBezTo>
                    <a:pt x="71171" y="12317"/>
                    <a:pt x="90742" y="7987"/>
                    <a:pt x="97257" y="5815"/>
                  </a:cubicBezTo>
                  <a:cubicBezTo>
                    <a:pt x="102019" y="4228"/>
                    <a:pt x="107073" y="6793"/>
                    <a:pt x="108648" y="11505"/>
                  </a:cubicBezTo>
                  <a:cubicBezTo>
                    <a:pt x="110224" y="16216"/>
                    <a:pt x="107670" y="21322"/>
                    <a:pt x="102959" y="22884"/>
                  </a:cubicBezTo>
                  <a:cubicBezTo>
                    <a:pt x="102159" y="23163"/>
                    <a:pt x="89433" y="27316"/>
                    <a:pt x="74816" y="27316"/>
                  </a:cubicBezTo>
                  <a:cubicBezTo>
                    <a:pt x="66916" y="27316"/>
                    <a:pt x="58483" y="26097"/>
                    <a:pt x="51079" y="22401"/>
                  </a:cubicBezTo>
                  <a:cubicBezTo>
                    <a:pt x="39053" y="16381"/>
                    <a:pt x="19469" y="20712"/>
                    <a:pt x="12954" y="22884"/>
                  </a:cubicBezTo>
                  <a:cubicBezTo>
                    <a:pt x="8204" y="24471"/>
                    <a:pt x="3149" y="21919"/>
                    <a:pt x="1574" y="17194"/>
                  </a:cubicBezTo>
                  <a:cubicBezTo>
                    <a:pt x="0" y="12483"/>
                    <a:pt x="2553" y="7377"/>
                    <a:pt x="7265" y="5815"/>
                  </a:cubicBezTo>
                  <a:cubicBezTo>
                    <a:pt x="8189" y="5501"/>
                    <a:pt x="25036" y="0"/>
                    <a:pt x="42301" y="1716"/>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3" name="Shape 3098"/>
            <p:cNvSpPr/>
            <p:nvPr/>
          </p:nvSpPr>
          <p:spPr>
            <a:xfrm>
              <a:off x="6571703" y="370263"/>
              <a:ext cx="305994" cy="307737"/>
            </a:xfrm>
            <a:custGeom>
              <a:avLst/>
              <a:gdLst/>
              <a:ahLst/>
              <a:cxnLst/>
              <a:rect l="0" t="0" r="0" b="0"/>
              <a:pathLst>
                <a:path w="305994" h="307737">
                  <a:moveTo>
                    <a:pt x="209321" y="364"/>
                  </a:moveTo>
                  <a:cubicBezTo>
                    <a:pt x="211595" y="0"/>
                    <a:pt x="214008" y="505"/>
                    <a:pt x="216027" y="1972"/>
                  </a:cubicBezTo>
                  <a:cubicBezTo>
                    <a:pt x="274892" y="44682"/>
                    <a:pt x="305994" y="97526"/>
                    <a:pt x="305994" y="154740"/>
                  </a:cubicBezTo>
                  <a:cubicBezTo>
                    <a:pt x="305994" y="239106"/>
                    <a:pt x="237363" y="307737"/>
                    <a:pt x="152997" y="307737"/>
                  </a:cubicBezTo>
                  <a:cubicBezTo>
                    <a:pt x="68631" y="307737"/>
                    <a:pt x="0" y="239106"/>
                    <a:pt x="0" y="154740"/>
                  </a:cubicBezTo>
                  <a:cubicBezTo>
                    <a:pt x="0" y="98479"/>
                    <a:pt x="31115" y="46168"/>
                    <a:pt x="89967" y="3445"/>
                  </a:cubicBezTo>
                  <a:cubicBezTo>
                    <a:pt x="93980" y="524"/>
                    <a:pt x="99606" y="1413"/>
                    <a:pt x="102539" y="5451"/>
                  </a:cubicBezTo>
                  <a:cubicBezTo>
                    <a:pt x="105448" y="9465"/>
                    <a:pt x="104559" y="15103"/>
                    <a:pt x="100520" y="18024"/>
                  </a:cubicBezTo>
                  <a:cubicBezTo>
                    <a:pt x="45771" y="57775"/>
                    <a:pt x="17996" y="103775"/>
                    <a:pt x="17996" y="154740"/>
                  </a:cubicBezTo>
                  <a:cubicBezTo>
                    <a:pt x="17996" y="229175"/>
                    <a:pt x="78562" y="289741"/>
                    <a:pt x="152997" y="289741"/>
                  </a:cubicBezTo>
                  <a:cubicBezTo>
                    <a:pt x="227432" y="289741"/>
                    <a:pt x="287998" y="229175"/>
                    <a:pt x="287998" y="154740"/>
                  </a:cubicBezTo>
                  <a:cubicBezTo>
                    <a:pt x="287998" y="90034"/>
                    <a:pt x="243116" y="43869"/>
                    <a:pt x="205460" y="16539"/>
                  </a:cubicBezTo>
                  <a:cubicBezTo>
                    <a:pt x="201447" y="13618"/>
                    <a:pt x="200546" y="7992"/>
                    <a:pt x="203454" y="3966"/>
                  </a:cubicBezTo>
                  <a:cubicBezTo>
                    <a:pt x="204915" y="1959"/>
                    <a:pt x="207049" y="727"/>
                    <a:pt x="209321" y="364"/>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4" name="Shape 3099"/>
            <p:cNvSpPr/>
            <p:nvPr/>
          </p:nvSpPr>
          <p:spPr>
            <a:xfrm>
              <a:off x="6652703" y="452996"/>
              <a:ext cx="71996" cy="144005"/>
            </a:xfrm>
            <a:custGeom>
              <a:avLst/>
              <a:gdLst/>
              <a:ahLst/>
              <a:cxnLst/>
              <a:rect l="0" t="0" r="0" b="0"/>
              <a:pathLst>
                <a:path w="71996" h="144005">
                  <a:moveTo>
                    <a:pt x="71996" y="0"/>
                  </a:moveTo>
                  <a:lnTo>
                    <a:pt x="71996" y="18009"/>
                  </a:lnTo>
                  <a:cubicBezTo>
                    <a:pt x="42215" y="18009"/>
                    <a:pt x="17996" y="42227"/>
                    <a:pt x="17996" y="72009"/>
                  </a:cubicBezTo>
                  <a:cubicBezTo>
                    <a:pt x="17996" y="101790"/>
                    <a:pt x="42215" y="126009"/>
                    <a:pt x="71996" y="126009"/>
                  </a:cubicBezTo>
                  <a:lnTo>
                    <a:pt x="71996" y="144005"/>
                  </a:lnTo>
                  <a:cubicBezTo>
                    <a:pt x="32296" y="144005"/>
                    <a:pt x="0" y="111709"/>
                    <a:pt x="0" y="72009"/>
                  </a:cubicBezTo>
                  <a:cubicBezTo>
                    <a:pt x="0" y="32309"/>
                    <a:pt x="32296" y="0"/>
                    <a:pt x="7199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5" name="Shape 3100"/>
            <p:cNvSpPr/>
            <p:nvPr/>
          </p:nvSpPr>
          <p:spPr>
            <a:xfrm>
              <a:off x="6724700" y="452996"/>
              <a:ext cx="71996" cy="144005"/>
            </a:xfrm>
            <a:custGeom>
              <a:avLst/>
              <a:gdLst/>
              <a:ahLst/>
              <a:cxnLst/>
              <a:rect l="0" t="0" r="0" b="0"/>
              <a:pathLst>
                <a:path w="71996" h="144005">
                  <a:moveTo>
                    <a:pt x="0" y="0"/>
                  </a:moveTo>
                  <a:cubicBezTo>
                    <a:pt x="39700" y="0"/>
                    <a:pt x="71996" y="32309"/>
                    <a:pt x="71996" y="72009"/>
                  </a:cubicBezTo>
                  <a:cubicBezTo>
                    <a:pt x="71996" y="111709"/>
                    <a:pt x="39700" y="144005"/>
                    <a:pt x="0" y="144005"/>
                  </a:cubicBezTo>
                  <a:lnTo>
                    <a:pt x="0" y="126009"/>
                  </a:lnTo>
                  <a:cubicBezTo>
                    <a:pt x="29781" y="126009"/>
                    <a:pt x="54001" y="101790"/>
                    <a:pt x="54001" y="72009"/>
                  </a:cubicBezTo>
                  <a:cubicBezTo>
                    <a:pt x="54001" y="42227"/>
                    <a:pt x="29781" y="18009"/>
                    <a:pt x="0" y="18009"/>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46" name="Shape 3101"/>
            <p:cNvSpPr/>
            <p:nvPr/>
          </p:nvSpPr>
          <p:spPr>
            <a:xfrm>
              <a:off x="6715696" y="498000"/>
              <a:ext cx="18008" cy="54000"/>
            </a:xfrm>
            <a:custGeom>
              <a:avLst/>
              <a:gdLst/>
              <a:ahLst/>
              <a:cxnLst/>
              <a:rect l="0" t="0" r="0" b="0"/>
              <a:pathLst>
                <a:path w="18008" h="54000">
                  <a:moveTo>
                    <a:pt x="9004" y="0"/>
                  </a:moveTo>
                  <a:cubicBezTo>
                    <a:pt x="13983" y="0"/>
                    <a:pt x="18008" y="4026"/>
                    <a:pt x="18008" y="9004"/>
                  </a:cubicBezTo>
                  <a:lnTo>
                    <a:pt x="18008" y="44996"/>
                  </a:lnTo>
                  <a:cubicBezTo>
                    <a:pt x="18008" y="49974"/>
                    <a:pt x="13983" y="54000"/>
                    <a:pt x="9004" y="54000"/>
                  </a:cubicBezTo>
                  <a:cubicBezTo>
                    <a:pt x="4025" y="54000"/>
                    <a:pt x="0" y="49974"/>
                    <a:pt x="0" y="44996"/>
                  </a:cubicBezTo>
                  <a:lnTo>
                    <a:pt x="0" y="9004"/>
                  </a:lnTo>
                  <a:cubicBezTo>
                    <a:pt x="0" y="4026"/>
                    <a:pt x="4025"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sp>
        <p:nvSpPr>
          <p:cNvPr id="2" name="Прямоугольник 1"/>
          <p:cNvSpPr/>
          <p:nvPr/>
        </p:nvSpPr>
        <p:spPr>
          <a:xfrm>
            <a:off x="-119463" y="804283"/>
            <a:ext cx="11701463" cy="528350"/>
          </a:xfrm>
          <a:prstGeom prst="rect">
            <a:avLst/>
          </a:prstGeom>
        </p:spPr>
        <p:txBody>
          <a:bodyPr wrap="square">
            <a:spAutoFit/>
          </a:bodyPr>
          <a:lstStyle/>
          <a:p>
            <a:pPr marL="172085" marR="179705" indent="-6350" algn="ctr">
              <a:lnSpc>
                <a:spcPts val="1680"/>
              </a:lnSpc>
              <a:spcAft>
                <a:spcPts val="0"/>
              </a:spcAft>
            </a:pPr>
            <a:r>
              <a:rPr lang="ru-RU" sz="140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ОБЯЗАННОСТЬ ПО ПРЕДОСТАВЛЕНИЮ СВЕДЕНИЙ О ДОХОДАХ, РАСХОДАХ, </a:t>
            </a:r>
            <a:r>
              <a:rPr lang="ru-RU" sz="1400" b="1" dirty="0" smtClean="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                                                                                                                                                                          </a:t>
            </a:r>
            <a:r>
              <a:rPr lang="ru-RU" sz="140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ИМУЩЕСТВЕ  И ОБЯЗАТЕЛЬСТВАХ  </a:t>
            </a:r>
            <a:r>
              <a:rPr lang="ru-RU" sz="1400" b="1" dirty="0" smtClean="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ИМУЩЕСТВЕННОГО ХАРАКТЕРА</a:t>
            </a:r>
            <a:endParaRPr lang="ru-RU" sz="1400" dirty="0">
              <a:solidFill>
                <a:schemeClr val="bg1"/>
              </a:solidFill>
              <a:effectLst/>
              <a:latin typeface="Calibri" panose="020F0502020204030204" pitchFamily="34" charset="0"/>
              <a:ea typeface="Calibri" panose="020F0502020204030204" pitchFamily="34" charset="0"/>
            </a:endParaRPr>
          </a:p>
        </p:txBody>
      </p:sp>
      <p:sp>
        <p:nvSpPr>
          <p:cNvPr id="47" name="Прямоугольник 46"/>
          <p:cNvSpPr/>
          <p:nvPr/>
        </p:nvSpPr>
        <p:spPr>
          <a:xfrm>
            <a:off x="247631" y="1520383"/>
            <a:ext cx="11700008" cy="5116016"/>
          </a:xfrm>
          <a:prstGeom prst="rect">
            <a:avLst/>
          </a:prstGeom>
        </p:spPr>
        <p:txBody>
          <a:bodyPr wrap="square">
            <a:spAutoFit/>
          </a:bodyPr>
          <a:lstStyle/>
          <a:p>
            <a:pPr marR="5080" algn="just" fontAlgn="base">
              <a:lnSpc>
                <a:spcPct val="103000"/>
              </a:lnSpc>
              <a:spcAft>
                <a:spcPts val="15"/>
              </a:spcAft>
              <a:buClr>
                <a:srgbClr val="181717"/>
              </a:buClr>
              <a:buSzPts val="1400"/>
            </a:pPr>
            <a:r>
              <a:rPr lang="ru-RU" sz="1700" b="1" dirty="0">
                <a:solidFill>
                  <a:schemeClr val="tx1">
                    <a:lumMod val="85000"/>
                    <a:lumOff val="15000"/>
                  </a:schemeClr>
                </a:solidFill>
                <a:latin typeface="Calibri" panose="020F0502020204030204" pitchFamily="34" charset="0"/>
                <a:ea typeface="Calibri" panose="020F0502020204030204" pitchFamily="34" charset="0"/>
              </a:rPr>
              <a:t>Сведения о доходах, имуществе и обязательствах имущественного характера на себя и членов своей семьи представляют:</a:t>
            </a:r>
            <a:endParaRPr lang="ru-RU" sz="1700" dirty="0">
              <a:solidFill>
                <a:schemeClr val="tx1">
                  <a:lumMod val="85000"/>
                  <a:lumOff val="15000"/>
                </a:schemeClr>
              </a:solidFill>
              <a:latin typeface="Calibri" panose="020F0502020204030204" pitchFamily="34" charset="0"/>
              <a:ea typeface="Calibri" panose="020F0502020204030204" pitchFamily="34" charset="0"/>
            </a:endParaRPr>
          </a:p>
          <a:p>
            <a:pPr marL="342900" marR="5080" lvl="0" indent="-342900" algn="just" fontAlgn="base">
              <a:lnSpc>
                <a:spcPct val="103000"/>
              </a:lnSpc>
              <a:spcAft>
                <a:spcPts val="15"/>
              </a:spcAft>
              <a:buClr>
                <a:srgbClr val="181717"/>
              </a:buClr>
              <a:buSzPts val="1400"/>
              <a:buFont typeface="+mj-lt"/>
              <a:buAutoNum type="arabicPeriod"/>
            </a:pPr>
            <a:r>
              <a:rPr lang="ru-RU" sz="1700"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Все </a:t>
            </a:r>
            <a:r>
              <a:rPr lang="ru-RU" sz="17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гражданине, претендующие на замещение должностей гражданской службы, при поступлении на службу.</a:t>
            </a:r>
            <a:endParaRPr lang="ru-RU" sz="17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15"/>
              </a:spcAft>
              <a:buClr>
                <a:srgbClr val="181717"/>
              </a:buClr>
              <a:buSzPts val="1400"/>
              <a:buFont typeface="+mj-lt"/>
              <a:buAutoNum type="arabicPeriod"/>
            </a:pPr>
            <a:r>
              <a:rPr lang="ru-RU" sz="17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Гражданские служащие, замещающие должности гражданской службы: </a:t>
            </a:r>
            <a:endParaRPr lang="ru-RU" sz="17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42950" marR="5080" lvl="1" indent="-285750" algn="just" fontAlgn="base">
              <a:lnSpc>
                <a:spcPct val="103000"/>
              </a:lnSpc>
              <a:spcAft>
                <a:spcPts val="15"/>
              </a:spcAft>
              <a:buClr>
                <a:srgbClr val="F7A945"/>
              </a:buClr>
              <a:buSzPts val="1400"/>
              <a:buFont typeface="Arial" panose="020B0604020202020204" pitchFamily="34" charset="0"/>
              <a:buChar char="●"/>
            </a:pPr>
            <a:r>
              <a:rPr lang="ru-RU" sz="17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высшей и главной групп должностей, </a:t>
            </a:r>
            <a:endParaRPr lang="ru-RU" sz="17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42950" marR="5080" lvl="1" indent="-285750" algn="just" fontAlgn="base">
              <a:lnSpc>
                <a:spcPct val="103000"/>
              </a:lnSpc>
              <a:spcAft>
                <a:spcPts val="15"/>
              </a:spcAft>
              <a:buClr>
                <a:srgbClr val="F7A945"/>
              </a:buClr>
              <a:buSzPts val="1400"/>
              <a:buFont typeface="Arial" panose="020B0604020202020204" pitchFamily="34" charset="0"/>
              <a:buChar char="●"/>
            </a:pPr>
            <a:r>
              <a:rPr lang="ru-RU" sz="17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замещение которых связано с коррупционными рисками (перечень должностей определен приказом аппарата Правительства от 31.08.2009 № 577); </a:t>
            </a:r>
            <a:endParaRPr lang="ru-RU" sz="17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42950" marR="5080" lvl="1" indent="-285750" algn="just" fontAlgn="base">
              <a:lnSpc>
                <a:spcPct val="103000"/>
              </a:lnSpc>
              <a:spcAft>
                <a:spcPts val="1610"/>
              </a:spcAft>
              <a:buClr>
                <a:srgbClr val="F7A945"/>
              </a:buClr>
              <a:buSzPts val="1400"/>
              <a:buFont typeface="Arial" panose="020B0604020202020204" pitchFamily="34" charset="0"/>
              <a:buChar char="●"/>
            </a:pPr>
            <a:r>
              <a:rPr lang="ru-RU" sz="17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исполнение обязанностей по которым предусматривает допуск к сведениям особой важности.</a:t>
            </a:r>
            <a:endParaRPr lang="ru-RU" sz="17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26670" marR="5080" indent="288290" algn="just">
              <a:lnSpc>
                <a:spcPct val="103000"/>
              </a:lnSpc>
              <a:spcAft>
                <a:spcPts val="15"/>
              </a:spcAft>
            </a:pPr>
            <a:r>
              <a:rPr lang="ru-RU" sz="1700" dirty="0">
                <a:solidFill>
                  <a:srgbClr val="181717"/>
                </a:solidFill>
                <a:latin typeface="Calibri" panose="020F0502020204030204" pitchFamily="34" charset="0"/>
                <a:ea typeface="Calibri" panose="020F0502020204030204" pitchFamily="34" charset="0"/>
              </a:rPr>
              <a:t>Гражданские служащие, замещающие вышеуказанные должности гражданской службы (супруг (супруга) и несовершеннолетние дети</a:t>
            </a:r>
            <a:r>
              <a:rPr lang="ru-RU" sz="1700" dirty="0" smtClean="0">
                <a:solidFill>
                  <a:srgbClr val="181717"/>
                </a:solidFill>
                <a:latin typeface="Calibri" panose="020F0502020204030204" pitchFamily="34" charset="0"/>
                <a:ea typeface="Calibri" panose="020F0502020204030204" pitchFamily="34" charset="0"/>
              </a:rPr>
              <a:t>).</a:t>
            </a:r>
          </a:p>
          <a:p>
            <a:pPr marL="26670" marR="5080" indent="288290" algn="just">
              <a:lnSpc>
                <a:spcPct val="103000"/>
              </a:lnSpc>
              <a:spcAft>
                <a:spcPts val="15"/>
              </a:spcAft>
            </a:pPr>
            <a:r>
              <a:rPr lang="ru-RU" sz="1700" dirty="0"/>
              <a:t>Сведения о своих доходах, расходах, имуществе и обязательствах имущественного характера, а также сведения о доходах, расходах, имуществе и обязательствах имущественного характера членов семьи представляются по форме справки о доходах, расходах, имуществе и обязательствах имущественного характера, утвержденной Указом Президента Российской Федерации от 23 июня 2014 г. № 460, ежегодно, не позднее 30 апреля года, следующего за отчетным</a:t>
            </a:r>
            <a:r>
              <a:rPr lang="ru-RU" sz="1700" dirty="0" smtClean="0"/>
              <a:t>.</a:t>
            </a:r>
          </a:p>
          <a:p>
            <a:pPr algn="just"/>
            <a:r>
              <a:rPr lang="ru-RU" sz="1700" dirty="0"/>
              <a:t>В течение 14 рабочих дней со дня истечения срока, установленного для их подачи, сведения о доходах, расходах, имуществе и обязательствах имущественного характера размещаются на официальных сайтах органов власти. </a:t>
            </a:r>
          </a:p>
          <a:p>
            <a:pPr algn="just"/>
            <a:r>
              <a:rPr lang="ru-RU" sz="1700" dirty="0"/>
              <a:t>В случае если гражданские служащие обнаружили, что в представленных ими сведениях не отражены или не полностью отражены необходимые сведения либо имеются ошибки, они вправе представить уточненные сведения до 30 мая</a:t>
            </a:r>
            <a:r>
              <a:rPr lang="ru-RU" sz="1700" dirty="0" smtClean="0"/>
              <a:t>.</a:t>
            </a:r>
          </a:p>
        </p:txBody>
      </p:sp>
      <p:sp>
        <p:nvSpPr>
          <p:cNvPr id="50" name="Номер слайда 49"/>
          <p:cNvSpPr>
            <a:spLocks noGrp="1"/>
          </p:cNvSpPr>
          <p:nvPr>
            <p:ph type="sldNum" sz="quarter" idx="12"/>
          </p:nvPr>
        </p:nvSpPr>
        <p:spPr>
          <a:xfrm>
            <a:off x="10944034" y="6446763"/>
            <a:ext cx="409765" cy="274712"/>
          </a:xfrm>
        </p:spPr>
        <p:txBody>
          <a:bodyPr/>
          <a:lstStyle/>
          <a:p>
            <a:fld id="{9D3197B4-9225-4703-91FB-A4593262BF03}" type="slidenum">
              <a:rPr lang="ru-RU" sz="1600" smtClean="0">
                <a:solidFill>
                  <a:schemeClr val="tx1">
                    <a:lumMod val="95000"/>
                    <a:lumOff val="5000"/>
                  </a:schemeClr>
                </a:solidFill>
              </a:rPr>
              <a:t>27</a:t>
            </a:fld>
            <a:endParaRPr lang="ru-RU" sz="1600">
              <a:solidFill>
                <a:schemeClr val="tx1">
                  <a:lumMod val="95000"/>
                  <a:lumOff val="5000"/>
                </a:schemeClr>
              </a:solidFill>
            </a:endParaRPr>
          </a:p>
        </p:txBody>
      </p:sp>
      <p:grpSp>
        <p:nvGrpSpPr>
          <p:cNvPr id="51" name="Group 23722"/>
          <p:cNvGrpSpPr/>
          <p:nvPr/>
        </p:nvGrpSpPr>
        <p:grpSpPr>
          <a:xfrm>
            <a:off x="11418324" y="6446763"/>
            <a:ext cx="790265" cy="304083"/>
            <a:chOff x="0" y="0"/>
            <a:chExt cx="540006" cy="240970"/>
          </a:xfrm>
        </p:grpSpPr>
        <p:sp>
          <p:nvSpPr>
            <p:cNvPr id="52"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53"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2664738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894"/>
          <p:cNvGrpSpPr/>
          <p:nvPr/>
        </p:nvGrpSpPr>
        <p:grpSpPr>
          <a:xfrm>
            <a:off x="242888" y="1850521"/>
            <a:ext cx="11658600" cy="4850318"/>
            <a:chOff x="0" y="0"/>
            <a:chExt cx="7462597" cy="3922948"/>
          </a:xfrm>
        </p:grpSpPr>
        <p:sp>
          <p:nvSpPr>
            <p:cNvPr id="6" name="Shape 3153"/>
            <p:cNvSpPr/>
            <p:nvPr/>
          </p:nvSpPr>
          <p:spPr>
            <a:xfrm>
              <a:off x="0" y="126829"/>
              <a:ext cx="7462597" cy="3796119"/>
            </a:xfrm>
            <a:custGeom>
              <a:avLst/>
              <a:gdLst/>
              <a:ahLst/>
              <a:cxnLst/>
              <a:rect l="0" t="0" r="0" b="0"/>
              <a:pathLst>
                <a:path w="7462597" h="3796119">
                  <a:moveTo>
                    <a:pt x="152400" y="0"/>
                  </a:moveTo>
                  <a:cubicBezTo>
                    <a:pt x="152400" y="0"/>
                    <a:pt x="0" y="0"/>
                    <a:pt x="0" y="152400"/>
                  </a:cubicBezTo>
                  <a:lnTo>
                    <a:pt x="0" y="3643719"/>
                  </a:lnTo>
                  <a:cubicBezTo>
                    <a:pt x="0" y="3643719"/>
                    <a:pt x="0" y="3796119"/>
                    <a:pt x="152400" y="3796119"/>
                  </a:cubicBezTo>
                  <a:lnTo>
                    <a:pt x="7310197" y="3796119"/>
                  </a:lnTo>
                  <a:cubicBezTo>
                    <a:pt x="7310197" y="3796119"/>
                    <a:pt x="7462597" y="3796119"/>
                    <a:pt x="7462597" y="3643719"/>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sp>
          <p:nvSpPr>
            <p:cNvPr id="7" name="Shape 3154"/>
            <p:cNvSpPr/>
            <p:nvPr/>
          </p:nvSpPr>
          <p:spPr>
            <a:xfrm>
              <a:off x="233648" y="0"/>
              <a:ext cx="6995300" cy="228270"/>
            </a:xfrm>
            <a:custGeom>
              <a:avLst/>
              <a:gdLst/>
              <a:ahLst/>
              <a:cxnLst/>
              <a:rect l="0" t="0" r="0" b="0"/>
              <a:pathLst>
                <a:path w="6995300" h="228270">
                  <a:moveTo>
                    <a:pt x="88900" y="0"/>
                  </a:moveTo>
                  <a:lnTo>
                    <a:pt x="6906400" y="0"/>
                  </a:lnTo>
                  <a:cubicBezTo>
                    <a:pt x="6995300" y="0"/>
                    <a:pt x="6995300" y="88900"/>
                    <a:pt x="6995300" y="88900"/>
                  </a:cubicBezTo>
                  <a:lnTo>
                    <a:pt x="6995300" y="139370"/>
                  </a:lnTo>
                  <a:cubicBezTo>
                    <a:pt x="6995300" y="228270"/>
                    <a:pt x="6906400" y="228270"/>
                    <a:pt x="6906400" y="228270"/>
                  </a:cubicBezTo>
                  <a:lnTo>
                    <a:pt x="88900" y="228270"/>
                  </a:lnTo>
                  <a:cubicBezTo>
                    <a:pt x="0" y="228270"/>
                    <a:pt x="0" y="139370"/>
                    <a:pt x="0" y="139370"/>
                  </a:cubicBezTo>
                  <a:lnTo>
                    <a:pt x="0" y="88900"/>
                  </a:lnTo>
                  <a:cubicBezTo>
                    <a:pt x="0" y="0"/>
                    <a:pt x="88900" y="0"/>
                    <a:pt x="88900" y="0"/>
                  </a:cubicBezTo>
                  <a:close/>
                </a:path>
              </a:pathLst>
            </a:custGeom>
            <a:ln w="0" cap="flat">
              <a:miter lim="100000"/>
            </a:ln>
          </p:spPr>
          <p:style>
            <a:lnRef idx="0">
              <a:srgbClr val="000000">
                <a:alpha val="0"/>
              </a:srgbClr>
            </a:lnRef>
            <a:fillRef idx="1">
              <a:srgbClr val="5C83B1"/>
            </a:fillRef>
            <a:effectRef idx="0">
              <a:scrgbClr r="0" g="0" b="0"/>
            </a:effectRef>
            <a:fontRef idx="none"/>
          </p:style>
          <p:txBody>
            <a:bodyPr/>
            <a:lstStyle/>
            <a:p>
              <a:r>
                <a:rPr lang="ru-RU" dirty="0" smtClean="0">
                  <a:solidFill>
                    <a:schemeClr val="bg1"/>
                  </a:solidFill>
                </a:rPr>
                <a:t>                                                                </a:t>
              </a:r>
              <a:r>
                <a:rPr lang="ru-RU" b="1" dirty="0" smtClean="0">
                  <a:solidFill>
                    <a:schemeClr val="bg1"/>
                  </a:solidFill>
                </a:rPr>
                <a:t>УРЕГУЛИРОВАНИЕ КОНФЛИКТА ИНТЕРЕСОВ</a:t>
              </a:r>
              <a:endParaRPr lang="ru-RU" b="1" dirty="0">
                <a:solidFill>
                  <a:schemeClr val="bg1"/>
                </a:solidFill>
              </a:endParaRPr>
            </a:p>
          </p:txBody>
        </p:sp>
        <p:sp>
          <p:nvSpPr>
            <p:cNvPr id="8" name="Shape 3155"/>
            <p:cNvSpPr/>
            <p:nvPr/>
          </p:nvSpPr>
          <p:spPr>
            <a:xfrm>
              <a:off x="233648" y="0"/>
              <a:ext cx="6995300" cy="228270"/>
            </a:xfrm>
            <a:custGeom>
              <a:avLst/>
              <a:gdLst/>
              <a:ahLst/>
              <a:cxnLst/>
              <a:rect l="0" t="0" r="0" b="0"/>
              <a:pathLst>
                <a:path w="6995300" h="228270">
                  <a:moveTo>
                    <a:pt x="88900" y="0"/>
                  </a:moveTo>
                  <a:cubicBezTo>
                    <a:pt x="88900" y="0"/>
                    <a:pt x="0" y="0"/>
                    <a:pt x="0" y="88900"/>
                  </a:cubicBezTo>
                  <a:lnTo>
                    <a:pt x="0" y="139370"/>
                  </a:lnTo>
                  <a:cubicBezTo>
                    <a:pt x="0" y="139370"/>
                    <a:pt x="0" y="228270"/>
                    <a:pt x="88900" y="228270"/>
                  </a:cubicBezTo>
                  <a:lnTo>
                    <a:pt x="6906400" y="228270"/>
                  </a:lnTo>
                  <a:cubicBezTo>
                    <a:pt x="6906400" y="228270"/>
                    <a:pt x="6995300" y="228270"/>
                    <a:pt x="6995300" y="139370"/>
                  </a:cubicBezTo>
                  <a:lnTo>
                    <a:pt x="6995300" y="88900"/>
                  </a:lnTo>
                  <a:cubicBezTo>
                    <a:pt x="6995300" y="88900"/>
                    <a:pt x="6995300" y="0"/>
                    <a:pt x="6906400" y="0"/>
                  </a:cubicBezTo>
                  <a:lnTo>
                    <a:pt x="88900" y="0"/>
                  </a:lnTo>
                  <a:close/>
                </a:path>
              </a:pathLst>
            </a:custGeom>
            <a:ln w="12700" cap="flat">
              <a:miter lim="100000"/>
            </a:ln>
          </p:spPr>
          <p:style>
            <a:lnRef idx="1">
              <a:srgbClr val="A0D4ED"/>
            </a:lnRef>
            <a:fillRef idx="0">
              <a:srgbClr val="000000">
                <a:alpha val="0"/>
              </a:srgbClr>
            </a:fillRef>
            <a:effectRef idx="0">
              <a:scrgbClr r="0" g="0" b="0"/>
            </a:effectRef>
            <a:fontRef idx="none"/>
          </p:style>
          <p:txBody>
            <a:bodyPr/>
            <a:lstStyle/>
            <a:p>
              <a:endParaRPr lang="ru-RU" dirty="0"/>
            </a:p>
          </p:txBody>
        </p:sp>
      </p:grpSp>
      <p:sp>
        <p:nvSpPr>
          <p:cNvPr id="15" name="Прямоугольник 14"/>
          <p:cNvSpPr/>
          <p:nvPr/>
        </p:nvSpPr>
        <p:spPr>
          <a:xfrm>
            <a:off x="1291640" y="2132753"/>
            <a:ext cx="9561094" cy="4657685"/>
          </a:xfrm>
          <a:prstGeom prst="rect">
            <a:avLst/>
          </a:prstGeom>
        </p:spPr>
        <p:txBody>
          <a:bodyPr wrap="square">
            <a:spAutoFit/>
          </a:bodyPr>
          <a:lstStyle/>
          <a:p>
            <a:pPr marL="26670" marR="5080" indent="179705" algn="just">
              <a:spcAft>
                <a:spcPts val="15"/>
              </a:spcAft>
            </a:pPr>
            <a:r>
              <a:rPr lang="ru-RU" dirty="0" smtClean="0">
                <a:solidFill>
                  <a:srgbClr val="181717"/>
                </a:solidFill>
                <a:latin typeface="Calibri" panose="020F0502020204030204" pitchFamily="34" charset="0"/>
                <a:ea typeface="Calibri" panose="020F0502020204030204" pitchFamily="34" charset="0"/>
              </a:rPr>
              <a:t>      На </a:t>
            </a:r>
            <a:r>
              <a:rPr lang="ru-RU" dirty="0">
                <a:solidFill>
                  <a:srgbClr val="181717"/>
                </a:solidFill>
                <a:latin typeface="Calibri" panose="020F0502020204030204" pitchFamily="34" charset="0"/>
                <a:ea typeface="Calibri" panose="020F0502020204030204" pitchFamily="34" charset="0"/>
              </a:rPr>
              <a:t>гражданских служащих возложена обязанность по принятию мер по предотвращению и урегулированию конфликта </a:t>
            </a:r>
            <a:r>
              <a:rPr lang="ru-RU" dirty="0" smtClean="0">
                <a:solidFill>
                  <a:srgbClr val="181717"/>
                </a:solidFill>
                <a:latin typeface="Calibri" panose="020F0502020204030204" pitchFamily="34" charset="0"/>
                <a:ea typeface="Calibri" panose="020F0502020204030204" pitchFamily="34" charset="0"/>
              </a:rPr>
              <a:t>интересов.</a:t>
            </a:r>
          </a:p>
          <a:p>
            <a:pPr marL="26670" marR="5080" indent="179705" algn="just">
              <a:spcAft>
                <a:spcPts val="15"/>
              </a:spcAft>
            </a:pPr>
            <a:r>
              <a:rPr lang="ru-RU" dirty="0">
                <a:solidFill>
                  <a:srgbClr val="181717"/>
                </a:solidFill>
                <a:latin typeface="Calibri" panose="020F0502020204030204" pitchFamily="34" charset="0"/>
                <a:ea typeface="Calibri" panose="020F0502020204030204" pitchFamily="34" charset="0"/>
              </a:rPr>
              <a:t> </a:t>
            </a:r>
            <a:r>
              <a:rPr lang="ru-RU" dirty="0" smtClean="0">
                <a:solidFill>
                  <a:srgbClr val="181717"/>
                </a:solidFill>
                <a:latin typeface="Calibri" panose="020F0502020204030204" pitchFamily="34" charset="0"/>
                <a:ea typeface="Calibri" panose="020F0502020204030204" pitchFamily="34" charset="0"/>
              </a:rPr>
              <a:t>     Под </a:t>
            </a:r>
            <a:r>
              <a:rPr lang="ru-RU" dirty="0">
                <a:solidFill>
                  <a:srgbClr val="181717"/>
                </a:solidFill>
                <a:latin typeface="Calibri" panose="020F0502020204030204" pitchFamily="34" charset="0"/>
                <a:ea typeface="Calibri" panose="020F0502020204030204" pitchFamily="34" charset="0"/>
              </a:rPr>
              <a:t>конфликтом интересов понимается ситуация, при которой личная заинтересованность (прямая или косвенная) гражданского служащего влияет или может повлиять на надлежащее, объективное и беспристрастное исполнение им должностных (служебных) </a:t>
            </a:r>
            <a:r>
              <a:rPr lang="ru-RU" dirty="0" smtClean="0">
                <a:solidFill>
                  <a:srgbClr val="181717"/>
                </a:solidFill>
                <a:latin typeface="Calibri" panose="020F0502020204030204" pitchFamily="34" charset="0"/>
                <a:ea typeface="Calibri" panose="020F0502020204030204" pitchFamily="34" charset="0"/>
              </a:rPr>
              <a:t>обязанностей.</a:t>
            </a:r>
          </a:p>
          <a:p>
            <a:pPr marL="26670" marR="5080" indent="179705" algn="just">
              <a:spcAft>
                <a:spcPts val="15"/>
              </a:spcAft>
            </a:pPr>
            <a:r>
              <a:rPr lang="ru-RU" dirty="0">
                <a:solidFill>
                  <a:srgbClr val="181717"/>
                </a:solidFill>
                <a:latin typeface="Calibri" panose="020F0502020204030204" pitchFamily="34" charset="0"/>
              </a:rPr>
              <a:t> </a:t>
            </a:r>
            <a:r>
              <a:rPr lang="ru-RU" dirty="0" smtClean="0">
                <a:solidFill>
                  <a:srgbClr val="181717"/>
                </a:solidFill>
                <a:latin typeface="Calibri" panose="020F0502020204030204" pitchFamily="34" charset="0"/>
              </a:rPr>
              <a:t>    </a:t>
            </a:r>
            <a:r>
              <a:rPr lang="ru-RU" dirty="0" smtClean="0"/>
              <a:t>Под </a:t>
            </a:r>
            <a:r>
              <a:rPr lang="ru-RU" dirty="0"/>
              <a:t>личной заинтересованностью понимается возможность получения доходов в виде денег, иного имущества, в том числе имущественных прав, услуг имущественного характера, результатов выполненных работ или каких-либо выгод (преимуществ) гражданским служащим и (или) состоящими с ним в близком родстве или свойстве лицами (родителями, супругами, детьми, братьями, сестрами, а также братьями, сестрами, родителями, детьми супругов и супругами детей), гражданами или организациями, с которыми гражданский служащий и (или) лица, состоящие с ним в близком родстве или свойстве, связаны имущественными, корпоративными или иными близкими </a:t>
            </a:r>
            <a:r>
              <a:rPr lang="ru-RU" dirty="0" smtClean="0"/>
              <a:t>отношениями.</a:t>
            </a:r>
          </a:p>
          <a:p>
            <a:pPr marL="26670" marR="5080" indent="179705" algn="just">
              <a:spcAft>
                <a:spcPts val="15"/>
              </a:spcAft>
            </a:pPr>
            <a:r>
              <a:rPr lang="ru-RU" dirty="0"/>
              <a:t> </a:t>
            </a:r>
            <a:r>
              <a:rPr lang="ru-RU" dirty="0" smtClean="0"/>
              <a:t>    О </a:t>
            </a:r>
            <a:r>
              <a:rPr lang="ru-RU" dirty="0"/>
              <a:t>возникшем конфликте интересов или о возможности его возникновения </a:t>
            </a:r>
            <a:r>
              <a:rPr lang="ru-RU" dirty="0" smtClean="0"/>
              <a:t>граждан-     </a:t>
            </a:r>
            <a:r>
              <a:rPr lang="ru-RU" dirty="0" err="1" smtClean="0"/>
              <a:t>ский</a:t>
            </a:r>
            <a:r>
              <a:rPr lang="ru-RU" dirty="0" smtClean="0"/>
              <a:t> </a:t>
            </a:r>
            <a:r>
              <a:rPr lang="ru-RU" dirty="0"/>
              <a:t>служащий </a:t>
            </a:r>
            <a:r>
              <a:rPr lang="ru-RU" dirty="0" smtClean="0"/>
              <a:t>  обязан   в   установленном   порядке   уведомить   представителя    </a:t>
            </a:r>
            <a:r>
              <a:rPr lang="ru-RU" dirty="0" err="1" smtClean="0"/>
              <a:t>нанимате</a:t>
            </a:r>
            <a:r>
              <a:rPr lang="ru-RU" dirty="0" smtClean="0"/>
              <a:t>-</a:t>
            </a:r>
          </a:p>
        </p:txBody>
      </p:sp>
      <p:sp>
        <p:nvSpPr>
          <p:cNvPr id="17" name="Прямоугольник 16"/>
          <p:cNvSpPr/>
          <p:nvPr/>
        </p:nvSpPr>
        <p:spPr>
          <a:xfrm>
            <a:off x="242889" y="-26987"/>
            <a:ext cx="11772648" cy="1781321"/>
          </a:xfrm>
          <a:prstGeom prst="rect">
            <a:avLst/>
          </a:prstGeom>
        </p:spPr>
        <p:txBody>
          <a:bodyPr wrap="square">
            <a:spAutoFit/>
          </a:bodyPr>
          <a:lstStyle/>
          <a:p>
            <a:pPr marR="14605" indent="288290" algn="just">
              <a:lnSpc>
                <a:spcPct val="98000"/>
              </a:lnSpc>
            </a:pPr>
            <a:r>
              <a:rPr lang="ru-RU" sz="1600" dirty="0" smtClean="0"/>
              <a:t>   Должностные </a:t>
            </a:r>
            <a:r>
              <a:rPr lang="ru-RU" sz="1600" dirty="0"/>
              <a:t>лица, ответственные за работу по профилактике коррупционных и иных правонарушений, осуществляют анализ сведений о доходах, расходах, имуществе и обязательствах имущественного характера, представляемых гражданами, претендующими на замещение должностей гражданской службы, и гражданскими служащими, а также при наличии оснований –  проверку достоверности  и полноты представленных </a:t>
            </a:r>
            <a:r>
              <a:rPr lang="ru-RU" sz="1600" dirty="0" smtClean="0"/>
              <a:t>сведений.</a:t>
            </a:r>
          </a:p>
          <a:p>
            <a:pPr marR="14605" indent="288290" algn="just">
              <a:lnSpc>
                <a:spcPct val="98000"/>
              </a:lnSpc>
            </a:pPr>
            <a:r>
              <a:rPr lang="ru-RU" sz="1600" b="1" i="1" dirty="0" smtClean="0">
                <a:solidFill>
                  <a:srgbClr val="181717"/>
                </a:solidFill>
                <a:latin typeface="Calibri" panose="020F0502020204030204" pitchFamily="34" charset="0"/>
                <a:ea typeface="Calibri" panose="020F0502020204030204" pitchFamily="34" charset="0"/>
              </a:rPr>
              <a:t>  Непредставление </a:t>
            </a:r>
            <a:r>
              <a:rPr lang="ru-RU" sz="1600" b="1" i="1" dirty="0">
                <a:solidFill>
                  <a:srgbClr val="181717"/>
                </a:solidFill>
                <a:latin typeface="Calibri" panose="020F0502020204030204" pitchFamily="34" charset="0"/>
                <a:ea typeface="Calibri" panose="020F0502020204030204" pitchFamily="34" charset="0"/>
              </a:rPr>
              <a:t>гражданским служащим сведений о своих доходах, расходах, имуществе и обязательствах имущественного характера, а также членов своей семьи либо представление заведомо недостоверных или неполных сведений является правонарушением, влекущим увольнение гражданского служащего с гражданской службы.</a:t>
            </a:r>
            <a:endParaRPr lang="ru-RU" sz="1600" dirty="0">
              <a:solidFill>
                <a:srgbClr val="000000"/>
              </a:solidFill>
              <a:latin typeface="Calibri" panose="020F0502020204030204" pitchFamily="34" charset="0"/>
              <a:ea typeface="Calibri" panose="020F0502020204030204" pitchFamily="34" charset="0"/>
            </a:endParaRPr>
          </a:p>
        </p:txBody>
      </p:sp>
      <p:grpSp>
        <p:nvGrpSpPr>
          <p:cNvPr id="19" name="Group 22893"/>
          <p:cNvGrpSpPr/>
          <p:nvPr/>
        </p:nvGrpSpPr>
        <p:grpSpPr>
          <a:xfrm>
            <a:off x="101767" y="69200"/>
            <a:ext cx="12157659" cy="1685134"/>
            <a:chOff x="0" y="0"/>
            <a:chExt cx="7462597" cy="2203069"/>
          </a:xfrm>
        </p:grpSpPr>
        <p:sp>
          <p:nvSpPr>
            <p:cNvPr id="20" name="Shape 3151"/>
            <p:cNvSpPr/>
            <p:nvPr/>
          </p:nvSpPr>
          <p:spPr>
            <a:xfrm>
              <a:off x="0" y="0"/>
              <a:ext cx="7462597" cy="2203069"/>
            </a:xfrm>
            <a:custGeom>
              <a:avLst/>
              <a:gdLst/>
              <a:ahLst/>
              <a:cxnLst/>
              <a:rect l="0" t="0" r="0" b="0"/>
              <a:pathLst>
                <a:path w="7462597" h="2548598">
                  <a:moveTo>
                    <a:pt x="152400" y="0"/>
                  </a:moveTo>
                  <a:cubicBezTo>
                    <a:pt x="152400" y="0"/>
                    <a:pt x="0" y="0"/>
                    <a:pt x="0" y="152400"/>
                  </a:cubicBezTo>
                  <a:lnTo>
                    <a:pt x="0" y="2396198"/>
                  </a:lnTo>
                  <a:cubicBezTo>
                    <a:pt x="0" y="2396198"/>
                    <a:pt x="0" y="2548598"/>
                    <a:pt x="152400" y="2548598"/>
                  </a:cubicBezTo>
                  <a:lnTo>
                    <a:pt x="7310197" y="2548598"/>
                  </a:lnTo>
                  <a:cubicBezTo>
                    <a:pt x="7310197" y="2548598"/>
                    <a:pt x="7462597" y="2548598"/>
                    <a:pt x="7462597" y="2396198"/>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grpSp>
      <p:sp>
        <p:nvSpPr>
          <p:cNvPr id="22" name="Номер слайда 21"/>
          <p:cNvSpPr>
            <a:spLocks noGrp="1"/>
          </p:cNvSpPr>
          <p:nvPr>
            <p:ph type="sldNum" sz="quarter" idx="12"/>
          </p:nvPr>
        </p:nvSpPr>
        <p:spPr>
          <a:xfrm>
            <a:off x="10437962" y="6297284"/>
            <a:ext cx="915838" cy="424192"/>
          </a:xfrm>
        </p:spPr>
        <p:txBody>
          <a:bodyPr/>
          <a:lstStyle/>
          <a:p>
            <a:fld id="{9D3197B4-9225-4703-91FB-A4593262BF03}" type="slidenum">
              <a:rPr lang="ru-RU" sz="1600" smtClean="0">
                <a:solidFill>
                  <a:schemeClr val="tx1">
                    <a:lumMod val="95000"/>
                    <a:lumOff val="5000"/>
                  </a:schemeClr>
                </a:solidFill>
              </a:rPr>
              <a:t>28</a:t>
            </a:fld>
            <a:endParaRPr lang="ru-RU" sz="1600" dirty="0">
              <a:solidFill>
                <a:schemeClr val="tx1">
                  <a:lumMod val="95000"/>
                  <a:lumOff val="5000"/>
                </a:schemeClr>
              </a:solidFill>
            </a:endParaRPr>
          </a:p>
        </p:txBody>
      </p:sp>
      <p:grpSp>
        <p:nvGrpSpPr>
          <p:cNvPr id="23" name="Group 23722"/>
          <p:cNvGrpSpPr/>
          <p:nvPr/>
        </p:nvGrpSpPr>
        <p:grpSpPr>
          <a:xfrm>
            <a:off x="11418324" y="6446763"/>
            <a:ext cx="790265" cy="304083"/>
            <a:chOff x="0" y="0"/>
            <a:chExt cx="540006" cy="240970"/>
          </a:xfrm>
        </p:grpSpPr>
        <p:sp>
          <p:nvSpPr>
            <p:cNvPr id="24"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25"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660950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2843"/>
          <p:cNvGrpSpPr/>
          <p:nvPr/>
        </p:nvGrpSpPr>
        <p:grpSpPr>
          <a:xfrm>
            <a:off x="194464" y="-2710"/>
            <a:ext cx="12387217" cy="7387358"/>
            <a:chOff x="-150253" y="308484"/>
            <a:chExt cx="9926475" cy="7812916"/>
          </a:xfrm>
        </p:grpSpPr>
        <p:pic>
          <p:nvPicPr>
            <p:cNvPr id="45" name="Picture 23674"/>
            <p:cNvPicPr/>
            <p:nvPr/>
          </p:nvPicPr>
          <p:blipFill>
            <a:blip r:embed="rId2" cstate="email">
              <a:extLst>
                <a:ext uri="{28A0092B-C50C-407E-A947-70E740481C1C}">
                  <a14:useLocalDpi xmlns:a14="http://schemas.microsoft.com/office/drawing/2010/main"/>
                </a:ext>
              </a:extLst>
            </a:blip>
            <a:stretch>
              <a:fillRect/>
            </a:stretch>
          </p:blipFill>
          <p:spPr>
            <a:xfrm>
              <a:off x="-150253" y="308484"/>
              <a:ext cx="9614205" cy="7290558"/>
            </a:xfrm>
            <a:prstGeom prst="rect">
              <a:avLst/>
            </a:prstGeom>
          </p:spPr>
        </p:pic>
        <p:sp>
          <p:nvSpPr>
            <p:cNvPr id="46" name="Shape 3204"/>
            <p:cNvSpPr/>
            <p:nvPr/>
          </p:nvSpPr>
          <p:spPr>
            <a:xfrm>
              <a:off x="0" y="2944449"/>
              <a:ext cx="7462597" cy="1649602"/>
            </a:xfrm>
            <a:custGeom>
              <a:avLst/>
              <a:gdLst/>
              <a:ahLst/>
              <a:cxnLst/>
              <a:rect l="0" t="0" r="0" b="0"/>
              <a:pathLst>
                <a:path w="7462597" h="1308849">
                  <a:moveTo>
                    <a:pt x="152400" y="0"/>
                  </a:moveTo>
                  <a:cubicBezTo>
                    <a:pt x="152400" y="0"/>
                    <a:pt x="0" y="0"/>
                    <a:pt x="0" y="152400"/>
                  </a:cubicBezTo>
                  <a:lnTo>
                    <a:pt x="0" y="1156449"/>
                  </a:lnTo>
                  <a:cubicBezTo>
                    <a:pt x="0" y="1156449"/>
                    <a:pt x="0" y="1308849"/>
                    <a:pt x="152400" y="1308849"/>
                  </a:cubicBezTo>
                  <a:lnTo>
                    <a:pt x="7310197" y="1308849"/>
                  </a:lnTo>
                  <a:cubicBezTo>
                    <a:pt x="7310197" y="1308849"/>
                    <a:pt x="7462597" y="1308849"/>
                    <a:pt x="7462597" y="1156449"/>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sp>
          <p:nvSpPr>
            <p:cNvPr id="47" name="Shape 3206"/>
            <p:cNvSpPr/>
            <p:nvPr/>
          </p:nvSpPr>
          <p:spPr>
            <a:xfrm>
              <a:off x="0" y="408704"/>
              <a:ext cx="7462597" cy="2104606"/>
            </a:xfrm>
            <a:custGeom>
              <a:avLst/>
              <a:gdLst/>
              <a:ahLst/>
              <a:cxnLst/>
              <a:rect l="0" t="0" r="0" b="0"/>
              <a:pathLst>
                <a:path w="7462597" h="2104606">
                  <a:moveTo>
                    <a:pt x="152400" y="0"/>
                  </a:moveTo>
                  <a:cubicBezTo>
                    <a:pt x="152400" y="0"/>
                    <a:pt x="0" y="0"/>
                    <a:pt x="0" y="152400"/>
                  </a:cubicBezTo>
                  <a:lnTo>
                    <a:pt x="0" y="1952206"/>
                  </a:lnTo>
                  <a:cubicBezTo>
                    <a:pt x="0" y="1952206"/>
                    <a:pt x="0" y="2104606"/>
                    <a:pt x="152400" y="2104606"/>
                  </a:cubicBezTo>
                  <a:lnTo>
                    <a:pt x="7310197" y="2104606"/>
                  </a:lnTo>
                  <a:cubicBezTo>
                    <a:pt x="7310197" y="2104606"/>
                    <a:pt x="7462597" y="2104606"/>
                    <a:pt x="7462597" y="1952206"/>
                  </a:cubicBezTo>
                  <a:lnTo>
                    <a:pt x="7462597" y="152400"/>
                  </a:lnTo>
                  <a:cubicBezTo>
                    <a:pt x="7462597" y="152400"/>
                    <a:pt x="7462597" y="0"/>
                    <a:pt x="7310197" y="0"/>
                  </a:cubicBezTo>
                  <a:lnTo>
                    <a:pt x="152400" y="0"/>
                  </a:lnTo>
                  <a:close/>
                </a:path>
              </a:pathLst>
            </a:custGeom>
            <a:ln w="25400" cap="flat">
              <a:miter lim="100000"/>
            </a:ln>
          </p:spPr>
          <p:style>
            <a:lnRef idx="1">
              <a:srgbClr val="E4322B"/>
            </a:lnRef>
            <a:fillRef idx="0">
              <a:srgbClr val="000000">
                <a:alpha val="0"/>
              </a:srgbClr>
            </a:fillRef>
            <a:effectRef idx="0">
              <a:scrgbClr r="0" g="0" b="0"/>
            </a:effectRef>
            <a:fontRef idx="none"/>
          </p:style>
          <p:txBody>
            <a:bodyPr/>
            <a:lstStyle/>
            <a:p>
              <a:endParaRPr lang="ru-RU"/>
            </a:p>
          </p:txBody>
        </p:sp>
        <p:sp>
          <p:nvSpPr>
            <p:cNvPr id="48" name="Shape 3207"/>
            <p:cNvSpPr/>
            <p:nvPr/>
          </p:nvSpPr>
          <p:spPr>
            <a:xfrm>
              <a:off x="233648" y="2835830"/>
              <a:ext cx="6995300" cy="228270"/>
            </a:xfrm>
            <a:custGeom>
              <a:avLst/>
              <a:gdLst/>
              <a:ahLst/>
              <a:cxnLst/>
              <a:rect l="0" t="0" r="0" b="0"/>
              <a:pathLst>
                <a:path w="6995300" h="228270">
                  <a:moveTo>
                    <a:pt x="88900" y="0"/>
                  </a:moveTo>
                  <a:lnTo>
                    <a:pt x="6906400" y="0"/>
                  </a:lnTo>
                  <a:cubicBezTo>
                    <a:pt x="6995300" y="0"/>
                    <a:pt x="6995300" y="88900"/>
                    <a:pt x="6995300" y="88900"/>
                  </a:cubicBezTo>
                  <a:lnTo>
                    <a:pt x="6995300" y="139370"/>
                  </a:lnTo>
                  <a:cubicBezTo>
                    <a:pt x="6995300" y="228270"/>
                    <a:pt x="6906400" y="228270"/>
                    <a:pt x="6906400" y="228270"/>
                  </a:cubicBezTo>
                  <a:lnTo>
                    <a:pt x="88900" y="228270"/>
                  </a:lnTo>
                  <a:cubicBezTo>
                    <a:pt x="0" y="228270"/>
                    <a:pt x="0" y="139370"/>
                    <a:pt x="0" y="139370"/>
                  </a:cubicBezTo>
                  <a:lnTo>
                    <a:pt x="0" y="88900"/>
                  </a:lnTo>
                  <a:cubicBezTo>
                    <a:pt x="0" y="0"/>
                    <a:pt x="88900" y="0"/>
                    <a:pt x="88900" y="0"/>
                  </a:cubicBezTo>
                  <a:close/>
                </a:path>
              </a:pathLst>
            </a:custGeom>
            <a:ln w="0" cap="flat">
              <a:miter lim="100000"/>
            </a:ln>
          </p:spPr>
          <p:style>
            <a:lnRef idx="0">
              <a:srgbClr val="000000">
                <a:alpha val="0"/>
              </a:srgbClr>
            </a:lnRef>
            <a:fillRef idx="1">
              <a:srgbClr val="5C83B1"/>
            </a:fillRef>
            <a:effectRef idx="0">
              <a:scrgbClr r="0" g="0" b="0"/>
            </a:effectRef>
            <a:fontRef idx="none"/>
          </p:style>
          <p:txBody>
            <a:bodyPr/>
            <a:lstStyle/>
            <a:p>
              <a:endParaRPr lang="ru-RU"/>
            </a:p>
          </p:txBody>
        </p:sp>
        <p:sp>
          <p:nvSpPr>
            <p:cNvPr id="49" name="Shape 3208"/>
            <p:cNvSpPr/>
            <p:nvPr/>
          </p:nvSpPr>
          <p:spPr>
            <a:xfrm>
              <a:off x="233648" y="2835830"/>
              <a:ext cx="6995300" cy="228270"/>
            </a:xfrm>
            <a:custGeom>
              <a:avLst/>
              <a:gdLst/>
              <a:ahLst/>
              <a:cxnLst/>
              <a:rect l="0" t="0" r="0" b="0"/>
              <a:pathLst>
                <a:path w="6995300" h="228270">
                  <a:moveTo>
                    <a:pt x="88900" y="0"/>
                  </a:moveTo>
                  <a:cubicBezTo>
                    <a:pt x="88900" y="0"/>
                    <a:pt x="0" y="0"/>
                    <a:pt x="0" y="88900"/>
                  </a:cubicBezTo>
                  <a:lnTo>
                    <a:pt x="0" y="139370"/>
                  </a:lnTo>
                  <a:cubicBezTo>
                    <a:pt x="0" y="139370"/>
                    <a:pt x="0" y="228270"/>
                    <a:pt x="88900" y="228270"/>
                  </a:cubicBezTo>
                  <a:lnTo>
                    <a:pt x="6906400" y="228270"/>
                  </a:lnTo>
                  <a:cubicBezTo>
                    <a:pt x="6906400" y="228270"/>
                    <a:pt x="6995300" y="228270"/>
                    <a:pt x="6995300" y="139370"/>
                  </a:cubicBezTo>
                  <a:lnTo>
                    <a:pt x="6995300" y="88900"/>
                  </a:lnTo>
                  <a:cubicBezTo>
                    <a:pt x="6995300" y="88900"/>
                    <a:pt x="6995300" y="0"/>
                    <a:pt x="6906400" y="0"/>
                  </a:cubicBezTo>
                  <a:lnTo>
                    <a:pt x="88900" y="0"/>
                  </a:lnTo>
                  <a:close/>
                </a:path>
              </a:pathLst>
            </a:custGeom>
            <a:ln w="12700" cap="flat">
              <a:miter lim="100000"/>
            </a:ln>
          </p:spPr>
          <p:style>
            <a:lnRef idx="1">
              <a:srgbClr val="A0D4ED"/>
            </a:lnRef>
            <a:fillRef idx="0">
              <a:srgbClr val="000000">
                <a:alpha val="0"/>
              </a:srgbClr>
            </a:fillRef>
            <a:effectRef idx="0">
              <a:scrgbClr r="0" g="0" b="0"/>
            </a:effectRef>
            <a:fontRef idx="none"/>
          </p:style>
          <p:txBody>
            <a:bodyPr/>
            <a:lstStyle/>
            <a:p>
              <a:endParaRPr lang="ru-RU"/>
            </a:p>
          </p:txBody>
        </p:sp>
        <p:sp>
          <p:nvSpPr>
            <p:cNvPr id="50" name="Shape 3209"/>
            <p:cNvSpPr/>
            <p:nvPr/>
          </p:nvSpPr>
          <p:spPr>
            <a:xfrm>
              <a:off x="150650" y="6209446"/>
              <a:ext cx="7174599" cy="899808"/>
            </a:xfrm>
            <a:custGeom>
              <a:avLst/>
              <a:gdLst/>
              <a:ahLst/>
              <a:cxnLst/>
              <a:rect l="0" t="0" r="0" b="0"/>
              <a:pathLst>
                <a:path w="7174599" h="899808">
                  <a:moveTo>
                    <a:pt x="71996" y="0"/>
                  </a:moveTo>
                  <a:lnTo>
                    <a:pt x="7102602" y="0"/>
                  </a:lnTo>
                  <a:cubicBezTo>
                    <a:pt x="7174599" y="0"/>
                    <a:pt x="7174599" y="71996"/>
                    <a:pt x="7174599" y="71996"/>
                  </a:cubicBezTo>
                  <a:lnTo>
                    <a:pt x="7174599" y="827799"/>
                  </a:lnTo>
                  <a:cubicBezTo>
                    <a:pt x="7174599" y="899808"/>
                    <a:pt x="7102602" y="899808"/>
                    <a:pt x="7102602" y="899808"/>
                  </a:cubicBezTo>
                  <a:lnTo>
                    <a:pt x="71996" y="899808"/>
                  </a:lnTo>
                  <a:cubicBezTo>
                    <a:pt x="0" y="899808"/>
                    <a:pt x="0" y="827799"/>
                    <a:pt x="0" y="827799"/>
                  </a:cubicBezTo>
                  <a:lnTo>
                    <a:pt x="0" y="71996"/>
                  </a:lnTo>
                  <a:cubicBezTo>
                    <a:pt x="0" y="0"/>
                    <a:pt x="71996" y="0"/>
                    <a:pt x="71996" y="0"/>
                  </a:cubicBezTo>
                  <a:close/>
                </a:path>
              </a:pathLst>
            </a:custGeom>
            <a:ln w="0" cap="flat">
              <a:miter lim="100000"/>
            </a:ln>
          </p:spPr>
          <p:style>
            <a:lnRef idx="0">
              <a:srgbClr val="000000">
                <a:alpha val="0"/>
              </a:srgbClr>
            </a:lnRef>
            <a:fillRef idx="1">
              <a:srgbClr val="E9B939"/>
            </a:fillRef>
            <a:effectRef idx="0">
              <a:scrgbClr r="0" g="0" b="0"/>
            </a:effectRef>
            <a:fontRef idx="none"/>
          </p:style>
          <p:txBody>
            <a:bodyPr/>
            <a:lstStyle/>
            <a:p>
              <a:endParaRPr lang="ru-RU"/>
            </a:p>
          </p:txBody>
        </p:sp>
        <p:sp>
          <p:nvSpPr>
            <p:cNvPr id="51" name="Shape 3210"/>
            <p:cNvSpPr/>
            <p:nvPr/>
          </p:nvSpPr>
          <p:spPr>
            <a:xfrm>
              <a:off x="144003" y="6197501"/>
              <a:ext cx="7174599" cy="899808"/>
            </a:xfrm>
            <a:custGeom>
              <a:avLst/>
              <a:gdLst/>
              <a:ahLst/>
              <a:cxnLst/>
              <a:rect l="0" t="0" r="0" b="0"/>
              <a:pathLst>
                <a:path w="7174599" h="899808">
                  <a:moveTo>
                    <a:pt x="71996" y="0"/>
                  </a:moveTo>
                  <a:cubicBezTo>
                    <a:pt x="71996" y="0"/>
                    <a:pt x="0" y="0"/>
                    <a:pt x="0" y="71996"/>
                  </a:cubicBezTo>
                  <a:lnTo>
                    <a:pt x="0" y="827799"/>
                  </a:lnTo>
                  <a:cubicBezTo>
                    <a:pt x="0" y="827799"/>
                    <a:pt x="0" y="899808"/>
                    <a:pt x="71996" y="899808"/>
                  </a:cubicBezTo>
                  <a:lnTo>
                    <a:pt x="7102602" y="899808"/>
                  </a:lnTo>
                  <a:cubicBezTo>
                    <a:pt x="7102602" y="899808"/>
                    <a:pt x="7174599" y="899808"/>
                    <a:pt x="7174599" y="827799"/>
                  </a:cubicBezTo>
                  <a:lnTo>
                    <a:pt x="7174599" y="71996"/>
                  </a:lnTo>
                  <a:cubicBezTo>
                    <a:pt x="7174599" y="71996"/>
                    <a:pt x="7174599" y="0"/>
                    <a:pt x="7102602"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52" name="Rectangle 3211"/>
            <p:cNvSpPr/>
            <p:nvPr/>
          </p:nvSpPr>
          <p:spPr>
            <a:xfrm rot="10800000" flipV="1">
              <a:off x="728070" y="6267749"/>
              <a:ext cx="6744258" cy="799207"/>
            </a:xfrm>
            <a:prstGeom prst="rect">
              <a:avLst/>
            </a:prstGeom>
            <a:ln>
              <a:noFill/>
            </a:ln>
          </p:spPr>
          <p:txBody>
            <a:bodyPr vert="horz" lIns="0" tIns="0" rIns="0" bIns="0" rtlCol="0">
              <a:noAutofit/>
            </a:bodyPr>
            <a:lstStyle/>
            <a:p>
              <a:pPr>
                <a:lnSpc>
                  <a:spcPts val="1000"/>
                </a:lnSpc>
              </a:pPr>
              <a:r>
                <a:rPr lang="ru-RU" sz="1100" spc="-15" dirty="0" smtClean="0">
                  <a:solidFill>
                    <a:srgbClr val="181717"/>
                  </a:solidFill>
                  <a:effectLst/>
                  <a:latin typeface="Calibri" panose="020F0502020204030204" pitchFamily="34" charset="0"/>
                  <a:ea typeface="Calibri" panose="020F0502020204030204" pitchFamily="34" charset="0"/>
                </a:rPr>
                <a:t>За</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несоблюдение</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гражданским</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служащим</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ограничений</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и</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запретов,</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требований</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о</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предотвращении</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или</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об</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урегулировании</a:t>
              </a:r>
              <a:r>
                <a:rPr lang="ru-RU" sz="1100" spc="20" dirty="0" smtClean="0">
                  <a:solidFill>
                    <a:srgbClr val="181717"/>
                  </a:solidFill>
                  <a:effectLst/>
                  <a:latin typeface="Calibri" panose="020F0502020204030204" pitchFamily="34" charset="0"/>
                  <a:ea typeface="Calibri" panose="020F0502020204030204" pitchFamily="34" charset="0"/>
                </a:rPr>
                <a:t> </a:t>
              </a:r>
              <a:r>
                <a:rPr lang="ru-RU" sz="1100" spc="-15" dirty="0" smtClean="0">
                  <a:solidFill>
                    <a:srgbClr val="181717"/>
                  </a:solidFill>
                  <a:effectLst/>
                  <a:latin typeface="Calibri" panose="020F0502020204030204" pitchFamily="34" charset="0"/>
                  <a:ea typeface="Calibri" panose="020F0502020204030204" pitchFamily="34" charset="0"/>
                </a:rPr>
                <a:t>конфликта </a:t>
              </a:r>
              <a:r>
                <a:rPr lang="ru-RU" sz="1100" spc="-10" dirty="0" smtClean="0">
                  <a:solidFill>
                    <a:srgbClr val="181717"/>
                  </a:solidFill>
                  <a:latin typeface="Calibri" panose="020F0502020204030204" pitchFamily="34" charset="0"/>
                  <a:ea typeface="Calibri" panose="020F0502020204030204" pitchFamily="34" charset="0"/>
                </a:rPr>
                <a:t>интересов</a:t>
              </a:r>
              <a:r>
                <a:rPr lang="ru-RU" sz="1100" spc="25"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и</a:t>
              </a:r>
              <a:r>
                <a:rPr lang="ru-RU" sz="1100" spc="20"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неисполнение</a:t>
              </a:r>
              <a:r>
                <a:rPr lang="ru-RU" sz="1100" spc="25"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обязанностей,</a:t>
              </a:r>
              <a:r>
                <a:rPr lang="ru-RU" sz="1100" spc="25"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установленных</a:t>
              </a:r>
              <a:r>
                <a:rPr lang="ru-RU" sz="1100" spc="25"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в</a:t>
              </a:r>
              <a:r>
                <a:rPr lang="ru-RU" sz="1100" spc="25"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целях</a:t>
              </a:r>
              <a:r>
                <a:rPr lang="ru-RU" sz="1100" spc="25"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противодействия</a:t>
              </a:r>
              <a:r>
                <a:rPr lang="ru-RU" sz="1100" spc="20"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коррупции,</a:t>
              </a:r>
              <a:r>
                <a:rPr lang="ru-RU" sz="1100" spc="25"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налагаются</a:t>
              </a:r>
              <a:r>
                <a:rPr lang="ru-RU" sz="1100" spc="20" dirty="0" smtClean="0">
                  <a:solidFill>
                    <a:srgbClr val="181717"/>
                  </a:solidFill>
                  <a:latin typeface="Calibri" panose="020F0502020204030204" pitchFamily="34" charset="0"/>
                  <a:ea typeface="Calibri" panose="020F0502020204030204" pitchFamily="34" charset="0"/>
                </a:rPr>
                <a:t> </a:t>
              </a:r>
              <a:r>
                <a:rPr lang="ru-RU" sz="1100" spc="-10" dirty="0" smtClean="0">
                  <a:solidFill>
                    <a:srgbClr val="181717"/>
                  </a:solidFill>
                  <a:latin typeface="Calibri" panose="020F0502020204030204" pitchFamily="34" charset="0"/>
                  <a:ea typeface="Calibri" panose="020F0502020204030204" pitchFamily="34" charset="0"/>
                </a:rPr>
                <a:t>следующие взыскания:</a:t>
              </a:r>
              <a:r>
                <a:rPr lang="ru-RU" sz="1100" spc="35" dirty="0" smtClean="0">
                  <a:solidFill>
                    <a:srgbClr val="181717"/>
                  </a:solidFill>
                  <a:latin typeface="Calibri" panose="020F0502020204030204" pitchFamily="34" charset="0"/>
                  <a:ea typeface="Calibri" panose="020F0502020204030204" pitchFamily="34" charset="0"/>
                </a:rPr>
                <a:t> </a:t>
              </a:r>
            </a:p>
            <a:p>
              <a:pPr marL="228600" indent="-228600">
                <a:lnSpc>
                  <a:spcPts val="1000"/>
                </a:lnSpc>
                <a:buAutoNum type="arabicParenR"/>
              </a:pPr>
              <a:r>
                <a:rPr lang="ru-RU" sz="1100" spc="35" dirty="0" smtClean="0">
                  <a:solidFill>
                    <a:srgbClr val="181717"/>
                  </a:solidFill>
                  <a:latin typeface="Calibri" panose="020F0502020204030204" pitchFamily="34" charset="0"/>
                  <a:ea typeface="Calibri" panose="020F0502020204030204" pitchFamily="34" charset="0"/>
                </a:rPr>
                <a:t>замечание;</a:t>
              </a:r>
            </a:p>
            <a:p>
              <a:pPr marL="228600" indent="-228600">
                <a:lnSpc>
                  <a:spcPts val="1000"/>
                </a:lnSpc>
                <a:buAutoNum type="arabicParenR"/>
              </a:pPr>
              <a:r>
                <a:rPr lang="ru-RU" sz="1100" spc="35" dirty="0" smtClean="0">
                  <a:solidFill>
                    <a:srgbClr val="181717"/>
                  </a:solidFill>
                  <a:latin typeface="Calibri" panose="020F0502020204030204" pitchFamily="34" charset="0"/>
                  <a:ea typeface="Calibri" panose="020F0502020204030204" pitchFamily="34" charset="0"/>
                </a:rPr>
                <a:t>выговор;</a:t>
              </a:r>
            </a:p>
            <a:p>
              <a:pPr marL="228600" indent="-228600">
                <a:lnSpc>
                  <a:spcPts val="1000"/>
                </a:lnSpc>
                <a:buAutoNum type="arabicParenR"/>
              </a:pPr>
              <a:r>
                <a:rPr lang="ru-RU" sz="1100" dirty="0" smtClean="0">
                  <a:solidFill>
                    <a:srgbClr val="000000"/>
                  </a:solidFill>
                  <a:latin typeface="Calibri" panose="020F0502020204030204" pitchFamily="34" charset="0"/>
                  <a:ea typeface="Calibri" panose="020F0502020204030204" pitchFamily="34" charset="0"/>
                </a:rPr>
                <a:t>предупреждение о неполном должностном соответствии;</a:t>
              </a:r>
            </a:p>
            <a:p>
              <a:pPr marL="228600" indent="-228600">
                <a:lnSpc>
                  <a:spcPts val="1000"/>
                </a:lnSpc>
                <a:buAutoNum type="arabicParenR"/>
              </a:pPr>
              <a:r>
                <a:rPr lang="ru-RU" sz="1100" dirty="0" smtClean="0">
                  <a:solidFill>
                    <a:srgbClr val="000000"/>
                  </a:solidFill>
                  <a:latin typeface="Calibri" panose="020F0502020204030204" pitchFamily="34" charset="0"/>
                  <a:ea typeface="Calibri" panose="020F0502020204030204" pitchFamily="34" charset="0"/>
                </a:rPr>
                <a:t>увольнение в связи с утратой доверия.</a:t>
              </a:r>
            </a:p>
            <a:p>
              <a:pPr>
                <a:lnSpc>
                  <a:spcPct val="107000"/>
                </a:lnSpc>
                <a:spcAft>
                  <a:spcPts val="800"/>
                </a:spcAft>
              </a:pPr>
              <a:r>
                <a:rPr lang="ru-RU" sz="850" spc="40" dirty="0" smtClean="0">
                  <a:solidFill>
                    <a:srgbClr val="181717"/>
                  </a:solidFill>
                  <a:effectLst/>
                  <a:latin typeface="Calibri" panose="020F0502020204030204" pitchFamily="34" charset="0"/>
                  <a:ea typeface="Calibri" panose="020F0502020204030204" pitchFamily="34"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53" name="Rectangle 3212"/>
            <p:cNvSpPr/>
            <p:nvPr/>
          </p:nvSpPr>
          <p:spPr>
            <a:xfrm>
              <a:off x="770298" y="6405402"/>
              <a:ext cx="7809316" cy="134951"/>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55" name="Rectangle 3214"/>
            <p:cNvSpPr/>
            <p:nvPr/>
          </p:nvSpPr>
          <p:spPr>
            <a:xfrm>
              <a:off x="7207808" y="6405402"/>
              <a:ext cx="39813" cy="134951"/>
            </a:xfrm>
            <a:prstGeom prst="rect">
              <a:avLst/>
            </a:prstGeom>
            <a:ln>
              <a:noFill/>
            </a:ln>
          </p:spPr>
          <p:txBody>
            <a:bodyPr vert="horz" lIns="0" tIns="0" rIns="0" bIns="0" rtlCol="0">
              <a:noAutofit/>
            </a:bodyPr>
            <a:lstStyle/>
            <a:p>
              <a:pPr>
                <a:lnSpc>
                  <a:spcPct val="107000"/>
                </a:lnSpc>
                <a:spcAft>
                  <a:spcPts val="800"/>
                </a:spcAft>
              </a:pPr>
              <a:r>
                <a:rPr lang="ru-RU" sz="850">
                  <a:solidFill>
                    <a:srgbClr val="181717"/>
                  </a:solidFill>
                  <a:effectLst/>
                  <a:latin typeface="Calibri" panose="020F0502020204030204" pitchFamily="34" charset="0"/>
                  <a:ea typeface="Calibri" panose="020F0502020204030204" pitchFamily="34" charset="0"/>
                </a:rPr>
                <a:t>:</a:t>
              </a:r>
              <a:endParaRPr lang="ru-RU" sz="1100">
                <a:solidFill>
                  <a:srgbClr val="000000"/>
                </a:solidFill>
                <a:effectLst/>
                <a:latin typeface="Calibri" panose="020F0502020204030204" pitchFamily="34" charset="0"/>
                <a:ea typeface="Calibri" panose="020F0502020204030204" pitchFamily="34" charset="0"/>
              </a:endParaRPr>
            </a:p>
          </p:txBody>
        </p:sp>
        <p:sp>
          <p:nvSpPr>
            <p:cNvPr id="56" name="Rectangle 3215"/>
            <p:cNvSpPr/>
            <p:nvPr/>
          </p:nvSpPr>
          <p:spPr>
            <a:xfrm>
              <a:off x="770300" y="6532402"/>
              <a:ext cx="39913" cy="134951"/>
            </a:xfrm>
            <a:prstGeom prst="rect">
              <a:avLst/>
            </a:prstGeom>
            <a:ln>
              <a:noFill/>
            </a:ln>
          </p:spPr>
          <p:txBody>
            <a:bodyPr vert="horz" lIns="0" tIns="0" rIns="0" bIns="0" rtlCol="0">
              <a:noAutofit/>
            </a:bodyPr>
            <a:lstStyle/>
            <a:p>
              <a:pPr>
                <a:lnSpc>
                  <a:spcPct val="107000"/>
                </a:lnSpc>
                <a:spcAft>
                  <a:spcPts val="800"/>
                </a:spcAft>
              </a:pPr>
              <a:r>
                <a:rPr lang="ru-RU" sz="85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59" name="Rectangle 3217"/>
            <p:cNvSpPr/>
            <p:nvPr/>
          </p:nvSpPr>
          <p:spPr>
            <a:xfrm>
              <a:off x="770300" y="6659351"/>
              <a:ext cx="39913" cy="134951"/>
            </a:xfrm>
            <a:prstGeom prst="rect">
              <a:avLst/>
            </a:prstGeom>
            <a:ln>
              <a:noFill/>
            </a:ln>
          </p:spPr>
          <p:txBody>
            <a:bodyPr vert="horz" lIns="0" tIns="0" rIns="0" bIns="0" rtlCol="0">
              <a:noAutofit/>
            </a:bodyPr>
            <a:lstStyle/>
            <a:p>
              <a:pPr>
                <a:lnSpc>
                  <a:spcPct val="107000"/>
                </a:lnSpc>
                <a:spcAft>
                  <a:spcPts val="800"/>
                </a:spcAft>
              </a:pPr>
              <a:r>
                <a:rPr lang="ru-RU" sz="85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62" name="Rectangle 3219"/>
            <p:cNvSpPr/>
            <p:nvPr/>
          </p:nvSpPr>
          <p:spPr>
            <a:xfrm>
              <a:off x="770300" y="6786301"/>
              <a:ext cx="39913" cy="134951"/>
            </a:xfrm>
            <a:prstGeom prst="rect">
              <a:avLst/>
            </a:prstGeom>
            <a:ln>
              <a:noFill/>
            </a:ln>
          </p:spPr>
          <p:txBody>
            <a:bodyPr vert="horz" lIns="0" tIns="0" rIns="0" bIns="0" rtlCol="0">
              <a:noAutofit/>
            </a:bodyPr>
            <a:lstStyle/>
            <a:p>
              <a:pPr>
                <a:lnSpc>
                  <a:spcPct val="107000"/>
                </a:lnSpc>
                <a:spcAft>
                  <a:spcPts val="800"/>
                </a:spcAft>
              </a:pPr>
              <a:r>
                <a:rPr lang="ru-RU" sz="85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65" name="Rectangle 3221"/>
            <p:cNvSpPr/>
            <p:nvPr/>
          </p:nvSpPr>
          <p:spPr>
            <a:xfrm>
              <a:off x="770300" y="6913250"/>
              <a:ext cx="39913" cy="134951"/>
            </a:xfrm>
            <a:prstGeom prst="rect">
              <a:avLst/>
            </a:prstGeom>
            <a:ln>
              <a:noFill/>
            </a:ln>
          </p:spPr>
          <p:txBody>
            <a:bodyPr vert="horz" lIns="0" tIns="0" rIns="0" bIns="0" rtlCol="0">
              <a:noAutofit/>
            </a:bodyPr>
            <a:lstStyle/>
            <a:p>
              <a:pPr>
                <a:lnSpc>
                  <a:spcPct val="107000"/>
                </a:lnSpc>
                <a:spcAft>
                  <a:spcPts val="800"/>
                </a:spcAft>
              </a:pPr>
              <a:r>
                <a:rPr lang="ru-RU" sz="85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68" name="Rectangle 3223"/>
            <p:cNvSpPr/>
            <p:nvPr/>
          </p:nvSpPr>
          <p:spPr>
            <a:xfrm>
              <a:off x="311299" y="5705987"/>
              <a:ext cx="555099" cy="2415413"/>
            </a:xfrm>
            <a:prstGeom prst="rect">
              <a:avLst/>
            </a:prstGeom>
            <a:ln>
              <a:noFill/>
            </a:ln>
          </p:spPr>
          <p:txBody>
            <a:bodyPr vert="horz" lIns="0" tIns="0" rIns="0" bIns="0" rtlCol="0">
              <a:noAutofit/>
            </a:bodyPr>
            <a:lstStyle/>
            <a:p>
              <a:pPr>
                <a:lnSpc>
                  <a:spcPct val="107000"/>
                </a:lnSpc>
                <a:spcAft>
                  <a:spcPts val="800"/>
                </a:spcAft>
              </a:pPr>
              <a:r>
                <a:rPr lang="ru-RU" sz="11000">
                  <a:solidFill>
                    <a:srgbClr val="A72A44"/>
                  </a:solidFill>
                  <a:effectLst/>
                  <a:latin typeface="Times New Roman" panose="02020603050405020304" pitchFamily="18" charset="0"/>
                  <a:ea typeface="Times New Roman" panose="02020603050405020304" pitchFamily="18" charset="0"/>
                </a:rPr>
                <a:t>!</a:t>
              </a:r>
              <a:endParaRPr lang="ru-RU" sz="1100">
                <a:solidFill>
                  <a:srgbClr val="000000"/>
                </a:solidFill>
                <a:effectLst/>
                <a:latin typeface="Calibri" panose="020F0502020204030204" pitchFamily="34" charset="0"/>
                <a:ea typeface="Calibri" panose="020F0502020204030204" pitchFamily="34" charset="0"/>
              </a:endParaRPr>
            </a:p>
          </p:txBody>
        </p:sp>
        <p:sp>
          <p:nvSpPr>
            <p:cNvPr id="69" name="Rectangle 3224"/>
            <p:cNvSpPr/>
            <p:nvPr/>
          </p:nvSpPr>
          <p:spPr>
            <a:xfrm>
              <a:off x="175367" y="457478"/>
              <a:ext cx="7221673" cy="2141380"/>
            </a:xfrm>
            <a:prstGeom prst="rect">
              <a:avLst/>
            </a:prstGeom>
            <a:ln>
              <a:noFill/>
            </a:ln>
          </p:spPr>
          <p:txBody>
            <a:bodyPr vert="horz" lIns="0" tIns="0" rIns="0" bIns="0" rtlCol="0">
              <a:noAutofit/>
            </a:bodyPr>
            <a:lstStyle/>
            <a:p>
              <a:pPr algn="just">
                <a:lnSpc>
                  <a:spcPts val="1500"/>
                </a:lnSpc>
                <a:spcAft>
                  <a:spcPts val="800"/>
                </a:spcAft>
              </a:pPr>
              <a:r>
                <a:rPr lang="ru-RU" sz="1600" spc="20" dirty="0">
                  <a:solidFill>
                    <a:srgbClr val="181717"/>
                  </a:solidFill>
                  <a:effectLst/>
                  <a:latin typeface="Calibri" panose="020F0502020204030204" pitchFamily="34" charset="0"/>
                  <a:ea typeface="Calibri" panose="020F0502020204030204" pitchFamily="34" charset="0"/>
                </a:rPr>
                <a:t>ля,</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как</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только</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ему</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станет</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об</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этом</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известно,</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и</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предпринять</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меры</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a:solidFill>
                    <a:srgbClr val="181717"/>
                  </a:solidFill>
                  <a:effectLst/>
                  <a:latin typeface="Calibri" panose="020F0502020204030204" pitchFamily="34" charset="0"/>
                  <a:ea typeface="Calibri" panose="020F0502020204030204" pitchFamily="34" charset="0"/>
                </a:rPr>
                <a:t>по</a:t>
              </a:r>
              <a:r>
                <a:rPr lang="ru-RU" sz="1600" spc="70" dirty="0">
                  <a:solidFill>
                    <a:srgbClr val="181717"/>
                  </a:solidFill>
                  <a:effectLst/>
                  <a:latin typeface="Calibri" panose="020F0502020204030204" pitchFamily="34" charset="0"/>
                  <a:ea typeface="Calibri" panose="020F0502020204030204" pitchFamily="34" charset="0"/>
                </a:rPr>
                <a:t> </a:t>
              </a:r>
              <a:r>
                <a:rPr lang="ru-RU" sz="1600" spc="20" dirty="0" smtClean="0">
                  <a:solidFill>
                    <a:srgbClr val="181717"/>
                  </a:solidFill>
                  <a:effectLst/>
                  <a:latin typeface="Calibri" panose="020F0502020204030204" pitchFamily="34" charset="0"/>
                  <a:ea typeface="Calibri" panose="020F0502020204030204" pitchFamily="34" charset="0"/>
                </a:rPr>
                <a:t>предотвращению </a:t>
              </a:r>
              <a:r>
                <a:rPr lang="ru-RU" sz="1600" spc="70" dirty="0" smtClean="0">
                  <a:solidFill>
                    <a:srgbClr val="181717"/>
                  </a:solidFill>
                  <a:effectLst/>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или</a:t>
              </a:r>
              <a:r>
                <a:rPr lang="ru-RU" sz="1600" spc="130"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урегулированию</a:t>
              </a:r>
              <a:r>
                <a:rPr lang="ru-RU" sz="1600" spc="130"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конфликта</a:t>
              </a:r>
              <a:r>
                <a:rPr lang="ru-RU" sz="1600" spc="130"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интересов.</a:t>
              </a:r>
              <a:r>
                <a:rPr lang="ru-RU" sz="1600" spc="130"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Предотвращение</a:t>
              </a:r>
              <a:r>
                <a:rPr lang="ru-RU" sz="1600" spc="130"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или</a:t>
              </a:r>
              <a:r>
                <a:rPr lang="ru-RU" sz="1600" spc="130"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урегулирование</a:t>
              </a:r>
              <a:r>
                <a:rPr lang="ru-RU" sz="1600" spc="7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конфликта</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интересов</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может</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состоять</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в</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изменении</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должностного</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или</a:t>
              </a:r>
              <a:r>
                <a:rPr lang="ru-RU" sz="1600" spc="135" dirty="0">
                  <a:solidFill>
                    <a:srgbClr val="181717"/>
                  </a:solidFill>
                  <a:latin typeface="Calibri" panose="020F0502020204030204" pitchFamily="34" charset="0"/>
                  <a:ea typeface="Calibri" panose="020F0502020204030204" pitchFamily="34" charset="0"/>
                </a:rPr>
                <a:t> </a:t>
              </a:r>
              <a:r>
                <a:rPr lang="ru-RU" sz="1600" spc="35" dirty="0">
                  <a:solidFill>
                    <a:srgbClr val="181717"/>
                  </a:solidFill>
                  <a:latin typeface="Calibri" panose="020F0502020204030204" pitchFamily="34" charset="0"/>
                  <a:ea typeface="Calibri" panose="020F0502020204030204" pitchFamily="34" charset="0"/>
                </a:rPr>
                <a:t>служебного</a:t>
              </a:r>
              <a:r>
                <a:rPr lang="ru-RU" sz="1600" spc="75"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положения</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гражданского</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служащего,</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вплоть</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до</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его</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отстранения</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от</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исполнения</a:t>
              </a:r>
              <a:r>
                <a:rPr lang="ru-RU" sz="1600" spc="70" dirty="0">
                  <a:solidFill>
                    <a:srgbClr val="181717"/>
                  </a:solidFill>
                  <a:latin typeface="Calibri" panose="020F0502020204030204" pitchFamily="34" charset="0"/>
                  <a:ea typeface="Calibri" panose="020F0502020204030204" pitchFamily="34" charset="0"/>
                </a:rPr>
                <a:t> </a:t>
              </a:r>
              <a:r>
                <a:rPr lang="ru-RU" sz="1600" spc="20" dirty="0" smtClean="0">
                  <a:solidFill>
                    <a:srgbClr val="181717"/>
                  </a:solidFill>
                  <a:latin typeface="Calibri" panose="020F0502020204030204" pitchFamily="34" charset="0"/>
                  <a:ea typeface="Calibri" panose="020F0502020204030204" pitchFamily="34" charset="0"/>
                </a:rPr>
                <a:t>долж</a:t>
              </a:r>
              <a:r>
                <a:rPr lang="ru-RU" sz="1600" spc="25" dirty="0">
                  <a:solidFill>
                    <a:srgbClr val="181717"/>
                  </a:solidFill>
                  <a:latin typeface="Calibri" panose="020F0502020204030204" pitchFamily="34" charset="0"/>
                  <a:ea typeface="Calibri" panose="020F0502020204030204" pitchFamily="34" charset="0"/>
                </a:rPr>
                <a:t>ностных</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(служебных)</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обязанностей</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в</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установленном</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порядке</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и</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(или)</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в</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отказе</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его</a:t>
              </a:r>
              <a:r>
                <a:rPr lang="ru-RU" sz="1600" spc="75" dirty="0">
                  <a:solidFill>
                    <a:srgbClr val="181717"/>
                  </a:solidFill>
                  <a:latin typeface="Calibri" panose="020F0502020204030204" pitchFamily="34" charset="0"/>
                  <a:ea typeface="Calibri" panose="020F0502020204030204" pitchFamily="34" charset="0"/>
                </a:rPr>
                <a:t> </a:t>
              </a:r>
              <a:r>
                <a:rPr lang="ru-RU" sz="1600" spc="25" dirty="0">
                  <a:solidFill>
                    <a:srgbClr val="181717"/>
                  </a:solidFill>
                  <a:latin typeface="Calibri" panose="020F0502020204030204" pitchFamily="34" charset="0"/>
                  <a:ea typeface="Calibri" panose="020F0502020204030204" pitchFamily="34" charset="0"/>
                </a:rPr>
                <a:t>от</a:t>
              </a:r>
              <a:r>
                <a:rPr lang="ru-RU" sz="1600" spc="7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выгоды,</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явившейся</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причиной</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возникновения</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конфликта</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интересов</a:t>
              </a:r>
              <a:r>
                <a:rPr lang="ru-RU" sz="1600" spc="30" dirty="0" smtClean="0">
                  <a:solidFill>
                    <a:srgbClr val="181717"/>
                  </a:solidFill>
                  <a:latin typeface="Calibri" panose="020F0502020204030204" pitchFamily="34" charset="0"/>
                  <a:ea typeface="Calibri" panose="020F0502020204030204" pitchFamily="34" charset="0"/>
                </a:rPr>
                <a:t>.</a:t>
              </a:r>
            </a:p>
            <a:p>
              <a:pPr algn="just">
                <a:lnSpc>
                  <a:spcPts val="1500"/>
                </a:lnSpc>
                <a:spcAft>
                  <a:spcPts val="800"/>
                </a:spcAft>
              </a:pPr>
              <a:r>
                <a:rPr lang="ru-RU" sz="1600" spc="20" dirty="0" smtClean="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Непринятие</a:t>
              </a:r>
              <a:r>
                <a:rPr lang="ru-RU" sz="1600" spc="75"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гражданским</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служащим,</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являющимся</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стороной</a:t>
              </a:r>
              <a:r>
                <a:rPr lang="ru-RU" sz="1600" spc="70"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конфликта</a:t>
              </a:r>
              <a:r>
                <a:rPr lang="ru-RU" sz="1600" spc="75" dirty="0">
                  <a:solidFill>
                    <a:srgbClr val="181717"/>
                  </a:solidFill>
                  <a:latin typeface="Calibri" panose="020F0502020204030204" pitchFamily="34" charset="0"/>
                  <a:ea typeface="Calibri" panose="020F0502020204030204" pitchFamily="34" charset="0"/>
                </a:rPr>
                <a:t> </a:t>
              </a:r>
              <a:r>
                <a:rPr lang="ru-RU" sz="1600" spc="20" dirty="0">
                  <a:solidFill>
                    <a:srgbClr val="181717"/>
                  </a:solidFill>
                  <a:latin typeface="Calibri" panose="020F0502020204030204" pitchFamily="34" charset="0"/>
                  <a:ea typeface="Calibri" panose="020F0502020204030204" pitchFamily="34" charset="0"/>
                </a:rPr>
                <a:t>интересов,</a:t>
              </a:r>
              <a:r>
                <a:rPr lang="ru-RU" sz="1600" spc="7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мер</a:t>
              </a:r>
              <a:r>
                <a:rPr lang="ru-RU" sz="1600" spc="13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по</a:t>
              </a:r>
              <a:r>
                <a:rPr lang="ru-RU" sz="1600" spc="13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предотвращению</a:t>
              </a:r>
              <a:r>
                <a:rPr lang="ru-RU" sz="1600" spc="13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или</a:t>
              </a:r>
              <a:r>
                <a:rPr lang="ru-RU" sz="1600" spc="13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урегулированию</a:t>
              </a:r>
              <a:r>
                <a:rPr lang="ru-RU" sz="1600" spc="13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конфликта</a:t>
              </a:r>
              <a:r>
                <a:rPr lang="ru-RU" sz="1600" spc="13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интересов</a:t>
              </a:r>
              <a:r>
                <a:rPr lang="ru-RU" sz="1600" spc="13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является</a:t>
              </a:r>
              <a:r>
                <a:rPr lang="ru-RU" sz="1600" spc="130" dirty="0">
                  <a:solidFill>
                    <a:srgbClr val="181717"/>
                  </a:solidFill>
                  <a:latin typeface="Calibri" panose="020F0502020204030204" pitchFamily="34" charset="0"/>
                  <a:ea typeface="Calibri" panose="020F0502020204030204" pitchFamily="34" charset="0"/>
                </a:rPr>
                <a:t> </a:t>
              </a:r>
              <a:r>
                <a:rPr lang="ru-RU" sz="1600" spc="30" dirty="0" smtClean="0">
                  <a:solidFill>
                    <a:srgbClr val="181717"/>
                  </a:solidFill>
                  <a:latin typeface="Calibri" panose="020F0502020204030204" pitchFamily="34" charset="0"/>
                  <a:ea typeface="Calibri" panose="020F0502020204030204" pitchFamily="34" charset="0"/>
                </a:rPr>
                <a:t>пра</a:t>
              </a:r>
              <a:r>
                <a:rPr lang="ru-RU" sz="1600" spc="30" dirty="0">
                  <a:solidFill>
                    <a:srgbClr val="181717"/>
                  </a:solidFill>
                  <a:latin typeface="Calibri" panose="020F0502020204030204" pitchFamily="34" charset="0"/>
                  <a:ea typeface="Calibri" panose="020F0502020204030204" pitchFamily="34" charset="0"/>
                </a:rPr>
                <a:t>вонарушением,</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влекущим</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увольнение</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указанного</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лица</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в</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связи</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с</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утратой</a:t>
              </a:r>
              <a:r>
                <a:rPr lang="ru-RU" sz="1600" spc="100" dirty="0">
                  <a:solidFill>
                    <a:srgbClr val="181717"/>
                  </a:solidFill>
                  <a:latin typeface="Calibri" panose="020F0502020204030204" pitchFamily="34" charset="0"/>
                  <a:ea typeface="Calibri" panose="020F0502020204030204" pitchFamily="34" charset="0"/>
                </a:rPr>
                <a:t> </a:t>
              </a:r>
              <a:r>
                <a:rPr lang="ru-RU" sz="1600" spc="30" dirty="0">
                  <a:solidFill>
                    <a:srgbClr val="181717"/>
                  </a:solidFill>
                  <a:latin typeface="Calibri" panose="020F0502020204030204" pitchFamily="34" charset="0"/>
                  <a:ea typeface="Calibri" panose="020F0502020204030204" pitchFamily="34" charset="0"/>
                </a:rPr>
                <a:t>доверия</a:t>
              </a:r>
              <a:endParaRPr lang="ru-RU" sz="16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8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8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8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800" dirty="0" smtClean="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8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8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10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0" name="Rectangle 3225"/>
            <p:cNvSpPr/>
            <p:nvPr/>
          </p:nvSpPr>
          <p:spPr>
            <a:xfrm>
              <a:off x="131299" y="753363"/>
              <a:ext cx="9644923"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1" name="Rectangle 3226"/>
            <p:cNvSpPr/>
            <p:nvPr/>
          </p:nvSpPr>
          <p:spPr>
            <a:xfrm>
              <a:off x="131299" y="966722"/>
              <a:ext cx="9640105"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2" name="Rectangle 3227"/>
            <p:cNvSpPr/>
            <p:nvPr/>
          </p:nvSpPr>
          <p:spPr>
            <a:xfrm>
              <a:off x="131299" y="1180083"/>
              <a:ext cx="9496393" cy="222271"/>
            </a:xfrm>
            <a:prstGeom prst="rect">
              <a:avLst/>
            </a:prstGeom>
            <a:ln>
              <a:noFill/>
            </a:ln>
          </p:spPr>
          <p:txBody>
            <a:bodyPr vert="horz" lIns="0" tIns="0" rIns="0" bIns="0" rtlCol="0">
              <a:noAutofit/>
            </a:bodyPr>
            <a:lstStyle/>
            <a:p>
              <a:pPr>
                <a:lnSpc>
                  <a:spcPct val="107000"/>
                </a:lnSpc>
                <a:spcAft>
                  <a:spcPts val="800"/>
                </a:spcAft>
              </a:pPr>
              <a:r>
                <a:rPr lang="ru-RU" sz="1100" dirty="0">
                  <a:solidFill>
                    <a:srgbClr val="000000"/>
                  </a:solidFill>
                  <a:effectLst/>
                  <a:latin typeface="Calibri" panose="020F0502020204030204" pitchFamily="34" charset="0"/>
                  <a:ea typeface="Calibri" panose="020F0502020204030204" pitchFamily="34" charset="0"/>
                </a:rPr>
                <a:t> </a:t>
              </a:r>
            </a:p>
          </p:txBody>
        </p:sp>
        <p:sp>
          <p:nvSpPr>
            <p:cNvPr id="74" name="Rectangle 3229"/>
            <p:cNvSpPr/>
            <p:nvPr/>
          </p:nvSpPr>
          <p:spPr>
            <a:xfrm>
              <a:off x="131299" y="1393443"/>
              <a:ext cx="9640274" cy="222272"/>
            </a:xfrm>
            <a:prstGeom prst="rect">
              <a:avLst/>
            </a:prstGeom>
            <a:ln>
              <a:noFill/>
            </a:ln>
          </p:spPr>
          <p:txBody>
            <a:bodyPr vert="horz" lIns="0" tIns="0" rIns="0" bIns="0" rtlCol="0">
              <a:noAutofit/>
            </a:bodyPr>
            <a:lstStyle/>
            <a:p>
              <a:pPr>
                <a:lnSpc>
                  <a:spcPct val="107000"/>
                </a:lnSpc>
                <a:spcAft>
                  <a:spcPts val="800"/>
                </a:spcAft>
              </a:pPr>
              <a:r>
                <a:rPr lang="ru-RU" sz="1100" dirty="0">
                  <a:solidFill>
                    <a:srgbClr val="000000"/>
                  </a:solidFill>
                  <a:effectLst/>
                  <a:latin typeface="Calibri" panose="020F0502020204030204" pitchFamily="34" charset="0"/>
                  <a:ea typeface="Calibri" panose="020F0502020204030204" pitchFamily="34" charset="0"/>
                </a:rPr>
                <a:t> </a:t>
              </a:r>
            </a:p>
          </p:txBody>
        </p:sp>
        <p:sp>
          <p:nvSpPr>
            <p:cNvPr id="75" name="Rectangle 3230"/>
            <p:cNvSpPr/>
            <p:nvPr/>
          </p:nvSpPr>
          <p:spPr>
            <a:xfrm>
              <a:off x="131299" y="1606803"/>
              <a:ext cx="7752067" cy="222272"/>
            </a:xfrm>
            <a:prstGeom prst="rect">
              <a:avLst/>
            </a:prstGeom>
            <a:ln>
              <a:noFill/>
            </a:ln>
          </p:spPr>
          <p:txBody>
            <a:bodyPr vert="horz" lIns="0" tIns="0" rIns="0" bIns="0" rtlCol="0">
              <a:noAutofit/>
            </a:bodyPr>
            <a:lstStyle/>
            <a:p>
              <a:pPr>
                <a:lnSpc>
                  <a:spcPct val="107000"/>
                </a:lnSpc>
                <a:spcAft>
                  <a:spcPts val="800"/>
                </a:spcAft>
              </a:pPr>
              <a:r>
                <a:rPr lang="ru-RU" sz="1100" dirty="0">
                  <a:solidFill>
                    <a:srgbClr val="000000"/>
                  </a:solidFill>
                  <a:effectLst/>
                  <a:latin typeface="Calibri" panose="020F0502020204030204" pitchFamily="34" charset="0"/>
                  <a:ea typeface="Calibri" panose="020F0502020204030204" pitchFamily="34" charset="0"/>
                </a:rPr>
                <a:t> </a:t>
              </a:r>
            </a:p>
          </p:txBody>
        </p:sp>
        <p:sp>
          <p:nvSpPr>
            <p:cNvPr id="76" name="Rectangle 3231"/>
            <p:cNvSpPr/>
            <p:nvPr/>
          </p:nvSpPr>
          <p:spPr>
            <a:xfrm>
              <a:off x="311299" y="1820163"/>
              <a:ext cx="9403568"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7" name="Rectangle 3232"/>
            <p:cNvSpPr/>
            <p:nvPr/>
          </p:nvSpPr>
          <p:spPr>
            <a:xfrm>
              <a:off x="131299" y="2033523"/>
              <a:ext cx="9491787" cy="222272"/>
            </a:xfrm>
            <a:prstGeom prst="rect">
              <a:avLst/>
            </a:prstGeom>
            <a:ln>
              <a:noFill/>
            </a:ln>
          </p:spPr>
          <p:txBody>
            <a:bodyPr vert="horz" lIns="0" tIns="0" rIns="0" bIns="0" rtlCol="0">
              <a:noAutofit/>
            </a:bodyPr>
            <a:lstStyle/>
            <a:p>
              <a:pPr>
                <a:lnSpc>
                  <a:spcPct val="107000"/>
                </a:lnSpc>
                <a:spcAft>
                  <a:spcPts val="800"/>
                </a:spcAft>
              </a:pPr>
              <a:r>
                <a:rPr lang="ru-RU" sz="1100" dirty="0">
                  <a:solidFill>
                    <a:srgbClr val="000000"/>
                  </a:solidFill>
                  <a:effectLst/>
                  <a:latin typeface="Calibri" panose="020F0502020204030204" pitchFamily="34" charset="0"/>
                  <a:ea typeface="Calibri" panose="020F0502020204030204" pitchFamily="34" charset="0"/>
                </a:rPr>
                <a:t> </a:t>
              </a:r>
            </a:p>
          </p:txBody>
        </p:sp>
        <p:sp>
          <p:nvSpPr>
            <p:cNvPr id="79" name="Rectangle 3234"/>
            <p:cNvSpPr/>
            <p:nvPr/>
          </p:nvSpPr>
          <p:spPr>
            <a:xfrm>
              <a:off x="131299" y="2246883"/>
              <a:ext cx="9397571"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0" name="Rectangle 3235"/>
            <p:cNvSpPr/>
            <p:nvPr/>
          </p:nvSpPr>
          <p:spPr>
            <a:xfrm>
              <a:off x="1719586" y="2857971"/>
              <a:ext cx="5590719" cy="254517"/>
            </a:xfrm>
            <a:prstGeom prst="rect">
              <a:avLst/>
            </a:prstGeom>
            <a:ln>
              <a:noFill/>
            </a:ln>
          </p:spPr>
          <p:txBody>
            <a:bodyPr vert="horz" lIns="0" tIns="0" rIns="0" bIns="0" rtlCol="0">
              <a:noAutofit/>
            </a:bodyPr>
            <a:lstStyle/>
            <a:p>
              <a:pPr>
                <a:lnSpc>
                  <a:spcPct val="107000"/>
                </a:lnSpc>
                <a:spcAft>
                  <a:spcPts val="800"/>
                </a:spcAft>
              </a:pPr>
              <a:r>
                <a:rPr lang="ru-RU" sz="14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ВЫПОЛНЕНИЕ ИНОЙ ОПЛАЧИВАЕМОЙ РАБОТЫ</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1" name="Rectangle 3236"/>
            <p:cNvSpPr/>
            <p:nvPr/>
          </p:nvSpPr>
          <p:spPr>
            <a:xfrm>
              <a:off x="282551" y="3275303"/>
              <a:ext cx="7007303" cy="1478187"/>
            </a:xfrm>
            <a:prstGeom prst="rect">
              <a:avLst/>
            </a:prstGeom>
            <a:ln>
              <a:noFill/>
            </a:ln>
          </p:spPr>
          <p:txBody>
            <a:bodyPr vert="horz" lIns="0" tIns="0" rIns="0" bIns="0" rtlCol="0">
              <a:noAutofit/>
            </a:bodyPr>
            <a:lstStyle/>
            <a:p>
              <a:pPr algn="just">
                <a:lnSpc>
                  <a:spcPts val="1800"/>
                </a:lnSpc>
                <a:spcAft>
                  <a:spcPts val="800"/>
                </a:spcAft>
              </a:pPr>
              <a:r>
                <a:rPr lang="ru-RU" sz="1700" spc="25" dirty="0" smtClean="0">
                  <a:solidFill>
                    <a:srgbClr val="181717"/>
                  </a:solidFill>
                  <a:latin typeface="Calibri" panose="020F0502020204030204" pitchFamily="34" charset="0"/>
                  <a:ea typeface="Calibri" panose="020F0502020204030204" pitchFamily="34" charset="0"/>
                </a:rPr>
                <a:t>Гражданский</a:t>
              </a:r>
              <a:r>
                <a:rPr lang="ru-RU" sz="1700" spc="75" dirty="0" smtClean="0">
                  <a:solidFill>
                    <a:srgbClr val="181717"/>
                  </a:solidFill>
                  <a:latin typeface="Calibri" panose="020F0502020204030204" pitchFamily="34" charset="0"/>
                  <a:ea typeface="Calibri" panose="020F0502020204030204" pitchFamily="34" charset="0"/>
                </a:rPr>
                <a:t> </a:t>
              </a:r>
              <a:r>
                <a:rPr lang="ru-RU" sz="1700" spc="25" dirty="0">
                  <a:solidFill>
                    <a:srgbClr val="181717"/>
                  </a:solidFill>
                  <a:latin typeface="Calibri" panose="020F0502020204030204" pitchFamily="34" charset="0"/>
                  <a:ea typeface="Calibri" panose="020F0502020204030204" pitchFamily="34" charset="0"/>
                </a:rPr>
                <a:t>служащий</a:t>
              </a:r>
              <a:r>
                <a:rPr lang="ru-RU" sz="1700" spc="75" dirty="0">
                  <a:solidFill>
                    <a:srgbClr val="181717"/>
                  </a:solidFill>
                  <a:latin typeface="Calibri" panose="020F0502020204030204" pitchFamily="34" charset="0"/>
                  <a:ea typeface="Calibri" panose="020F0502020204030204" pitchFamily="34" charset="0"/>
                </a:rPr>
                <a:t> </a:t>
              </a:r>
              <a:r>
                <a:rPr lang="ru-RU" sz="1700" spc="25" dirty="0">
                  <a:solidFill>
                    <a:srgbClr val="181717"/>
                  </a:solidFill>
                  <a:latin typeface="Calibri" panose="020F0502020204030204" pitchFamily="34" charset="0"/>
                  <a:ea typeface="Calibri" panose="020F0502020204030204" pitchFamily="34" charset="0"/>
                </a:rPr>
                <a:t>вправе</a:t>
              </a:r>
              <a:r>
                <a:rPr lang="ru-RU" sz="1700" spc="75" dirty="0">
                  <a:solidFill>
                    <a:srgbClr val="181717"/>
                  </a:solidFill>
                  <a:latin typeface="Calibri" panose="020F0502020204030204" pitchFamily="34" charset="0"/>
                  <a:ea typeface="Calibri" panose="020F0502020204030204" pitchFamily="34" charset="0"/>
                </a:rPr>
                <a:t> </a:t>
              </a:r>
              <a:r>
                <a:rPr lang="ru-RU" sz="1700" spc="25" dirty="0">
                  <a:solidFill>
                    <a:srgbClr val="181717"/>
                  </a:solidFill>
                  <a:latin typeface="Calibri" panose="020F0502020204030204" pitchFamily="34" charset="0"/>
                  <a:ea typeface="Calibri" panose="020F0502020204030204" pitchFamily="34" charset="0"/>
                </a:rPr>
                <a:t>с</a:t>
              </a:r>
              <a:r>
                <a:rPr lang="ru-RU" sz="1700" spc="75" dirty="0">
                  <a:solidFill>
                    <a:srgbClr val="181717"/>
                  </a:solidFill>
                  <a:latin typeface="Calibri" panose="020F0502020204030204" pitchFamily="34" charset="0"/>
                  <a:ea typeface="Calibri" panose="020F0502020204030204" pitchFamily="34" charset="0"/>
                </a:rPr>
                <a:t> </a:t>
              </a:r>
              <a:r>
                <a:rPr lang="ru-RU" sz="1700" spc="25" dirty="0">
                  <a:solidFill>
                    <a:srgbClr val="181717"/>
                  </a:solidFill>
                  <a:latin typeface="Calibri" panose="020F0502020204030204" pitchFamily="34" charset="0"/>
                  <a:ea typeface="Calibri" panose="020F0502020204030204" pitchFamily="34" charset="0"/>
                </a:rPr>
                <a:t>предварительным</a:t>
              </a:r>
              <a:r>
                <a:rPr lang="ru-RU" sz="1700" spc="75" dirty="0">
                  <a:solidFill>
                    <a:srgbClr val="181717"/>
                  </a:solidFill>
                  <a:latin typeface="Calibri" panose="020F0502020204030204" pitchFamily="34" charset="0"/>
                  <a:ea typeface="Calibri" panose="020F0502020204030204" pitchFamily="34" charset="0"/>
                </a:rPr>
                <a:t> </a:t>
              </a:r>
              <a:r>
                <a:rPr lang="ru-RU" sz="1700" spc="25" dirty="0">
                  <a:solidFill>
                    <a:srgbClr val="181717"/>
                  </a:solidFill>
                  <a:latin typeface="Calibri" panose="020F0502020204030204" pitchFamily="34" charset="0"/>
                  <a:ea typeface="Calibri" panose="020F0502020204030204" pitchFamily="34" charset="0"/>
                </a:rPr>
                <a:t>уведомлением</a:t>
              </a:r>
              <a:r>
                <a:rPr lang="ru-RU" sz="1700" spc="75" dirty="0">
                  <a:solidFill>
                    <a:srgbClr val="181717"/>
                  </a:solidFill>
                  <a:latin typeface="Calibri" panose="020F0502020204030204" pitchFamily="34" charset="0"/>
                  <a:ea typeface="Calibri" panose="020F0502020204030204" pitchFamily="34" charset="0"/>
                </a:rPr>
                <a:t> </a:t>
              </a:r>
              <a:r>
                <a:rPr lang="ru-RU" sz="1700" spc="25" dirty="0">
                  <a:solidFill>
                    <a:srgbClr val="181717"/>
                  </a:solidFill>
                  <a:latin typeface="Calibri" panose="020F0502020204030204" pitchFamily="34" charset="0"/>
                  <a:ea typeface="Calibri" panose="020F0502020204030204" pitchFamily="34" charset="0"/>
                </a:rPr>
                <a:t>представителя </a:t>
              </a:r>
              <a:r>
                <a:rPr lang="ru-RU" sz="1700" spc="30" dirty="0">
                  <a:solidFill>
                    <a:srgbClr val="181717"/>
                  </a:solidFill>
                  <a:latin typeface="Calibri" panose="020F0502020204030204" pitchFamily="34" charset="0"/>
                  <a:ea typeface="Calibri" panose="020F0502020204030204" pitchFamily="34" charset="0"/>
                </a:rPr>
                <a:t>нанимателя</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выполнять</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иную</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оплачиваемую</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работу,</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если</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это</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не</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повлечет</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за</a:t>
              </a:r>
              <a:r>
                <a:rPr lang="ru-RU" sz="1700" spc="12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собой конфликт интересов.</a:t>
              </a:r>
              <a:r>
                <a:rPr lang="ru-RU" sz="1700" spc="75" dirty="0">
                  <a:solidFill>
                    <a:srgbClr val="181717"/>
                  </a:solidFill>
                  <a:latin typeface="Calibri" panose="020F0502020204030204" pitchFamily="34" charset="0"/>
                  <a:ea typeface="Calibri" panose="020F0502020204030204" pitchFamily="34" charset="0"/>
                </a:rPr>
                <a:t> </a:t>
              </a:r>
              <a:r>
                <a:rPr lang="ru-RU" sz="1700" spc="30" dirty="0" smtClean="0">
                  <a:solidFill>
                    <a:srgbClr val="181717"/>
                  </a:solidFill>
                  <a:latin typeface="Calibri" panose="020F0502020204030204" pitchFamily="34" charset="0"/>
                  <a:ea typeface="Calibri" panose="020F0502020204030204" pitchFamily="34" charset="0"/>
                </a:rPr>
                <a:t>Форма</a:t>
              </a:r>
              <a:r>
                <a:rPr lang="ru-RU" sz="1700" spc="80" dirty="0" smtClean="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уведомления</a:t>
              </a:r>
              <a:r>
                <a:rPr lang="ru-RU" sz="1700" spc="75"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размещена</a:t>
              </a:r>
              <a:r>
                <a:rPr lang="ru-RU" sz="1700" spc="8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на</a:t>
              </a:r>
              <a:r>
                <a:rPr lang="ru-RU" sz="1700" spc="8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внутреннем</a:t>
              </a:r>
              <a:r>
                <a:rPr lang="ru-RU" sz="1700" spc="75"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портале</a:t>
              </a:r>
              <a:r>
                <a:rPr lang="ru-RU" sz="1700" spc="8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аппарата</a:t>
              </a:r>
              <a:r>
                <a:rPr lang="ru-RU" sz="1700" spc="10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Правительства</a:t>
              </a:r>
              <a:r>
                <a:rPr lang="ru-RU" sz="1700" spc="100" dirty="0">
                  <a:solidFill>
                    <a:srgbClr val="181717"/>
                  </a:solidFill>
                  <a:latin typeface="Calibri" panose="020F0502020204030204" pitchFamily="34" charset="0"/>
                  <a:ea typeface="Calibri" panose="020F0502020204030204" pitchFamily="34" charset="0"/>
                </a:rPr>
                <a:t> </a:t>
              </a:r>
              <a:r>
                <a:rPr lang="ru-RU" sz="1700" spc="30" dirty="0">
                  <a:solidFill>
                    <a:srgbClr val="181717"/>
                  </a:solidFill>
                  <a:latin typeface="Calibri" panose="020F0502020204030204" pitchFamily="34" charset="0"/>
                  <a:ea typeface="Calibri" panose="020F0502020204030204" pitchFamily="34" charset="0"/>
                </a:rPr>
                <a:t>края</a:t>
              </a:r>
              <a:endParaRPr lang="ru-RU" sz="1700"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2" name="Rectangle 3237"/>
            <p:cNvSpPr/>
            <p:nvPr/>
          </p:nvSpPr>
          <p:spPr>
            <a:xfrm>
              <a:off x="131299" y="3527043"/>
              <a:ext cx="9641636"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5" name="Rectangle 3240"/>
            <p:cNvSpPr/>
            <p:nvPr/>
          </p:nvSpPr>
          <p:spPr>
            <a:xfrm>
              <a:off x="131299" y="3953763"/>
              <a:ext cx="2887159"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grpSp>
      <p:sp>
        <p:nvSpPr>
          <p:cNvPr id="87" name="Номер слайда 86"/>
          <p:cNvSpPr>
            <a:spLocks noGrp="1"/>
          </p:cNvSpPr>
          <p:nvPr>
            <p:ph type="sldNum" sz="quarter" idx="12"/>
          </p:nvPr>
        </p:nvSpPr>
        <p:spPr>
          <a:xfrm>
            <a:off x="10834776" y="6387639"/>
            <a:ext cx="519023" cy="333836"/>
          </a:xfrm>
        </p:spPr>
        <p:txBody>
          <a:bodyPr/>
          <a:lstStyle/>
          <a:p>
            <a:fld id="{9D3197B4-9225-4703-91FB-A4593262BF03}" type="slidenum">
              <a:rPr lang="ru-RU" sz="1600" smtClean="0">
                <a:solidFill>
                  <a:schemeClr val="tx1">
                    <a:lumMod val="95000"/>
                    <a:lumOff val="5000"/>
                  </a:schemeClr>
                </a:solidFill>
              </a:rPr>
              <a:t>29</a:t>
            </a:fld>
            <a:endParaRPr lang="ru-RU" sz="1600" dirty="0">
              <a:solidFill>
                <a:schemeClr val="tx1">
                  <a:lumMod val="95000"/>
                  <a:lumOff val="5000"/>
                </a:schemeClr>
              </a:solidFill>
            </a:endParaRPr>
          </a:p>
        </p:txBody>
      </p:sp>
      <p:grpSp>
        <p:nvGrpSpPr>
          <p:cNvPr id="88" name="Group 23722"/>
          <p:cNvGrpSpPr/>
          <p:nvPr/>
        </p:nvGrpSpPr>
        <p:grpSpPr>
          <a:xfrm>
            <a:off x="11418324" y="6446763"/>
            <a:ext cx="790265" cy="304083"/>
            <a:chOff x="0" y="0"/>
            <a:chExt cx="540006" cy="240970"/>
          </a:xfrm>
        </p:grpSpPr>
        <p:sp>
          <p:nvSpPr>
            <p:cNvPr id="89"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90"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2116134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19644"/>
          <p:cNvGrpSpPr/>
          <p:nvPr/>
        </p:nvGrpSpPr>
        <p:grpSpPr>
          <a:xfrm>
            <a:off x="7065491" y="259155"/>
            <a:ext cx="5126509" cy="617284"/>
            <a:chOff x="0" y="0"/>
            <a:chExt cx="4094891" cy="312001"/>
          </a:xfrm>
        </p:grpSpPr>
        <p:sp>
          <p:nvSpPr>
            <p:cNvPr id="58" name="Shape 355"/>
            <p:cNvSpPr/>
            <p:nvPr/>
          </p:nvSpPr>
          <p:spPr>
            <a:xfrm>
              <a:off x="0" y="0"/>
              <a:ext cx="4094891" cy="312001"/>
            </a:xfrm>
            <a:custGeom>
              <a:avLst/>
              <a:gdLst/>
              <a:ahLst/>
              <a:cxnLst/>
              <a:rect l="0" t="0" r="0" b="0"/>
              <a:pathLst>
                <a:path w="4860006" h="312001">
                  <a:moveTo>
                    <a:pt x="0" y="0"/>
                  </a:moveTo>
                  <a:lnTo>
                    <a:pt x="4860006" y="0"/>
                  </a:lnTo>
                  <a:lnTo>
                    <a:pt x="4860006" y="312001"/>
                  </a:lnTo>
                  <a:lnTo>
                    <a:pt x="139700" y="312001"/>
                  </a:lnTo>
                  <a:cubicBezTo>
                    <a:pt x="0" y="312001"/>
                    <a:pt x="0" y="172301"/>
                    <a:pt x="0" y="172301"/>
                  </a:cubicBez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grpSp>
      <p:sp>
        <p:nvSpPr>
          <p:cNvPr id="2" name="Заголовок 1"/>
          <p:cNvSpPr>
            <a:spLocks noGrp="1"/>
          </p:cNvSpPr>
          <p:nvPr>
            <p:ph type="title"/>
          </p:nvPr>
        </p:nvSpPr>
        <p:spPr>
          <a:xfrm>
            <a:off x="6793374" y="-175020"/>
            <a:ext cx="5660571" cy="1325563"/>
          </a:xfrm>
        </p:spPr>
        <p:txBody>
          <a:bodyPr>
            <a:normAutofit/>
          </a:bodyPr>
          <a:lstStyle/>
          <a:p>
            <a:r>
              <a:rPr lang="ru-RU" sz="4000" dirty="0" smtClean="0"/>
              <a:t>│</a:t>
            </a:r>
            <a:r>
              <a:rPr lang="ru-RU" sz="2000" b="1" dirty="0" smtClean="0">
                <a:solidFill>
                  <a:schemeClr val="bg1"/>
                </a:solidFill>
              </a:rPr>
              <a:t>1 </a:t>
            </a:r>
            <a:r>
              <a:rPr lang="ru-RU" sz="2000" b="1" dirty="0">
                <a:solidFill>
                  <a:schemeClr val="bg1"/>
                </a:solidFill>
              </a:rPr>
              <a:t>│</a:t>
            </a:r>
            <a:r>
              <a:rPr lang="ru-RU" sz="2000" b="1" dirty="0" smtClean="0">
                <a:solidFill>
                  <a:schemeClr val="bg1"/>
                </a:solidFill>
              </a:rPr>
              <a:t>СТРУКТУРА </a:t>
            </a:r>
            <a:r>
              <a:rPr lang="ru-RU" sz="2000" b="1" dirty="0">
                <a:solidFill>
                  <a:schemeClr val="bg1"/>
                </a:solidFill>
              </a:rPr>
              <a:t>АППАРАТА ПРАВИТЕЛЬСТВА</a:t>
            </a:r>
          </a:p>
        </p:txBody>
      </p:sp>
      <p:grpSp>
        <p:nvGrpSpPr>
          <p:cNvPr id="63" name="Group 19643"/>
          <p:cNvGrpSpPr/>
          <p:nvPr/>
        </p:nvGrpSpPr>
        <p:grpSpPr>
          <a:xfrm>
            <a:off x="1570891" y="876439"/>
            <a:ext cx="10081845" cy="5630088"/>
            <a:chOff x="0" y="0"/>
            <a:chExt cx="7337468" cy="6155270"/>
          </a:xfrm>
        </p:grpSpPr>
        <p:sp>
          <p:nvSpPr>
            <p:cNvPr id="64" name="Shape 314"/>
            <p:cNvSpPr/>
            <p:nvPr/>
          </p:nvSpPr>
          <p:spPr>
            <a:xfrm>
              <a:off x="0" y="182038"/>
              <a:ext cx="6238456" cy="2495550"/>
            </a:xfrm>
            <a:custGeom>
              <a:avLst/>
              <a:gdLst/>
              <a:ahLst/>
              <a:cxnLst/>
              <a:rect l="0" t="0" r="0" b="0"/>
              <a:pathLst>
                <a:path w="6238456" h="2495550">
                  <a:moveTo>
                    <a:pt x="6022455" y="2495550"/>
                  </a:moveTo>
                  <a:lnTo>
                    <a:pt x="216002" y="2495550"/>
                  </a:lnTo>
                  <a:cubicBezTo>
                    <a:pt x="96698" y="2495550"/>
                    <a:pt x="0" y="2398840"/>
                    <a:pt x="0" y="2279549"/>
                  </a:cubicBezTo>
                  <a:lnTo>
                    <a:pt x="0" y="216002"/>
                  </a:lnTo>
                  <a:cubicBezTo>
                    <a:pt x="0" y="96711"/>
                    <a:pt x="96698" y="0"/>
                    <a:pt x="216002" y="0"/>
                  </a:cubicBezTo>
                  <a:lnTo>
                    <a:pt x="6022455" y="0"/>
                  </a:lnTo>
                  <a:cubicBezTo>
                    <a:pt x="6141746" y="0"/>
                    <a:pt x="6238456" y="96711"/>
                    <a:pt x="6238456" y="216002"/>
                  </a:cubicBezTo>
                  <a:lnTo>
                    <a:pt x="6238456" y="2279549"/>
                  </a:lnTo>
                  <a:cubicBezTo>
                    <a:pt x="6238456" y="2398840"/>
                    <a:pt x="6141746" y="2495550"/>
                    <a:pt x="6022455" y="2495550"/>
                  </a:cubicBezTo>
                  <a:close/>
                </a:path>
              </a:pathLst>
            </a:custGeom>
            <a:ln w="38100" cap="flat">
              <a:miter lim="127000"/>
            </a:ln>
          </p:spPr>
          <p:style>
            <a:lnRef idx="1">
              <a:srgbClr val="F7AB45"/>
            </a:lnRef>
            <a:fillRef idx="0">
              <a:srgbClr val="000000">
                <a:alpha val="0"/>
              </a:srgbClr>
            </a:fillRef>
            <a:effectRef idx="0">
              <a:scrgbClr r="0" g="0" b="0"/>
            </a:effectRef>
            <a:fontRef idx="none"/>
          </p:style>
          <p:txBody>
            <a:bodyPr/>
            <a:lstStyle/>
            <a:p>
              <a:endParaRPr lang="ru-RU"/>
            </a:p>
          </p:txBody>
        </p:sp>
        <p:sp>
          <p:nvSpPr>
            <p:cNvPr id="65" name="Shape 315"/>
            <p:cNvSpPr/>
            <p:nvPr/>
          </p:nvSpPr>
          <p:spPr>
            <a:xfrm>
              <a:off x="0" y="3075973"/>
              <a:ext cx="6238456" cy="1487564"/>
            </a:xfrm>
            <a:custGeom>
              <a:avLst/>
              <a:gdLst/>
              <a:ahLst/>
              <a:cxnLst/>
              <a:rect l="0" t="0" r="0" b="0"/>
              <a:pathLst>
                <a:path w="6238456" h="1487564">
                  <a:moveTo>
                    <a:pt x="6022455" y="1487564"/>
                  </a:moveTo>
                  <a:lnTo>
                    <a:pt x="216002" y="1487564"/>
                  </a:lnTo>
                  <a:cubicBezTo>
                    <a:pt x="96698" y="1487564"/>
                    <a:pt x="0" y="1390853"/>
                    <a:pt x="0" y="1271562"/>
                  </a:cubicBezTo>
                  <a:lnTo>
                    <a:pt x="0" y="216002"/>
                  </a:lnTo>
                  <a:cubicBezTo>
                    <a:pt x="0" y="96698"/>
                    <a:pt x="96698" y="0"/>
                    <a:pt x="216002" y="0"/>
                  </a:cubicBezTo>
                  <a:lnTo>
                    <a:pt x="6022455" y="0"/>
                  </a:lnTo>
                  <a:cubicBezTo>
                    <a:pt x="6141746" y="0"/>
                    <a:pt x="6238456" y="96698"/>
                    <a:pt x="6238456" y="216002"/>
                  </a:cubicBezTo>
                  <a:lnTo>
                    <a:pt x="6238456" y="1271562"/>
                  </a:lnTo>
                  <a:cubicBezTo>
                    <a:pt x="6238456" y="1390853"/>
                    <a:pt x="6141746" y="1487564"/>
                    <a:pt x="6022455" y="1487564"/>
                  </a:cubicBezTo>
                  <a:close/>
                </a:path>
              </a:pathLst>
            </a:custGeom>
            <a:ln w="38100" cap="flat">
              <a:miter lim="127000"/>
            </a:ln>
          </p:spPr>
          <p:style>
            <a:lnRef idx="1">
              <a:srgbClr val="F7AB45"/>
            </a:lnRef>
            <a:fillRef idx="0">
              <a:srgbClr val="000000">
                <a:alpha val="0"/>
              </a:srgbClr>
            </a:fillRef>
            <a:effectRef idx="0">
              <a:scrgbClr r="0" g="0" b="0"/>
            </a:effectRef>
            <a:fontRef idx="none"/>
          </p:style>
          <p:txBody>
            <a:bodyPr/>
            <a:lstStyle/>
            <a:p>
              <a:endParaRPr lang="ru-RU"/>
            </a:p>
          </p:txBody>
        </p:sp>
        <p:sp>
          <p:nvSpPr>
            <p:cNvPr id="66" name="Shape 316"/>
            <p:cNvSpPr/>
            <p:nvPr/>
          </p:nvSpPr>
          <p:spPr>
            <a:xfrm>
              <a:off x="0" y="4942877"/>
              <a:ext cx="6238456" cy="1212393"/>
            </a:xfrm>
            <a:custGeom>
              <a:avLst/>
              <a:gdLst/>
              <a:ahLst/>
              <a:cxnLst/>
              <a:rect l="0" t="0" r="0" b="0"/>
              <a:pathLst>
                <a:path w="6238456" h="1212393">
                  <a:moveTo>
                    <a:pt x="6022455" y="1212393"/>
                  </a:moveTo>
                  <a:lnTo>
                    <a:pt x="216002" y="1212393"/>
                  </a:lnTo>
                  <a:cubicBezTo>
                    <a:pt x="96698" y="1212393"/>
                    <a:pt x="0" y="1115682"/>
                    <a:pt x="0" y="996391"/>
                  </a:cubicBezTo>
                  <a:lnTo>
                    <a:pt x="0" y="216002"/>
                  </a:lnTo>
                  <a:cubicBezTo>
                    <a:pt x="0" y="96698"/>
                    <a:pt x="96698" y="0"/>
                    <a:pt x="216002" y="0"/>
                  </a:cubicBezTo>
                  <a:lnTo>
                    <a:pt x="6022455" y="0"/>
                  </a:lnTo>
                  <a:cubicBezTo>
                    <a:pt x="6141746" y="0"/>
                    <a:pt x="6238456" y="96698"/>
                    <a:pt x="6238456" y="216002"/>
                  </a:cubicBezTo>
                  <a:lnTo>
                    <a:pt x="6238456" y="996391"/>
                  </a:lnTo>
                  <a:cubicBezTo>
                    <a:pt x="6238456" y="1115682"/>
                    <a:pt x="6141746" y="1212393"/>
                    <a:pt x="6022455" y="1212393"/>
                  </a:cubicBezTo>
                  <a:close/>
                </a:path>
              </a:pathLst>
            </a:custGeom>
            <a:ln w="38100" cap="flat">
              <a:miter lim="127000"/>
            </a:ln>
          </p:spPr>
          <p:style>
            <a:lnRef idx="1">
              <a:srgbClr val="F7AB45"/>
            </a:lnRef>
            <a:fillRef idx="0">
              <a:srgbClr val="000000">
                <a:alpha val="0"/>
              </a:srgbClr>
            </a:fillRef>
            <a:effectRef idx="0">
              <a:scrgbClr r="0" g="0" b="0"/>
            </a:effectRef>
            <a:fontRef idx="none"/>
          </p:style>
          <p:txBody>
            <a:bodyPr/>
            <a:lstStyle/>
            <a:p>
              <a:endParaRPr lang="ru-RU"/>
            </a:p>
          </p:txBody>
        </p:sp>
        <p:sp>
          <p:nvSpPr>
            <p:cNvPr id="67" name="Shape 317"/>
            <p:cNvSpPr/>
            <p:nvPr/>
          </p:nvSpPr>
          <p:spPr>
            <a:xfrm>
              <a:off x="1811867" y="0"/>
              <a:ext cx="2614714" cy="364071"/>
            </a:xfrm>
            <a:custGeom>
              <a:avLst/>
              <a:gdLst/>
              <a:ahLst/>
              <a:cxnLst/>
              <a:rect l="0" t="0" r="0" b="0"/>
              <a:pathLst>
                <a:path w="2614714" h="364071">
                  <a:moveTo>
                    <a:pt x="182029" y="0"/>
                  </a:moveTo>
                  <a:lnTo>
                    <a:pt x="2432685" y="0"/>
                  </a:lnTo>
                  <a:cubicBezTo>
                    <a:pt x="2533218" y="0"/>
                    <a:pt x="2614714" y="81509"/>
                    <a:pt x="2614714" y="182042"/>
                  </a:cubicBezTo>
                  <a:cubicBezTo>
                    <a:pt x="2614714" y="282575"/>
                    <a:pt x="2533218" y="364071"/>
                    <a:pt x="2432685" y="364071"/>
                  </a:cubicBezTo>
                  <a:lnTo>
                    <a:pt x="182029" y="364071"/>
                  </a:lnTo>
                  <a:cubicBezTo>
                    <a:pt x="81496" y="364071"/>
                    <a:pt x="0" y="282575"/>
                    <a:pt x="0" y="182042"/>
                  </a:cubicBezTo>
                  <a:cubicBezTo>
                    <a:pt x="0" y="81509"/>
                    <a:pt x="81496" y="0"/>
                    <a:pt x="182029" y="0"/>
                  </a:cubicBezTo>
                  <a:close/>
                </a:path>
              </a:pathLst>
            </a:custGeom>
            <a:ln w="0" cap="flat">
              <a:miter lim="127000"/>
            </a:ln>
          </p:spPr>
          <p:style>
            <a:lnRef idx="0">
              <a:srgbClr val="000000">
                <a:alpha val="0"/>
              </a:srgbClr>
            </a:lnRef>
            <a:fillRef idx="1">
              <a:srgbClr val="03669B"/>
            </a:fillRef>
            <a:effectRef idx="0">
              <a:scrgbClr r="0" g="0" b="0"/>
            </a:effectRef>
            <a:fontRef idx="none"/>
          </p:style>
          <p:txBody>
            <a:bodyPr/>
            <a:lstStyle/>
            <a:p>
              <a:endParaRPr lang="ru-RU"/>
            </a:p>
          </p:txBody>
        </p:sp>
        <p:sp>
          <p:nvSpPr>
            <p:cNvPr id="68" name="Shape 318"/>
            <p:cNvSpPr/>
            <p:nvPr/>
          </p:nvSpPr>
          <p:spPr>
            <a:xfrm>
              <a:off x="1811867" y="0"/>
              <a:ext cx="2614714" cy="364071"/>
            </a:xfrm>
            <a:custGeom>
              <a:avLst/>
              <a:gdLst/>
              <a:ahLst/>
              <a:cxnLst/>
              <a:rect l="0" t="0" r="0" b="0"/>
              <a:pathLst>
                <a:path w="2614714" h="364071">
                  <a:moveTo>
                    <a:pt x="182029" y="0"/>
                  </a:moveTo>
                  <a:lnTo>
                    <a:pt x="2432685" y="0"/>
                  </a:lnTo>
                  <a:cubicBezTo>
                    <a:pt x="2533218" y="0"/>
                    <a:pt x="2614714" y="81509"/>
                    <a:pt x="2614714" y="182042"/>
                  </a:cubicBezTo>
                  <a:cubicBezTo>
                    <a:pt x="2614714" y="282575"/>
                    <a:pt x="2533218" y="364071"/>
                    <a:pt x="2432685" y="364071"/>
                  </a:cubicBezTo>
                  <a:lnTo>
                    <a:pt x="182029" y="364071"/>
                  </a:lnTo>
                  <a:cubicBezTo>
                    <a:pt x="81496" y="364071"/>
                    <a:pt x="0" y="282575"/>
                    <a:pt x="0" y="182042"/>
                  </a:cubicBezTo>
                  <a:cubicBezTo>
                    <a:pt x="0" y="81509"/>
                    <a:pt x="81496" y="0"/>
                    <a:pt x="182029" y="0"/>
                  </a:cubicBezTo>
                  <a:close/>
                </a:path>
              </a:pathLst>
            </a:custGeom>
            <a:ln w="0" cap="flat">
              <a:miter lim="127000"/>
            </a:ln>
          </p:spPr>
          <p:style>
            <a:lnRef idx="0">
              <a:srgbClr val="000000">
                <a:alpha val="0"/>
              </a:srgbClr>
            </a:lnRef>
            <a:fillRef idx="1">
              <a:srgbClr val="03669B"/>
            </a:fillRef>
            <a:effectRef idx="0">
              <a:scrgbClr r="0" g="0" b="0"/>
            </a:effectRef>
            <a:fontRef idx="none"/>
          </p:style>
          <p:txBody>
            <a:bodyPr/>
            <a:lstStyle/>
            <a:p>
              <a:endParaRPr lang="ru-RU"/>
            </a:p>
          </p:txBody>
        </p:sp>
        <p:sp>
          <p:nvSpPr>
            <p:cNvPr id="69" name="Shape 319"/>
            <p:cNvSpPr/>
            <p:nvPr/>
          </p:nvSpPr>
          <p:spPr>
            <a:xfrm>
              <a:off x="1811867" y="0"/>
              <a:ext cx="2614714" cy="364071"/>
            </a:xfrm>
            <a:custGeom>
              <a:avLst/>
              <a:gdLst/>
              <a:ahLst/>
              <a:cxnLst/>
              <a:rect l="0" t="0" r="0" b="0"/>
              <a:pathLst>
                <a:path w="2614714" h="364071">
                  <a:moveTo>
                    <a:pt x="182029" y="0"/>
                  </a:moveTo>
                  <a:lnTo>
                    <a:pt x="2432685" y="0"/>
                  </a:lnTo>
                  <a:cubicBezTo>
                    <a:pt x="2533218" y="0"/>
                    <a:pt x="2614714" y="81509"/>
                    <a:pt x="2614714" y="182042"/>
                  </a:cubicBezTo>
                  <a:cubicBezTo>
                    <a:pt x="2614714" y="282575"/>
                    <a:pt x="2533218" y="364071"/>
                    <a:pt x="2432685" y="364071"/>
                  </a:cubicBezTo>
                  <a:lnTo>
                    <a:pt x="182029" y="364071"/>
                  </a:lnTo>
                  <a:cubicBezTo>
                    <a:pt x="81496" y="364071"/>
                    <a:pt x="0" y="282575"/>
                    <a:pt x="0" y="182042"/>
                  </a:cubicBezTo>
                  <a:cubicBezTo>
                    <a:pt x="0" y="81509"/>
                    <a:pt x="81496" y="0"/>
                    <a:pt x="182029" y="0"/>
                  </a:cubicBezTo>
                  <a:close/>
                </a:path>
              </a:pathLst>
            </a:custGeom>
            <a:ln w="0" cap="flat">
              <a:miter lim="127000"/>
            </a:ln>
          </p:spPr>
          <p:style>
            <a:lnRef idx="0">
              <a:srgbClr val="000000">
                <a:alpha val="0"/>
              </a:srgbClr>
            </a:lnRef>
            <a:fillRef idx="1">
              <a:srgbClr val="03669B"/>
            </a:fillRef>
            <a:effectRef idx="0">
              <a:scrgbClr r="0" g="0" b="0"/>
            </a:effectRef>
            <a:fontRef idx="none"/>
          </p:style>
          <p:txBody>
            <a:bodyPr/>
            <a:lstStyle/>
            <a:p>
              <a:endParaRPr lang="ru-RU"/>
            </a:p>
          </p:txBody>
        </p:sp>
        <p:sp>
          <p:nvSpPr>
            <p:cNvPr id="70" name="Shape 320"/>
            <p:cNvSpPr/>
            <p:nvPr/>
          </p:nvSpPr>
          <p:spPr>
            <a:xfrm>
              <a:off x="1100667" y="2893932"/>
              <a:ext cx="4037114" cy="364071"/>
            </a:xfrm>
            <a:custGeom>
              <a:avLst/>
              <a:gdLst/>
              <a:ahLst/>
              <a:cxnLst/>
              <a:rect l="0" t="0" r="0" b="0"/>
              <a:pathLst>
                <a:path w="4037114" h="364071">
                  <a:moveTo>
                    <a:pt x="182029" y="0"/>
                  </a:moveTo>
                  <a:lnTo>
                    <a:pt x="3855085" y="0"/>
                  </a:lnTo>
                  <a:cubicBezTo>
                    <a:pt x="3955618" y="0"/>
                    <a:pt x="4037114" y="81509"/>
                    <a:pt x="4037114" y="182042"/>
                  </a:cubicBezTo>
                  <a:cubicBezTo>
                    <a:pt x="4037114" y="282575"/>
                    <a:pt x="3955618" y="364071"/>
                    <a:pt x="3855085" y="364071"/>
                  </a:cubicBezTo>
                  <a:lnTo>
                    <a:pt x="182029" y="364071"/>
                  </a:lnTo>
                  <a:cubicBezTo>
                    <a:pt x="81496" y="364071"/>
                    <a:pt x="0" y="282575"/>
                    <a:pt x="0" y="182042"/>
                  </a:cubicBezTo>
                  <a:cubicBezTo>
                    <a:pt x="0" y="81509"/>
                    <a:pt x="81496" y="0"/>
                    <a:pt x="182029" y="0"/>
                  </a:cubicBezTo>
                  <a:close/>
                </a:path>
              </a:pathLst>
            </a:custGeom>
            <a:ln w="0" cap="flat">
              <a:miter lim="127000"/>
            </a:ln>
          </p:spPr>
          <p:style>
            <a:lnRef idx="0">
              <a:srgbClr val="000000">
                <a:alpha val="0"/>
              </a:srgbClr>
            </a:lnRef>
            <a:fillRef idx="1">
              <a:srgbClr val="03669B"/>
            </a:fillRef>
            <a:effectRef idx="0">
              <a:scrgbClr r="0" g="0" b="0"/>
            </a:effectRef>
            <a:fontRef idx="none"/>
          </p:style>
          <p:txBody>
            <a:bodyPr/>
            <a:lstStyle/>
            <a:p>
              <a:endParaRPr lang="ru-RU"/>
            </a:p>
          </p:txBody>
        </p:sp>
        <p:sp>
          <p:nvSpPr>
            <p:cNvPr id="71" name="Shape 321"/>
            <p:cNvSpPr/>
            <p:nvPr/>
          </p:nvSpPr>
          <p:spPr>
            <a:xfrm>
              <a:off x="1100667" y="4760836"/>
              <a:ext cx="4037114" cy="364071"/>
            </a:xfrm>
            <a:custGeom>
              <a:avLst/>
              <a:gdLst/>
              <a:ahLst/>
              <a:cxnLst/>
              <a:rect l="0" t="0" r="0" b="0"/>
              <a:pathLst>
                <a:path w="4037114" h="364071">
                  <a:moveTo>
                    <a:pt x="182029" y="0"/>
                  </a:moveTo>
                  <a:lnTo>
                    <a:pt x="3855085" y="0"/>
                  </a:lnTo>
                  <a:cubicBezTo>
                    <a:pt x="3955618" y="0"/>
                    <a:pt x="4037114" y="81509"/>
                    <a:pt x="4037114" y="182042"/>
                  </a:cubicBezTo>
                  <a:cubicBezTo>
                    <a:pt x="4037114" y="282575"/>
                    <a:pt x="3955618" y="364071"/>
                    <a:pt x="3855085" y="364071"/>
                  </a:cubicBezTo>
                  <a:lnTo>
                    <a:pt x="182029" y="364071"/>
                  </a:lnTo>
                  <a:cubicBezTo>
                    <a:pt x="81496" y="364071"/>
                    <a:pt x="0" y="282575"/>
                    <a:pt x="0" y="182042"/>
                  </a:cubicBezTo>
                  <a:cubicBezTo>
                    <a:pt x="0" y="81509"/>
                    <a:pt x="81496" y="0"/>
                    <a:pt x="182029" y="0"/>
                  </a:cubicBezTo>
                  <a:close/>
                </a:path>
              </a:pathLst>
            </a:custGeom>
            <a:ln w="0" cap="flat">
              <a:miter lim="127000"/>
            </a:ln>
          </p:spPr>
          <p:style>
            <a:lnRef idx="0">
              <a:srgbClr val="000000">
                <a:alpha val="0"/>
              </a:srgbClr>
            </a:lnRef>
            <a:fillRef idx="1">
              <a:srgbClr val="03669B"/>
            </a:fillRef>
            <a:effectRef idx="0">
              <a:scrgbClr r="0" g="0" b="0"/>
            </a:effectRef>
            <a:fontRef idx="none"/>
          </p:style>
          <p:txBody>
            <a:bodyPr/>
            <a:lstStyle/>
            <a:p>
              <a:endParaRPr lang="ru-RU"/>
            </a:p>
          </p:txBody>
        </p:sp>
        <p:sp>
          <p:nvSpPr>
            <p:cNvPr id="72" name="Rectangle 322"/>
            <p:cNvSpPr/>
            <p:nvPr/>
          </p:nvSpPr>
          <p:spPr>
            <a:xfrm>
              <a:off x="2454980" y="118498"/>
              <a:ext cx="1766934" cy="229430"/>
            </a:xfrm>
            <a:prstGeom prst="rect">
              <a:avLst/>
            </a:prstGeom>
            <a:ln>
              <a:noFill/>
            </a:ln>
          </p:spPr>
          <p:txBody>
            <a:bodyPr vert="horz" lIns="0" tIns="0" rIns="0" bIns="0" rtlCol="0">
              <a:noAutofit/>
            </a:bodyPr>
            <a:lstStyle/>
            <a:p>
              <a:pPr>
                <a:lnSpc>
                  <a:spcPct val="107000"/>
                </a:lnSpc>
                <a:spcAft>
                  <a:spcPts val="800"/>
                </a:spcAft>
              </a:pPr>
              <a:r>
                <a:rPr lang="ru-RU" sz="14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РУКОВОДСТВО</a:t>
              </a:r>
              <a:endParaRPr lang="ru-RU" sz="1100">
                <a:solidFill>
                  <a:srgbClr val="000000"/>
                </a:solidFill>
                <a:effectLst/>
                <a:latin typeface="Calibri" panose="020F0502020204030204" pitchFamily="34" charset="0"/>
                <a:ea typeface="Calibri" panose="020F0502020204030204" pitchFamily="34" charset="0"/>
              </a:endParaRPr>
            </a:p>
          </p:txBody>
        </p:sp>
        <p:sp>
          <p:nvSpPr>
            <p:cNvPr id="73" name="Rectangle 323"/>
            <p:cNvSpPr/>
            <p:nvPr/>
          </p:nvSpPr>
          <p:spPr>
            <a:xfrm>
              <a:off x="894189" y="3343157"/>
              <a:ext cx="5918553"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221F1E"/>
                  </a:solidFill>
                  <a:effectLst/>
                  <a:latin typeface="Calibri" panose="020F0502020204030204" pitchFamily="34" charset="0"/>
                  <a:ea typeface="Calibri" panose="020F0502020204030204" pitchFamily="34" charset="0"/>
                </a:rPr>
                <a:t>Управления</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и</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отделы</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аппарата</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Правительства</a:t>
              </a:r>
              <a:endParaRPr lang="ru-RU" sz="1100">
                <a:solidFill>
                  <a:srgbClr val="000000"/>
                </a:solidFill>
                <a:effectLst/>
                <a:latin typeface="Calibri" panose="020F0502020204030204" pitchFamily="34" charset="0"/>
                <a:ea typeface="Calibri" panose="020F0502020204030204" pitchFamily="34" charset="0"/>
              </a:endParaRPr>
            </a:p>
          </p:txBody>
        </p:sp>
        <p:sp>
          <p:nvSpPr>
            <p:cNvPr id="74" name="Rectangle 324"/>
            <p:cNvSpPr/>
            <p:nvPr/>
          </p:nvSpPr>
          <p:spPr>
            <a:xfrm>
              <a:off x="1736537" y="3001423"/>
              <a:ext cx="3677880"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СТРУКТУРНЫЕ ПОДРАЗДЕЛЕНИЯ</a:t>
              </a:r>
              <a:endParaRPr lang="ru-RU" sz="1100">
                <a:solidFill>
                  <a:srgbClr val="000000"/>
                </a:solidFill>
                <a:effectLst/>
                <a:latin typeface="Calibri" panose="020F0502020204030204" pitchFamily="34" charset="0"/>
                <a:ea typeface="Calibri" panose="020F0502020204030204" pitchFamily="34" charset="0"/>
              </a:endParaRPr>
            </a:p>
          </p:txBody>
        </p:sp>
        <p:sp>
          <p:nvSpPr>
            <p:cNvPr id="75" name="Shape 325"/>
            <p:cNvSpPr/>
            <p:nvPr/>
          </p:nvSpPr>
          <p:spPr>
            <a:xfrm>
              <a:off x="176685" y="3642818"/>
              <a:ext cx="871868" cy="723900"/>
            </a:xfrm>
            <a:custGeom>
              <a:avLst/>
              <a:gdLst/>
              <a:ahLst/>
              <a:cxnLst/>
              <a:rect l="0" t="0" r="0" b="0"/>
              <a:pathLst>
                <a:path w="871868" h="723900">
                  <a:moveTo>
                    <a:pt x="0" y="0"/>
                  </a:moveTo>
                  <a:lnTo>
                    <a:pt x="655866" y="0"/>
                  </a:lnTo>
                  <a:cubicBezTo>
                    <a:pt x="775157" y="0"/>
                    <a:pt x="871868" y="96710"/>
                    <a:pt x="871868" y="216002"/>
                  </a:cubicBezTo>
                  <a:lnTo>
                    <a:pt x="871868" y="723900"/>
                  </a:lnTo>
                  <a:lnTo>
                    <a:pt x="216002" y="723900"/>
                  </a:lnTo>
                  <a:cubicBezTo>
                    <a:pt x="96711"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76" name="Shape 326"/>
            <p:cNvSpPr/>
            <p:nvPr/>
          </p:nvSpPr>
          <p:spPr>
            <a:xfrm>
              <a:off x="1179905" y="3642818"/>
              <a:ext cx="871868" cy="723900"/>
            </a:xfrm>
            <a:custGeom>
              <a:avLst/>
              <a:gdLst/>
              <a:ahLst/>
              <a:cxnLst/>
              <a:rect l="0" t="0" r="0" b="0"/>
              <a:pathLst>
                <a:path w="871868" h="723900">
                  <a:moveTo>
                    <a:pt x="0" y="0"/>
                  </a:moveTo>
                  <a:lnTo>
                    <a:pt x="655866" y="0"/>
                  </a:lnTo>
                  <a:cubicBezTo>
                    <a:pt x="775157" y="0"/>
                    <a:pt x="871868" y="96710"/>
                    <a:pt x="871868" y="216002"/>
                  </a:cubicBezTo>
                  <a:lnTo>
                    <a:pt x="871868" y="723900"/>
                  </a:lnTo>
                  <a:lnTo>
                    <a:pt x="216002" y="723900"/>
                  </a:lnTo>
                  <a:cubicBezTo>
                    <a:pt x="96711"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77" name="Shape 327"/>
            <p:cNvSpPr/>
            <p:nvPr/>
          </p:nvSpPr>
          <p:spPr>
            <a:xfrm>
              <a:off x="2183126" y="3642818"/>
              <a:ext cx="871868" cy="723900"/>
            </a:xfrm>
            <a:custGeom>
              <a:avLst/>
              <a:gdLst/>
              <a:ahLst/>
              <a:cxnLst/>
              <a:rect l="0" t="0" r="0" b="0"/>
              <a:pathLst>
                <a:path w="871868" h="723900">
                  <a:moveTo>
                    <a:pt x="0" y="0"/>
                  </a:moveTo>
                  <a:lnTo>
                    <a:pt x="655866" y="0"/>
                  </a:lnTo>
                  <a:cubicBezTo>
                    <a:pt x="775157" y="0"/>
                    <a:pt x="871868" y="96710"/>
                    <a:pt x="871868" y="216002"/>
                  </a:cubicBezTo>
                  <a:lnTo>
                    <a:pt x="871868" y="723900"/>
                  </a:lnTo>
                  <a:lnTo>
                    <a:pt x="216002" y="723900"/>
                  </a:lnTo>
                  <a:cubicBezTo>
                    <a:pt x="96710"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78" name="Shape 328"/>
            <p:cNvSpPr/>
            <p:nvPr/>
          </p:nvSpPr>
          <p:spPr>
            <a:xfrm>
              <a:off x="3186347" y="3642818"/>
              <a:ext cx="871868" cy="723900"/>
            </a:xfrm>
            <a:custGeom>
              <a:avLst/>
              <a:gdLst/>
              <a:ahLst/>
              <a:cxnLst/>
              <a:rect l="0" t="0" r="0" b="0"/>
              <a:pathLst>
                <a:path w="871868" h="723900">
                  <a:moveTo>
                    <a:pt x="0" y="0"/>
                  </a:moveTo>
                  <a:lnTo>
                    <a:pt x="655866" y="0"/>
                  </a:lnTo>
                  <a:cubicBezTo>
                    <a:pt x="775157" y="0"/>
                    <a:pt x="871868" y="96710"/>
                    <a:pt x="871868" y="216002"/>
                  </a:cubicBezTo>
                  <a:lnTo>
                    <a:pt x="871868" y="723900"/>
                  </a:lnTo>
                  <a:lnTo>
                    <a:pt x="216002" y="723900"/>
                  </a:lnTo>
                  <a:cubicBezTo>
                    <a:pt x="96710"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79" name="Shape 329"/>
            <p:cNvSpPr/>
            <p:nvPr/>
          </p:nvSpPr>
          <p:spPr>
            <a:xfrm>
              <a:off x="4189568" y="3642818"/>
              <a:ext cx="871868" cy="723900"/>
            </a:xfrm>
            <a:custGeom>
              <a:avLst/>
              <a:gdLst/>
              <a:ahLst/>
              <a:cxnLst/>
              <a:rect l="0" t="0" r="0" b="0"/>
              <a:pathLst>
                <a:path w="871868" h="723900">
                  <a:moveTo>
                    <a:pt x="0" y="0"/>
                  </a:moveTo>
                  <a:lnTo>
                    <a:pt x="655866" y="0"/>
                  </a:lnTo>
                  <a:cubicBezTo>
                    <a:pt x="775157" y="0"/>
                    <a:pt x="871868" y="96710"/>
                    <a:pt x="871868" y="216002"/>
                  </a:cubicBezTo>
                  <a:lnTo>
                    <a:pt x="871868" y="723900"/>
                  </a:lnTo>
                  <a:lnTo>
                    <a:pt x="216002" y="723900"/>
                  </a:lnTo>
                  <a:cubicBezTo>
                    <a:pt x="96710"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80" name="Shape 330"/>
            <p:cNvSpPr/>
            <p:nvPr/>
          </p:nvSpPr>
          <p:spPr>
            <a:xfrm>
              <a:off x="5192788" y="3642818"/>
              <a:ext cx="871868" cy="723900"/>
            </a:xfrm>
            <a:custGeom>
              <a:avLst/>
              <a:gdLst/>
              <a:ahLst/>
              <a:cxnLst/>
              <a:rect l="0" t="0" r="0" b="0"/>
              <a:pathLst>
                <a:path w="871868" h="723900">
                  <a:moveTo>
                    <a:pt x="0" y="0"/>
                  </a:moveTo>
                  <a:lnTo>
                    <a:pt x="655866" y="0"/>
                  </a:lnTo>
                  <a:cubicBezTo>
                    <a:pt x="775157" y="0"/>
                    <a:pt x="871868" y="96710"/>
                    <a:pt x="871868" y="216002"/>
                  </a:cubicBezTo>
                  <a:lnTo>
                    <a:pt x="871868" y="723900"/>
                  </a:lnTo>
                  <a:lnTo>
                    <a:pt x="216002" y="723900"/>
                  </a:lnTo>
                  <a:cubicBezTo>
                    <a:pt x="96710"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81" name="Rectangle 331"/>
            <p:cNvSpPr/>
            <p:nvPr/>
          </p:nvSpPr>
          <p:spPr>
            <a:xfrm>
              <a:off x="1467748" y="4868323"/>
              <a:ext cx="4392978"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ПОДВЕДОМСТВЕННЫЕ ОРГАНИЗАЦИИ</a:t>
              </a:r>
              <a:endParaRPr lang="ru-RU" sz="1100">
                <a:solidFill>
                  <a:srgbClr val="000000"/>
                </a:solidFill>
                <a:effectLst/>
                <a:latin typeface="Calibri" panose="020F0502020204030204" pitchFamily="34" charset="0"/>
                <a:ea typeface="Calibri" panose="020F0502020204030204" pitchFamily="34" charset="0"/>
              </a:endParaRPr>
            </a:p>
          </p:txBody>
        </p:sp>
        <p:sp>
          <p:nvSpPr>
            <p:cNvPr id="82" name="Shape 332"/>
            <p:cNvSpPr/>
            <p:nvPr/>
          </p:nvSpPr>
          <p:spPr>
            <a:xfrm>
              <a:off x="176682" y="5230306"/>
              <a:ext cx="1884071" cy="723900"/>
            </a:xfrm>
            <a:custGeom>
              <a:avLst/>
              <a:gdLst/>
              <a:ahLst/>
              <a:cxnLst/>
              <a:rect l="0" t="0" r="0" b="0"/>
              <a:pathLst>
                <a:path w="1884071" h="723900">
                  <a:moveTo>
                    <a:pt x="0" y="0"/>
                  </a:moveTo>
                  <a:lnTo>
                    <a:pt x="1668069" y="0"/>
                  </a:lnTo>
                  <a:cubicBezTo>
                    <a:pt x="1787360" y="0"/>
                    <a:pt x="1884071" y="96710"/>
                    <a:pt x="1884071" y="216002"/>
                  </a:cubicBezTo>
                  <a:lnTo>
                    <a:pt x="1884071" y="723900"/>
                  </a:lnTo>
                  <a:lnTo>
                    <a:pt x="216002" y="723900"/>
                  </a:lnTo>
                  <a:cubicBezTo>
                    <a:pt x="96711"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83" name="Rectangle 333"/>
            <p:cNvSpPr/>
            <p:nvPr/>
          </p:nvSpPr>
          <p:spPr>
            <a:xfrm>
              <a:off x="644747" y="5394976"/>
              <a:ext cx="1260663" cy="254024"/>
            </a:xfrm>
            <a:prstGeom prst="rect">
              <a:avLst/>
            </a:prstGeom>
            <a:ln>
              <a:noFill/>
            </a:ln>
          </p:spPr>
          <p:txBody>
            <a:bodyPr vert="horz" lIns="0" tIns="0" rIns="0" bIns="0" rtlCol="0">
              <a:noAutofit/>
            </a:bodyPr>
            <a:lstStyle/>
            <a:p>
              <a:pPr>
                <a:lnSpc>
                  <a:spcPct val="107000"/>
                </a:lnSpc>
                <a:spcAft>
                  <a:spcPts val="800"/>
                </a:spcAft>
              </a:pPr>
              <a:r>
                <a:rPr lang="ru-RU" sz="1600">
                  <a:solidFill>
                    <a:srgbClr val="FFFEFD"/>
                  </a:solidFill>
                  <a:effectLst/>
                  <a:latin typeface="Calibri" panose="020F0502020204030204" pitchFamily="34" charset="0"/>
                  <a:ea typeface="Calibri" panose="020F0502020204030204" pitchFamily="34" charset="0"/>
                </a:rPr>
                <a:t>казенные</a:t>
              </a:r>
              <a:r>
                <a:rPr lang="ru-RU" sz="1600" spc="85">
                  <a:solidFill>
                    <a:srgbClr val="FFFEFD"/>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84" name="Rectangle 334"/>
            <p:cNvSpPr/>
            <p:nvPr/>
          </p:nvSpPr>
          <p:spPr>
            <a:xfrm>
              <a:off x="551479" y="5638816"/>
              <a:ext cx="1508866"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FFFEFD"/>
                  </a:solidFill>
                  <a:effectLst/>
                  <a:latin typeface="Calibri" panose="020F0502020204030204" pitchFamily="34" charset="0"/>
                  <a:ea typeface="Calibri" panose="020F0502020204030204" pitchFamily="34" charset="0"/>
                </a:rPr>
                <a:t>учреждения</a:t>
              </a:r>
              <a:endParaRPr lang="ru-RU" sz="1100">
                <a:solidFill>
                  <a:srgbClr val="000000"/>
                </a:solidFill>
                <a:effectLst/>
                <a:latin typeface="Calibri" panose="020F0502020204030204" pitchFamily="34" charset="0"/>
                <a:ea typeface="Calibri" panose="020F0502020204030204" pitchFamily="34" charset="0"/>
              </a:endParaRPr>
            </a:p>
          </p:txBody>
        </p:sp>
        <p:sp>
          <p:nvSpPr>
            <p:cNvPr id="85" name="Shape 335"/>
            <p:cNvSpPr/>
            <p:nvPr/>
          </p:nvSpPr>
          <p:spPr>
            <a:xfrm>
              <a:off x="2178634" y="5230306"/>
              <a:ext cx="1884071" cy="723900"/>
            </a:xfrm>
            <a:custGeom>
              <a:avLst/>
              <a:gdLst/>
              <a:ahLst/>
              <a:cxnLst/>
              <a:rect l="0" t="0" r="0" b="0"/>
              <a:pathLst>
                <a:path w="1884071" h="723900">
                  <a:moveTo>
                    <a:pt x="0" y="0"/>
                  </a:moveTo>
                  <a:lnTo>
                    <a:pt x="1668069" y="0"/>
                  </a:lnTo>
                  <a:cubicBezTo>
                    <a:pt x="1787360" y="0"/>
                    <a:pt x="1884071" y="96710"/>
                    <a:pt x="1884071" y="216002"/>
                  </a:cubicBezTo>
                  <a:lnTo>
                    <a:pt x="1884071" y="723900"/>
                  </a:lnTo>
                  <a:lnTo>
                    <a:pt x="216002" y="723900"/>
                  </a:lnTo>
                  <a:cubicBezTo>
                    <a:pt x="96711"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86" name="Rectangle 336"/>
            <p:cNvSpPr/>
            <p:nvPr/>
          </p:nvSpPr>
          <p:spPr>
            <a:xfrm>
              <a:off x="2547732" y="5394976"/>
              <a:ext cx="1524028" cy="254024"/>
            </a:xfrm>
            <a:prstGeom prst="rect">
              <a:avLst/>
            </a:prstGeom>
            <a:ln>
              <a:noFill/>
            </a:ln>
          </p:spPr>
          <p:txBody>
            <a:bodyPr vert="horz" lIns="0" tIns="0" rIns="0" bIns="0" rtlCol="0">
              <a:noAutofit/>
            </a:bodyPr>
            <a:lstStyle/>
            <a:p>
              <a:pPr>
                <a:lnSpc>
                  <a:spcPct val="107000"/>
                </a:lnSpc>
                <a:spcAft>
                  <a:spcPts val="800"/>
                </a:spcAft>
              </a:pPr>
              <a:r>
                <a:rPr lang="ru-RU" sz="1600">
                  <a:solidFill>
                    <a:srgbClr val="FFFEFD"/>
                  </a:solidFill>
                  <a:effectLst/>
                  <a:latin typeface="Calibri" panose="020F0502020204030204" pitchFamily="34" charset="0"/>
                  <a:ea typeface="Calibri" panose="020F0502020204030204" pitchFamily="34" charset="0"/>
                </a:rPr>
                <a:t>бюджетные</a:t>
              </a:r>
              <a:r>
                <a:rPr lang="ru-RU" sz="1600" spc="85">
                  <a:solidFill>
                    <a:srgbClr val="FFFEFD"/>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87" name="Rectangle 337"/>
            <p:cNvSpPr/>
            <p:nvPr/>
          </p:nvSpPr>
          <p:spPr>
            <a:xfrm>
              <a:off x="2553421" y="5638816"/>
              <a:ext cx="1508866"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FFFEFD"/>
                  </a:solidFill>
                  <a:effectLst/>
                  <a:latin typeface="Calibri" panose="020F0502020204030204" pitchFamily="34" charset="0"/>
                  <a:ea typeface="Calibri" panose="020F0502020204030204" pitchFamily="34" charset="0"/>
                </a:rPr>
                <a:t>учреждения</a:t>
              </a:r>
              <a:endParaRPr lang="ru-RU" sz="1100">
                <a:solidFill>
                  <a:srgbClr val="000000"/>
                </a:solidFill>
                <a:effectLst/>
                <a:latin typeface="Calibri" panose="020F0502020204030204" pitchFamily="34" charset="0"/>
                <a:ea typeface="Calibri" panose="020F0502020204030204" pitchFamily="34" charset="0"/>
              </a:endParaRPr>
            </a:p>
          </p:txBody>
        </p:sp>
        <p:sp>
          <p:nvSpPr>
            <p:cNvPr id="88" name="Shape 338"/>
            <p:cNvSpPr/>
            <p:nvPr/>
          </p:nvSpPr>
          <p:spPr>
            <a:xfrm>
              <a:off x="4180585" y="5230306"/>
              <a:ext cx="1884070" cy="723900"/>
            </a:xfrm>
            <a:custGeom>
              <a:avLst/>
              <a:gdLst/>
              <a:ahLst/>
              <a:cxnLst/>
              <a:rect l="0" t="0" r="0" b="0"/>
              <a:pathLst>
                <a:path w="1884070" h="723900">
                  <a:moveTo>
                    <a:pt x="0" y="0"/>
                  </a:moveTo>
                  <a:lnTo>
                    <a:pt x="1668069" y="0"/>
                  </a:lnTo>
                  <a:cubicBezTo>
                    <a:pt x="1787360" y="0"/>
                    <a:pt x="1884070" y="96710"/>
                    <a:pt x="1884070" y="216002"/>
                  </a:cubicBezTo>
                  <a:lnTo>
                    <a:pt x="1884070" y="723900"/>
                  </a:lnTo>
                  <a:lnTo>
                    <a:pt x="216002" y="723900"/>
                  </a:lnTo>
                  <a:cubicBezTo>
                    <a:pt x="96710" y="723900"/>
                    <a:pt x="0" y="627190"/>
                    <a:pt x="0" y="507898"/>
                  </a:cubicBezTo>
                  <a:lnTo>
                    <a:pt x="0" y="0"/>
                  </a:lnTo>
                  <a:close/>
                </a:path>
              </a:pathLst>
            </a:custGeom>
            <a:ln w="0" cap="flat">
              <a:miter lim="127000"/>
            </a:ln>
          </p:spPr>
          <p:style>
            <a:lnRef idx="0">
              <a:srgbClr val="000000">
                <a:alpha val="0"/>
              </a:srgbClr>
            </a:lnRef>
            <a:fillRef idx="1">
              <a:srgbClr val="3D3666"/>
            </a:fillRef>
            <a:effectRef idx="0">
              <a:scrgbClr r="0" g="0" b="0"/>
            </a:effectRef>
            <a:fontRef idx="none"/>
          </p:style>
          <p:txBody>
            <a:bodyPr/>
            <a:lstStyle/>
            <a:p>
              <a:endParaRPr lang="ru-RU"/>
            </a:p>
          </p:txBody>
        </p:sp>
        <p:sp>
          <p:nvSpPr>
            <p:cNvPr id="89" name="Rectangle 339"/>
            <p:cNvSpPr/>
            <p:nvPr/>
          </p:nvSpPr>
          <p:spPr>
            <a:xfrm>
              <a:off x="4544373" y="5394976"/>
              <a:ext cx="1538081" cy="254024"/>
            </a:xfrm>
            <a:prstGeom prst="rect">
              <a:avLst/>
            </a:prstGeom>
            <a:ln>
              <a:noFill/>
            </a:ln>
          </p:spPr>
          <p:txBody>
            <a:bodyPr vert="horz" lIns="0" tIns="0" rIns="0" bIns="0" rtlCol="0">
              <a:noAutofit/>
            </a:bodyPr>
            <a:lstStyle/>
            <a:p>
              <a:pPr>
                <a:lnSpc>
                  <a:spcPct val="107000"/>
                </a:lnSpc>
                <a:spcAft>
                  <a:spcPts val="800"/>
                </a:spcAft>
              </a:pPr>
              <a:r>
                <a:rPr lang="ru-RU" sz="1600">
                  <a:solidFill>
                    <a:srgbClr val="FFFEFD"/>
                  </a:solidFill>
                  <a:effectLst/>
                  <a:latin typeface="Calibri" panose="020F0502020204030204" pitchFamily="34" charset="0"/>
                  <a:ea typeface="Calibri" panose="020F0502020204030204" pitchFamily="34" charset="0"/>
                </a:rPr>
                <a:t>автономные</a:t>
              </a:r>
              <a:endParaRPr lang="ru-RU" sz="1100">
                <a:solidFill>
                  <a:srgbClr val="000000"/>
                </a:solidFill>
                <a:effectLst/>
                <a:latin typeface="Calibri" panose="020F0502020204030204" pitchFamily="34" charset="0"/>
                <a:ea typeface="Calibri" panose="020F0502020204030204" pitchFamily="34" charset="0"/>
              </a:endParaRPr>
            </a:p>
          </p:txBody>
        </p:sp>
        <p:sp>
          <p:nvSpPr>
            <p:cNvPr id="90" name="Rectangle 340"/>
            <p:cNvSpPr/>
            <p:nvPr/>
          </p:nvSpPr>
          <p:spPr>
            <a:xfrm>
              <a:off x="4555346" y="5638816"/>
              <a:ext cx="1508866"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FFFEFD"/>
                  </a:solidFill>
                  <a:effectLst/>
                  <a:latin typeface="Calibri" panose="020F0502020204030204" pitchFamily="34" charset="0"/>
                  <a:ea typeface="Calibri" panose="020F0502020204030204" pitchFamily="34" charset="0"/>
                </a:rPr>
                <a:t>учреждения</a:t>
              </a:r>
              <a:endParaRPr lang="ru-RU" sz="1100">
                <a:solidFill>
                  <a:srgbClr val="000000"/>
                </a:solidFill>
                <a:effectLst/>
                <a:latin typeface="Calibri" panose="020F0502020204030204" pitchFamily="34" charset="0"/>
                <a:ea typeface="Calibri" panose="020F0502020204030204" pitchFamily="34" charset="0"/>
              </a:endParaRPr>
            </a:p>
          </p:txBody>
        </p:sp>
        <p:sp>
          <p:nvSpPr>
            <p:cNvPr id="91" name="Rectangle 341"/>
            <p:cNvSpPr/>
            <p:nvPr/>
          </p:nvSpPr>
          <p:spPr>
            <a:xfrm>
              <a:off x="1770896" y="504765"/>
              <a:ext cx="1433681"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221F1E"/>
                  </a:solidFill>
                  <a:effectLst/>
                  <a:latin typeface="Calibri" panose="020F0502020204030204" pitchFamily="34" charset="0"/>
                  <a:ea typeface="Calibri" panose="020F0502020204030204" pitchFamily="34" charset="0"/>
                </a:rPr>
                <a:t>Губернатор</a:t>
              </a:r>
              <a:endParaRPr lang="ru-RU" sz="1100">
                <a:solidFill>
                  <a:srgbClr val="000000"/>
                </a:solidFill>
                <a:effectLst/>
                <a:latin typeface="Calibri" panose="020F0502020204030204" pitchFamily="34" charset="0"/>
                <a:ea typeface="Calibri" panose="020F0502020204030204" pitchFamily="34" charset="0"/>
              </a:endParaRPr>
            </a:p>
          </p:txBody>
        </p:sp>
        <p:sp>
          <p:nvSpPr>
            <p:cNvPr id="92" name="Rectangle 342"/>
            <p:cNvSpPr/>
            <p:nvPr/>
          </p:nvSpPr>
          <p:spPr>
            <a:xfrm>
              <a:off x="1770896" y="1121274"/>
              <a:ext cx="5566572"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221F1E"/>
                  </a:solidFill>
                  <a:effectLst/>
                  <a:latin typeface="Calibri" panose="020F0502020204030204" pitchFamily="34" charset="0"/>
                  <a:ea typeface="Calibri" panose="020F0502020204030204" pitchFamily="34" charset="0"/>
                </a:rPr>
                <a:t>Заместитель</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председателя</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Правительства,</a:t>
              </a:r>
              <a:r>
                <a:rPr lang="ru-RU" sz="1600" spc="85">
                  <a:solidFill>
                    <a:srgbClr val="221F1E"/>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93" name="Rectangle 343"/>
            <p:cNvSpPr/>
            <p:nvPr/>
          </p:nvSpPr>
          <p:spPr>
            <a:xfrm>
              <a:off x="1770896" y="1365114"/>
              <a:ext cx="4916957"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221F1E"/>
                  </a:solidFill>
                  <a:effectLst/>
                  <a:latin typeface="Calibri" panose="020F0502020204030204" pitchFamily="34" charset="0"/>
                  <a:ea typeface="Calibri" panose="020F0502020204030204" pitchFamily="34" charset="0"/>
                </a:rPr>
                <a:t>руководитель</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аппарата</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Правительства</a:t>
              </a:r>
              <a:endParaRPr lang="ru-RU" sz="1100">
                <a:solidFill>
                  <a:srgbClr val="000000"/>
                </a:solidFill>
                <a:effectLst/>
                <a:latin typeface="Calibri" panose="020F0502020204030204" pitchFamily="34" charset="0"/>
                <a:ea typeface="Calibri" panose="020F0502020204030204" pitchFamily="34" charset="0"/>
              </a:endParaRPr>
            </a:p>
          </p:txBody>
        </p:sp>
        <p:sp>
          <p:nvSpPr>
            <p:cNvPr id="94" name="Rectangle 344"/>
            <p:cNvSpPr/>
            <p:nvPr/>
          </p:nvSpPr>
          <p:spPr>
            <a:xfrm>
              <a:off x="1770896" y="1869863"/>
              <a:ext cx="3418982"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221F1E"/>
                  </a:solidFill>
                  <a:effectLst/>
                  <a:latin typeface="Calibri" panose="020F0502020204030204" pitchFamily="34" charset="0"/>
                  <a:ea typeface="Calibri" panose="020F0502020204030204" pitchFamily="34" charset="0"/>
                </a:rPr>
                <a:t>Заместители</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руководителя</a:t>
              </a:r>
              <a:endParaRPr lang="ru-RU" sz="1100">
                <a:solidFill>
                  <a:srgbClr val="000000"/>
                </a:solidFill>
                <a:effectLst/>
                <a:latin typeface="Calibri" panose="020F0502020204030204" pitchFamily="34" charset="0"/>
                <a:ea typeface="Calibri" panose="020F0502020204030204" pitchFamily="34" charset="0"/>
              </a:endParaRPr>
            </a:p>
          </p:txBody>
        </p:sp>
        <p:sp>
          <p:nvSpPr>
            <p:cNvPr id="95" name="Rectangle 345"/>
            <p:cNvSpPr/>
            <p:nvPr/>
          </p:nvSpPr>
          <p:spPr>
            <a:xfrm>
              <a:off x="1770896" y="2113703"/>
              <a:ext cx="3133754" cy="254025"/>
            </a:xfrm>
            <a:prstGeom prst="rect">
              <a:avLst/>
            </a:prstGeom>
            <a:ln>
              <a:noFill/>
            </a:ln>
          </p:spPr>
          <p:txBody>
            <a:bodyPr vert="horz" lIns="0" tIns="0" rIns="0" bIns="0" rtlCol="0">
              <a:noAutofit/>
            </a:bodyPr>
            <a:lstStyle/>
            <a:p>
              <a:pPr>
                <a:lnSpc>
                  <a:spcPct val="107000"/>
                </a:lnSpc>
                <a:spcAft>
                  <a:spcPts val="800"/>
                </a:spcAft>
              </a:pPr>
              <a:r>
                <a:rPr lang="ru-RU" sz="1600">
                  <a:solidFill>
                    <a:srgbClr val="221F1E"/>
                  </a:solidFill>
                  <a:effectLst/>
                  <a:latin typeface="Calibri" panose="020F0502020204030204" pitchFamily="34" charset="0"/>
                  <a:ea typeface="Calibri" panose="020F0502020204030204" pitchFamily="34" charset="0"/>
                </a:rPr>
                <a:t>аппарата</a:t>
              </a:r>
              <a:r>
                <a:rPr lang="ru-RU" sz="1600" spc="85">
                  <a:solidFill>
                    <a:srgbClr val="221F1E"/>
                  </a:solidFill>
                  <a:effectLst/>
                  <a:latin typeface="Calibri" panose="020F0502020204030204" pitchFamily="34" charset="0"/>
                  <a:ea typeface="Calibri" panose="020F0502020204030204" pitchFamily="34" charset="0"/>
                </a:rPr>
                <a:t> </a:t>
              </a:r>
              <a:r>
                <a:rPr lang="ru-RU" sz="1600">
                  <a:solidFill>
                    <a:srgbClr val="221F1E"/>
                  </a:solidFill>
                  <a:effectLst/>
                  <a:latin typeface="Calibri" panose="020F0502020204030204" pitchFamily="34" charset="0"/>
                  <a:ea typeface="Calibri" panose="020F0502020204030204" pitchFamily="34" charset="0"/>
                </a:rPr>
                <a:t>Правительства</a:t>
              </a:r>
              <a:endParaRPr lang="ru-RU" sz="1100">
                <a:solidFill>
                  <a:srgbClr val="000000"/>
                </a:solidFill>
                <a:effectLst/>
                <a:latin typeface="Calibri" panose="020F0502020204030204" pitchFamily="34" charset="0"/>
                <a:ea typeface="Calibri" panose="020F0502020204030204" pitchFamily="34" charset="0"/>
              </a:endParaRPr>
            </a:p>
          </p:txBody>
        </p:sp>
        <p:sp>
          <p:nvSpPr>
            <p:cNvPr id="96" name="Shape 346"/>
            <p:cNvSpPr/>
            <p:nvPr/>
          </p:nvSpPr>
          <p:spPr>
            <a:xfrm>
              <a:off x="663228" y="1288910"/>
              <a:ext cx="218364" cy="436410"/>
            </a:xfrm>
            <a:custGeom>
              <a:avLst/>
              <a:gdLst/>
              <a:ahLst/>
              <a:cxnLst/>
              <a:rect l="0" t="0" r="0" b="0"/>
              <a:pathLst>
                <a:path w="218364" h="436410">
                  <a:moveTo>
                    <a:pt x="218364" y="0"/>
                  </a:moveTo>
                  <a:lnTo>
                    <a:pt x="218364" y="36360"/>
                  </a:lnTo>
                  <a:cubicBezTo>
                    <a:pt x="184734" y="36360"/>
                    <a:pt x="163055" y="46914"/>
                    <a:pt x="152057" y="68656"/>
                  </a:cubicBezTo>
                  <a:cubicBezTo>
                    <a:pt x="142608" y="87389"/>
                    <a:pt x="142608" y="111252"/>
                    <a:pt x="142608" y="132321"/>
                  </a:cubicBezTo>
                  <a:cubicBezTo>
                    <a:pt x="142608" y="158890"/>
                    <a:pt x="156299" y="190970"/>
                    <a:pt x="180188" y="220294"/>
                  </a:cubicBezTo>
                  <a:lnTo>
                    <a:pt x="201498" y="246469"/>
                  </a:lnTo>
                  <a:lnTo>
                    <a:pt x="176962" y="269659"/>
                  </a:lnTo>
                  <a:cubicBezTo>
                    <a:pt x="167754" y="278409"/>
                    <a:pt x="149873" y="288061"/>
                    <a:pt x="115684" y="305143"/>
                  </a:cubicBezTo>
                  <a:cubicBezTo>
                    <a:pt x="86805" y="319583"/>
                    <a:pt x="65646" y="330505"/>
                    <a:pt x="56718" y="339433"/>
                  </a:cubicBezTo>
                  <a:cubicBezTo>
                    <a:pt x="41313" y="354863"/>
                    <a:pt x="36767" y="384823"/>
                    <a:pt x="36513" y="400101"/>
                  </a:cubicBezTo>
                  <a:lnTo>
                    <a:pt x="218364" y="400082"/>
                  </a:lnTo>
                  <a:lnTo>
                    <a:pt x="218364" y="436410"/>
                  </a:lnTo>
                  <a:lnTo>
                    <a:pt x="36513" y="436410"/>
                  </a:lnTo>
                  <a:cubicBezTo>
                    <a:pt x="26772" y="436410"/>
                    <a:pt x="17424" y="432511"/>
                    <a:pt x="10617" y="425564"/>
                  </a:cubicBezTo>
                  <a:cubicBezTo>
                    <a:pt x="3772" y="418643"/>
                    <a:pt x="0" y="409219"/>
                    <a:pt x="153" y="399479"/>
                  </a:cubicBezTo>
                  <a:cubicBezTo>
                    <a:pt x="305" y="390182"/>
                    <a:pt x="2464" y="342278"/>
                    <a:pt x="31013" y="313703"/>
                  </a:cubicBezTo>
                  <a:cubicBezTo>
                    <a:pt x="43891" y="300825"/>
                    <a:pt x="65468" y="289598"/>
                    <a:pt x="99428" y="272593"/>
                  </a:cubicBezTo>
                  <a:cubicBezTo>
                    <a:pt x="116561" y="264046"/>
                    <a:pt x="145072" y="249796"/>
                    <a:pt x="151981" y="243243"/>
                  </a:cubicBezTo>
                  <a:cubicBezTo>
                    <a:pt x="122999" y="207670"/>
                    <a:pt x="106223" y="167500"/>
                    <a:pt x="106223" y="132321"/>
                  </a:cubicBezTo>
                  <a:cubicBezTo>
                    <a:pt x="106223" y="108458"/>
                    <a:pt x="106223" y="78753"/>
                    <a:pt x="119609" y="52248"/>
                  </a:cubicBezTo>
                  <a:cubicBezTo>
                    <a:pt x="131636" y="28410"/>
                    <a:pt x="158547" y="0"/>
                    <a:pt x="218364"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97" name="Shape 347"/>
            <p:cNvSpPr/>
            <p:nvPr/>
          </p:nvSpPr>
          <p:spPr>
            <a:xfrm>
              <a:off x="881592" y="1288910"/>
              <a:ext cx="218402" cy="436410"/>
            </a:xfrm>
            <a:custGeom>
              <a:avLst/>
              <a:gdLst/>
              <a:ahLst/>
              <a:cxnLst/>
              <a:rect l="0" t="0" r="0" b="0"/>
              <a:pathLst>
                <a:path w="218402" h="436410">
                  <a:moveTo>
                    <a:pt x="0" y="0"/>
                  </a:moveTo>
                  <a:cubicBezTo>
                    <a:pt x="59830" y="0"/>
                    <a:pt x="86741" y="28410"/>
                    <a:pt x="98793" y="52273"/>
                  </a:cubicBezTo>
                  <a:cubicBezTo>
                    <a:pt x="112128" y="78753"/>
                    <a:pt x="112128" y="108458"/>
                    <a:pt x="112128" y="132321"/>
                  </a:cubicBezTo>
                  <a:cubicBezTo>
                    <a:pt x="112128" y="167475"/>
                    <a:pt x="95352" y="207683"/>
                    <a:pt x="66383" y="243243"/>
                  </a:cubicBezTo>
                  <a:cubicBezTo>
                    <a:pt x="73304" y="249771"/>
                    <a:pt x="101803" y="264020"/>
                    <a:pt x="118974" y="272593"/>
                  </a:cubicBezTo>
                  <a:cubicBezTo>
                    <a:pt x="152908" y="289598"/>
                    <a:pt x="174485" y="300825"/>
                    <a:pt x="187389" y="313703"/>
                  </a:cubicBezTo>
                  <a:cubicBezTo>
                    <a:pt x="215913" y="342278"/>
                    <a:pt x="218072" y="390182"/>
                    <a:pt x="218224" y="399479"/>
                  </a:cubicBezTo>
                  <a:cubicBezTo>
                    <a:pt x="218402" y="409219"/>
                    <a:pt x="214605" y="418643"/>
                    <a:pt x="207759" y="425564"/>
                  </a:cubicBezTo>
                  <a:cubicBezTo>
                    <a:pt x="200901" y="432511"/>
                    <a:pt x="191605" y="436410"/>
                    <a:pt x="181851" y="436410"/>
                  </a:cubicBezTo>
                  <a:lnTo>
                    <a:pt x="0" y="436410"/>
                  </a:lnTo>
                  <a:lnTo>
                    <a:pt x="0" y="400082"/>
                  </a:lnTo>
                  <a:lnTo>
                    <a:pt x="181851" y="400063"/>
                  </a:lnTo>
                  <a:cubicBezTo>
                    <a:pt x="181635" y="384823"/>
                    <a:pt x="177101" y="354901"/>
                    <a:pt x="161658" y="339433"/>
                  </a:cubicBezTo>
                  <a:cubicBezTo>
                    <a:pt x="152756" y="330530"/>
                    <a:pt x="131585" y="319608"/>
                    <a:pt x="102705" y="305143"/>
                  </a:cubicBezTo>
                  <a:cubicBezTo>
                    <a:pt x="68517" y="288049"/>
                    <a:pt x="50622" y="278409"/>
                    <a:pt x="41427" y="269710"/>
                  </a:cubicBezTo>
                  <a:lnTo>
                    <a:pt x="16853" y="246507"/>
                  </a:lnTo>
                  <a:lnTo>
                    <a:pt x="38189" y="220320"/>
                  </a:lnTo>
                  <a:cubicBezTo>
                    <a:pt x="62090" y="190944"/>
                    <a:pt x="75794" y="158890"/>
                    <a:pt x="75794" y="132321"/>
                  </a:cubicBezTo>
                  <a:cubicBezTo>
                    <a:pt x="75794" y="111252"/>
                    <a:pt x="75794" y="87414"/>
                    <a:pt x="66307" y="68656"/>
                  </a:cubicBezTo>
                  <a:cubicBezTo>
                    <a:pt x="55347" y="46914"/>
                    <a:pt x="33630" y="36360"/>
                    <a:pt x="0" y="36360"/>
                  </a:cubicBezTo>
                  <a:lnTo>
                    <a:pt x="0"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98" name="Shape 348"/>
            <p:cNvSpPr/>
            <p:nvPr/>
          </p:nvSpPr>
          <p:spPr>
            <a:xfrm>
              <a:off x="914968" y="1143419"/>
              <a:ext cx="330492" cy="436448"/>
            </a:xfrm>
            <a:custGeom>
              <a:avLst/>
              <a:gdLst/>
              <a:ahLst/>
              <a:cxnLst/>
              <a:rect l="0" t="0" r="0" b="0"/>
              <a:pathLst>
                <a:path w="330492" h="436448">
                  <a:moveTo>
                    <a:pt x="112115" y="0"/>
                  </a:moveTo>
                  <a:cubicBezTo>
                    <a:pt x="171945" y="0"/>
                    <a:pt x="198856" y="28435"/>
                    <a:pt x="210883" y="52273"/>
                  </a:cubicBezTo>
                  <a:cubicBezTo>
                    <a:pt x="224269" y="78753"/>
                    <a:pt x="224269" y="108483"/>
                    <a:pt x="224269" y="132347"/>
                  </a:cubicBezTo>
                  <a:cubicBezTo>
                    <a:pt x="224269" y="167513"/>
                    <a:pt x="207467" y="207683"/>
                    <a:pt x="178524" y="243268"/>
                  </a:cubicBezTo>
                  <a:cubicBezTo>
                    <a:pt x="185420" y="249796"/>
                    <a:pt x="213919" y="264020"/>
                    <a:pt x="231064" y="272618"/>
                  </a:cubicBezTo>
                  <a:cubicBezTo>
                    <a:pt x="265049" y="289598"/>
                    <a:pt x="286601" y="300850"/>
                    <a:pt x="299479" y="313728"/>
                  </a:cubicBezTo>
                  <a:cubicBezTo>
                    <a:pt x="328028" y="342278"/>
                    <a:pt x="330200" y="390208"/>
                    <a:pt x="330327" y="399504"/>
                  </a:cubicBezTo>
                  <a:cubicBezTo>
                    <a:pt x="330492" y="409245"/>
                    <a:pt x="326720" y="418668"/>
                    <a:pt x="319900" y="425590"/>
                  </a:cubicBezTo>
                  <a:cubicBezTo>
                    <a:pt x="313042" y="432511"/>
                    <a:pt x="303720" y="436448"/>
                    <a:pt x="293967" y="436448"/>
                  </a:cubicBezTo>
                  <a:lnTo>
                    <a:pt x="184848" y="436448"/>
                  </a:lnTo>
                  <a:lnTo>
                    <a:pt x="130302" y="400075"/>
                  </a:lnTo>
                  <a:lnTo>
                    <a:pt x="293967" y="400075"/>
                  </a:lnTo>
                  <a:cubicBezTo>
                    <a:pt x="293725" y="384835"/>
                    <a:pt x="289217" y="354902"/>
                    <a:pt x="273748" y="339458"/>
                  </a:cubicBezTo>
                  <a:cubicBezTo>
                    <a:pt x="264846" y="330530"/>
                    <a:pt x="243687" y="319608"/>
                    <a:pt x="214782" y="305130"/>
                  </a:cubicBezTo>
                  <a:cubicBezTo>
                    <a:pt x="180607" y="288036"/>
                    <a:pt x="162738" y="278409"/>
                    <a:pt x="153543" y="269710"/>
                  </a:cubicBezTo>
                  <a:lnTo>
                    <a:pt x="128968" y="246507"/>
                  </a:lnTo>
                  <a:lnTo>
                    <a:pt x="150304" y="220320"/>
                  </a:lnTo>
                  <a:cubicBezTo>
                    <a:pt x="174193" y="190970"/>
                    <a:pt x="187884" y="158890"/>
                    <a:pt x="187884" y="132347"/>
                  </a:cubicBezTo>
                  <a:cubicBezTo>
                    <a:pt x="187884" y="111278"/>
                    <a:pt x="187884" y="87414"/>
                    <a:pt x="178422" y="68656"/>
                  </a:cubicBezTo>
                  <a:cubicBezTo>
                    <a:pt x="167437" y="46927"/>
                    <a:pt x="145758" y="36347"/>
                    <a:pt x="112115" y="36347"/>
                  </a:cubicBezTo>
                  <a:cubicBezTo>
                    <a:pt x="78486" y="36347"/>
                    <a:pt x="56782" y="46927"/>
                    <a:pt x="45809" y="68682"/>
                  </a:cubicBezTo>
                  <a:cubicBezTo>
                    <a:pt x="37084" y="85954"/>
                    <a:pt x="36474" y="107531"/>
                    <a:pt x="36385" y="127279"/>
                  </a:cubicBezTo>
                  <a:lnTo>
                    <a:pt x="0" y="127279"/>
                  </a:lnTo>
                  <a:cubicBezTo>
                    <a:pt x="38" y="104343"/>
                    <a:pt x="889" y="76937"/>
                    <a:pt x="13360" y="52273"/>
                  </a:cubicBezTo>
                  <a:cubicBezTo>
                    <a:pt x="25387" y="28435"/>
                    <a:pt x="52299" y="0"/>
                    <a:pt x="112115"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99" name="Shape 349"/>
            <p:cNvSpPr/>
            <p:nvPr/>
          </p:nvSpPr>
          <p:spPr>
            <a:xfrm>
              <a:off x="589285" y="2111384"/>
              <a:ext cx="218364" cy="436423"/>
            </a:xfrm>
            <a:custGeom>
              <a:avLst/>
              <a:gdLst/>
              <a:ahLst/>
              <a:cxnLst/>
              <a:rect l="0" t="0" r="0" b="0"/>
              <a:pathLst>
                <a:path w="218364" h="436423">
                  <a:moveTo>
                    <a:pt x="218364" y="0"/>
                  </a:moveTo>
                  <a:lnTo>
                    <a:pt x="218364" y="36360"/>
                  </a:lnTo>
                  <a:cubicBezTo>
                    <a:pt x="184734" y="36360"/>
                    <a:pt x="163043" y="46927"/>
                    <a:pt x="152057" y="68656"/>
                  </a:cubicBezTo>
                  <a:cubicBezTo>
                    <a:pt x="142596" y="87389"/>
                    <a:pt x="142596" y="111265"/>
                    <a:pt x="142596" y="132321"/>
                  </a:cubicBezTo>
                  <a:cubicBezTo>
                    <a:pt x="142596" y="158890"/>
                    <a:pt x="156299" y="190970"/>
                    <a:pt x="180188" y="220294"/>
                  </a:cubicBezTo>
                  <a:lnTo>
                    <a:pt x="201498" y="246469"/>
                  </a:lnTo>
                  <a:lnTo>
                    <a:pt x="176962" y="269672"/>
                  </a:lnTo>
                  <a:cubicBezTo>
                    <a:pt x="167754" y="278422"/>
                    <a:pt x="149860" y="288074"/>
                    <a:pt x="115672" y="305143"/>
                  </a:cubicBezTo>
                  <a:cubicBezTo>
                    <a:pt x="86792" y="319595"/>
                    <a:pt x="65634" y="330518"/>
                    <a:pt x="56718" y="339433"/>
                  </a:cubicBezTo>
                  <a:cubicBezTo>
                    <a:pt x="41300" y="354863"/>
                    <a:pt x="36754" y="384836"/>
                    <a:pt x="36513" y="400114"/>
                  </a:cubicBezTo>
                  <a:lnTo>
                    <a:pt x="218364" y="400088"/>
                  </a:lnTo>
                  <a:lnTo>
                    <a:pt x="218364" y="436423"/>
                  </a:lnTo>
                  <a:lnTo>
                    <a:pt x="36513" y="436423"/>
                  </a:lnTo>
                  <a:cubicBezTo>
                    <a:pt x="26772" y="436423"/>
                    <a:pt x="17425" y="432524"/>
                    <a:pt x="10605" y="425565"/>
                  </a:cubicBezTo>
                  <a:cubicBezTo>
                    <a:pt x="3772" y="418643"/>
                    <a:pt x="0" y="409232"/>
                    <a:pt x="153" y="399479"/>
                  </a:cubicBezTo>
                  <a:cubicBezTo>
                    <a:pt x="305" y="390182"/>
                    <a:pt x="2464" y="342278"/>
                    <a:pt x="31013" y="313716"/>
                  </a:cubicBezTo>
                  <a:cubicBezTo>
                    <a:pt x="43879" y="300838"/>
                    <a:pt x="65456" y="289598"/>
                    <a:pt x="99428" y="272593"/>
                  </a:cubicBezTo>
                  <a:cubicBezTo>
                    <a:pt x="116561" y="264046"/>
                    <a:pt x="145060" y="249809"/>
                    <a:pt x="151968" y="243256"/>
                  </a:cubicBezTo>
                  <a:cubicBezTo>
                    <a:pt x="123000" y="207670"/>
                    <a:pt x="106210" y="167513"/>
                    <a:pt x="106210" y="132321"/>
                  </a:cubicBezTo>
                  <a:cubicBezTo>
                    <a:pt x="106210" y="108458"/>
                    <a:pt x="106210" y="78766"/>
                    <a:pt x="119609" y="52261"/>
                  </a:cubicBezTo>
                  <a:cubicBezTo>
                    <a:pt x="131636" y="28423"/>
                    <a:pt x="158534" y="0"/>
                    <a:pt x="218364"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100" name="Shape 350"/>
            <p:cNvSpPr/>
            <p:nvPr/>
          </p:nvSpPr>
          <p:spPr>
            <a:xfrm>
              <a:off x="807649" y="2111384"/>
              <a:ext cx="218389" cy="436423"/>
            </a:xfrm>
            <a:custGeom>
              <a:avLst/>
              <a:gdLst/>
              <a:ahLst/>
              <a:cxnLst/>
              <a:rect l="0" t="0" r="0" b="0"/>
              <a:pathLst>
                <a:path w="218389" h="436423">
                  <a:moveTo>
                    <a:pt x="0" y="0"/>
                  </a:moveTo>
                  <a:cubicBezTo>
                    <a:pt x="59830" y="0"/>
                    <a:pt x="86728" y="28423"/>
                    <a:pt x="98781" y="52273"/>
                  </a:cubicBezTo>
                  <a:cubicBezTo>
                    <a:pt x="112128" y="78766"/>
                    <a:pt x="112128" y="108458"/>
                    <a:pt x="112128" y="132321"/>
                  </a:cubicBezTo>
                  <a:cubicBezTo>
                    <a:pt x="112128" y="167488"/>
                    <a:pt x="95339" y="207683"/>
                    <a:pt x="66370" y="243256"/>
                  </a:cubicBezTo>
                  <a:cubicBezTo>
                    <a:pt x="73304" y="249784"/>
                    <a:pt x="101803" y="264033"/>
                    <a:pt x="118961" y="272593"/>
                  </a:cubicBezTo>
                  <a:cubicBezTo>
                    <a:pt x="152908" y="289598"/>
                    <a:pt x="174485" y="300838"/>
                    <a:pt x="187376" y="313716"/>
                  </a:cubicBezTo>
                  <a:cubicBezTo>
                    <a:pt x="215900" y="342278"/>
                    <a:pt x="218059" y="390182"/>
                    <a:pt x="218211" y="399479"/>
                  </a:cubicBezTo>
                  <a:cubicBezTo>
                    <a:pt x="218389" y="409232"/>
                    <a:pt x="214592" y="418643"/>
                    <a:pt x="207759" y="425565"/>
                  </a:cubicBezTo>
                  <a:cubicBezTo>
                    <a:pt x="200901" y="432524"/>
                    <a:pt x="191592" y="436423"/>
                    <a:pt x="181851" y="436423"/>
                  </a:cubicBezTo>
                  <a:lnTo>
                    <a:pt x="0" y="436423"/>
                  </a:lnTo>
                  <a:lnTo>
                    <a:pt x="0" y="400088"/>
                  </a:lnTo>
                  <a:lnTo>
                    <a:pt x="181851" y="400063"/>
                  </a:lnTo>
                  <a:cubicBezTo>
                    <a:pt x="181623" y="384836"/>
                    <a:pt x="177102" y="354914"/>
                    <a:pt x="161646" y="339433"/>
                  </a:cubicBezTo>
                  <a:cubicBezTo>
                    <a:pt x="152743" y="330543"/>
                    <a:pt x="131572" y="319621"/>
                    <a:pt x="102692" y="305143"/>
                  </a:cubicBezTo>
                  <a:cubicBezTo>
                    <a:pt x="68504" y="288049"/>
                    <a:pt x="50610" y="278422"/>
                    <a:pt x="41428" y="269710"/>
                  </a:cubicBezTo>
                  <a:lnTo>
                    <a:pt x="16853" y="246507"/>
                  </a:lnTo>
                  <a:lnTo>
                    <a:pt x="38176" y="220320"/>
                  </a:lnTo>
                  <a:cubicBezTo>
                    <a:pt x="62090" y="190957"/>
                    <a:pt x="75781" y="158890"/>
                    <a:pt x="75781" y="132321"/>
                  </a:cubicBezTo>
                  <a:cubicBezTo>
                    <a:pt x="75781" y="111265"/>
                    <a:pt x="75781" y="87414"/>
                    <a:pt x="66307" y="68656"/>
                  </a:cubicBezTo>
                  <a:cubicBezTo>
                    <a:pt x="55347" y="46927"/>
                    <a:pt x="33630" y="36360"/>
                    <a:pt x="0" y="36360"/>
                  </a:cubicBezTo>
                  <a:lnTo>
                    <a:pt x="0"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101" name="Shape 351"/>
            <p:cNvSpPr/>
            <p:nvPr/>
          </p:nvSpPr>
          <p:spPr>
            <a:xfrm>
              <a:off x="841012" y="1965893"/>
              <a:ext cx="330492" cy="436448"/>
            </a:xfrm>
            <a:custGeom>
              <a:avLst/>
              <a:gdLst/>
              <a:ahLst/>
              <a:cxnLst/>
              <a:rect l="0" t="0" r="0" b="0"/>
              <a:pathLst>
                <a:path w="330492" h="436448">
                  <a:moveTo>
                    <a:pt x="112128" y="0"/>
                  </a:moveTo>
                  <a:cubicBezTo>
                    <a:pt x="171945" y="0"/>
                    <a:pt x="198857" y="28435"/>
                    <a:pt x="210884" y="52273"/>
                  </a:cubicBezTo>
                  <a:cubicBezTo>
                    <a:pt x="224269" y="78765"/>
                    <a:pt x="224269" y="108483"/>
                    <a:pt x="224269" y="132347"/>
                  </a:cubicBezTo>
                  <a:cubicBezTo>
                    <a:pt x="224269" y="167513"/>
                    <a:pt x="207467" y="207696"/>
                    <a:pt x="178524" y="243281"/>
                  </a:cubicBezTo>
                  <a:cubicBezTo>
                    <a:pt x="185420" y="249796"/>
                    <a:pt x="213932" y="264033"/>
                    <a:pt x="231064" y="272618"/>
                  </a:cubicBezTo>
                  <a:cubicBezTo>
                    <a:pt x="265049" y="289611"/>
                    <a:pt x="286614" y="300863"/>
                    <a:pt x="299479" y="313741"/>
                  </a:cubicBezTo>
                  <a:cubicBezTo>
                    <a:pt x="328028" y="342278"/>
                    <a:pt x="330213" y="390207"/>
                    <a:pt x="330340" y="399517"/>
                  </a:cubicBezTo>
                  <a:cubicBezTo>
                    <a:pt x="330492" y="409257"/>
                    <a:pt x="326720" y="418668"/>
                    <a:pt x="319900" y="425590"/>
                  </a:cubicBezTo>
                  <a:cubicBezTo>
                    <a:pt x="313042" y="432511"/>
                    <a:pt x="303721" y="436448"/>
                    <a:pt x="293980" y="436448"/>
                  </a:cubicBezTo>
                  <a:lnTo>
                    <a:pt x="184849" y="436448"/>
                  </a:lnTo>
                  <a:lnTo>
                    <a:pt x="130302" y="400088"/>
                  </a:lnTo>
                  <a:lnTo>
                    <a:pt x="293980" y="400088"/>
                  </a:lnTo>
                  <a:cubicBezTo>
                    <a:pt x="293738" y="384835"/>
                    <a:pt x="289230" y="354914"/>
                    <a:pt x="273749" y="339458"/>
                  </a:cubicBezTo>
                  <a:cubicBezTo>
                    <a:pt x="264859" y="330543"/>
                    <a:pt x="243700" y="319621"/>
                    <a:pt x="214795" y="305143"/>
                  </a:cubicBezTo>
                  <a:cubicBezTo>
                    <a:pt x="180607" y="288049"/>
                    <a:pt x="162738" y="278410"/>
                    <a:pt x="153543" y="269710"/>
                  </a:cubicBezTo>
                  <a:lnTo>
                    <a:pt x="128981" y="246520"/>
                  </a:lnTo>
                  <a:lnTo>
                    <a:pt x="150305" y="220320"/>
                  </a:lnTo>
                  <a:cubicBezTo>
                    <a:pt x="174193" y="190970"/>
                    <a:pt x="187897" y="158902"/>
                    <a:pt x="187897" y="132347"/>
                  </a:cubicBezTo>
                  <a:cubicBezTo>
                    <a:pt x="187897" y="111277"/>
                    <a:pt x="187897" y="87427"/>
                    <a:pt x="178435" y="68656"/>
                  </a:cubicBezTo>
                  <a:cubicBezTo>
                    <a:pt x="167449" y="46926"/>
                    <a:pt x="145758" y="36360"/>
                    <a:pt x="112128" y="36360"/>
                  </a:cubicBezTo>
                  <a:cubicBezTo>
                    <a:pt x="78499" y="36360"/>
                    <a:pt x="56782" y="46926"/>
                    <a:pt x="45822" y="68682"/>
                  </a:cubicBezTo>
                  <a:cubicBezTo>
                    <a:pt x="37097" y="85954"/>
                    <a:pt x="36475" y="107531"/>
                    <a:pt x="36386" y="127279"/>
                  </a:cubicBezTo>
                  <a:lnTo>
                    <a:pt x="0" y="127279"/>
                  </a:lnTo>
                  <a:cubicBezTo>
                    <a:pt x="38" y="104356"/>
                    <a:pt x="889" y="76937"/>
                    <a:pt x="13360" y="52273"/>
                  </a:cubicBezTo>
                  <a:cubicBezTo>
                    <a:pt x="25400" y="28435"/>
                    <a:pt x="52299" y="0"/>
                    <a:pt x="112128"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102" name="Shape 352"/>
            <p:cNvSpPr/>
            <p:nvPr/>
          </p:nvSpPr>
          <p:spPr>
            <a:xfrm>
              <a:off x="988916" y="1818001"/>
              <a:ext cx="330492" cy="436448"/>
            </a:xfrm>
            <a:custGeom>
              <a:avLst/>
              <a:gdLst/>
              <a:ahLst/>
              <a:cxnLst/>
              <a:rect l="0" t="0" r="0" b="0"/>
              <a:pathLst>
                <a:path w="330492" h="436448">
                  <a:moveTo>
                    <a:pt x="112115" y="0"/>
                  </a:moveTo>
                  <a:cubicBezTo>
                    <a:pt x="171945" y="0"/>
                    <a:pt x="198856" y="28435"/>
                    <a:pt x="210883" y="52273"/>
                  </a:cubicBezTo>
                  <a:cubicBezTo>
                    <a:pt x="224269" y="78753"/>
                    <a:pt x="224269" y="108483"/>
                    <a:pt x="224269" y="132347"/>
                  </a:cubicBezTo>
                  <a:cubicBezTo>
                    <a:pt x="224269" y="167513"/>
                    <a:pt x="207467" y="207683"/>
                    <a:pt x="178524" y="243268"/>
                  </a:cubicBezTo>
                  <a:cubicBezTo>
                    <a:pt x="185420" y="249796"/>
                    <a:pt x="213919" y="264020"/>
                    <a:pt x="231064" y="272618"/>
                  </a:cubicBezTo>
                  <a:cubicBezTo>
                    <a:pt x="265049" y="289598"/>
                    <a:pt x="286601" y="300850"/>
                    <a:pt x="299479" y="313728"/>
                  </a:cubicBezTo>
                  <a:cubicBezTo>
                    <a:pt x="328028" y="342278"/>
                    <a:pt x="330200" y="390208"/>
                    <a:pt x="330327" y="399504"/>
                  </a:cubicBezTo>
                  <a:cubicBezTo>
                    <a:pt x="330492" y="409245"/>
                    <a:pt x="326720" y="418668"/>
                    <a:pt x="319900" y="425590"/>
                  </a:cubicBezTo>
                  <a:cubicBezTo>
                    <a:pt x="313042" y="432511"/>
                    <a:pt x="303720" y="436448"/>
                    <a:pt x="293967" y="436448"/>
                  </a:cubicBezTo>
                  <a:lnTo>
                    <a:pt x="184848" y="436448"/>
                  </a:lnTo>
                  <a:lnTo>
                    <a:pt x="130302" y="400075"/>
                  </a:lnTo>
                  <a:lnTo>
                    <a:pt x="293967" y="400075"/>
                  </a:lnTo>
                  <a:cubicBezTo>
                    <a:pt x="293725" y="384835"/>
                    <a:pt x="289217" y="354902"/>
                    <a:pt x="273748" y="339458"/>
                  </a:cubicBezTo>
                  <a:cubicBezTo>
                    <a:pt x="264846" y="330530"/>
                    <a:pt x="243687" y="319608"/>
                    <a:pt x="214782" y="305130"/>
                  </a:cubicBezTo>
                  <a:cubicBezTo>
                    <a:pt x="180607" y="288036"/>
                    <a:pt x="162738" y="278409"/>
                    <a:pt x="153543" y="269710"/>
                  </a:cubicBezTo>
                  <a:lnTo>
                    <a:pt x="128968" y="246507"/>
                  </a:lnTo>
                  <a:lnTo>
                    <a:pt x="150304" y="220320"/>
                  </a:lnTo>
                  <a:cubicBezTo>
                    <a:pt x="174193" y="190970"/>
                    <a:pt x="187884" y="158890"/>
                    <a:pt x="187884" y="132347"/>
                  </a:cubicBezTo>
                  <a:cubicBezTo>
                    <a:pt x="187884" y="111278"/>
                    <a:pt x="187884" y="87414"/>
                    <a:pt x="178422" y="68656"/>
                  </a:cubicBezTo>
                  <a:cubicBezTo>
                    <a:pt x="167437" y="46927"/>
                    <a:pt x="145758" y="36347"/>
                    <a:pt x="112115" y="36347"/>
                  </a:cubicBezTo>
                  <a:cubicBezTo>
                    <a:pt x="78486" y="36347"/>
                    <a:pt x="56782" y="46927"/>
                    <a:pt x="45809" y="68682"/>
                  </a:cubicBezTo>
                  <a:cubicBezTo>
                    <a:pt x="37084" y="85954"/>
                    <a:pt x="36474" y="107531"/>
                    <a:pt x="36385" y="127279"/>
                  </a:cubicBezTo>
                  <a:lnTo>
                    <a:pt x="0" y="127279"/>
                  </a:lnTo>
                  <a:cubicBezTo>
                    <a:pt x="38" y="104343"/>
                    <a:pt x="889" y="76937"/>
                    <a:pt x="13360" y="52273"/>
                  </a:cubicBezTo>
                  <a:cubicBezTo>
                    <a:pt x="25387" y="28435"/>
                    <a:pt x="52299" y="0"/>
                    <a:pt x="112115"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103" name="Shape 353"/>
            <p:cNvSpPr/>
            <p:nvPr/>
          </p:nvSpPr>
          <p:spPr>
            <a:xfrm>
              <a:off x="678660" y="493033"/>
              <a:ext cx="218364" cy="436410"/>
            </a:xfrm>
            <a:custGeom>
              <a:avLst/>
              <a:gdLst/>
              <a:ahLst/>
              <a:cxnLst/>
              <a:rect l="0" t="0" r="0" b="0"/>
              <a:pathLst>
                <a:path w="218364" h="436410">
                  <a:moveTo>
                    <a:pt x="218364" y="0"/>
                  </a:moveTo>
                  <a:lnTo>
                    <a:pt x="218364" y="36347"/>
                  </a:lnTo>
                  <a:cubicBezTo>
                    <a:pt x="184734" y="36347"/>
                    <a:pt x="163043" y="46914"/>
                    <a:pt x="152057" y="68656"/>
                  </a:cubicBezTo>
                  <a:cubicBezTo>
                    <a:pt x="142596" y="87389"/>
                    <a:pt x="142596" y="111252"/>
                    <a:pt x="142596" y="132321"/>
                  </a:cubicBezTo>
                  <a:cubicBezTo>
                    <a:pt x="142596" y="158890"/>
                    <a:pt x="156299" y="190970"/>
                    <a:pt x="180188" y="220294"/>
                  </a:cubicBezTo>
                  <a:lnTo>
                    <a:pt x="201498" y="246469"/>
                  </a:lnTo>
                  <a:lnTo>
                    <a:pt x="176962" y="269659"/>
                  </a:lnTo>
                  <a:cubicBezTo>
                    <a:pt x="167754" y="278409"/>
                    <a:pt x="149860" y="288061"/>
                    <a:pt x="115672" y="305130"/>
                  </a:cubicBezTo>
                  <a:cubicBezTo>
                    <a:pt x="86792" y="319583"/>
                    <a:pt x="65634" y="330505"/>
                    <a:pt x="56718" y="339433"/>
                  </a:cubicBezTo>
                  <a:cubicBezTo>
                    <a:pt x="41313" y="354863"/>
                    <a:pt x="36754" y="384823"/>
                    <a:pt x="36513" y="400101"/>
                  </a:cubicBezTo>
                  <a:lnTo>
                    <a:pt x="218364" y="400075"/>
                  </a:lnTo>
                  <a:lnTo>
                    <a:pt x="218364" y="436410"/>
                  </a:lnTo>
                  <a:lnTo>
                    <a:pt x="36513" y="436410"/>
                  </a:lnTo>
                  <a:cubicBezTo>
                    <a:pt x="26772" y="436410"/>
                    <a:pt x="17424" y="432511"/>
                    <a:pt x="10605" y="425564"/>
                  </a:cubicBezTo>
                  <a:cubicBezTo>
                    <a:pt x="3772" y="418643"/>
                    <a:pt x="0" y="409219"/>
                    <a:pt x="152" y="399479"/>
                  </a:cubicBezTo>
                  <a:cubicBezTo>
                    <a:pt x="305" y="390182"/>
                    <a:pt x="2464" y="342278"/>
                    <a:pt x="31013" y="313703"/>
                  </a:cubicBezTo>
                  <a:cubicBezTo>
                    <a:pt x="43879" y="300825"/>
                    <a:pt x="65456" y="289598"/>
                    <a:pt x="99428" y="272593"/>
                  </a:cubicBezTo>
                  <a:cubicBezTo>
                    <a:pt x="116561" y="264046"/>
                    <a:pt x="145072" y="249796"/>
                    <a:pt x="151968" y="243243"/>
                  </a:cubicBezTo>
                  <a:cubicBezTo>
                    <a:pt x="122999" y="207658"/>
                    <a:pt x="106223" y="167500"/>
                    <a:pt x="106223" y="132321"/>
                  </a:cubicBezTo>
                  <a:cubicBezTo>
                    <a:pt x="106223" y="108445"/>
                    <a:pt x="106223" y="78753"/>
                    <a:pt x="119609" y="52248"/>
                  </a:cubicBezTo>
                  <a:cubicBezTo>
                    <a:pt x="131636" y="28410"/>
                    <a:pt x="158534" y="0"/>
                    <a:pt x="218364"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104" name="Shape 354"/>
            <p:cNvSpPr/>
            <p:nvPr/>
          </p:nvSpPr>
          <p:spPr>
            <a:xfrm>
              <a:off x="897024" y="493033"/>
              <a:ext cx="218389" cy="436410"/>
            </a:xfrm>
            <a:custGeom>
              <a:avLst/>
              <a:gdLst/>
              <a:ahLst/>
              <a:cxnLst/>
              <a:rect l="0" t="0" r="0" b="0"/>
              <a:pathLst>
                <a:path w="218389" h="436410">
                  <a:moveTo>
                    <a:pt x="0" y="0"/>
                  </a:moveTo>
                  <a:cubicBezTo>
                    <a:pt x="59830" y="0"/>
                    <a:pt x="86728" y="28410"/>
                    <a:pt x="98781" y="52273"/>
                  </a:cubicBezTo>
                  <a:cubicBezTo>
                    <a:pt x="112128" y="78753"/>
                    <a:pt x="112128" y="108445"/>
                    <a:pt x="112128" y="132321"/>
                  </a:cubicBezTo>
                  <a:cubicBezTo>
                    <a:pt x="112128" y="167475"/>
                    <a:pt x="95352" y="207683"/>
                    <a:pt x="66370" y="243243"/>
                  </a:cubicBezTo>
                  <a:cubicBezTo>
                    <a:pt x="73304" y="249771"/>
                    <a:pt x="101803" y="264020"/>
                    <a:pt x="118961" y="272593"/>
                  </a:cubicBezTo>
                  <a:cubicBezTo>
                    <a:pt x="152908" y="289598"/>
                    <a:pt x="174485" y="300825"/>
                    <a:pt x="187376" y="313703"/>
                  </a:cubicBezTo>
                  <a:cubicBezTo>
                    <a:pt x="215913" y="342278"/>
                    <a:pt x="218059" y="390182"/>
                    <a:pt x="218211" y="399479"/>
                  </a:cubicBezTo>
                  <a:cubicBezTo>
                    <a:pt x="218389" y="409219"/>
                    <a:pt x="214592" y="418643"/>
                    <a:pt x="207759" y="425564"/>
                  </a:cubicBezTo>
                  <a:cubicBezTo>
                    <a:pt x="200901" y="432511"/>
                    <a:pt x="191592" y="436410"/>
                    <a:pt x="181851" y="436410"/>
                  </a:cubicBezTo>
                  <a:lnTo>
                    <a:pt x="0" y="436410"/>
                  </a:lnTo>
                  <a:lnTo>
                    <a:pt x="0" y="400075"/>
                  </a:lnTo>
                  <a:lnTo>
                    <a:pt x="181851" y="400050"/>
                  </a:lnTo>
                  <a:cubicBezTo>
                    <a:pt x="181635" y="384823"/>
                    <a:pt x="177102" y="354901"/>
                    <a:pt x="161658" y="339433"/>
                  </a:cubicBezTo>
                  <a:cubicBezTo>
                    <a:pt x="152756" y="330530"/>
                    <a:pt x="131572" y="319608"/>
                    <a:pt x="102692" y="305130"/>
                  </a:cubicBezTo>
                  <a:cubicBezTo>
                    <a:pt x="68504" y="288036"/>
                    <a:pt x="50622" y="278409"/>
                    <a:pt x="41427" y="269697"/>
                  </a:cubicBezTo>
                  <a:lnTo>
                    <a:pt x="16853" y="246507"/>
                  </a:lnTo>
                  <a:lnTo>
                    <a:pt x="38189" y="220307"/>
                  </a:lnTo>
                  <a:cubicBezTo>
                    <a:pt x="62090" y="190945"/>
                    <a:pt x="75781" y="158890"/>
                    <a:pt x="75781" y="132321"/>
                  </a:cubicBezTo>
                  <a:cubicBezTo>
                    <a:pt x="75781" y="111252"/>
                    <a:pt x="75781" y="87401"/>
                    <a:pt x="66307" y="68656"/>
                  </a:cubicBezTo>
                  <a:cubicBezTo>
                    <a:pt x="55347" y="46914"/>
                    <a:pt x="33630" y="36347"/>
                    <a:pt x="0" y="36347"/>
                  </a:cubicBezTo>
                  <a:lnTo>
                    <a:pt x="0"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grpSp>
      <p:sp>
        <p:nvSpPr>
          <p:cNvPr id="4" name="Номер слайда 3"/>
          <p:cNvSpPr>
            <a:spLocks noGrp="1"/>
          </p:cNvSpPr>
          <p:nvPr>
            <p:ph type="sldNum" sz="quarter" idx="12"/>
          </p:nvPr>
        </p:nvSpPr>
        <p:spPr>
          <a:xfrm>
            <a:off x="8609485" y="6456978"/>
            <a:ext cx="2720010" cy="365125"/>
          </a:xfrm>
        </p:spPr>
        <p:txBody>
          <a:bodyPr/>
          <a:lstStyle/>
          <a:p>
            <a:fld id="{9D3197B4-9225-4703-91FB-A4593262BF03}" type="slidenum">
              <a:rPr lang="ru-RU" sz="1600" smtClean="0">
                <a:solidFill>
                  <a:schemeClr val="tx1">
                    <a:lumMod val="95000"/>
                    <a:lumOff val="5000"/>
                  </a:schemeClr>
                </a:solidFill>
              </a:rPr>
              <a:t>3</a:t>
            </a:fld>
            <a:endParaRPr lang="ru-RU" sz="1600" dirty="0">
              <a:solidFill>
                <a:schemeClr val="tx1">
                  <a:lumMod val="95000"/>
                  <a:lumOff val="5000"/>
                </a:schemeClr>
              </a:solidFill>
            </a:endParaRPr>
          </a:p>
        </p:txBody>
      </p:sp>
      <p:grpSp>
        <p:nvGrpSpPr>
          <p:cNvPr id="49" name="Group 23722"/>
          <p:cNvGrpSpPr/>
          <p:nvPr/>
        </p:nvGrpSpPr>
        <p:grpSpPr>
          <a:xfrm>
            <a:off x="11418324" y="6446763"/>
            <a:ext cx="790265" cy="304083"/>
            <a:chOff x="0" y="0"/>
            <a:chExt cx="540006" cy="240970"/>
          </a:xfrm>
        </p:grpSpPr>
        <p:sp>
          <p:nvSpPr>
            <p:cNvPr id="50"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51"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37131561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063"/>
          <p:cNvGrpSpPr/>
          <p:nvPr/>
        </p:nvGrpSpPr>
        <p:grpSpPr>
          <a:xfrm>
            <a:off x="-542925" y="219759"/>
            <a:ext cx="7686675" cy="779780"/>
            <a:chOff x="0" y="0"/>
            <a:chExt cx="6710270" cy="779996"/>
          </a:xfrm>
        </p:grpSpPr>
        <p:sp>
          <p:nvSpPr>
            <p:cNvPr id="3" name="Shape 3259"/>
            <p:cNvSpPr/>
            <p:nvPr/>
          </p:nvSpPr>
          <p:spPr>
            <a:xfrm>
              <a:off x="0" y="0"/>
              <a:ext cx="6710270" cy="779996"/>
            </a:xfrm>
            <a:custGeom>
              <a:avLst/>
              <a:gdLst/>
              <a:ahLst/>
              <a:cxnLst/>
              <a:rect l="0" t="0" r="0" b="0"/>
              <a:pathLst>
                <a:path w="6710270" h="779996">
                  <a:moveTo>
                    <a:pt x="0" y="0"/>
                  </a:moveTo>
                  <a:lnTo>
                    <a:pt x="6710270" y="0"/>
                  </a:lnTo>
                  <a:lnTo>
                    <a:pt x="6710270" y="627596"/>
                  </a:lnTo>
                  <a:cubicBezTo>
                    <a:pt x="6710270" y="779996"/>
                    <a:pt x="6556320" y="779996"/>
                    <a:pt x="6556320" y="779996"/>
                  </a:cubicBezTo>
                  <a:lnTo>
                    <a:pt x="0" y="779996"/>
                  </a:lnTo>
                  <a:lnTo>
                    <a:pt x="0" y="0"/>
                  </a:lnTo>
                  <a:close/>
                </a:path>
              </a:pathLst>
            </a:custGeom>
            <a:ln w="0" cap="flat">
              <a:miter lim="100000"/>
            </a:ln>
          </p:spPr>
          <p:style>
            <a:lnRef idx="0">
              <a:srgbClr val="000000">
                <a:alpha val="0"/>
              </a:srgbClr>
            </a:lnRef>
            <a:fillRef idx="1">
              <a:srgbClr val="483474"/>
            </a:fillRef>
            <a:effectRef idx="0">
              <a:scrgbClr r="0" g="0" b="0"/>
            </a:effectRef>
            <a:fontRef idx="none"/>
          </p:style>
          <p:txBody>
            <a:bodyPr/>
            <a:lstStyle/>
            <a:p>
              <a:endParaRPr lang="ru-RU"/>
            </a:p>
          </p:txBody>
        </p:sp>
        <p:sp>
          <p:nvSpPr>
            <p:cNvPr id="4" name="Shape 3294"/>
            <p:cNvSpPr/>
            <p:nvPr/>
          </p:nvSpPr>
          <p:spPr>
            <a:xfrm>
              <a:off x="653604" y="124101"/>
              <a:ext cx="188824" cy="290741"/>
            </a:xfrm>
            <a:custGeom>
              <a:avLst/>
              <a:gdLst/>
              <a:ahLst/>
              <a:cxnLst/>
              <a:rect l="0" t="0" r="0" b="0"/>
              <a:pathLst>
                <a:path w="188824" h="290741">
                  <a:moveTo>
                    <a:pt x="112573" y="0"/>
                  </a:moveTo>
                  <a:cubicBezTo>
                    <a:pt x="130747" y="6807"/>
                    <a:pt x="148908" y="13614"/>
                    <a:pt x="167081" y="20409"/>
                  </a:cubicBezTo>
                  <a:cubicBezTo>
                    <a:pt x="168986" y="21120"/>
                    <a:pt x="170904" y="21755"/>
                    <a:pt x="172809" y="22466"/>
                  </a:cubicBezTo>
                  <a:cubicBezTo>
                    <a:pt x="184366" y="26797"/>
                    <a:pt x="188824" y="36500"/>
                    <a:pt x="184302" y="48057"/>
                  </a:cubicBezTo>
                  <a:cubicBezTo>
                    <a:pt x="175349" y="71031"/>
                    <a:pt x="166256" y="93929"/>
                    <a:pt x="157239" y="116878"/>
                  </a:cubicBezTo>
                  <a:cubicBezTo>
                    <a:pt x="136601" y="169342"/>
                    <a:pt x="115976" y="221818"/>
                    <a:pt x="95364" y="274307"/>
                  </a:cubicBezTo>
                  <a:cubicBezTo>
                    <a:pt x="90653" y="286309"/>
                    <a:pt x="81445" y="290741"/>
                    <a:pt x="69494" y="286360"/>
                  </a:cubicBezTo>
                  <a:cubicBezTo>
                    <a:pt x="50470" y="279400"/>
                    <a:pt x="31534" y="272199"/>
                    <a:pt x="12510" y="265227"/>
                  </a:cubicBezTo>
                  <a:cubicBezTo>
                    <a:pt x="5867" y="262788"/>
                    <a:pt x="2451" y="257645"/>
                    <a:pt x="0" y="251511"/>
                  </a:cubicBezTo>
                  <a:lnTo>
                    <a:pt x="0" y="244412"/>
                  </a:lnTo>
                  <a:cubicBezTo>
                    <a:pt x="356" y="243662"/>
                    <a:pt x="762" y="242913"/>
                    <a:pt x="1080" y="242138"/>
                  </a:cubicBezTo>
                  <a:cubicBezTo>
                    <a:pt x="30823" y="166802"/>
                    <a:pt x="60643" y="91504"/>
                    <a:pt x="90208" y="16091"/>
                  </a:cubicBezTo>
                  <a:cubicBezTo>
                    <a:pt x="93104" y="8712"/>
                    <a:pt x="97346" y="3277"/>
                    <a:pt x="104458" y="0"/>
                  </a:cubicBezTo>
                  <a:lnTo>
                    <a:pt x="112573" y="0"/>
                  </a:ln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5" name="Shape 3295"/>
            <p:cNvSpPr/>
            <p:nvPr/>
          </p:nvSpPr>
          <p:spPr>
            <a:xfrm>
              <a:off x="1354403" y="125612"/>
              <a:ext cx="211963" cy="289382"/>
            </a:xfrm>
            <a:custGeom>
              <a:avLst/>
              <a:gdLst/>
              <a:ahLst/>
              <a:cxnLst/>
              <a:rect l="0" t="0" r="0" b="0"/>
              <a:pathLst>
                <a:path w="211963" h="289382">
                  <a:moveTo>
                    <a:pt x="211963" y="241897"/>
                  </a:moveTo>
                  <a:cubicBezTo>
                    <a:pt x="209156" y="249085"/>
                    <a:pt x="203581" y="253314"/>
                    <a:pt x="196964" y="256870"/>
                  </a:cubicBezTo>
                  <a:cubicBezTo>
                    <a:pt x="181496" y="265201"/>
                    <a:pt x="166281" y="273964"/>
                    <a:pt x="150901" y="282461"/>
                  </a:cubicBezTo>
                  <a:cubicBezTo>
                    <a:pt x="138379" y="289382"/>
                    <a:pt x="128765" y="286550"/>
                    <a:pt x="121806" y="273875"/>
                  </a:cubicBezTo>
                  <a:cubicBezTo>
                    <a:pt x="84925" y="206654"/>
                    <a:pt x="48082" y="139421"/>
                    <a:pt x="11227" y="72200"/>
                  </a:cubicBezTo>
                  <a:cubicBezTo>
                    <a:pt x="9030" y="68212"/>
                    <a:pt x="6667" y="64300"/>
                    <a:pt x="4623" y="60223"/>
                  </a:cubicBezTo>
                  <a:cubicBezTo>
                    <a:pt x="0" y="50978"/>
                    <a:pt x="2769" y="40792"/>
                    <a:pt x="11786" y="35649"/>
                  </a:cubicBezTo>
                  <a:cubicBezTo>
                    <a:pt x="29985" y="25286"/>
                    <a:pt x="48285" y="15113"/>
                    <a:pt x="66713" y="5182"/>
                  </a:cubicBezTo>
                  <a:cubicBezTo>
                    <a:pt x="76327" y="0"/>
                    <a:pt x="86258" y="3569"/>
                    <a:pt x="91910" y="13830"/>
                  </a:cubicBezTo>
                  <a:cubicBezTo>
                    <a:pt x="106985" y="41186"/>
                    <a:pt x="121971" y="68593"/>
                    <a:pt x="136982" y="95999"/>
                  </a:cubicBezTo>
                  <a:cubicBezTo>
                    <a:pt x="160820" y="139548"/>
                    <a:pt x="184645" y="183096"/>
                    <a:pt x="208483" y="226644"/>
                  </a:cubicBezTo>
                  <a:cubicBezTo>
                    <a:pt x="209613" y="228702"/>
                    <a:pt x="210795" y="230721"/>
                    <a:pt x="211963" y="232766"/>
                  </a:cubicBezTo>
                  <a:lnTo>
                    <a:pt x="211963" y="241897"/>
                  </a:ln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6" name="Shape 3296"/>
            <p:cNvSpPr/>
            <p:nvPr/>
          </p:nvSpPr>
          <p:spPr>
            <a:xfrm>
              <a:off x="766101" y="165287"/>
              <a:ext cx="600608" cy="497027"/>
            </a:xfrm>
            <a:custGeom>
              <a:avLst/>
              <a:gdLst/>
              <a:ahLst/>
              <a:cxnLst/>
              <a:rect l="0" t="0" r="0" b="0"/>
              <a:pathLst>
                <a:path w="600608" h="497027">
                  <a:moveTo>
                    <a:pt x="349910" y="416103"/>
                  </a:moveTo>
                  <a:cubicBezTo>
                    <a:pt x="356553" y="390741"/>
                    <a:pt x="352235" y="368097"/>
                    <a:pt x="329882" y="352247"/>
                  </a:cubicBezTo>
                  <a:cubicBezTo>
                    <a:pt x="312318" y="339789"/>
                    <a:pt x="293649" y="341567"/>
                    <a:pt x="275031" y="353327"/>
                  </a:cubicBezTo>
                  <a:cubicBezTo>
                    <a:pt x="274663" y="350749"/>
                    <a:pt x="274345" y="348678"/>
                    <a:pt x="274091" y="346608"/>
                  </a:cubicBezTo>
                  <a:cubicBezTo>
                    <a:pt x="271424" y="325044"/>
                    <a:pt x="255651" y="306807"/>
                    <a:pt x="235128" y="302273"/>
                  </a:cubicBezTo>
                  <a:cubicBezTo>
                    <a:pt x="218834" y="298679"/>
                    <a:pt x="204788" y="303898"/>
                    <a:pt x="192507" y="314566"/>
                  </a:cubicBezTo>
                  <a:cubicBezTo>
                    <a:pt x="182182" y="323545"/>
                    <a:pt x="171958" y="332651"/>
                    <a:pt x="161671" y="341681"/>
                  </a:cubicBezTo>
                  <a:cubicBezTo>
                    <a:pt x="160426" y="342760"/>
                    <a:pt x="159093" y="343725"/>
                    <a:pt x="157264" y="345186"/>
                  </a:cubicBezTo>
                  <a:cubicBezTo>
                    <a:pt x="156515" y="341617"/>
                    <a:pt x="155994" y="338684"/>
                    <a:pt x="155296" y="335801"/>
                  </a:cubicBezTo>
                  <a:cubicBezTo>
                    <a:pt x="148539" y="307886"/>
                    <a:pt x="121691" y="290373"/>
                    <a:pt x="95542" y="297802"/>
                  </a:cubicBezTo>
                  <a:cubicBezTo>
                    <a:pt x="87998" y="299949"/>
                    <a:pt x="81153" y="304965"/>
                    <a:pt x="74371" y="309270"/>
                  </a:cubicBezTo>
                  <a:cubicBezTo>
                    <a:pt x="71171" y="311302"/>
                    <a:pt x="69456" y="311404"/>
                    <a:pt x="66802" y="308623"/>
                  </a:cubicBezTo>
                  <a:cubicBezTo>
                    <a:pt x="45707" y="286499"/>
                    <a:pt x="24473" y="264503"/>
                    <a:pt x="3264" y="242481"/>
                  </a:cubicBezTo>
                  <a:cubicBezTo>
                    <a:pt x="1168" y="240309"/>
                    <a:pt x="0" y="238404"/>
                    <a:pt x="1359" y="234975"/>
                  </a:cubicBezTo>
                  <a:cubicBezTo>
                    <a:pt x="29083" y="165291"/>
                    <a:pt x="56655" y="95542"/>
                    <a:pt x="84265" y="25794"/>
                  </a:cubicBezTo>
                  <a:cubicBezTo>
                    <a:pt x="84684" y="24727"/>
                    <a:pt x="85192" y="23686"/>
                    <a:pt x="85674" y="22568"/>
                  </a:cubicBezTo>
                  <a:cubicBezTo>
                    <a:pt x="99187" y="35052"/>
                    <a:pt x="114414" y="43497"/>
                    <a:pt x="132766" y="45542"/>
                  </a:cubicBezTo>
                  <a:cubicBezTo>
                    <a:pt x="146749" y="47104"/>
                    <a:pt x="160249" y="44488"/>
                    <a:pt x="172910" y="39116"/>
                  </a:cubicBezTo>
                  <a:cubicBezTo>
                    <a:pt x="187960" y="32728"/>
                    <a:pt x="202552" y="25222"/>
                    <a:pt x="217119" y="17755"/>
                  </a:cubicBezTo>
                  <a:cubicBezTo>
                    <a:pt x="232219" y="10020"/>
                    <a:pt x="247307" y="2476"/>
                    <a:pt x="264566" y="978"/>
                  </a:cubicBezTo>
                  <a:cubicBezTo>
                    <a:pt x="275831" y="0"/>
                    <a:pt x="286372" y="1892"/>
                    <a:pt x="296291" y="9284"/>
                  </a:cubicBezTo>
                  <a:cubicBezTo>
                    <a:pt x="292049" y="12256"/>
                    <a:pt x="288277" y="15011"/>
                    <a:pt x="284404" y="17628"/>
                  </a:cubicBezTo>
                  <a:cubicBezTo>
                    <a:pt x="242989" y="45657"/>
                    <a:pt x="201536" y="73647"/>
                    <a:pt x="160147" y="101714"/>
                  </a:cubicBezTo>
                  <a:cubicBezTo>
                    <a:pt x="134861" y="118847"/>
                    <a:pt x="127254" y="155042"/>
                    <a:pt x="144209" y="178727"/>
                  </a:cubicBezTo>
                  <a:cubicBezTo>
                    <a:pt x="156705" y="196177"/>
                    <a:pt x="174498" y="201333"/>
                    <a:pt x="194412" y="196317"/>
                  </a:cubicBezTo>
                  <a:cubicBezTo>
                    <a:pt x="207023" y="193142"/>
                    <a:pt x="219164" y="187452"/>
                    <a:pt x="230924" y="181674"/>
                  </a:cubicBezTo>
                  <a:cubicBezTo>
                    <a:pt x="272009" y="161493"/>
                    <a:pt x="312903" y="140881"/>
                    <a:pt x="353708" y="120142"/>
                  </a:cubicBezTo>
                  <a:cubicBezTo>
                    <a:pt x="358572" y="117678"/>
                    <a:pt x="361213" y="118313"/>
                    <a:pt x="364807" y="122098"/>
                  </a:cubicBezTo>
                  <a:cubicBezTo>
                    <a:pt x="405968" y="165494"/>
                    <a:pt x="447294" y="208737"/>
                    <a:pt x="488582" y="252006"/>
                  </a:cubicBezTo>
                  <a:cubicBezTo>
                    <a:pt x="524853" y="290030"/>
                    <a:pt x="561124" y="328054"/>
                    <a:pt x="597472" y="365989"/>
                  </a:cubicBezTo>
                  <a:cubicBezTo>
                    <a:pt x="599821" y="368452"/>
                    <a:pt x="600608" y="370738"/>
                    <a:pt x="599923" y="374117"/>
                  </a:cubicBezTo>
                  <a:cubicBezTo>
                    <a:pt x="595135" y="397929"/>
                    <a:pt x="565048" y="407429"/>
                    <a:pt x="546240" y="390627"/>
                  </a:cubicBezTo>
                  <a:cubicBezTo>
                    <a:pt x="538950" y="384124"/>
                    <a:pt x="532663" y="376504"/>
                    <a:pt x="526034" y="369303"/>
                  </a:cubicBezTo>
                  <a:cubicBezTo>
                    <a:pt x="503961" y="345288"/>
                    <a:pt x="481940" y="321247"/>
                    <a:pt x="459918" y="297205"/>
                  </a:cubicBezTo>
                  <a:cubicBezTo>
                    <a:pt x="456997" y="294043"/>
                    <a:pt x="454101" y="290754"/>
                    <a:pt x="449135" y="292303"/>
                  </a:cubicBezTo>
                  <a:cubicBezTo>
                    <a:pt x="443662" y="294018"/>
                    <a:pt x="440449" y="297955"/>
                    <a:pt x="439039" y="303390"/>
                  </a:cubicBezTo>
                  <a:cubicBezTo>
                    <a:pt x="437921" y="307683"/>
                    <a:pt x="440042" y="310820"/>
                    <a:pt x="442849" y="313779"/>
                  </a:cubicBezTo>
                  <a:cubicBezTo>
                    <a:pt x="463664" y="335737"/>
                    <a:pt x="484353" y="357797"/>
                    <a:pt x="505244" y="379667"/>
                  </a:cubicBezTo>
                  <a:cubicBezTo>
                    <a:pt x="512788" y="387566"/>
                    <a:pt x="519849" y="395516"/>
                    <a:pt x="521754" y="406895"/>
                  </a:cubicBezTo>
                  <a:cubicBezTo>
                    <a:pt x="524091" y="420865"/>
                    <a:pt x="517385" y="436639"/>
                    <a:pt x="505574" y="443738"/>
                  </a:cubicBezTo>
                  <a:cubicBezTo>
                    <a:pt x="493357" y="451091"/>
                    <a:pt x="477926" y="448564"/>
                    <a:pt x="466865" y="436880"/>
                  </a:cubicBezTo>
                  <a:cubicBezTo>
                    <a:pt x="443992" y="412699"/>
                    <a:pt x="421322" y="388328"/>
                    <a:pt x="398564" y="364033"/>
                  </a:cubicBezTo>
                  <a:cubicBezTo>
                    <a:pt x="394526" y="359715"/>
                    <a:pt x="390449" y="355422"/>
                    <a:pt x="386448" y="351079"/>
                  </a:cubicBezTo>
                  <a:cubicBezTo>
                    <a:pt x="381178" y="345364"/>
                    <a:pt x="377330" y="344538"/>
                    <a:pt x="372605" y="348221"/>
                  </a:cubicBezTo>
                  <a:cubicBezTo>
                    <a:pt x="367195" y="352438"/>
                    <a:pt x="365811" y="359994"/>
                    <a:pt x="369557" y="365392"/>
                  </a:cubicBezTo>
                  <a:cubicBezTo>
                    <a:pt x="370713" y="367055"/>
                    <a:pt x="372097" y="368554"/>
                    <a:pt x="373469" y="370040"/>
                  </a:cubicBezTo>
                  <a:cubicBezTo>
                    <a:pt x="393040" y="391300"/>
                    <a:pt x="412661" y="412509"/>
                    <a:pt x="432206" y="433781"/>
                  </a:cubicBezTo>
                  <a:cubicBezTo>
                    <a:pt x="444754" y="447434"/>
                    <a:pt x="445681" y="467462"/>
                    <a:pt x="434556" y="482257"/>
                  </a:cubicBezTo>
                  <a:cubicBezTo>
                    <a:pt x="426123" y="493484"/>
                    <a:pt x="412623" y="497027"/>
                    <a:pt x="399720" y="491655"/>
                  </a:cubicBezTo>
                  <a:cubicBezTo>
                    <a:pt x="396304" y="490233"/>
                    <a:pt x="395389" y="488620"/>
                    <a:pt x="396329" y="484772"/>
                  </a:cubicBezTo>
                  <a:cubicBezTo>
                    <a:pt x="401561" y="463423"/>
                    <a:pt x="396989" y="444564"/>
                    <a:pt x="380822" y="429158"/>
                  </a:cubicBezTo>
                  <a:cubicBezTo>
                    <a:pt x="373240" y="421932"/>
                    <a:pt x="363969" y="418071"/>
                    <a:pt x="353530" y="417030"/>
                  </a:cubicBezTo>
                  <a:cubicBezTo>
                    <a:pt x="352692" y="416954"/>
                    <a:pt x="351854" y="416903"/>
                    <a:pt x="351015" y="416763"/>
                  </a:cubicBezTo>
                  <a:cubicBezTo>
                    <a:pt x="350723" y="416712"/>
                    <a:pt x="350457" y="416433"/>
                    <a:pt x="349910" y="416103"/>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7" name="Shape 3297"/>
            <p:cNvSpPr/>
            <p:nvPr/>
          </p:nvSpPr>
          <p:spPr>
            <a:xfrm>
              <a:off x="915059" y="152511"/>
              <a:ext cx="546087" cy="358178"/>
            </a:xfrm>
            <a:custGeom>
              <a:avLst/>
              <a:gdLst/>
              <a:ahLst/>
              <a:cxnLst/>
              <a:rect l="0" t="0" r="0" b="0"/>
              <a:pathLst>
                <a:path w="546087" h="358178">
                  <a:moveTo>
                    <a:pt x="429222" y="44260"/>
                  </a:moveTo>
                  <a:cubicBezTo>
                    <a:pt x="434899" y="54686"/>
                    <a:pt x="440360" y="64770"/>
                    <a:pt x="445872" y="74828"/>
                  </a:cubicBezTo>
                  <a:cubicBezTo>
                    <a:pt x="479006" y="135280"/>
                    <a:pt x="512178" y="195720"/>
                    <a:pt x="545148" y="256261"/>
                  </a:cubicBezTo>
                  <a:cubicBezTo>
                    <a:pt x="546087" y="257988"/>
                    <a:pt x="545783" y="261214"/>
                    <a:pt x="544779" y="263030"/>
                  </a:cubicBezTo>
                  <a:cubicBezTo>
                    <a:pt x="534911" y="280924"/>
                    <a:pt x="522300" y="296888"/>
                    <a:pt x="507721" y="311023"/>
                  </a:cubicBezTo>
                  <a:cubicBezTo>
                    <a:pt x="491985" y="326301"/>
                    <a:pt x="475107" y="340398"/>
                    <a:pt x="458800" y="355105"/>
                  </a:cubicBezTo>
                  <a:cubicBezTo>
                    <a:pt x="455397" y="358178"/>
                    <a:pt x="453060" y="358178"/>
                    <a:pt x="449682" y="354597"/>
                  </a:cubicBezTo>
                  <a:cubicBezTo>
                    <a:pt x="387426" y="288582"/>
                    <a:pt x="325095" y="222631"/>
                    <a:pt x="262636" y="156807"/>
                  </a:cubicBezTo>
                  <a:cubicBezTo>
                    <a:pt x="250076" y="143574"/>
                    <a:pt x="237033" y="130797"/>
                    <a:pt x="224066" y="117958"/>
                  </a:cubicBezTo>
                  <a:cubicBezTo>
                    <a:pt x="216649" y="110617"/>
                    <a:pt x="210401" y="109830"/>
                    <a:pt x="201092" y="114490"/>
                  </a:cubicBezTo>
                  <a:cubicBezTo>
                    <a:pt x="154864" y="137655"/>
                    <a:pt x="108725" y="160985"/>
                    <a:pt x="62370" y="183858"/>
                  </a:cubicBezTo>
                  <a:cubicBezTo>
                    <a:pt x="55055" y="187452"/>
                    <a:pt x="46927" y="190208"/>
                    <a:pt x="38887" y="191364"/>
                  </a:cubicBezTo>
                  <a:cubicBezTo>
                    <a:pt x="9589" y="195555"/>
                    <a:pt x="0" y="172276"/>
                    <a:pt x="4915" y="151981"/>
                  </a:cubicBezTo>
                  <a:cubicBezTo>
                    <a:pt x="7125" y="142875"/>
                    <a:pt x="12179" y="135687"/>
                    <a:pt x="19736" y="130251"/>
                  </a:cubicBezTo>
                  <a:cubicBezTo>
                    <a:pt x="44437" y="112522"/>
                    <a:pt x="68834" y="94336"/>
                    <a:pt x="93967" y="77241"/>
                  </a:cubicBezTo>
                  <a:cubicBezTo>
                    <a:pt x="127089" y="54712"/>
                    <a:pt x="161303" y="33871"/>
                    <a:pt x="197142" y="15837"/>
                  </a:cubicBezTo>
                  <a:cubicBezTo>
                    <a:pt x="215608" y="6540"/>
                    <a:pt x="234747" y="0"/>
                    <a:pt x="255905" y="902"/>
                  </a:cubicBezTo>
                  <a:cubicBezTo>
                    <a:pt x="273723" y="1664"/>
                    <a:pt x="290170" y="7023"/>
                    <a:pt x="305511" y="15557"/>
                  </a:cubicBezTo>
                  <a:cubicBezTo>
                    <a:pt x="321005" y="24168"/>
                    <a:pt x="335877" y="33884"/>
                    <a:pt x="351269" y="42672"/>
                  </a:cubicBezTo>
                  <a:cubicBezTo>
                    <a:pt x="359740" y="47498"/>
                    <a:pt x="368491" y="52032"/>
                    <a:pt x="377558" y="55550"/>
                  </a:cubicBezTo>
                  <a:cubicBezTo>
                    <a:pt x="388061" y="59639"/>
                    <a:pt x="398869" y="58496"/>
                    <a:pt x="409143" y="53873"/>
                  </a:cubicBezTo>
                  <a:cubicBezTo>
                    <a:pt x="415747" y="50902"/>
                    <a:pt x="422212" y="47625"/>
                    <a:pt x="429222" y="44260"/>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8" name="Shape 3298"/>
            <p:cNvSpPr/>
            <p:nvPr/>
          </p:nvSpPr>
          <p:spPr>
            <a:xfrm>
              <a:off x="967790" y="525065"/>
              <a:ext cx="136157" cy="135814"/>
            </a:xfrm>
            <a:custGeom>
              <a:avLst/>
              <a:gdLst/>
              <a:ahLst/>
              <a:cxnLst/>
              <a:rect l="0" t="0" r="0" b="0"/>
              <a:pathLst>
                <a:path w="136157" h="135814">
                  <a:moveTo>
                    <a:pt x="0" y="100101"/>
                  </a:moveTo>
                  <a:cubicBezTo>
                    <a:pt x="241" y="86932"/>
                    <a:pt x="4381" y="77686"/>
                    <a:pt x="12510" y="70549"/>
                  </a:cubicBezTo>
                  <a:cubicBezTo>
                    <a:pt x="35471" y="50381"/>
                    <a:pt x="58534" y="30328"/>
                    <a:pt x="81712" y="10401"/>
                  </a:cubicBezTo>
                  <a:cubicBezTo>
                    <a:pt x="92431" y="1181"/>
                    <a:pt x="105931" y="0"/>
                    <a:pt x="117500" y="6731"/>
                  </a:cubicBezTo>
                  <a:cubicBezTo>
                    <a:pt x="129476" y="13691"/>
                    <a:pt x="136157" y="28689"/>
                    <a:pt x="133528" y="42901"/>
                  </a:cubicBezTo>
                  <a:cubicBezTo>
                    <a:pt x="131851" y="52007"/>
                    <a:pt x="127622" y="59563"/>
                    <a:pt x="120498" y="65710"/>
                  </a:cubicBezTo>
                  <a:cubicBezTo>
                    <a:pt x="98387" y="84785"/>
                    <a:pt x="76340" y="103962"/>
                    <a:pt x="54483" y="123330"/>
                  </a:cubicBezTo>
                  <a:cubicBezTo>
                    <a:pt x="43993" y="132626"/>
                    <a:pt x="32398" y="135814"/>
                    <a:pt x="19444" y="130150"/>
                  </a:cubicBezTo>
                  <a:cubicBezTo>
                    <a:pt x="5626" y="124092"/>
                    <a:pt x="533" y="112204"/>
                    <a:pt x="0" y="100101"/>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9" name="Shape 3299"/>
            <p:cNvSpPr/>
            <p:nvPr/>
          </p:nvSpPr>
          <p:spPr>
            <a:xfrm>
              <a:off x="904036" y="482406"/>
              <a:ext cx="121056" cy="123038"/>
            </a:xfrm>
            <a:custGeom>
              <a:avLst/>
              <a:gdLst/>
              <a:ahLst/>
              <a:cxnLst/>
              <a:rect l="0" t="0" r="0" b="0"/>
              <a:pathLst>
                <a:path w="121056" h="123038">
                  <a:moveTo>
                    <a:pt x="0" y="86296"/>
                  </a:moveTo>
                  <a:cubicBezTo>
                    <a:pt x="343" y="74232"/>
                    <a:pt x="4470" y="64961"/>
                    <a:pt x="12827" y="57658"/>
                  </a:cubicBezTo>
                  <a:cubicBezTo>
                    <a:pt x="30366" y="42329"/>
                    <a:pt x="47854" y="26937"/>
                    <a:pt x="65468" y="11709"/>
                  </a:cubicBezTo>
                  <a:cubicBezTo>
                    <a:pt x="77102" y="1638"/>
                    <a:pt x="90183" y="0"/>
                    <a:pt x="102438" y="6744"/>
                  </a:cubicBezTo>
                  <a:cubicBezTo>
                    <a:pt x="113855" y="13018"/>
                    <a:pt x="121056" y="27521"/>
                    <a:pt x="119317" y="41110"/>
                  </a:cubicBezTo>
                  <a:cubicBezTo>
                    <a:pt x="118059" y="51016"/>
                    <a:pt x="113868" y="59373"/>
                    <a:pt x="106134" y="65977"/>
                  </a:cubicBezTo>
                  <a:cubicBezTo>
                    <a:pt x="88798" y="80772"/>
                    <a:pt x="71514" y="95618"/>
                    <a:pt x="54432" y="110681"/>
                  </a:cubicBezTo>
                  <a:cubicBezTo>
                    <a:pt x="43917" y="119952"/>
                    <a:pt x="32360" y="123038"/>
                    <a:pt x="19406" y="117183"/>
                  </a:cubicBezTo>
                  <a:cubicBezTo>
                    <a:pt x="5880" y="111062"/>
                    <a:pt x="800" y="99390"/>
                    <a:pt x="0" y="86296"/>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0" name="Shape 3300"/>
            <p:cNvSpPr/>
            <p:nvPr/>
          </p:nvSpPr>
          <p:spPr>
            <a:xfrm>
              <a:off x="1049184" y="597621"/>
              <a:ext cx="100089" cy="102921"/>
            </a:xfrm>
            <a:custGeom>
              <a:avLst/>
              <a:gdLst/>
              <a:ahLst/>
              <a:cxnLst/>
              <a:rect l="0" t="0" r="0" b="0"/>
              <a:pathLst>
                <a:path w="100089" h="102921">
                  <a:moveTo>
                    <a:pt x="35255" y="102451"/>
                  </a:moveTo>
                  <a:cubicBezTo>
                    <a:pt x="14796" y="102425"/>
                    <a:pt x="0" y="82550"/>
                    <a:pt x="4369" y="60909"/>
                  </a:cubicBezTo>
                  <a:cubicBezTo>
                    <a:pt x="5842" y="53581"/>
                    <a:pt x="9335" y="47282"/>
                    <a:pt x="14592" y="42024"/>
                  </a:cubicBezTo>
                  <a:cubicBezTo>
                    <a:pt x="24155" y="32474"/>
                    <a:pt x="33693" y="22898"/>
                    <a:pt x="43447" y="13538"/>
                  </a:cubicBezTo>
                  <a:cubicBezTo>
                    <a:pt x="55054" y="2388"/>
                    <a:pt x="67805" y="0"/>
                    <a:pt x="79883" y="6375"/>
                  </a:cubicBezTo>
                  <a:cubicBezTo>
                    <a:pt x="92634" y="13106"/>
                    <a:pt x="100089" y="28664"/>
                    <a:pt x="97701" y="43231"/>
                  </a:cubicBezTo>
                  <a:cubicBezTo>
                    <a:pt x="96279" y="51879"/>
                    <a:pt x="92405" y="59169"/>
                    <a:pt x="86182" y="65291"/>
                  </a:cubicBezTo>
                  <a:cubicBezTo>
                    <a:pt x="77026" y="74295"/>
                    <a:pt x="67945" y="83363"/>
                    <a:pt x="58725" y="92304"/>
                  </a:cubicBezTo>
                  <a:cubicBezTo>
                    <a:pt x="52210" y="98615"/>
                    <a:pt x="44742" y="102921"/>
                    <a:pt x="35255" y="102451"/>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1" name="Shape 3301"/>
            <p:cNvSpPr/>
            <p:nvPr/>
          </p:nvSpPr>
          <p:spPr>
            <a:xfrm>
              <a:off x="828026" y="472919"/>
              <a:ext cx="80531" cy="88633"/>
            </a:xfrm>
            <a:custGeom>
              <a:avLst/>
              <a:gdLst/>
              <a:ahLst/>
              <a:cxnLst/>
              <a:rect l="0" t="0" r="0" b="0"/>
              <a:pathLst>
                <a:path w="80531" h="88633">
                  <a:moveTo>
                    <a:pt x="0" y="51105"/>
                  </a:moveTo>
                  <a:cubicBezTo>
                    <a:pt x="622" y="39268"/>
                    <a:pt x="5118" y="29121"/>
                    <a:pt x="15049" y="21755"/>
                  </a:cubicBezTo>
                  <a:cubicBezTo>
                    <a:pt x="18707" y="19037"/>
                    <a:pt x="22441" y="16421"/>
                    <a:pt x="26137" y="13754"/>
                  </a:cubicBezTo>
                  <a:cubicBezTo>
                    <a:pt x="45237" y="0"/>
                    <a:pt x="69660" y="8395"/>
                    <a:pt x="76162" y="31090"/>
                  </a:cubicBezTo>
                  <a:cubicBezTo>
                    <a:pt x="80531" y="46342"/>
                    <a:pt x="75933" y="59030"/>
                    <a:pt x="64338" y="69355"/>
                  </a:cubicBezTo>
                  <a:cubicBezTo>
                    <a:pt x="60693" y="72606"/>
                    <a:pt x="56528" y="75260"/>
                    <a:pt x="52692" y="78295"/>
                  </a:cubicBezTo>
                  <a:cubicBezTo>
                    <a:pt x="42012" y="86741"/>
                    <a:pt x="30366" y="88633"/>
                    <a:pt x="18136" y="82486"/>
                  </a:cubicBezTo>
                  <a:cubicBezTo>
                    <a:pt x="5537" y="76175"/>
                    <a:pt x="445" y="65037"/>
                    <a:pt x="0" y="51105"/>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grpSp>
      <p:sp>
        <p:nvSpPr>
          <p:cNvPr id="22" name="Прямоугольник 21"/>
          <p:cNvSpPr/>
          <p:nvPr/>
        </p:nvSpPr>
        <p:spPr>
          <a:xfrm>
            <a:off x="1386984" y="219759"/>
            <a:ext cx="6096000" cy="646331"/>
          </a:xfrm>
          <a:prstGeom prst="rect">
            <a:avLst/>
          </a:prstGeom>
        </p:spPr>
        <p:txBody>
          <a:bodyPr>
            <a:spAutoFit/>
          </a:bodyPr>
          <a:lstStyle/>
          <a:p>
            <a:r>
              <a:rPr lang="ru-RU" b="1" dirty="0">
                <a:solidFill>
                  <a:schemeClr val="bg1"/>
                </a:solidFill>
                <a:latin typeface="Calibri" panose="020F0502020204030204" pitchFamily="34" charset="0"/>
                <a:ea typeface="Calibri" panose="020F0502020204030204" pitchFamily="34" charset="0"/>
              </a:rPr>
              <a:t>17│ КОДЕКС ЭТИКИ И СЛУЖЕБНОГО ПОВЕДЕНИЯ ГРАЖДАНСКИХ СЛУЖАЩИХ  СТАВРОПОЛЬСКОГО КРАЯ</a:t>
            </a:r>
            <a:endParaRPr lang="ru-RU" b="1" dirty="0">
              <a:solidFill>
                <a:schemeClr val="bg1"/>
              </a:solidFill>
            </a:endParaRPr>
          </a:p>
        </p:txBody>
      </p:sp>
      <p:grpSp>
        <p:nvGrpSpPr>
          <p:cNvPr id="23" name="Group 23061"/>
          <p:cNvGrpSpPr/>
          <p:nvPr/>
        </p:nvGrpSpPr>
        <p:grpSpPr>
          <a:xfrm>
            <a:off x="334650" y="1142066"/>
            <a:ext cx="11395387" cy="791210"/>
            <a:chOff x="0" y="0"/>
            <a:chExt cx="7462597" cy="791807"/>
          </a:xfrm>
        </p:grpSpPr>
        <p:sp>
          <p:nvSpPr>
            <p:cNvPr id="24" name="Shape 3257"/>
            <p:cNvSpPr/>
            <p:nvPr/>
          </p:nvSpPr>
          <p:spPr>
            <a:xfrm>
              <a:off x="0" y="0"/>
              <a:ext cx="7462597" cy="791807"/>
            </a:xfrm>
            <a:custGeom>
              <a:avLst/>
              <a:gdLst/>
              <a:ahLst/>
              <a:cxnLst/>
              <a:rect l="0" t="0" r="0" b="0"/>
              <a:pathLst>
                <a:path w="7462597" h="791807">
                  <a:moveTo>
                    <a:pt x="71996" y="0"/>
                  </a:moveTo>
                  <a:lnTo>
                    <a:pt x="7390600" y="0"/>
                  </a:lnTo>
                  <a:cubicBezTo>
                    <a:pt x="7462597" y="0"/>
                    <a:pt x="7462597" y="71996"/>
                    <a:pt x="7462597" y="71996"/>
                  </a:cubicBezTo>
                  <a:lnTo>
                    <a:pt x="7462597" y="719798"/>
                  </a:lnTo>
                  <a:cubicBezTo>
                    <a:pt x="7462597" y="791807"/>
                    <a:pt x="7390600" y="791807"/>
                    <a:pt x="7390600" y="791807"/>
                  </a:cubicBezTo>
                  <a:lnTo>
                    <a:pt x="71996" y="791807"/>
                  </a:lnTo>
                  <a:cubicBezTo>
                    <a:pt x="0" y="791807"/>
                    <a:pt x="0" y="719798"/>
                    <a:pt x="0" y="719798"/>
                  </a:cubicBezTo>
                  <a:lnTo>
                    <a:pt x="0" y="71996"/>
                  </a:lnTo>
                  <a:cubicBezTo>
                    <a:pt x="0" y="0"/>
                    <a:pt x="71996" y="0"/>
                    <a:pt x="71996" y="0"/>
                  </a:cubicBezTo>
                  <a:close/>
                </a:path>
              </a:pathLst>
            </a:custGeom>
            <a:ln w="0" cap="flat">
              <a:miter lim="127000"/>
            </a:ln>
          </p:spPr>
          <p:style>
            <a:lnRef idx="0">
              <a:srgbClr val="000000">
                <a:alpha val="0"/>
              </a:srgbClr>
            </a:lnRef>
            <a:fillRef idx="1">
              <a:srgbClr val="A0D4ED"/>
            </a:fillRef>
            <a:effectRef idx="0">
              <a:scrgbClr r="0" g="0" b="0"/>
            </a:effectRef>
            <a:fontRef idx="none"/>
          </p:style>
          <p:txBody>
            <a:bodyPr/>
            <a:lstStyle/>
            <a:p>
              <a:endParaRPr lang="ru-RU"/>
            </a:p>
          </p:txBody>
        </p:sp>
        <p:sp>
          <p:nvSpPr>
            <p:cNvPr id="25" name="Shape 3258"/>
            <p:cNvSpPr/>
            <p:nvPr/>
          </p:nvSpPr>
          <p:spPr>
            <a:xfrm>
              <a:off x="0" y="0"/>
              <a:ext cx="7462597" cy="791807"/>
            </a:xfrm>
            <a:custGeom>
              <a:avLst/>
              <a:gdLst/>
              <a:ahLst/>
              <a:cxnLst/>
              <a:rect l="0" t="0" r="0" b="0"/>
              <a:pathLst>
                <a:path w="7462597" h="791807">
                  <a:moveTo>
                    <a:pt x="71996" y="0"/>
                  </a:moveTo>
                  <a:cubicBezTo>
                    <a:pt x="71996" y="0"/>
                    <a:pt x="0" y="0"/>
                    <a:pt x="0" y="71996"/>
                  </a:cubicBezTo>
                  <a:lnTo>
                    <a:pt x="0" y="719798"/>
                  </a:lnTo>
                  <a:cubicBezTo>
                    <a:pt x="0" y="719798"/>
                    <a:pt x="0" y="791807"/>
                    <a:pt x="71996" y="791807"/>
                  </a:cubicBezTo>
                  <a:lnTo>
                    <a:pt x="7390600" y="791807"/>
                  </a:lnTo>
                  <a:cubicBezTo>
                    <a:pt x="7390600" y="791807"/>
                    <a:pt x="7462597" y="791807"/>
                    <a:pt x="7462597" y="719798"/>
                  </a:cubicBezTo>
                  <a:lnTo>
                    <a:pt x="7462597" y="71996"/>
                  </a:lnTo>
                  <a:cubicBezTo>
                    <a:pt x="7462597" y="71996"/>
                    <a:pt x="7462597" y="0"/>
                    <a:pt x="7390600"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grpSp>
      <p:sp>
        <p:nvSpPr>
          <p:cNvPr id="26" name="Прямоугольник 25"/>
          <p:cNvSpPr/>
          <p:nvPr/>
        </p:nvSpPr>
        <p:spPr>
          <a:xfrm>
            <a:off x="405586" y="1037854"/>
            <a:ext cx="10993629" cy="923330"/>
          </a:xfrm>
          <a:prstGeom prst="rect">
            <a:avLst/>
          </a:prstGeom>
        </p:spPr>
        <p:txBody>
          <a:bodyPr wrap="square">
            <a:spAutoFit/>
          </a:bodyPr>
          <a:lstStyle/>
          <a:p>
            <a:r>
              <a:rPr lang="ru-RU" dirty="0">
                <a:solidFill>
                  <a:srgbClr val="181717"/>
                </a:solidFill>
                <a:latin typeface="Calibri" panose="020F0502020204030204" pitchFamily="34" charset="0"/>
                <a:ea typeface="Calibri" panose="020F0502020204030204" pitchFamily="34" charset="0"/>
              </a:rPr>
              <a:t>Кодекс определяет общие принципы и правила служебного поведения и этики, которыми должны руководствоваться гражданские служащие аппарата Правительства Ставропольского края независимо от замещаемой ими должности.</a:t>
            </a:r>
            <a:endParaRPr lang="ru-RU" dirty="0"/>
          </a:p>
        </p:txBody>
      </p:sp>
      <p:grpSp>
        <p:nvGrpSpPr>
          <p:cNvPr id="27" name="Group 23060"/>
          <p:cNvGrpSpPr/>
          <p:nvPr/>
        </p:nvGrpSpPr>
        <p:grpSpPr>
          <a:xfrm>
            <a:off x="405587" y="2132948"/>
            <a:ext cx="11324450" cy="4425015"/>
            <a:chOff x="0" y="0"/>
            <a:chExt cx="7462597" cy="4363922"/>
          </a:xfrm>
        </p:grpSpPr>
        <p:sp>
          <p:nvSpPr>
            <p:cNvPr id="28" name="Shape 3255"/>
            <p:cNvSpPr/>
            <p:nvPr/>
          </p:nvSpPr>
          <p:spPr>
            <a:xfrm>
              <a:off x="0" y="245362"/>
              <a:ext cx="7462597" cy="4118560"/>
            </a:xfrm>
            <a:custGeom>
              <a:avLst/>
              <a:gdLst/>
              <a:ahLst/>
              <a:cxnLst/>
              <a:rect l="0" t="0" r="0" b="0"/>
              <a:pathLst>
                <a:path w="7462597" h="4118560">
                  <a:moveTo>
                    <a:pt x="152400" y="0"/>
                  </a:moveTo>
                  <a:cubicBezTo>
                    <a:pt x="152400" y="0"/>
                    <a:pt x="0" y="0"/>
                    <a:pt x="0" y="152400"/>
                  </a:cubicBezTo>
                  <a:lnTo>
                    <a:pt x="0" y="3966160"/>
                  </a:lnTo>
                  <a:cubicBezTo>
                    <a:pt x="0" y="3966160"/>
                    <a:pt x="0" y="4118560"/>
                    <a:pt x="152400" y="4118560"/>
                  </a:cubicBezTo>
                  <a:lnTo>
                    <a:pt x="7310197" y="4118560"/>
                  </a:lnTo>
                  <a:cubicBezTo>
                    <a:pt x="7310197" y="4118560"/>
                    <a:pt x="7462597" y="4118560"/>
                    <a:pt x="7462597" y="3966160"/>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29" name="Shape 3256"/>
            <p:cNvSpPr/>
            <p:nvPr/>
          </p:nvSpPr>
          <p:spPr>
            <a:xfrm>
              <a:off x="239302" y="0"/>
              <a:ext cx="6983997" cy="511645"/>
            </a:xfrm>
            <a:custGeom>
              <a:avLst/>
              <a:gdLst/>
              <a:ahLst/>
              <a:cxnLst/>
              <a:rect l="0" t="0" r="0" b="0"/>
              <a:pathLst>
                <a:path w="6983997" h="511645">
                  <a:moveTo>
                    <a:pt x="240576" y="0"/>
                  </a:moveTo>
                  <a:cubicBezTo>
                    <a:pt x="243446" y="0"/>
                    <a:pt x="246228" y="356"/>
                    <a:pt x="249072" y="470"/>
                  </a:cubicBezTo>
                  <a:lnTo>
                    <a:pt x="249072" y="0"/>
                  </a:lnTo>
                  <a:lnTo>
                    <a:pt x="6734925" y="0"/>
                  </a:lnTo>
                  <a:lnTo>
                    <a:pt x="6734925" y="470"/>
                  </a:lnTo>
                  <a:cubicBezTo>
                    <a:pt x="6737770" y="356"/>
                    <a:pt x="6740551" y="0"/>
                    <a:pt x="6743408" y="0"/>
                  </a:cubicBezTo>
                  <a:cubicBezTo>
                    <a:pt x="6876288" y="0"/>
                    <a:pt x="6983997" y="114541"/>
                    <a:pt x="6983997" y="255829"/>
                  </a:cubicBezTo>
                  <a:cubicBezTo>
                    <a:pt x="6983997" y="397116"/>
                    <a:pt x="6876288" y="511645"/>
                    <a:pt x="6743408" y="511645"/>
                  </a:cubicBezTo>
                  <a:cubicBezTo>
                    <a:pt x="6740551" y="511645"/>
                    <a:pt x="6737770" y="511302"/>
                    <a:pt x="6734925" y="511188"/>
                  </a:cubicBezTo>
                  <a:lnTo>
                    <a:pt x="6734925" y="511645"/>
                  </a:lnTo>
                  <a:lnTo>
                    <a:pt x="249072" y="511645"/>
                  </a:lnTo>
                  <a:lnTo>
                    <a:pt x="249072" y="511188"/>
                  </a:lnTo>
                  <a:cubicBezTo>
                    <a:pt x="246228" y="511302"/>
                    <a:pt x="243446" y="511645"/>
                    <a:pt x="240576" y="511645"/>
                  </a:cubicBezTo>
                  <a:cubicBezTo>
                    <a:pt x="107709" y="511645"/>
                    <a:pt x="0" y="397116"/>
                    <a:pt x="0" y="255829"/>
                  </a:cubicBezTo>
                  <a:cubicBezTo>
                    <a:pt x="0" y="114541"/>
                    <a:pt x="107709" y="0"/>
                    <a:pt x="240576" y="0"/>
                  </a:cubicBezTo>
                  <a:close/>
                </a:path>
              </a:pathLst>
            </a:custGeom>
            <a:ln w="0" cap="flat">
              <a:miter lim="100000"/>
            </a:ln>
          </p:spPr>
          <p:style>
            <a:lnRef idx="0">
              <a:srgbClr val="000000">
                <a:alpha val="0"/>
              </a:srgbClr>
            </a:lnRef>
            <a:fillRef idx="1">
              <a:srgbClr val="5C83B1"/>
            </a:fillRef>
            <a:effectRef idx="0">
              <a:scrgbClr r="0" g="0" b="0"/>
            </a:effectRef>
            <a:fontRef idx="none"/>
          </p:style>
          <p:txBody>
            <a:bodyPr/>
            <a:lstStyle/>
            <a:p>
              <a:endParaRPr lang="ru-RU"/>
            </a:p>
          </p:txBody>
        </p:sp>
      </p:grpSp>
      <p:sp>
        <p:nvSpPr>
          <p:cNvPr id="30" name="Прямоугольник 29"/>
          <p:cNvSpPr/>
          <p:nvPr/>
        </p:nvSpPr>
        <p:spPr>
          <a:xfrm>
            <a:off x="768726" y="2104882"/>
            <a:ext cx="10832724" cy="685059"/>
          </a:xfrm>
          <a:prstGeom prst="rect">
            <a:avLst/>
          </a:prstGeom>
        </p:spPr>
        <p:txBody>
          <a:bodyPr wrap="square">
            <a:spAutoFit/>
          </a:bodyPr>
          <a:lstStyle/>
          <a:p>
            <a:pPr marL="172085" marR="179705" indent="-6350" algn="ctr">
              <a:lnSpc>
                <a:spcPct val="107000"/>
              </a:lnSpc>
              <a:spcAft>
                <a:spcPts val="1520"/>
              </a:spcAft>
            </a:pPr>
            <a:r>
              <a:rPr lang="ru-RU" b="1"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ГРАЖДАНСКИЕ СЛУЖАЩИЕ АППАРАТА ПРАВИТЕЛЬСТВА СТАВРОПОЛЬСКОГО КРАЯ ПРИЗВАНЫ:</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31" name="Прямоугольник 30"/>
          <p:cNvSpPr/>
          <p:nvPr/>
        </p:nvSpPr>
        <p:spPr>
          <a:xfrm>
            <a:off x="818057" y="2651756"/>
            <a:ext cx="10334625" cy="3948517"/>
          </a:xfrm>
          <a:prstGeom prst="rect">
            <a:avLst/>
          </a:prstGeom>
        </p:spPr>
        <p:txBody>
          <a:bodyPr wrap="square">
            <a:spAutoFit/>
          </a:bodyPr>
          <a:lstStyle/>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исполнять должностные обязанности добросовестно и на высоком профессиональном уровне</a:t>
            </a:r>
            <a:endParaRPr lang="ru-RU"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470"/>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осуществлять свою деятельность в пределах полномочий аппарата Правительства</a:t>
            </a:r>
            <a:endParaRPr lang="ru-RU"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обеспечивать равное, беспристрастное отношение ко всем физическим и юридическим лицам, не оказывать кому-либо предпочтение</a:t>
            </a:r>
            <a:endParaRPr lang="ru-RU"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соблюдать нормы служебной, профессиональной этики и правила делового поведения, не совершать поступки, порочащие его честь и достоинство</a:t>
            </a:r>
            <a:endParaRPr lang="ru-RU"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проявлять корректность в обращении с гражданами и должностными лицами, терпимость и уважение к обычаям и традициям народов России и других </a:t>
            </a:r>
            <a:r>
              <a:rPr lang="ru-RU"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государств</a:t>
            </a: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принимать </a:t>
            </a: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меры по недопущению возникновения конфликта интересов и его урегулированию</a:t>
            </a:r>
            <a:endParaRPr lang="ru-RU"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470"/>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не использовать служебное положение для решения вопросов личного </a:t>
            </a:r>
            <a:r>
              <a:rPr lang="ru-RU"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характера</a:t>
            </a:r>
          </a:p>
          <a:p>
            <a:pPr marL="342900" marR="5080" lvl="0" indent="-342900" algn="just" fontAlgn="base">
              <a:lnSpc>
                <a:spcPct val="103000"/>
              </a:lnSpc>
              <a:spcAft>
                <a:spcPts val="470"/>
              </a:spcAft>
              <a:buClr>
                <a:srgbClr val="F7A945"/>
              </a:buClr>
              <a:buSzPts val="1400"/>
              <a:buFont typeface="Arial" panose="020B0604020202020204" pitchFamily="34" charset="0"/>
              <a:buChar char="●"/>
            </a:pPr>
            <a:r>
              <a:rPr lang="ru-RU" dirty="0" smtClean="0">
                <a:solidFill>
                  <a:srgbClr val="181717"/>
                </a:solidFill>
                <a:latin typeface="Calibri" panose="020F0502020204030204" pitchFamily="34" charset="0"/>
                <a:ea typeface="Calibri" panose="020F0502020204030204" pitchFamily="34" charset="0"/>
              </a:rPr>
              <a:t>воздерживаться </a:t>
            </a:r>
            <a:r>
              <a:rPr lang="ru-RU" dirty="0">
                <a:solidFill>
                  <a:srgbClr val="181717"/>
                </a:solidFill>
                <a:latin typeface="Calibri" panose="020F0502020204030204" pitchFamily="34" charset="0"/>
                <a:ea typeface="Calibri" panose="020F0502020204030204" pitchFamily="34" charset="0"/>
              </a:rPr>
              <a:t>от публичных высказываний, суждений и оценок в отношении деятельности органов власти, если это не входит в должностные обязанности</a:t>
            </a:r>
            <a:endParaRPr lang="ru-RU" sz="14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33" name="Номер слайда 32"/>
          <p:cNvSpPr>
            <a:spLocks noGrp="1"/>
          </p:cNvSpPr>
          <p:nvPr>
            <p:ph type="sldNum" sz="quarter" idx="12"/>
          </p:nvPr>
        </p:nvSpPr>
        <p:spPr>
          <a:xfrm>
            <a:off x="10817524" y="6446763"/>
            <a:ext cx="536275" cy="274712"/>
          </a:xfrm>
        </p:spPr>
        <p:txBody>
          <a:bodyPr/>
          <a:lstStyle/>
          <a:p>
            <a:fld id="{9D3197B4-9225-4703-91FB-A4593262BF03}" type="slidenum">
              <a:rPr lang="ru-RU" sz="1600" smtClean="0">
                <a:solidFill>
                  <a:schemeClr val="tx1"/>
                </a:solidFill>
              </a:rPr>
              <a:t>30</a:t>
            </a:fld>
            <a:endParaRPr lang="ru-RU" sz="1600" dirty="0">
              <a:solidFill>
                <a:schemeClr val="tx1"/>
              </a:solidFill>
            </a:endParaRPr>
          </a:p>
        </p:txBody>
      </p:sp>
      <p:grpSp>
        <p:nvGrpSpPr>
          <p:cNvPr id="34" name="Group 23722"/>
          <p:cNvGrpSpPr/>
          <p:nvPr/>
        </p:nvGrpSpPr>
        <p:grpSpPr>
          <a:xfrm>
            <a:off x="11418324" y="6446763"/>
            <a:ext cx="790265" cy="304083"/>
            <a:chOff x="0" y="0"/>
            <a:chExt cx="540006" cy="240970"/>
          </a:xfrm>
        </p:grpSpPr>
        <p:sp>
          <p:nvSpPr>
            <p:cNvPr id="35"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36"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302752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969"/>
          <p:cNvGrpSpPr/>
          <p:nvPr/>
        </p:nvGrpSpPr>
        <p:grpSpPr>
          <a:xfrm>
            <a:off x="285750" y="0"/>
            <a:ext cx="12020549" cy="6858000"/>
            <a:chOff x="0" y="9144"/>
            <a:chExt cx="7845284" cy="7711441"/>
          </a:xfrm>
        </p:grpSpPr>
        <p:pic>
          <p:nvPicPr>
            <p:cNvPr id="3" name="Picture 23678"/>
            <p:cNvPicPr/>
            <p:nvPr/>
          </p:nvPicPr>
          <p:blipFill>
            <a:blip r:embed="rId2" cstate="email">
              <a:extLst>
                <a:ext uri="{28A0092B-C50C-407E-A947-70E740481C1C}">
                  <a14:useLocalDpi xmlns:a14="http://schemas.microsoft.com/office/drawing/2010/main"/>
                </a:ext>
              </a:extLst>
            </a:blip>
            <a:stretch>
              <a:fillRect/>
            </a:stretch>
          </p:blipFill>
          <p:spPr>
            <a:xfrm>
              <a:off x="450835" y="9144"/>
              <a:ext cx="7394449" cy="7711441"/>
            </a:xfrm>
            <a:prstGeom prst="rect">
              <a:avLst/>
            </a:prstGeom>
          </p:spPr>
        </p:pic>
        <p:sp>
          <p:nvSpPr>
            <p:cNvPr id="4" name="Shape 3312"/>
            <p:cNvSpPr/>
            <p:nvPr/>
          </p:nvSpPr>
          <p:spPr>
            <a:xfrm>
              <a:off x="0" y="528219"/>
              <a:ext cx="7561467" cy="5918889"/>
            </a:xfrm>
            <a:custGeom>
              <a:avLst/>
              <a:gdLst/>
              <a:ahLst/>
              <a:cxnLst/>
              <a:rect l="0" t="0" r="0" b="0"/>
              <a:pathLst>
                <a:path w="7462597" h="4745000">
                  <a:moveTo>
                    <a:pt x="152400" y="0"/>
                  </a:moveTo>
                  <a:cubicBezTo>
                    <a:pt x="152400" y="0"/>
                    <a:pt x="0" y="0"/>
                    <a:pt x="0" y="152400"/>
                  </a:cubicBezTo>
                  <a:lnTo>
                    <a:pt x="0" y="4592600"/>
                  </a:lnTo>
                  <a:cubicBezTo>
                    <a:pt x="0" y="4592600"/>
                    <a:pt x="0" y="4745000"/>
                    <a:pt x="152400" y="4745000"/>
                  </a:cubicBezTo>
                  <a:lnTo>
                    <a:pt x="7310197" y="4745000"/>
                  </a:lnTo>
                  <a:cubicBezTo>
                    <a:pt x="7310197" y="4745000"/>
                    <a:pt x="7462597" y="4745000"/>
                    <a:pt x="7462597" y="4592600"/>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grpSp>
      <p:sp>
        <p:nvSpPr>
          <p:cNvPr id="5" name="Прямоугольник 4"/>
          <p:cNvSpPr/>
          <p:nvPr/>
        </p:nvSpPr>
        <p:spPr>
          <a:xfrm>
            <a:off x="285750" y="568922"/>
            <a:ext cx="11319896" cy="5156540"/>
          </a:xfrm>
          <a:prstGeom prst="rect">
            <a:avLst/>
          </a:prstGeom>
        </p:spPr>
        <p:txBody>
          <a:bodyPr wrap="square">
            <a:spAutoFit/>
          </a:bodyPr>
          <a:lstStyle/>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sz="20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уважительно относиться к деятельности представителей средств массовой информации, а также оказывать содействие в получении достоверной информации в установленном порядке</a:t>
            </a:r>
            <a:endParaRPr lang="ru-RU" sz="20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sz="20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воздерживаться в публичных выступлениях от обозначения стоимости в иностранной валюте на территории Российской Федерации товаров, работ, услуг и иных объектов гражданских прав</a:t>
            </a:r>
            <a:endParaRPr lang="ru-RU" sz="20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sz="20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соблюдать Конституцию Российской Федерации и действующее законодательство, обеспечивать их исполнение</a:t>
            </a:r>
            <a:endParaRPr lang="ru-RU" sz="20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sz="2000"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противодействовать проявлениям коррупции и предпринимать меры по профилактике </a:t>
            </a:r>
            <a:r>
              <a:rPr lang="ru-RU" sz="2000"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коррупции</a:t>
            </a: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sz="2000" dirty="0" smtClean="0">
                <a:solidFill>
                  <a:srgbClr val="181717"/>
                </a:solidFill>
                <a:latin typeface="Calibri" panose="020F0502020204030204" pitchFamily="34" charset="0"/>
                <a:ea typeface="Calibri" panose="020F0502020204030204" pitchFamily="34" charset="0"/>
              </a:rPr>
              <a:t>гражданскому </a:t>
            </a:r>
            <a:r>
              <a:rPr lang="ru-RU" sz="2000" dirty="0">
                <a:solidFill>
                  <a:srgbClr val="181717"/>
                </a:solidFill>
                <a:latin typeface="Calibri" panose="020F0502020204030204" pitchFamily="34" charset="0"/>
                <a:ea typeface="Calibri" panose="020F0502020204030204" pitchFamily="34" charset="0"/>
              </a:rPr>
              <a:t>служащему запрещается получать в связи с исполнением им должностных обязанностей вознаграждения от физических и юридических лиц (подарки, денежное вознаграждение, ссуды, услуги материального характера, плату за развлечения, отдых, за пользование транспортом и иные </a:t>
            </a:r>
            <a:r>
              <a:rPr lang="ru-RU" sz="2000" dirty="0" smtClean="0">
                <a:solidFill>
                  <a:srgbClr val="181717"/>
                </a:solidFill>
                <a:latin typeface="Calibri" panose="020F0502020204030204" pitchFamily="34" charset="0"/>
                <a:ea typeface="Calibri" panose="020F0502020204030204" pitchFamily="34" charset="0"/>
              </a:rPr>
              <a:t>вознаграждения)</a:t>
            </a:r>
          </a:p>
          <a:p>
            <a:pPr marL="342900" marR="5080" lvl="0" indent="-342900" algn="just" fontAlgn="base">
              <a:lnSpc>
                <a:spcPct val="103000"/>
              </a:lnSpc>
              <a:spcAft>
                <a:spcPts val="500"/>
              </a:spcAft>
              <a:buClr>
                <a:srgbClr val="F7A945"/>
              </a:buClr>
              <a:buSzPts val="1400"/>
              <a:buFont typeface="Arial" panose="020B0604020202020204" pitchFamily="34" charset="0"/>
              <a:buChar char="●"/>
            </a:pPr>
            <a:r>
              <a:rPr lang="ru-RU" sz="2000" dirty="0" smtClean="0"/>
              <a:t>гражданские </a:t>
            </a:r>
            <a:r>
              <a:rPr lang="ru-RU" sz="2000" dirty="0"/>
              <a:t>служащие, исполняющие организационно-распорядительные функции по отношению к другим гражданским служащим, должны быть образцом профессионализма, безупречной репутации, честности, беспристрастности и справедливости, способствовать формированию благоприятного для эффективной работы морально-психологического климата</a:t>
            </a:r>
          </a:p>
        </p:txBody>
      </p:sp>
      <p:sp>
        <p:nvSpPr>
          <p:cNvPr id="7" name="Номер слайда 6"/>
          <p:cNvSpPr>
            <a:spLocks noGrp="1"/>
          </p:cNvSpPr>
          <p:nvPr>
            <p:ph type="sldNum" sz="quarter" idx="12"/>
          </p:nvPr>
        </p:nvSpPr>
        <p:spPr>
          <a:xfrm>
            <a:off x="10938294" y="6446763"/>
            <a:ext cx="415506" cy="274712"/>
          </a:xfrm>
        </p:spPr>
        <p:txBody>
          <a:bodyPr/>
          <a:lstStyle/>
          <a:p>
            <a:fld id="{9D3197B4-9225-4703-91FB-A4593262BF03}" type="slidenum">
              <a:rPr lang="ru-RU" sz="1600" smtClean="0">
                <a:solidFill>
                  <a:schemeClr val="tx1"/>
                </a:solidFill>
              </a:rPr>
              <a:t>31</a:t>
            </a:fld>
            <a:endParaRPr lang="ru-RU" sz="1600" dirty="0">
              <a:solidFill>
                <a:schemeClr val="tx1"/>
              </a:solidFill>
            </a:endParaRPr>
          </a:p>
        </p:txBody>
      </p:sp>
      <p:grpSp>
        <p:nvGrpSpPr>
          <p:cNvPr id="8" name="Group 23722"/>
          <p:cNvGrpSpPr/>
          <p:nvPr/>
        </p:nvGrpSpPr>
        <p:grpSpPr>
          <a:xfrm>
            <a:off x="11418324" y="6446763"/>
            <a:ext cx="790265" cy="304083"/>
            <a:chOff x="0" y="0"/>
            <a:chExt cx="540006" cy="240970"/>
          </a:xfrm>
        </p:grpSpPr>
        <p:sp>
          <p:nvSpPr>
            <p:cNvPr id="9"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0"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3640094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269"/>
          <p:cNvGrpSpPr/>
          <p:nvPr/>
        </p:nvGrpSpPr>
        <p:grpSpPr>
          <a:xfrm>
            <a:off x="0" y="276929"/>
            <a:ext cx="13391728" cy="6791184"/>
            <a:chOff x="0" y="0"/>
            <a:chExt cx="9710866" cy="7282842"/>
          </a:xfrm>
        </p:grpSpPr>
        <p:sp>
          <p:nvSpPr>
            <p:cNvPr id="3" name="Shape 3349"/>
            <p:cNvSpPr/>
            <p:nvPr/>
          </p:nvSpPr>
          <p:spPr>
            <a:xfrm>
              <a:off x="0" y="0"/>
              <a:ext cx="5159993" cy="779996"/>
            </a:xfrm>
            <a:custGeom>
              <a:avLst/>
              <a:gdLst/>
              <a:ahLst/>
              <a:cxnLst/>
              <a:rect l="0" t="0" r="0" b="0"/>
              <a:pathLst>
                <a:path w="5159993" h="779996">
                  <a:moveTo>
                    <a:pt x="0" y="0"/>
                  </a:moveTo>
                  <a:lnTo>
                    <a:pt x="5159993" y="0"/>
                  </a:lnTo>
                  <a:lnTo>
                    <a:pt x="5159993" y="627596"/>
                  </a:lnTo>
                  <a:cubicBezTo>
                    <a:pt x="5159993" y="779996"/>
                    <a:pt x="5007593" y="779996"/>
                    <a:pt x="5007593"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4" name="Rectangle 23213"/>
            <p:cNvSpPr/>
            <p:nvPr/>
          </p:nvSpPr>
          <p:spPr>
            <a:xfrm>
              <a:off x="1775583" y="191881"/>
              <a:ext cx="4380039"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ПООЩРЕНИЯ И НАГРАЖДЕНИЯ </a:t>
              </a:r>
              <a:endParaRPr lang="ru-RU" sz="1100">
                <a:solidFill>
                  <a:srgbClr val="000000"/>
                </a:solidFill>
                <a:effectLst/>
                <a:latin typeface="Calibri" panose="020F0502020204030204" pitchFamily="34" charset="0"/>
                <a:ea typeface="Calibri" panose="020F0502020204030204" pitchFamily="34" charset="0"/>
              </a:endParaRPr>
            </a:p>
          </p:txBody>
        </p:sp>
        <p:sp>
          <p:nvSpPr>
            <p:cNvPr id="5" name="Rectangle 23212"/>
            <p:cNvSpPr/>
            <p:nvPr/>
          </p:nvSpPr>
          <p:spPr>
            <a:xfrm>
              <a:off x="1547999" y="191881"/>
              <a:ext cx="302687"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18</a:t>
              </a:r>
              <a:endParaRPr lang="ru-RU" sz="1100">
                <a:solidFill>
                  <a:srgbClr val="000000"/>
                </a:solidFill>
                <a:effectLst/>
                <a:latin typeface="Calibri" panose="020F0502020204030204" pitchFamily="34" charset="0"/>
                <a:ea typeface="Calibri" panose="020F0502020204030204" pitchFamily="34" charset="0"/>
              </a:endParaRPr>
            </a:p>
          </p:txBody>
        </p:sp>
        <p:sp>
          <p:nvSpPr>
            <p:cNvPr id="6" name="Rectangle 3351"/>
            <p:cNvSpPr/>
            <p:nvPr/>
          </p:nvSpPr>
          <p:spPr>
            <a:xfrm>
              <a:off x="1980003" y="435721"/>
              <a:ext cx="3910334" cy="262206"/>
            </a:xfrm>
            <a:prstGeom prst="rect">
              <a:avLst/>
            </a:prstGeom>
            <a:ln>
              <a:noFill/>
            </a:ln>
          </p:spPr>
          <p:txBody>
            <a:bodyPr vert="horz" lIns="0" tIns="0" rIns="0" bIns="0" rtlCol="0">
              <a:noAutofit/>
            </a:bodyPr>
            <a:lstStyle/>
            <a:p>
              <a:pP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 АППАРАТЕ ПРАВИТЕЛЬСТВА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 name="Shape 3352"/>
            <p:cNvSpPr/>
            <p:nvPr/>
          </p:nvSpPr>
          <p:spPr>
            <a:xfrm>
              <a:off x="1135393" y="528314"/>
              <a:ext cx="20701" cy="96571"/>
            </a:xfrm>
            <a:custGeom>
              <a:avLst/>
              <a:gdLst/>
              <a:ahLst/>
              <a:cxnLst/>
              <a:rect l="0" t="0" r="0" b="0"/>
              <a:pathLst>
                <a:path w="20701" h="96571">
                  <a:moveTo>
                    <a:pt x="6896" y="0"/>
                  </a:moveTo>
                  <a:lnTo>
                    <a:pt x="20701" y="0"/>
                  </a:lnTo>
                  <a:lnTo>
                    <a:pt x="20701" y="13792"/>
                  </a:lnTo>
                  <a:lnTo>
                    <a:pt x="13805" y="13792"/>
                  </a:lnTo>
                  <a:lnTo>
                    <a:pt x="13805" y="82779"/>
                  </a:lnTo>
                  <a:lnTo>
                    <a:pt x="20701" y="82779"/>
                  </a:lnTo>
                  <a:lnTo>
                    <a:pt x="20701" y="96571"/>
                  </a:lnTo>
                  <a:lnTo>
                    <a:pt x="6896" y="96571"/>
                  </a:lnTo>
                  <a:cubicBezTo>
                    <a:pt x="3086" y="96571"/>
                    <a:pt x="0" y="93485"/>
                    <a:pt x="0" y="89675"/>
                  </a:cubicBezTo>
                  <a:lnTo>
                    <a:pt x="0" y="6896"/>
                  </a:lnTo>
                  <a:cubicBezTo>
                    <a:pt x="0" y="3086"/>
                    <a:pt x="3086" y="0"/>
                    <a:pt x="689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8" name="Shape 3353"/>
            <p:cNvSpPr/>
            <p:nvPr/>
          </p:nvSpPr>
          <p:spPr>
            <a:xfrm>
              <a:off x="1156094" y="473132"/>
              <a:ext cx="62078" cy="151752"/>
            </a:xfrm>
            <a:custGeom>
              <a:avLst/>
              <a:gdLst/>
              <a:ahLst/>
              <a:cxnLst/>
              <a:rect l="0" t="0" r="0" b="0"/>
              <a:pathLst>
                <a:path w="62078" h="151752">
                  <a:moveTo>
                    <a:pt x="34480" y="0"/>
                  </a:moveTo>
                  <a:cubicBezTo>
                    <a:pt x="44005" y="6"/>
                    <a:pt x="52622" y="3867"/>
                    <a:pt x="58861" y="10106"/>
                  </a:cubicBezTo>
                  <a:lnTo>
                    <a:pt x="62078" y="14874"/>
                  </a:lnTo>
                  <a:lnTo>
                    <a:pt x="62078" y="61482"/>
                  </a:lnTo>
                  <a:lnTo>
                    <a:pt x="55181" y="44831"/>
                  </a:lnTo>
                  <a:lnTo>
                    <a:pt x="55181" y="34481"/>
                  </a:lnTo>
                  <a:cubicBezTo>
                    <a:pt x="55169" y="25718"/>
                    <a:pt x="49644" y="17907"/>
                    <a:pt x="41377" y="14973"/>
                  </a:cubicBezTo>
                  <a:lnTo>
                    <a:pt x="41377" y="59030"/>
                  </a:lnTo>
                  <a:cubicBezTo>
                    <a:pt x="41389" y="67945"/>
                    <a:pt x="35687" y="75857"/>
                    <a:pt x="27229" y="78677"/>
                  </a:cubicBezTo>
                  <a:lnTo>
                    <a:pt x="20688" y="80848"/>
                  </a:lnTo>
                  <a:lnTo>
                    <a:pt x="20688" y="127368"/>
                  </a:lnTo>
                  <a:lnTo>
                    <a:pt x="22669" y="128689"/>
                  </a:lnTo>
                  <a:cubicBezTo>
                    <a:pt x="31737" y="134747"/>
                    <a:pt x="42393" y="137973"/>
                    <a:pt x="53289" y="137960"/>
                  </a:cubicBezTo>
                  <a:lnTo>
                    <a:pt x="62078" y="137960"/>
                  </a:lnTo>
                  <a:lnTo>
                    <a:pt x="62078" y="151752"/>
                  </a:lnTo>
                  <a:lnTo>
                    <a:pt x="53289" y="151752"/>
                  </a:lnTo>
                  <a:cubicBezTo>
                    <a:pt x="41897" y="151714"/>
                    <a:pt x="30696" y="148831"/>
                    <a:pt x="20688" y="143383"/>
                  </a:cubicBezTo>
                  <a:lnTo>
                    <a:pt x="20688" y="144856"/>
                  </a:lnTo>
                  <a:cubicBezTo>
                    <a:pt x="20688" y="148666"/>
                    <a:pt x="17602" y="151752"/>
                    <a:pt x="13792" y="151752"/>
                  </a:cubicBezTo>
                  <a:lnTo>
                    <a:pt x="0" y="151752"/>
                  </a:lnTo>
                  <a:lnTo>
                    <a:pt x="0" y="137960"/>
                  </a:lnTo>
                  <a:lnTo>
                    <a:pt x="6896" y="137960"/>
                  </a:lnTo>
                  <a:lnTo>
                    <a:pt x="6896" y="68974"/>
                  </a:lnTo>
                  <a:lnTo>
                    <a:pt x="0" y="68974"/>
                  </a:lnTo>
                  <a:lnTo>
                    <a:pt x="0" y="55182"/>
                  </a:lnTo>
                  <a:lnTo>
                    <a:pt x="13792" y="55182"/>
                  </a:lnTo>
                  <a:cubicBezTo>
                    <a:pt x="17602" y="55182"/>
                    <a:pt x="20688" y="58268"/>
                    <a:pt x="20688" y="62078"/>
                  </a:cubicBezTo>
                  <a:lnTo>
                    <a:pt x="20688" y="66307"/>
                  </a:lnTo>
                  <a:lnTo>
                    <a:pt x="22873" y="65583"/>
                  </a:lnTo>
                  <a:cubicBezTo>
                    <a:pt x="25679" y="64643"/>
                    <a:pt x="27584" y="62001"/>
                    <a:pt x="27584" y="59030"/>
                  </a:cubicBezTo>
                  <a:lnTo>
                    <a:pt x="27584" y="6896"/>
                  </a:lnTo>
                  <a:cubicBezTo>
                    <a:pt x="27584" y="3086"/>
                    <a:pt x="30670" y="0"/>
                    <a:pt x="3448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3354"/>
            <p:cNvSpPr/>
            <p:nvPr/>
          </p:nvSpPr>
          <p:spPr>
            <a:xfrm>
              <a:off x="1218171" y="488006"/>
              <a:ext cx="57480" cy="136941"/>
            </a:xfrm>
            <a:custGeom>
              <a:avLst/>
              <a:gdLst/>
              <a:ahLst/>
              <a:cxnLst/>
              <a:rect l="0" t="0" r="0" b="0"/>
              <a:pathLst>
                <a:path w="57480" h="136941">
                  <a:moveTo>
                    <a:pt x="0" y="0"/>
                  </a:moveTo>
                  <a:lnTo>
                    <a:pt x="4175" y="6189"/>
                  </a:lnTo>
                  <a:cubicBezTo>
                    <a:pt x="5921" y="10313"/>
                    <a:pt x="6890" y="14847"/>
                    <a:pt x="6896" y="19606"/>
                  </a:cubicBezTo>
                  <a:lnTo>
                    <a:pt x="6896" y="29957"/>
                  </a:lnTo>
                  <a:cubicBezTo>
                    <a:pt x="6896" y="35672"/>
                    <a:pt x="11532" y="40307"/>
                    <a:pt x="17247" y="40307"/>
                  </a:cubicBezTo>
                  <a:lnTo>
                    <a:pt x="34493" y="40307"/>
                  </a:lnTo>
                  <a:cubicBezTo>
                    <a:pt x="39662" y="40282"/>
                    <a:pt x="44653" y="42199"/>
                    <a:pt x="48476" y="45692"/>
                  </a:cubicBezTo>
                  <a:cubicBezTo>
                    <a:pt x="56883" y="53363"/>
                    <a:pt x="57480" y="66393"/>
                    <a:pt x="49809" y="74800"/>
                  </a:cubicBezTo>
                  <a:cubicBezTo>
                    <a:pt x="56985" y="82598"/>
                    <a:pt x="56985" y="94600"/>
                    <a:pt x="49809" y="102397"/>
                  </a:cubicBezTo>
                  <a:cubicBezTo>
                    <a:pt x="53289" y="106207"/>
                    <a:pt x="55207" y="111199"/>
                    <a:pt x="55194" y="116367"/>
                  </a:cubicBezTo>
                  <a:cubicBezTo>
                    <a:pt x="55143" y="127747"/>
                    <a:pt x="45872" y="136941"/>
                    <a:pt x="34493" y="136878"/>
                  </a:cubicBezTo>
                  <a:lnTo>
                    <a:pt x="0" y="136878"/>
                  </a:lnTo>
                  <a:lnTo>
                    <a:pt x="0" y="123086"/>
                  </a:lnTo>
                  <a:lnTo>
                    <a:pt x="34493" y="123086"/>
                  </a:lnTo>
                  <a:cubicBezTo>
                    <a:pt x="38303" y="123086"/>
                    <a:pt x="41389" y="120000"/>
                    <a:pt x="41389" y="116190"/>
                  </a:cubicBezTo>
                  <a:cubicBezTo>
                    <a:pt x="41389" y="112380"/>
                    <a:pt x="38303" y="109294"/>
                    <a:pt x="34493" y="109294"/>
                  </a:cubicBezTo>
                  <a:lnTo>
                    <a:pt x="34493" y="95489"/>
                  </a:lnTo>
                  <a:cubicBezTo>
                    <a:pt x="38303" y="95489"/>
                    <a:pt x="41389" y="92403"/>
                    <a:pt x="41389" y="88593"/>
                  </a:cubicBezTo>
                  <a:cubicBezTo>
                    <a:pt x="41389" y="84783"/>
                    <a:pt x="38303" y="81696"/>
                    <a:pt x="34493" y="81696"/>
                  </a:cubicBezTo>
                  <a:lnTo>
                    <a:pt x="34493" y="67904"/>
                  </a:lnTo>
                  <a:cubicBezTo>
                    <a:pt x="38303" y="67904"/>
                    <a:pt x="41389" y="64818"/>
                    <a:pt x="41389" y="61008"/>
                  </a:cubicBezTo>
                  <a:cubicBezTo>
                    <a:pt x="41389" y="57198"/>
                    <a:pt x="38303" y="54099"/>
                    <a:pt x="34493" y="54099"/>
                  </a:cubicBezTo>
                  <a:lnTo>
                    <a:pt x="17247" y="54099"/>
                  </a:lnTo>
                  <a:cubicBezTo>
                    <a:pt x="10579" y="54099"/>
                    <a:pt x="4543" y="51397"/>
                    <a:pt x="175" y="47029"/>
                  </a:cubicBezTo>
                  <a:lnTo>
                    <a:pt x="0" y="4660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3355"/>
            <p:cNvSpPr/>
            <p:nvPr/>
          </p:nvSpPr>
          <p:spPr>
            <a:xfrm>
              <a:off x="1071375" y="445527"/>
              <a:ext cx="133001" cy="234439"/>
            </a:xfrm>
            <a:custGeom>
              <a:avLst/>
              <a:gdLst/>
              <a:ahLst/>
              <a:cxnLst/>
              <a:rect l="0" t="0" r="0" b="0"/>
              <a:pathLst>
                <a:path w="133001" h="234439">
                  <a:moveTo>
                    <a:pt x="132994" y="0"/>
                  </a:moveTo>
                  <a:lnTo>
                    <a:pt x="133001" y="1"/>
                  </a:lnTo>
                  <a:lnTo>
                    <a:pt x="133001" y="13806"/>
                  </a:lnTo>
                  <a:lnTo>
                    <a:pt x="132994" y="13805"/>
                  </a:lnTo>
                  <a:cubicBezTo>
                    <a:pt x="75857" y="13805"/>
                    <a:pt x="29528" y="60135"/>
                    <a:pt x="29528" y="117272"/>
                  </a:cubicBezTo>
                  <a:cubicBezTo>
                    <a:pt x="29528" y="174422"/>
                    <a:pt x="75857" y="220751"/>
                    <a:pt x="132994" y="220751"/>
                  </a:cubicBezTo>
                  <a:lnTo>
                    <a:pt x="133001" y="220750"/>
                  </a:lnTo>
                  <a:lnTo>
                    <a:pt x="133001" y="233901"/>
                  </a:lnTo>
                  <a:lnTo>
                    <a:pt x="129780" y="234439"/>
                  </a:lnTo>
                  <a:cubicBezTo>
                    <a:pt x="114558" y="234017"/>
                    <a:pt x="99168" y="230603"/>
                    <a:pt x="84442" y="223888"/>
                  </a:cubicBezTo>
                  <a:lnTo>
                    <a:pt x="69926" y="215976"/>
                  </a:lnTo>
                  <a:cubicBezTo>
                    <a:pt x="16904" y="182334"/>
                    <a:pt x="0" y="112789"/>
                    <a:pt x="31648" y="58560"/>
                  </a:cubicBezTo>
                  <a:lnTo>
                    <a:pt x="39586" y="46685"/>
                  </a:lnTo>
                  <a:cubicBezTo>
                    <a:pt x="61671" y="17323"/>
                    <a:pt x="96266" y="38"/>
                    <a:pt x="13299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3356"/>
            <p:cNvSpPr/>
            <p:nvPr/>
          </p:nvSpPr>
          <p:spPr>
            <a:xfrm>
              <a:off x="1204375" y="445527"/>
              <a:ext cx="133610" cy="233900"/>
            </a:xfrm>
            <a:custGeom>
              <a:avLst/>
              <a:gdLst/>
              <a:ahLst/>
              <a:cxnLst/>
              <a:rect l="0" t="0" r="0" b="0"/>
              <a:pathLst>
                <a:path w="133610" h="233900">
                  <a:moveTo>
                    <a:pt x="0" y="0"/>
                  </a:moveTo>
                  <a:lnTo>
                    <a:pt x="24930" y="2663"/>
                  </a:lnTo>
                  <a:cubicBezTo>
                    <a:pt x="33099" y="4435"/>
                    <a:pt x="41078" y="7080"/>
                    <a:pt x="48724" y="10566"/>
                  </a:cubicBezTo>
                  <a:cubicBezTo>
                    <a:pt x="107626" y="37439"/>
                    <a:pt x="133610" y="106971"/>
                    <a:pt x="106737" y="165874"/>
                  </a:cubicBezTo>
                  <a:cubicBezTo>
                    <a:pt x="93307" y="195325"/>
                    <a:pt x="69209" y="216544"/>
                    <a:pt x="41105" y="227042"/>
                  </a:cubicBezTo>
                  <a:lnTo>
                    <a:pt x="0" y="233900"/>
                  </a:lnTo>
                  <a:lnTo>
                    <a:pt x="0" y="220749"/>
                  </a:lnTo>
                  <a:lnTo>
                    <a:pt x="40253" y="212588"/>
                  </a:lnTo>
                  <a:cubicBezTo>
                    <a:pt x="77375" y="196864"/>
                    <a:pt x="103426" y="160115"/>
                    <a:pt x="103473" y="117271"/>
                  </a:cubicBezTo>
                  <a:cubicBezTo>
                    <a:pt x="103473" y="74418"/>
                    <a:pt x="77413" y="37645"/>
                    <a:pt x="40272" y="21936"/>
                  </a:cubicBezTo>
                  <a:lnTo>
                    <a:pt x="0" y="1380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3357"/>
            <p:cNvSpPr/>
            <p:nvPr/>
          </p:nvSpPr>
          <p:spPr>
            <a:xfrm>
              <a:off x="835199" y="386468"/>
              <a:ext cx="104972" cy="289512"/>
            </a:xfrm>
            <a:custGeom>
              <a:avLst/>
              <a:gdLst/>
              <a:ahLst/>
              <a:cxnLst/>
              <a:rect l="0" t="0" r="0" b="0"/>
              <a:pathLst>
                <a:path w="104972" h="289512">
                  <a:moveTo>
                    <a:pt x="104972" y="0"/>
                  </a:moveTo>
                  <a:lnTo>
                    <a:pt x="104972" y="18116"/>
                  </a:lnTo>
                  <a:lnTo>
                    <a:pt x="50902" y="39068"/>
                  </a:lnTo>
                  <a:cubicBezTo>
                    <a:pt x="48933" y="39906"/>
                    <a:pt x="16878" y="54206"/>
                    <a:pt x="16878" y="92205"/>
                  </a:cubicBezTo>
                  <a:lnTo>
                    <a:pt x="16878" y="267973"/>
                  </a:lnTo>
                  <a:cubicBezTo>
                    <a:pt x="16878" y="270551"/>
                    <a:pt x="18961" y="272646"/>
                    <a:pt x="21539" y="272646"/>
                  </a:cubicBezTo>
                  <a:lnTo>
                    <a:pt x="66891" y="272646"/>
                  </a:lnTo>
                  <a:lnTo>
                    <a:pt x="66891" y="106492"/>
                  </a:lnTo>
                  <a:cubicBezTo>
                    <a:pt x="66891" y="101819"/>
                    <a:pt x="70675" y="98047"/>
                    <a:pt x="75336" y="98047"/>
                  </a:cubicBezTo>
                  <a:cubicBezTo>
                    <a:pt x="79997" y="98047"/>
                    <a:pt x="83769" y="101819"/>
                    <a:pt x="83769" y="106492"/>
                  </a:cubicBezTo>
                  <a:lnTo>
                    <a:pt x="83769" y="272646"/>
                  </a:lnTo>
                  <a:lnTo>
                    <a:pt x="101917" y="272646"/>
                  </a:lnTo>
                  <a:lnTo>
                    <a:pt x="104972" y="273909"/>
                  </a:lnTo>
                  <a:lnTo>
                    <a:pt x="104972" y="288249"/>
                  </a:lnTo>
                  <a:lnTo>
                    <a:pt x="101917" y="289512"/>
                  </a:lnTo>
                  <a:lnTo>
                    <a:pt x="21539" y="289512"/>
                  </a:lnTo>
                  <a:cubicBezTo>
                    <a:pt x="9665" y="289512"/>
                    <a:pt x="0" y="279847"/>
                    <a:pt x="0" y="267973"/>
                  </a:cubicBezTo>
                  <a:lnTo>
                    <a:pt x="0" y="92205"/>
                  </a:lnTo>
                  <a:cubicBezTo>
                    <a:pt x="0" y="42332"/>
                    <a:pt x="42710" y="24196"/>
                    <a:pt x="44526" y="23434"/>
                  </a:cubicBezTo>
                  <a:cubicBezTo>
                    <a:pt x="44590" y="23421"/>
                    <a:pt x="44640" y="23383"/>
                    <a:pt x="44691" y="23371"/>
                  </a:cubicBezTo>
                  <a:lnTo>
                    <a:pt x="10497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3358"/>
            <p:cNvSpPr/>
            <p:nvPr/>
          </p:nvSpPr>
          <p:spPr>
            <a:xfrm>
              <a:off x="915146" y="149365"/>
              <a:ext cx="25025" cy="142129"/>
            </a:xfrm>
            <a:custGeom>
              <a:avLst/>
              <a:gdLst/>
              <a:ahLst/>
              <a:cxnLst/>
              <a:rect l="0" t="0" r="0" b="0"/>
              <a:pathLst>
                <a:path w="25025" h="142129">
                  <a:moveTo>
                    <a:pt x="25025" y="0"/>
                  </a:moveTo>
                  <a:lnTo>
                    <a:pt x="25025" y="96130"/>
                  </a:lnTo>
                  <a:lnTo>
                    <a:pt x="21711" y="98031"/>
                  </a:lnTo>
                  <a:cubicBezTo>
                    <a:pt x="18736" y="101251"/>
                    <a:pt x="16866" y="105343"/>
                    <a:pt x="16866" y="109852"/>
                  </a:cubicBezTo>
                  <a:cubicBezTo>
                    <a:pt x="16866" y="114418"/>
                    <a:pt x="18494" y="118726"/>
                    <a:pt x="21349" y="122093"/>
                  </a:cubicBezTo>
                  <a:lnTo>
                    <a:pt x="25025" y="124141"/>
                  </a:lnTo>
                  <a:lnTo>
                    <a:pt x="25025" y="142129"/>
                  </a:lnTo>
                  <a:lnTo>
                    <a:pt x="12433" y="136992"/>
                  </a:lnTo>
                  <a:cubicBezTo>
                    <a:pt x="4534" y="130210"/>
                    <a:pt x="0" y="120304"/>
                    <a:pt x="0" y="109852"/>
                  </a:cubicBezTo>
                  <a:cubicBezTo>
                    <a:pt x="0" y="101508"/>
                    <a:pt x="3061" y="93647"/>
                    <a:pt x="8699" y="87259"/>
                  </a:cubicBezTo>
                  <a:lnTo>
                    <a:pt x="8699" y="55204"/>
                  </a:lnTo>
                  <a:cubicBezTo>
                    <a:pt x="8699" y="44391"/>
                    <a:pt x="10348" y="33955"/>
                    <a:pt x="13408" y="24137"/>
                  </a:cubicBezTo>
                  <a:lnTo>
                    <a:pt x="2502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3359"/>
            <p:cNvSpPr/>
            <p:nvPr/>
          </p:nvSpPr>
          <p:spPr>
            <a:xfrm>
              <a:off x="940171" y="660378"/>
              <a:ext cx="5391" cy="14340"/>
            </a:xfrm>
            <a:custGeom>
              <a:avLst/>
              <a:gdLst/>
              <a:ahLst/>
              <a:cxnLst/>
              <a:rect l="0" t="0" r="0" b="0"/>
              <a:pathLst>
                <a:path w="5391" h="14340">
                  <a:moveTo>
                    <a:pt x="0" y="0"/>
                  </a:moveTo>
                  <a:lnTo>
                    <a:pt x="2916" y="1206"/>
                  </a:lnTo>
                  <a:cubicBezTo>
                    <a:pt x="4445" y="2731"/>
                    <a:pt x="5391" y="4839"/>
                    <a:pt x="5391" y="7170"/>
                  </a:cubicBezTo>
                  <a:cubicBezTo>
                    <a:pt x="5391" y="9500"/>
                    <a:pt x="4445" y="11609"/>
                    <a:pt x="2916" y="13134"/>
                  </a:cubicBezTo>
                  <a:lnTo>
                    <a:pt x="0" y="1434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3360"/>
            <p:cNvSpPr/>
            <p:nvPr/>
          </p:nvSpPr>
          <p:spPr>
            <a:xfrm>
              <a:off x="968066" y="659115"/>
              <a:ext cx="21698" cy="16866"/>
            </a:xfrm>
            <a:custGeom>
              <a:avLst/>
              <a:gdLst/>
              <a:ahLst/>
              <a:cxnLst/>
              <a:rect l="0" t="0" r="0" b="0"/>
              <a:pathLst>
                <a:path w="21698" h="16866">
                  <a:moveTo>
                    <a:pt x="8433" y="0"/>
                  </a:moveTo>
                  <a:lnTo>
                    <a:pt x="21698" y="0"/>
                  </a:lnTo>
                  <a:lnTo>
                    <a:pt x="21698" y="16866"/>
                  </a:lnTo>
                  <a:lnTo>
                    <a:pt x="8433" y="16866"/>
                  </a:lnTo>
                  <a:cubicBezTo>
                    <a:pt x="3772" y="16866"/>
                    <a:pt x="0" y="13106"/>
                    <a:pt x="0" y="8433"/>
                  </a:cubicBezTo>
                  <a:cubicBezTo>
                    <a:pt x="0" y="3772"/>
                    <a:pt x="3772" y="0"/>
                    <a:pt x="8433"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3361"/>
            <p:cNvSpPr/>
            <p:nvPr/>
          </p:nvSpPr>
          <p:spPr>
            <a:xfrm>
              <a:off x="979496" y="560740"/>
              <a:ext cx="10268" cy="75833"/>
            </a:xfrm>
            <a:custGeom>
              <a:avLst/>
              <a:gdLst/>
              <a:ahLst/>
              <a:cxnLst/>
              <a:rect l="0" t="0" r="0" b="0"/>
              <a:pathLst>
                <a:path w="10268" h="75833">
                  <a:moveTo>
                    <a:pt x="10268" y="0"/>
                  </a:moveTo>
                  <a:lnTo>
                    <a:pt x="10268" y="75833"/>
                  </a:lnTo>
                  <a:lnTo>
                    <a:pt x="4267" y="69228"/>
                  </a:lnTo>
                  <a:cubicBezTo>
                    <a:pt x="1372" y="66040"/>
                    <a:pt x="0" y="61506"/>
                    <a:pt x="610" y="57099"/>
                  </a:cubicBezTo>
                  <a:cubicBezTo>
                    <a:pt x="622" y="57010"/>
                    <a:pt x="635" y="56921"/>
                    <a:pt x="648" y="56845"/>
                  </a:cubicBezTo>
                  <a:lnTo>
                    <a:pt x="102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3362"/>
            <p:cNvSpPr/>
            <p:nvPr/>
          </p:nvSpPr>
          <p:spPr>
            <a:xfrm>
              <a:off x="940171" y="107808"/>
              <a:ext cx="49593" cy="355752"/>
            </a:xfrm>
            <a:custGeom>
              <a:avLst/>
              <a:gdLst/>
              <a:ahLst/>
              <a:cxnLst/>
              <a:rect l="0" t="0" r="0" b="0"/>
              <a:pathLst>
                <a:path w="49593" h="355752">
                  <a:moveTo>
                    <a:pt x="49593" y="0"/>
                  </a:moveTo>
                  <a:lnTo>
                    <a:pt x="49593" y="19025"/>
                  </a:lnTo>
                  <a:lnTo>
                    <a:pt x="26264" y="34768"/>
                  </a:lnTo>
                  <a:cubicBezTo>
                    <a:pt x="10385" y="50648"/>
                    <a:pt x="552" y="72574"/>
                    <a:pt x="552" y="96761"/>
                  </a:cubicBezTo>
                  <a:lnTo>
                    <a:pt x="552" y="117627"/>
                  </a:lnTo>
                  <a:cubicBezTo>
                    <a:pt x="2838" y="116853"/>
                    <a:pt x="5924" y="116116"/>
                    <a:pt x="8617" y="115811"/>
                  </a:cubicBezTo>
                  <a:cubicBezTo>
                    <a:pt x="10395" y="108737"/>
                    <a:pt x="16999" y="103962"/>
                    <a:pt x="24263" y="104508"/>
                  </a:cubicBezTo>
                  <a:lnTo>
                    <a:pt x="49593" y="101929"/>
                  </a:lnTo>
                  <a:lnTo>
                    <a:pt x="49593" y="120784"/>
                  </a:lnTo>
                  <a:lnTo>
                    <a:pt x="25038" y="121463"/>
                  </a:lnTo>
                  <a:lnTo>
                    <a:pt x="25038" y="176886"/>
                  </a:lnTo>
                  <a:cubicBezTo>
                    <a:pt x="25038" y="195074"/>
                    <a:pt x="33187" y="212474"/>
                    <a:pt x="47164" y="224218"/>
                  </a:cubicBezTo>
                  <a:lnTo>
                    <a:pt x="49593" y="225703"/>
                  </a:lnTo>
                  <a:lnTo>
                    <a:pt x="49593" y="282984"/>
                  </a:lnTo>
                  <a:lnTo>
                    <a:pt x="46247" y="278854"/>
                  </a:lnTo>
                  <a:lnTo>
                    <a:pt x="22295" y="288125"/>
                  </a:lnTo>
                  <a:lnTo>
                    <a:pt x="47098" y="337845"/>
                  </a:lnTo>
                  <a:lnTo>
                    <a:pt x="49593" y="336072"/>
                  </a:lnTo>
                  <a:lnTo>
                    <a:pt x="49593" y="354336"/>
                  </a:lnTo>
                  <a:lnTo>
                    <a:pt x="46323" y="355752"/>
                  </a:lnTo>
                  <a:cubicBezTo>
                    <a:pt x="40811" y="355752"/>
                    <a:pt x="35642" y="352666"/>
                    <a:pt x="33102" y="347586"/>
                  </a:cubicBezTo>
                  <a:lnTo>
                    <a:pt x="6496" y="294259"/>
                  </a:lnTo>
                  <a:lnTo>
                    <a:pt x="0" y="296776"/>
                  </a:lnTo>
                  <a:lnTo>
                    <a:pt x="0" y="278661"/>
                  </a:lnTo>
                  <a:lnTo>
                    <a:pt x="40481" y="262966"/>
                  </a:lnTo>
                  <a:lnTo>
                    <a:pt x="40481" y="240563"/>
                  </a:lnTo>
                  <a:cubicBezTo>
                    <a:pt x="23095" y="227927"/>
                    <a:pt x="11665" y="208763"/>
                    <a:pt x="8858" y="187300"/>
                  </a:cubicBezTo>
                  <a:lnTo>
                    <a:pt x="0" y="183686"/>
                  </a:lnTo>
                  <a:lnTo>
                    <a:pt x="0" y="165699"/>
                  </a:lnTo>
                  <a:lnTo>
                    <a:pt x="8160" y="170243"/>
                  </a:lnTo>
                  <a:lnTo>
                    <a:pt x="8160" y="133007"/>
                  </a:lnTo>
                  <a:lnTo>
                    <a:pt x="0" y="137688"/>
                  </a:lnTo>
                  <a:lnTo>
                    <a:pt x="0" y="41557"/>
                  </a:lnTo>
                  <a:lnTo>
                    <a:pt x="1555" y="38327"/>
                  </a:lnTo>
                  <a:cubicBezTo>
                    <a:pt x="12841" y="21632"/>
                    <a:pt x="28816" y="8357"/>
                    <a:pt x="47577" y="408"/>
                  </a:cubicBezTo>
                  <a:lnTo>
                    <a:pt x="4959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3363"/>
            <p:cNvSpPr/>
            <p:nvPr/>
          </p:nvSpPr>
          <p:spPr>
            <a:xfrm>
              <a:off x="989764" y="333510"/>
              <a:ext cx="39529" cy="342470"/>
            </a:xfrm>
            <a:custGeom>
              <a:avLst/>
              <a:gdLst/>
              <a:ahLst/>
              <a:cxnLst/>
              <a:rect l="0" t="0" r="0" b="0"/>
              <a:pathLst>
                <a:path w="39529" h="342470">
                  <a:moveTo>
                    <a:pt x="0" y="0"/>
                  </a:moveTo>
                  <a:lnTo>
                    <a:pt x="13405" y="8193"/>
                  </a:lnTo>
                  <a:lnTo>
                    <a:pt x="39529" y="13334"/>
                  </a:lnTo>
                  <a:lnTo>
                    <a:pt x="39529" y="30214"/>
                  </a:lnTo>
                  <a:lnTo>
                    <a:pt x="7766" y="24195"/>
                  </a:lnTo>
                  <a:lnTo>
                    <a:pt x="7766" y="39994"/>
                  </a:lnTo>
                  <a:lnTo>
                    <a:pt x="39529" y="79186"/>
                  </a:lnTo>
                  <a:lnTo>
                    <a:pt x="39529" y="102999"/>
                  </a:lnTo>
                  <a:lnTo>
                    <a:pt x="22574" y="115038"/>
                  </a:lnTo>
                  <a:lnTo>
                    <a:pt x="29000" y="124716"/>
                  </a:lnTo>
                  <a:lnTo>
                    <a:pt x="39529" y="124716"/>
                  </a:lnTo>
                  <a:lnTo>
                    <a:pt x="39529" y="141594"/>
                  </a:lnTo>
                  <a:lnTo>
                    <a:pt x="31617" y="141594"/>
                  </a:lnTo>
                  <a:lnTo>
                    <a:pt x="7195" y="285891"/>
                  </a:lnTo>
                  <a:lnTo>
                    <a:pt x="39529" y="321464"/>
                  </a:lnTo>
                  <a:lnTo>
                    <a:pt x="39529" y="342470"/>
                  </a:lnTo>
                  <a:lnTo>
                    <a:pt x="0" y="342470"/>
                  </a:lnTo>
                  <a:lnTo>
                    <a:pt x="0" y="325604"/>
                  </a:lnTo>
                  <a:lnTo>
                    <a:pt x="20479" y="325604"/>
                  </a:lnTo>
                  <a:lnTo>
                    <a:pt x="0" y="303063"/>
                  </a:lnTo>
                  <a:lnTo>
                    <a:pt x="0" y="227230"/>
                  </a:lnTo>
                  <a:lnTo>
                    <a:pt x="15602" y="135041"/>
                  </a:lnTo>
                  <a:lnTo>
                    <a:pt x="8807" y="124817"/>
                  </a:lnTo>
                  <a:lnTo>
                    <a:pt x="0" y="128633"/>
                  </a:lnTo>
                  <a:lnTo>
                    <a:pt x="0" y="110369"/>
                  </a:lnTo>
                  <a:lnTo>
                    <a:pt x="7091" y="105329"/>
                  </a:lnTo>
                  <a:cubicBezTo>
                    <a:pt x="12414" y="101548"/>
                    <a:pt x="19507" y="96509"/>
                    <a:pt x="27299" y="90972"/>
                  </a:cubicBezTo>
                  <a:lnTo>
                    <a:pt x="0" y="5728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3364"/>
            <p:cNvSpPr/>
            <p:nvPr/>
          </p:nvSpPr>
          <p:spPr>
            <a:xfrm>
              <a:off x="989764" y="200780"/>
              <a:ext cx="39529" cy="27812"/>
            </a:xfrm>
            <a:custGeom>
              <a:avLst/>
              <a:gdLst/>
              <a:ahLst/>
              <a:cxnLst/>
              <a:rect l="0" t="0" r="0" b="0"/>
              <a:pathLst>
                <a:path w="39529" h="27812">
                  <a:moveTo>
                    <a:pt x="39529" y="0"/>
                  </a:moveTo>
                  <a:lnTo>
                    <a:pt x="39529" y="18381"/>
                  </a:lnTo>
                  <a:lnTo>
                    <a:pt x="30259" y="22485"/>
                  </a:lnTo>
                  <a:cubicBezTo>
                    <a:pt x="21283" y="24938"/>
                    <a:pt x="12132" y="26708"/>
                    <a:pt x="2949" y="27730"/>
                  </a:cubicBezTo>
                  <a:lnTo>
                    <a:pt x="0" y="27812"/>
                  </a:lnTo>
                  <a:lnTo>
                    <a:pt x="0" y="8956"/>
                  </a:lnTo>
                  <a:lnTo>
                    <a:pt x="25219" y="6388"/>
                  </a:lnTo>
                  <a:lnTo>
                    <a:pt x="3952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3365"/>
            <p:cNvSpPr/>
            <p:nvPr/>
          </p:nvSpPr>
          <p:spPr>
            <a:xfrm>
              <a:off x="989764" y="99984"/>
              <a:ext cx="39529" cy="26849"/>
            </a:xfrm>
            <a:custGeom>
              <a:avLst/>
              <a:gdLst/>
              <a:ahLst/>
              <a:cxnLst/>
              <a:rect l="0" t="0" r="0" b="0"/>
              <a:pathLst>
                <a:path w="39529" h="26849">
                  <a:moveTo>
                    <a:pt x="38652" y="0"/>
                  </a:moveTo>
                  <a:lnTo>
                    <a:pt x="39529" y="177"/>
                  </a:lnTo>
                  <a:lnTo>
                    <a:pt x="39529" y="17056"/>
                  </a:lnTo>
                  <a:lnTo>
                    <a:pt x="38652" y="16878"/>
                  </a:lnTo>
                  <a:cubicBezTo>
                    <a:pt x="26562" y="16878"/>
                    <a:pt x="15036" y="19337"/>
                    <a:pt x="4548" y="23780"/>
                  </a:cubicBezTo>
                  <a:lnTo>
                    <a:pt x="0" y="26849"/>
                  </a:lnTo>
                  <a:lnTo>
                    <a:pt x="0" y="7823"/>
                  </a:lnTo>
                  <a:lnTo>
                    <a:pt x="3865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1" name="Shape 3366"/>
            <p:cNvSpPr/>
            <p:nvPr/>
          </p:nvSpPr>
          <p:spPr>
            <a:xfrm>
              <a:off x="1029293" y="331716"/>
              <a:ext cx="39510" cy="344265"/>
            </a:xfrm>
            <a:custGeom>
              <a:avLst/>
              <a:gdLst/>
              <a:ahLst/>
              <a:cxnLst/>
              <a:rect l="0" t="0" r="0" b="0"/>
              <a:pathLst>
                <a:path w="39510" h="344265">
                  <a:moveTo>
                    <a:pt x="39510" y="0"/>
                  </a:moveTo>
                  <a:lnTo>
                    <a:pt x="39510" y="59012"/>
                  </a:lnTo>
                  <a:lnTo>
                    <a:pt x="25592" y="76193"/>
                  </a:lnTo>
                  <a:cubicBezTo>
                    <a:pt x="14135" y="90339"/>
                    <a:pt x="17421" y="86293"/>
                    <a:pt x="12192" y="92741"/>
                  </a:cubicBezTo>
                  <a:cubicBezTo>
                    <a:pt x="20225" y="98450"/>
                    <a:pt x="27527" y="103638"/>
                    <a:pt x="32899" y="107454"/>
                  </a:cubicBezTo>
                  <a:lnTo>
                    <a:pt x="39510" y="112151"/>
                  </a:lnTo>
                  <a:lnTo>
                    <a:pt x="39510" y="130420"/>
                  </a:lnTo>
                  <a:lnTo>
                    <a:pt x="30721" y="126612"/>
                  </a:lnTo>
                  <a:lnTo>
                    <a:pt x="23927" y="136836"/>
                  </a:lnTo>
                  <a:lnTo>
                    <a:pt x="39510" y="228913"/>
                  </a:lnTo>
                  <a:lnTo>
                    <a:pt x="39510" y="304889"/>
                  </a:lnTo>
                  <a:lnTo>
                    <a:pt x="19050" y="327399"/>
                  </a:lnTo>
                  <a:lnTo>
                    <a:pt x="39510" y="327399"/>
                  </a:lnTo>
                  <a:lnTo>
                    <a:pt x="39510" y="344265"/>
                  </a:lnTo>
                  <a:lnTo>
                    <a:pt x="0" y="344265"/>
                  </a:lnTo>
                  <a:lnTo>
                    <a:pt x="0" y="323259"/>
                  </a:lnTo>
                  <a:lnTo>
                    <a:pt x="32334" y="287686"/>
                  </a:lnTo>
                  <a:lnTo>
                    <a:pt x="7912" y="143389"/>
                  </a:lnTo>
                  <a:lnTo>
                    <a:pt x="0" y="143389"/>
                  </a:lnTo>
                  <a:lnTo>
                    <a:pt x="0" y="126511"/>
                  </a:lnTo>
                  <a:lnTo>
                    <a:pt x="10516" y="126511"/>
                  </a:lnTo>
                  <a:lnTo>
                    <a:pt x="16954" y="116833"/>
                  </a:lnTo>
                  <a:lnTo>
                    <a:pt x="0" y="104794"/>
                  </a:lnTo>
                  <a:lnTo>
                    <a:pt x="0" y="80981"/>
                  </a:lnTo>
                  <a:lnTo>
                    <a:pt x="31699" y="41840"/>
                  </a:lnTo>
                  <a:lnTo>
                    <a:pt x="31699" y="25457"/>
                  </a:lnTo>
                  <a:cubicBezTo>
                    <a:pt x="22060" y="29673"/>
                    <a:pt x="11201" y="32035"/>
                    <a:pt x="140" y="32035"/>
                  </a:cubicBezTo>
                  <a:lnTo>
                    <a:pt x="0" y="32009"/>
                  </a:lnTo>
                  <a:lnTo>
                    <a:pt x="0" y="15129"/>
                  </a:lnTo>
                  <a:lnTo>
                    <a:pt x="140" y="15157"/>
                  </a:lnTo>
                  <a:cubicBezTo>
                    <a:pt x="8706" y="15157"/>
                    <a:pt x="16876" y="13411"/>
                    <a:pt x="24313" y="10258"/>
                  </a:cubicBezTo>
                  <a:lnTo>
                    <a:pt x="3951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3367"/>
            <p:cNvSpPr/>
            <p:nvPr/>
          </p:nvSpPr>
          <p:spPr>
            <a:xfrm>
              <a:off x="1029293" y="184449"/>
              <a:ext cx="39510" cy="34712"/>
            </a:xfrm>
            <a:custGeom>
              <a:avLst/>
              <a:gdLst/>
              <a:ahLst/>
              <a:cxnLst/>
              <a:rect l="0" t="0" r="0" b="0"/>
              <a:pathLst>
                <a:path w="39510" h="34712">
                  <a:moveTo>
                    <a:pt x="39510" y="0"/>
                  </a:moveTo>
                  <a:lnTo>
                    <a:pt x="39510" y="17220"/>
                  </a:lnTo>
                  <a:lnTo>
                    <a:pt x="0" y="34712"/>
                  </a:lnTo>
                  <a:lnTo>
                    <a:pt x="0" y="16331"/>
                  </a:lnTo>
                  <a:lnTo>
                    <a:pt x="33477" y="1388"/>
                  </a:lnTo>
                  <a:lnTo>
                    <a:pt x="3951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3368"/>
            <p:cNvSpPr/>
            <p:nvPr/>
          </p:nvSpPr>
          <p:spPr>
            <a:xfrm>
              <a:off x="1029293" y="100162"/>
              <a:ext cx="39510" cy="27421"/>
            </a:xfrm>
            <a:custGeom>
              <a:avLst/>
              <a:gdLst/>
              <a:ahLst/>
              <a:cxnLst/>
              <a:rect l="0" t="0" r="0" b="0"/>
              <a:pathLst>
                <a:path w="39510" h="27421">
                  <a:moveTo>
                    <a:pt x="0" y="0"/>
                  </a:moveTo>
                  <a:lnTo>
                    <a:pt x="39510" y="7998"/>
                  </a:lnTo>
                  <a:lnTo>
                    <a:pt x="39510" y="27421"/>
                  </a:lnTo>
                  <a:lnTo>
                    <a:pt x="33223" y="23602"/>
                  </a:lnTo>
                  <a:lnTo>
                    <a:pt x="0" y="1687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4" name="Shape 27476"/>
            <p:cNvSpPr/>
            <p:nvPr/>
          </p:nvSpPr>
          <p:spPr>
            <a:xfrm>
              <a:off x="1068803" y="659115"/>
              <a:ext cx="47854" cy="16866"/>
            </a:xfrm>
            <a:custGeom>
              <a:avLst/>
              <a:gdLst/>
              <a:ahLst/>
              <a:cxnLst/>
              <a:rect l="0" t="0" r="0" b="0"/>
              <a:pathLst>
                <a:path w="47854" h="16866">
                  <a:moveTo>
                    <a:pt x="0" y="0"/>
                  </a:moveTo>
                  <a:lnTo>
                    <a:pt x="47854" y="0"/>
                  </a:lnTo>
                  <a:lnTo>
                    <a:pt x="47854" y="16866"/>
                  </a:lnTo>
                  <a:lnTo>
                    <a:pt x="0" y="16866"/>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5" name="Shape 3370"/>
            <p:cNvSpPr/>
            <p:nvPr/>
          </p:nvSpPr>
          <p:spPr>
            <a:xfrm>
              <a:off x="1068803" y="560628"/>
              <a:ext cx="10287" cy="75977"/>
            </a:xfrm>
            <a:custGeom>
              <a:avLst/>
              <a:gdLst/>
              <a:ahLst/>
              <a:cxnLst/>
              <a:rect l="0" t="0" r="0" b="0"/>
              <a:pathLst>
                <a:path w="10287" h="75977">
                  <a:moveTo>
                    <a:pt x="0" y="0"/>
                  </a:moveTo>
                  <a:lnTo>
                    <a:pt x="9639" y="56957"/>
                  </a:lnTo>
                  <a:cubicBezTo>
                    <a:pt x="9652" y="57034"/>
                    <a:pt x="9665" y="57123"/>
                    <a:pt x="9677" y="57211"/>
                  </a:cubicBezTo>
                  <a:cubicBezTo>
                    <a:pt x="10287" y="61618"/>
                    <a:pt x="8915" y="66152"/>
                    <a:pt x="6032" y="69340"/>
                  </a:cubicBezTo>
                  <a:lnTo>
                    <a:pt x="0" y="7597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6" name="Shape 3371"/>
            <p:cNvSpPr/>
            <p:nvPr/>
          </p:nvSpPr>
          <p:spPr>
            <a:xfrm>
              <a:off x="1068803" y="108160"/>
              <a:ext cx="47854" cy="355401"/>
            </a:xfrm>
            <a:custGeom>
              <a:avLst/>
              <a:gdLst/>
              <a:ahLst/>
              <a:cxnLst/>
              <a:rect l="0" t="0" r="0" b="0"/>
              <a:pathLst>
                <a:path w="47854" h="355401">
                  <a:moveTo>
                    <a:pt x="0" y="0"/>
                  </a:moveTo>
                  <a:lnTo>
                    <a:pt x="278" y="56"/>
                  </a:lnTo>
                  <a:cubicBezTo>
                    <a:pt x="19037" y="8005"/>
                    <a:pt x="35014" y="21280"/>
                    <a:pt x="46301" y="37975"/>
                  </a:cubicBezTo>
                  <a:lnTo>
                    <a:pt x="47854" y="41199"/>
                  </a:lnTo>
                  <a:lnTo>
                    <a:pt x="47854" y="136754"/>
                  </a:lnTo>
                  <a:lnTo>
                    <a:pt x="39700" y="132223"/>
                  </a:lnTo>
                  <a:lnTo>
                    <a:pt x="39700" y="169892"/>
                  </a:lnTo>
                  <a:lnTo>
                    <a:pt x="47854" y="166128"/>
                  </a:lnTo>
                  <a:lnTo>
                    <a:pt x="47854" y="183332"/>
                  </a:lnTo>
                  <a:lnTo>
                    <a:pt x="38989" y="186948"/>
                  </a:lnTo>
                  <a:cubicBezTo>
                    <a:pt x="36208" y="208017"/>
                    <a:pt x="25095" y="226495"/>
                    <a:pt x="9068" y="238954"/>
                  </a:cubicBezTo>
                  <a:lnTo>
                    <a:pt x="9068" y="262614"/>
                  </a:lnTo>
                  <a:lnTo>
                    <a:pt x="47854" y="277634"/>
                  </a:lnTo>
                  <a:lnTo>
                    <a:pt x="47854" y="295740"/>
                  </a:lnTo>
                  <a:lnTo>
                    <a:pt x="43116" y="293907"/>
                  </a:lnTo>
                  <a:lnTo>
                    <a:pt x="16510" y="347234"/>
                  </a:lnTo>
                  <a:cubicBezTo>
                    <a:pt x="13970" y="352314"/>
                    <a:pt x="8814" y="355401"/>
                    <a:pt x="3289" y="355401"/>
                  </a:cubicBezTo>
                  <a:lnTo>
                    <a:pt x="0" y="353976"/>
                  </a:lnTo>
                  <a:lnTo>
                    <a:pt x="0" y="335707"/>
                  </a:lnTo>
                  <a:lnTo>
                    <a:pt x="2515" y="337493"/>
                  </a:lnTo>
                  <a:lnTo>
                    <a:pt x="27318" y="287773"/>
                  </a:lnTo>
                  <a:lnTo>
                    <a:pt x="3315" y="278477"/>
                  </a:lnTo>
                  <a:lnTo>
                    <a:pt x="0" y="282568"/>
                  </a:lnTo>
                  <a:lnTo>
                    <a:pt x="0" y="223556"/>
                  </a:lnTo>
                  <a:lnTo>
                    <a:pt x="4575" y="220468"/>
                  </a:lnTo>
                  <a:cubicBezTo>
                    <a:pt x="15840" y="209204"/>
                    <a:pt x="22822" y="193660"/>
                    <a:pt x="22822" y="176534"/>
                  </a:cubicBezTo>
                  <a:lnTo>
                    <a:pt x="22822" y="115282"/>
                  </a:lnTo>
                  <a:cubicBezTo>
                    <a:pt x="20688" y="112678"/>
                    <a:pt x="14072" y="105795"/>
                    <a:pt x="1854" y="92688"/>
                  </a:cubicBezTo>
                  <a:lnTo>
                    <a:pt x="0" y="93509"/>
                  </a:lnTo>
                  <a:lnTo>
                    <a:pt x="0" y="76289"/>
                  </a:lnTo>
                  <a:lnTo>
                    <a:pt x="4021" y="75364"/>
                  </a:lnTo>
                  <a:cubicBezTo>
                    <a:pt x="7429" y="75794"/>
                    <a:pt x="10681" y="77385"/>
                    <a:pt x="13132" y="80014"/>
                  </a:cubicBezTo>
                  <a:cubicBezTo>
                    <a:pt x="39764" y="108652"/>
                    <a:pt x="39700" y="107077"/>
                    <a:pt x="39700" y="115218"/>
                  </a:cubicBezTo>
                  <a:cubicBezTo>
                    <a:pt x="42304" y="115459"/>
                    <a:pt x="44856" y="115942"/>
                    <a:pt x="47307" y="116691"/>
                  </a:cubicBezTo>
                  <a:lnTo>
                    <a:pt x="47307" y="96409"/>
                  </a:lnTo>
                  <a:cubicBezTo>
                    <a:pt x="47307" y="69199"/>
                    <a:pt x="34859" y="44849"/>
                    <a:pt x="15361" y="28752"/>
                  </a:cubicBezTo>
                  <a:lnTo>
                    <a:pt x="0" y="19423"/>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7" name="Shape 3372"/>
            <p:cNvSpPr/>
            <p:nvPr/>
          </p:nvSpPr>
          <p:spPr>
            <a:xfrm>
              <a:off x="1116657" y="659115"/>
              <a:ext cx="69545" cy="16866"/>
            </a:xfrm>
            <a:custGeom>
              <a:avLst/>
              <a:gdLst/>
              <a:ahLst/>
              <a:cxnLst/>
              <a:rect l="0" t="0" r="0" b="0"/>
              <a:pathLst>
                <a:path w="69545" h="16866">
                  <a:moveTo>
                    <a:pt x="0" y="0"/>
                  </a:moveTo>
                  <a:lnTo>
                    <a:pt x="21247" y="0"/>
                  </a:lnTo>
                  <a:cubicBezTo>
                    <a:pt x="22390" y="775"/>
                    <a:pt x="23457" y="1638"/>
                    <a:pt x="24638" y="2388"/>
                  </a:cubicBezTo>
                  <a:lnTo>
                    <a:pt x="69545" y="5740"/>
                  </a:lnTo>
                  <a:lnTo>
                    <a:pt x="65926" y="16866"/>
                  </a:lnTo>
                  <a:lnTo>
                    <a:pt x="0" y="1686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8" name="Shape 3373"/>
            <p:cNvSpPr/>
            <p:nvPr/>
          </p:nvSpPr>
          <p:spPr>
            <a:xfrm>
              <a:off x="1116657" y="385794"/>
              <a:ext cx="99644" cy="60367"/>
            </a:xfrm>
            <a:custGeom>
              <a:avLst/>
              <a:gdLst/>
              <a:ahLst/>
              <a:cxnLst/>
              <a:rect l="0" t="0" r="0" b="0"/>
              <a:pathLst>
                <a:path w="99644" h="60367">
                  <a:moveTo>
                    <a:pt x="0" y="0"/>
                  </a:moveTo>
                  <a:lnTo>
                    <a:pt x="62090" y="24045"/>
                  </a:lnTo>
                  <a:cubicBezTo>
                    <a:pt x="62141" y="24058"/>
                    <a:pt x="62205" y="24096"/>
                    <a:pt x="62255" y="24109"/>
                  </a:cubicBezTo>
                  <a:cubicBezTo>
                    <a:pt x="63602" y="24667"/>
                    <a:pt x="87414" y="34827"/>
                    <a:pt x="99644" y="60367"/>
                  </a:cubicBezTo>
                  <a:cubicBezTo>
                    <a:pt x="95694" y="59973"/>
                    <a:pt x="91707" y="59732"/>
                    <a:pt x="87719" y="59732"/>
                  </a:cubicBezTo>
                  <a:cubicBezTo>
                    <a:pt x="85141" y="59745"/>
                    <a:pt x="82613" y="60024"/>
                    <a:pt x="80061" y="60189"/>
                  </a:cubicBezTo>
                  <a:cubicBezTo>
                    <a:pt x="70510" y="46308"/>
                    <a:pt x="57264" y="40326"/>
                    <a:pt x="55880" y="39730"/>
                  </a:cubicBezTo>
                  <a:lnTo>
                    <a:pt x="0" y="181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9" name="Shape 3374"/>
            <p:cNvSpPr/>
            <p:nvPr/>
          </p:nvSpPr>
          <p:spPr>
            <a:xfrm>
              <a:off x="1116657" y="149359"/>
              <a:ext cx="25032" cy="142132"/>
            </a:xfrm>
            <a:custGeom>
              <a:avLst/>
              <a:gdLst/>
              <a:ahLst/>
              <a:cxnLst/>
              <a:rect l="0" t="0" r="0" b="0"/>
              <a:pathLst>
                <a:path w="25032" h="142132">
                  <a:moveTo>
                    <a:pt x="0" y="0"/>
                  </a:moveTo>
                  <a:lnTo>
                    <a:pt x="11623" y="24143"/>
                  </a:lnTo>
                  <a:cubicBezTo>
                    <a:pt x="14683" y="33962"/>
                    <a:pt x="16332" y="44397"/>
                    <a:pt x="16332" y="55210"/>
                  </a:cubicBezTo>
                  <a:lnTo>
                    <a:pt x="16332" y="86452"/>
                  </a:lnTo>
                  <a:cubicBezTo>
                    <a:pt x="21907" y="92917"/>
                    <a:pt x="25032" y="101184"/>
                    <a:pt x="25032" y="109858"/>
                  </a:cubicBezTo>
                  <a:cubicBezTo>
                    <a:pt x="25032" y="120298"/>
                    <a:pt x="20498" y="130204"/>
                    <a:pt x="12586" y="136998"/>
                  </a:cubicBezTo>
                  <a:lnTo>
                    <a:pt x="0" y="142132"/>
                  </a:lnTo>
                  <a:lnTo>
                    <a:pt x="0" y="124929"/>
                  </a:lnTo>
                  <a:lnTo>
                    <a:pt x="1587" y="124197"/>
                  </a:lnTo>
                  <a:cubicBezTo>
                    <a:pt x="5766" y="120615"/>
                    <a:pt x="8153" y="115396"/>
                    <a:pt x="8153" y="109858"/>
                  </a:cubicBezTo>
                  <a:cubicBezTo>
                    <a:pt x="8153" y="105248"/>
                    <a:pt x="6499" y="100934"/>
                    <a:pt x="3634" y="97574"/>
                  </a:cubicBezTo>
                  <a:lnTo>
                    <a:pt x="0" y="9555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pic>
          <p:nvPicPr>
            <p:cNvPr id="30" name="Picture 23680"/>
            <p:cNvPicPr/>
            <p:nvPr/>
          </p:nvPicPr>
          <p:blipFill>
            <a:blip r:embed="rId2" cstate="email">
              <a:extLst>
                <a:ext uri="{28A0092B-C50C-407E-A947-70E740481C1C}">
                  <a14:useLocalDpi xmlns:a14="http://schemas.microsoft.com/office/drawing/2010/main"/>
                </a:ext>
              </a:extLst>
            </a:blip>
            <a:stretch>
              <a:fillRect/>
            </a:stretch>
          </p:blipFill>
          <p:spPr>
            <a:xfrm>
              <a:off x="526288" y="1921935"/>
              <a:ext cx="3605784" cy="1938528"/>
            </a:xfrm>
            <a:prstGeom prst="rect">
              <a:avLst/>
            </a:prstGeom>
          </p:spPr>
        </p:pic>
        <p:sp>
          <p:nvSpPr>
            <p:cNvPr id="31" name="Shape 3377"/>
            <p:cNvSpPr/>
            <p:nvPr/>
          </p:nvSpPr>
          <p:spPr>
            <a:xfrm>
              <a:off x="633433" y="1741074"/>
              <a:ext cx="7034099" cy="1922196"/>
            </a:xfrm>
            <a:custGeom>
              <a:avLst/>
              <a:gdLst/>
              <a:ahLst/>
              <a:cxnLst/>
              <a:rect l="0" t="0" r="0" b="0"/>
              <a:pathLst>
                <a:path w="7034099" h="1922196">
                  <a:moveTo>
                    <a:pt x="143993" y="0"/>
                  </a:moveTo>
                  <a:lnTo>
                    <a:pt x="6890094" y="0"/>
                  </a:lnTo>
                  <a:cubicBezTo>
                    <a:pt x="6969634" y="0"/>
                    <a:pt x="7034099" y="64478"/>
                    <a:pt x="7034099" y="144005"/>
                  </a:cubicBezTo>
                  <a:lnTo>
                    <a:pt x="7034099" y="1778191"/>
                  </a:lnTo>
                  <a:cubicBezTo>
                    <a:pt x="7034099" y="1857718"/>
                    <a:pt x="6969634" y="1922196"/>
                    <a:pt x="6890094" y="1922196"/>
                  </a:cubicBezTo>
                  <a:lnTo>
                    <a:pt x="143993" y="1922196"/>
                  </a:lnTo>
                  <a:cubicBezTo>
                    <a:pt x="64466" y="1922196"/>
                    <a:pt x="0" y="1857718"/>
                    <a:pt x="0" y="1778191"/>
                  </a:cubicBezTo>
                  <a:lnTo>
                    <a:pt x="0" y="144005"/>
                  </a:lnTo>
                  <a:cubicBezTo>
                    <a:pt x="0" y="64478"/>
                    <a:pt x="64466" y="0"/>
                    <a:pt x="143993" y="0"/>
                  </a:cubicBezTo>
                  <a:close/>
                </a:path>
              </a:pathLst>
            </a:custGeom>
            <a:ln w="0" cap="flat">
              <a:miter lim="127000"/>
            </a:ln>
          </p:spPr>
          <p:style>
            <a:lnRef idx="0">
              <a:srgbClr val="000000">
                <a:alpha val="0"/>
              </a:srgbClr>
            </a:lnRef>
            <a:fillRef idx="1">
              <a:srgbClr val="52B3A1"/>
            </a:fillRef>
            <a:effectRef idx="0">
              <a:scrgbClr r="0" g="0" b="0"/>
            </a:effectRef>
            <a:fontRef idx="none"/>
          </p:style>
          <p:txBody>
            <a:bodyPr/>
            <a:lstStyle/>
            <a:p>
              <a:endParaRPr lang="ru-RU"/>
            </a:p>
          </p:txBody>
        </p:sp>
        <p:sp>
          <p:nvSpPr>
            <p:cNvPr id="32" name="Rectangle 3378"/>
            <p:cNvSpPr/>
            <p:nvPr/>
          </p:nvSpPr>
          <p:spPr>
            <a:xfrm>
              <a:off x="3521850" y="1812112"/>
              <a:ext cx="1678020" cy="229431"/>
            </a:xfrm>
            <a:prstGeom prst="rect">
              <a:avLst/>
            </a:prstGeom>
            <a:ln>
              <a:noFill/>
            </a:ln>
          </p:spPr>
          <p:txBody>
            <a:bodyPr vert="horz" lIns="0" tIns="0" rIns="0" bIns="0" rtlCol="0">
              <a:noAutofit/>
            </a:bodyPr>
            <a:lstStyle/>
            <a:p>
              <a:pPr algn="ctr">
                <a:lnSpc>
                  <a:spcPct val="107000"/>
                </a:lnSpc>
                <a:spcAft>
                  <a:spcPts val="800"/>
                </a:spcAft>
              </a:pPr>
              <a:r>
                <a:rPr lang="ru-RU" sz="1400"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НАГРАЖДЕНИЕ</a:t>
              </a:r>
              <a:endParaRPr lang="ru-RU" sz="1100" dirty="0">
                <a:solidFill>
                  <a:srgbClr val="000000"/>
                </a:solidFill>
                <a:effectLst/>
                <a:latin typeface="Calibri" panose="020F0502020204030204" pitchFamily="34" charset="0"/>
                <a:ea typeface="Calibri" panose="020F0502020204030204" pitchFamily="34" charset="0"/>
              </a:endParaRPr>
            </a:p>
          </p:txBody>
        </p:sp>
        <p:pic>
          <p:nvPicPr>
            <p:cNvPr id="33" name="Picture 23681"/>
            <p:cNvPicPr/>
            <p:nvPr/>
          </p:nvPicPr>
          <p:blipFill>
            <a:blip r:embed="rId3" cstate="email">
              <a:extLst>
                <a:ext uri="{28A0092B-C50C-407E-A947-70E740481C1C}">
                  <a14:useLocalDpi xmlns:a14="http://schemas.microsoft.com/office/drawing/2010/main"/>
                </a:ext>
              </a:extLst>
            </a:blip>
            <a:stretch>
              <a:fillRect/>
            </a:stretch>
          </p:blipFill>
          <p:spPr>
            <a:xfrm>
              <a:off x="4161536" y="1921935"/>
              <a:ext cx="3608832" cy="1938528"/>
            </a:xfrm>
            <a:prstGeom prst="rect">
              <a:avLst/>
            </a:prstGeom>
          </p:spPr>
        </p:pic>
        <p:pic>
          <p:nvPicPr>
            <p:cNvPr id="34" name="Picture 23682"/>
            <p:cNvPicPr/>
            <p:nvPr/>
          </p:nvPicPr>
          <p:blipFill>
            <a:blip r:embed="rId4" cstate="email">
              <a:extLst>
                <a:ext uri="{28A0092B-C50C-407E-A947-70E740481C1C}">
                  <a14:useLocalDpi xmlns:a14="http://schemas.microsoft.com/office/drawing/2010/main"/>
                </a:ext>
              </a:extLst>
            </a:blip>
            <a:stretch>
              <a:fillRect/>
            </a:stretch>
          </p:blipFill>
          <p:spPr>
            <a:xfrm>
              <a:off x="597024" y="2000033"/>
              <a:ext cx="3486912" cy="1813560"/>
            </a:xfrm>
            <a:prstGeom prst="rect">
              <a:avLst/>
            </a:prstGeom>
          </p:spPr>
        </p:pic>
        <p:pic>
          <p:nvPicPr>
            <p:cNvPr id="35" name="Picture 23683"/>
            <p:cNvPicPr/>
            <p:nvPr/>
          </p:nvPicPr>
          <p:blipFill>
            <a:blip r:embed="rId5" cstate="email">
              <a:extLst>
                <a:ext uri="{28A0092B-C50C-407E-A947-70E740481C1C}">
                  <a14:useLocalDpi xmlns:a14="http://schemas.microsoft.com/office/drawing/2010/main"/>
                </a:ext>
              </a:extLst>
            </a:blip>
            <a:stretch>
              <a:fillRect/>
            </a:stretch>
          </p:blipFill>
          <p:spPr>
            <a:xfrm>
              <a:off x="4224528" y="1984927"/>
              <a:ext cx="3483864" cy="1813560"/>
            </a:xfrm>
            <a:prstGeom prst="rect">
              <a:avLst/>
            </a:prstGeom>
          </p:spPr>
        </p:pic>
        <p:pic>
          <p:nvPicPr>
            <p:cNvPr id="36" name="Picture 23679"/>
            <p:cNvPicPr/>
            <p:nvPr/>
          </p:nvPicPr>
          <p:blipFill>
            <a:blip r:embed="rId6" cstate="email">
              <a:extLst>
                <a:ext uri="{28A0092B-C50C-407E-A947-70E740481C1C}">
                  <a14:useLocalDpi xmlns:a14="http://schemas.microsoft.com/office/drawing/2010/main"/>
                </a:ext>
              </a:extLst>
            </a:blip>
            <a:stretch>
              <a:fillRect/>
            </a:stretch>
          </p:blipFill>
          <p:spPr>
            <a:xfrm>
              <a:off x="418592" y="816527"/>
              <a:ext cx="7461504" cy="920496"/>
            </a:xfrm>
            <a:prstGeom prst="rect">
              <a:avLst/>
            </a:prstGeom>
          </p:spPr>
        </p:pic>
        <p:sp>
          <p:nvSpPr>
            <p:cNvPr id="37" name="Shape 3387"/>
            <p:cNvSpPr/>
            <p:nvPr/>
          </p:nvSpPr>
          <p:spPr>
            <a:xfrm>
              <a:off x="592465" y="999631"/>
              <a:ext cx="7119925" cy="557365"/>
            </a:xfrm>
            <a:custGeom>
              <a:avLst/>
              <a:gdLst/>
              <a:ahLst/>
              <a:cxnLst/>
              <a:rect l="0" t="0" r="0" b="0"/>
              <a:pathLst>
                <a:path w="7119925" h="557365">
                  <a:moveTo>
                    <a:pt x="143992" y="0"/>
                  </a:moveTo>
                  <a:lnTo>
                    <a:pt x="6975919" y="0"/>
                  </a:lnTo>
                  <a:cubicBezTo>
                    <a:pt x="7055117" y="0"/>
                    <a:pt x="7119925" y="64795"/>
                    <a:pt x="7119925" y="144005"/>
                  </a:cubicBezTo>
                  <a:lnTo>
                    <a:pt x="7119925" y="413360"/>
                  </a:lnTo>
                  <a:cubicBezTo>
                    <a:pt x="7119925" y="492569"/>
                    <a:pt x="7055117" y="557365"/>
                    <a:pt x="6975919" y="557365"/>
                  </a:cubicBezTo>
                  <a:lnTo>
                    <a:pt x="143992" y="557365"/>
                  </a:lnTo>
                  <a:cubicBezTo>
                    <a:pt x="64465" y="557365"/>
                    <a:pt x="0" y="492900"/>
                    <a:pt x="0" y="413360"/>
                  </a:cubicBezTo>
                  <a:lnTo>
                    <a:pt x="0" y="144005"/>
                  </a:lnTo>
                  <a:cubicBezTo>
                    <a:pt x="0" y="64465"/>
                    <a:pt x="64465" y="0"/>
                    <a:pt x="143992" y="0"/>
                  </a:cubicBezTo>
                  <a:close/>
                </a:path>
              </a:pathLst>
            </a:custGeom>
            <a:ln w="0" cap="flat">
              <a:miter lim="127000"/>
            </a:ln>
          </p:spPr>
          <p:style>
            <a:lnRef idx="0">
              <a:srgbClr val="000000">
                <a:alpha val="0"/>
              </a:srgbClr>
            </a:lnRef>
            <a:fillRef idx="1">
              <a:srgbClr val="FCCEB9"/>
            </a:fillRef>
            <a:effectRef idx="0">
              <a:scrgbClr r="0" g="0" b="0"/>
            </a:effectRef>
            <a:fontRef idx="none"/>
          </p:style>
          <p:txBody>
            <a:bodyPr/>
            <a:lstStyle/>
            <a:p>
              <a:endParaRPr lang="ru-RU"/>
            </a:p>
          </p:txBody>
        </p:sp>
        <p:sp>
          <p:nvSpPr>
            <p:cNvPr id="38" name="Shape 3388"/>
            <p:cNvSpPr/>
            <p:nvPr/>
          </p:nvSpPr>
          <p:spPr>
            <a:xfrm>
              <a:off x="592465" y="999631"/>
              <a:ext cx="7119925" cy="557365"/>
            </a:xfrm>
            <a:custGeom>
              <a:avLst/>
              <a:gdLst/>
              <a:ahLst/>
              <a:cxnLst/>
              <a:rect l="0" t="0" r="0" b="0"/>
              <a:pathLst>
                <a:path w="7119925" h="557365">
                  <a:moveTo>
                    <a:pt x="6975919" y="557365"/>
                  </a:moveTo>
                  <a:lnTo>
                    <a:pt x="143992" y="557365"/>
                  </a:lnTo>
                  <a:cubicBezTo>
                    <a:pt x="64465" y="557365"/>
                    <a:pt x="0" y="492900"/>
                    <a:pt x="0" y="413360"/>
                  </a:cubicBezTo>
                  <a:lnTo>
                    <a:pt x="0" y="144005"/>
                  </a:lnTo>
                  <a:cubicBezTo>
                    <a:pt x="0" y="64465"/>
                    <a:pt x="64465" y="0"/>
                    <a:pt x="143992" y="0"/>
                  </a:cubicBezTo>
                  <a:lnTo>
                    <a:pt x="6975919" y="0"/>
                  </a:lnTo>
                  <a:cubicBezTo>
                    <a:pt x="7055117" y="0"/>
                    <a:pt x="7119925" y="64795"/>
                    <a:pt x="7119925" y="144005"/>
                  </a:cubicBezTo>
                  <a:lnTo>
                    <a:pt x="7119925" y="413360"/>
                  </a:lnTo>
                  <a:cubicBezTo>
                    <a:pt x="7119925" y="492569"/>
                    <a:pt x="7055117" y="557365"/>
                    <a:pt x="6975919" y="557365"/>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9" name="Rectangle 3389"/>
            <p:cNvSpPr/>
            <p:nvPr/>
          </p:nvSpPr>
          <p:spPr>
            <a:xfrm>
              <a:off x="819658" y="1074008"/>
              <a:ext cx="8891208" cy="614377"/>
            </a:xfrm>
            <a:prstGeom prst="rect">
              <a:avLst/>
            </a:prstGeom>
            <a:ln>
              <a:noFill/>
            </a:ln>
          </p:spPr>
          <p:txBody>
            <a:bodyPr vert="horz" lIns="0" tIns="0" rIns="0" bIns="0" rtlCol="0">
              <a:noAutofit/>
            </a:bodyPr>
            <a:lstStyle/>
            <a:p>
              <a:pPr>
                <a:lnSpc>
                  <a:spcPts val="1400"/>
                </a:lnSpc>
                <a:spcAft>
                  <a:spcPts val="800"/>
                </a:spcAft>
              </a:pPr>
              <a:r>
                <a:rPr lang="ru-RU" sz="1600" b="1" spc="-35" dirty="0">
                  <a:solidFill>
                    <a:srgbClr val="181717"/>
                  </a:solidFill>
                  <a:effectLst/>
                  <a:latin typeface="Calibri" panose="020F0502020204030204" pitchFamily="34" charset="0"/>
                  <a:ea typeface="Calibri" panose="020F0502020204030204" pitchFamily="34" charset="0"/>
                </a:rPr>
                <a:t>За</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безупречную</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и</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эффективную</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службу,</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многолетний</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добросовестный</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труд</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a:solidFill>
                    <a:srgbClr val="181717"/>
                  </a:solidFill>
                  <a:effectLst/>
                  <a:latin typeface="Calibri" panose="020F0502020204030204" pitchFamily="34" charset="0"/>
                  <a:ea typeface="Calibri" panose="020F0502020204030204" pitchFamily="34" charset="0"/>
                </a:rPr>
                <a:t>при</a:t>
              </a:r>
              <a:r>
                <a:rPr lang="ru-RU" sz="1600" b="1" spc="-25" dirty="0">
                  <a:solidFill>
                    <a:srgbClr val="181717"/>
                  </a:solidFill>
                  <a:effectLst/>
                  <a:latin typeface="Calibri" panose="020F0502020204030204" pitchFamily="34" charset="0"/>
                  <a:ea typeface="Calibri" panose="020F0502020204030204" pitchFamily="34" charset="0"/>
                </a:rPr>
                <a:t> </a:t>
              </a:r>
              <a:r>
                <a:rPr lang="ru-RU" sz="1600" b="1" spc="-35" dirty="0" smtClean="0">
                  <a:solidFill>
                    <a:srgbClr val="181717"/>
                  </a:solidFill>
                  <a:effectLst/>
                  <a:latin typeface="Calibri" panose="020F0502020204030204" pitchFamily="34" charset="0"/>
                  <a:ea typeface="Calibri" panose="020F0502020204030204" pitchFamily="34" charset="0"/>
                </a:rPr>
                <a:t>нали</a:t>
              </a:r>
              <a:r>
                <a:rPr lang="ru-RU" sz="1600" b="1" spc="-35" dirty="0">
                  <a:solidFill>
                    <a:srgbClr val="181717"/>
                  </a:solidFill>
                  <a:latin typeface="Calibri" panose="020F0502020204030204" pitchFamily="34" charset="0"/>
                  <a:ea typeface="Calibri" panose="020F0502020204030204" pitchFamily="34" charset="0"/>
                </a:rPr>
                <a:t>чии</a:t>
              </a:r>
              <a:r>
                <a:rPr lang="ru-RU" sz="1600" b="1" spc="40" dirty="0">
                  <a:solidFill>
                    <a:srgbClr val="181717"/>
                  </a:solidFill>
                  <a:latin typeface="Calibri" panose="020F0502020204030204" pitchFamily="34" charset="0"/>
                  <a:ea typeface="Calibri" panose="020F0502020204030204" pitchFamily="34" charset="0"/>
                </a:rPr>
                <a:t> </a:t>
              </a:r>
              <a:r>
                <a:rPr lang="ru-RU" sz="1600" b="1" spc="-35" dirty="0">
                  <a:solidFill>
                    <a:srgbClr val="181717"/>
                  </a:solidFill>
                  <a:latin typeface="Calibri" panose="020F0502020204030204" pitchFamily="34" charset="0"/>
                  <a:ea typeface="Calibri" panose="020F0502020204030204" pitchFamily="34" charset="0"/>
                </a:rPr>
                <a:t>заслуг</a:t>
              </a:r>
              <a:r>
                <a:rPr lang="ru-RU" sz="1600" b="1" spc="40" dirty="0">
                  <a:solidFill>
                    <a:srgbClr val="181717"/>
                  </a:solidFill>
                  <a:latin typeface="Calibri" panose="020F0502020204030204" pitchFamily="34" charset="0"/>
                  <a:ea typeface="Calibri" panose="020F0502020204030204" pitchFamily="34" charset="0"/>
                </a:rPr>
                <a:t> </a:t>
              </a:r>
              <a:r>
                <a:rPr lang="ru-RU" sz="1600" b="1" spc="-35" dirty="0">
                  <a:solidFill>
                    <a:srgbClr val="181717"/>
                  </a:solidFill>
                  <a:latin typeface="Calibri" panose="020F0502020204030204" pitchFamily="34" charset="0"/>
                  <a:ea typeface="Calibri" panose="020F0502020204030204" pitchFamily="34" charset="0"/>
                </a:rPr>
                <a:t>и</a:t>
              </a:r>
              <a:r>
                <a:rPr lang="ru-RU" sz="1600" b="1" spc="40" dirty="0">
                  <a:solidFill>
                    <a:srgbClr val="181717"/>
                  </a:solidFill>
                  <a:latin typeface="Calibri" panose="020F0502020204030204" pitchFamily="34" charset="0"/>
                  <a:ea typeface="Calibri" panose="020F0502020204030204" pitchFamily="34" charset="0"/>
                </a:rPr>
                <a:t> </a:t>
              </a:r>
              <a:endParaRPr lang="ru-RU" sz="1600" b="1" spc="40" dirty="0" smtClean="0">
                <a:solidFill>
                  <a:srgbClr val="181717"/>
                </a:solidFill>
                <a:latin typeface="Calibri" panose="020F0502020204030204" pitchFamily="34" charset="0"/>
                <a:ea typeface="Calibri" panose="020F0502020204030204" pitchFamily="34" charset="0"/>
              </a:endParaRPr>
            </a:p>
            <a:p>
              <a:pPr>
                <a:lnSpc>
                  <a:spcPts val="1400"/>
                </a:lnSpc>
                <a:spcAft>
                  <a:spcPts val="800"/>
                </a:spcAft>
              </a:pPr>
              <a:r>
                <a:rPr lang="ru-RU" sz="1600" b="1" spc="-35" dirty="0" smtClean="0">
                  <a:solidFill>
                    <a:srgbClr val="181717"/>
                  </a:solidFill>
                  <a:latin typeface="Calibri" panose="020F0502020204030204" pitchFamily="34" charset="0"/>
                  <a:ea typeface="Calibri" panose="020F0502020204030204" pitchFamily="34" charset="0"/>
                </a:rPr>
                <a:t>соблюдении</a:t>
              </a:r>
              <a:r>
                <a:rPr lang="ru-RU" sz="1600" b="1" spc="40" dirty="0" smtClean="0">
                  <a:solidFill>
                    <a:srgbClr val="181717"/>
                  </a:solidFill>
                  <a:latin typeface="Calibri" panose="020F0502020204030204" pitchFamily="34" charset="0"/>
                  <a:ea typeface="Calibri" panose="020F0502020204030204" pitchFamily="34" charset="0"/>
                </a:rPr>
                <a:t> </a:t>
              </a:r>
              <a:r>
                <a:rPr lang="ru-RU" sz="1600" b="1" spc="-35" dirty="0">
                  <a:solidFill>
                    <a:srgbClr val="181717"/>
                  </a:solidFill>
                  <a:latin typeface="Calibri" panose="020F0502020204030204" pitchFamily="34" charset="0"/>
                  <a:ea typeface="Calibri" panose="020F0502020204030204" pitchFamily="34" charset="0"/>
                </a:rPr>
                <a:t>установленных</a:t>
              </a:r>
              <a:r>
                <a:rPr lang="ru-RU" sz="1600" b="1" spc="40" dirty="0">
                  <a:solidFill>
                    <a:srgbClr val="181717"/>
                  </a:solidFill>
                  <a:latin typeface="Calibri" panose="020F0502020204030204" pitchFamily="34" charset="0"/>
                  <a:ea typeface="Calibri" panose="020F0502020204030204" pitchFamily="34" charset="0"/>
                </a:rPr>
                <a:t> </a:t>
              </a:r>
              <a:r>
                <a:rPr lang="ru-RU" sz="1600" b="1" spc="-35" dirty="0">
                  <a:solidFill>
                    <a:srgbClr val="181717"/>
                  </a:solidFill>
                  <a:latin typeface="Calibri" panose="020F0502020204030204" pitchFamily="34" charset="0"/>
                  <a:ea typeface="Calibri" panose="020F0502020204030204" pitchFamily="34" charset="0"/>
                </a:rPr>
                <a:t>требований</a:t>
              </a:r>
              <a:r>
                <a:rPr lang="ru-RU" sz="1600" b="1" spc="40" dirty="0">
                  <a:solidFill>
                    <a:srgbClr val="181717"/>
                  </a:solidFill>
                  <a:latin typeface="Calibri" panose="020F0502020204030204" pitchFamily="34" charset="0"/>
                  <a:ea typeface="Calibri" panose="020F0502020204030204" pitchFamily="34" charset="0"/>
                </a:rPr>
                <a:t> </a:t>
              </a:r>
              <a:r>
                <a:rPr lang="ru-RU" sz="1600" b="1" spc="-35" dirty="0">
                  <a:solidFill>
                    <a:srgbClr val="181717"/>
                  </a:solidFill>
                  <a:latin typeface="Calibri" panose="020F0502020204030204" pitchFamily="34" charset="0"/>
                  <a:ea typeface="Calibri" panose="020F0502020204030204" pitchFamily="34" charset="0"/>
                </a:rPr>
                <a:t>к</a:t>
              </a:r>
              <a:r>
                <a:rPr lang="ru-RU" sz="1600" b="1" spc="40" dirty="0">
                  <a:solidFill>
                    <a:srgbClr val="181717"/>
                  </a:solidFill>
                  <a:latin typeface="Calibri" panose="020F0502020204030204" pitchFamily="34" charset="0"/>
                  <a:ea typeface="Calibri" panose="020F0502020204030204" pitchFamily="34" charset="0"/>
                </a:rPr>
                <a:t> </a:t>
              </a:r>
              <a:r>
                <a:rPr lang="ru-RU" sz="1600" b="1" spc="-35" dirty="0">
                  <a:solidFill>
                    <a:srgbClr val="181717"/>
                  </a:solidFill>
                  <a:latin typeface="Calibri" panose="020F0502020204030204" pitchFamily="34" charset="0"/>
                  <a:ea typeface="Calibri" panose="020F0502020204030204" pitchFamily="34" charset="0"/>
                </a:rPr>
                <a:t>награждаемым</a:t>
              </a:r>
              <a:r>
                <a:rPr lang="ru-RU" sz="1600" b="1" spc="40" dirty="0">
                  <a:solidFill>
                    <a:srgbClr val="181717"/>
                  </a:solidFill>
                  <a:latin typeface="Calibri" panose="020F0502020204030204" pitchFamily="34" charset="0"/>
                  <a:ea typeface="Calibri" panose="020F0502020204030204" pitchFamily="34" charset="0"/>
                </a:rPr>
                <a:t> </a:t>
              </a:r>
              <a:r>
                <a:rPr lang="ru-RU" sz="1600" b="1" spc="-35" dirty="0">
                  <a:solidFill>
                    <a:srgbClr val="181717"/>
                  </a:solidFill>
                  <a:latin typeface="Calibri" panose="020F0502020204030204" pitchFamily="34" charset="0"/>
                  <a:ea typeface="Calibri" panose="020F0502020204030204" pitchFamily="34" charset="0"/>
                </a:rPr>
                <a:t>возможно</a:t>
              </a:r>
              <a:r>
                <a:rPr lang="ru-RU" sz="1600" b="1" spc="40" dirty="0">
                  <a:solidFill>
                    <a:srgbClr val="181717"/>
                  </a:solidFill>
                  <a:latin typeface="Calibri" panose="020F0502020204030204" pitchFamily="34" charset="0"/>
                  <a:ea typeface="Calibri" panose="020F0502020204030204" pitchFamily="34" charset="0"/>
                </a:rPr>
                <a:t> </a:t>
              </a:r>
              <a:endParaRPr lang="ru-RU" sz="1600" b="1"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40" name="Rectangle 3390"/>
            <p:cNvSpPr/>
            <p:nvPr/>
          </p:nvSpPr>
          <p:spPr>
            <a:xfrm>
              <a:off x="7463050" y="1121972"/>
              <a:ext cx="78746" cy="222272"/>
            </a:xfrm>
            <a:prstGeom prst="rect">
              <a:avLst/>
            </a:prstGeom>
            <a:ln>
              <a:noFill/>
            </a:ln>
          </p:spPr>
          <p:txBody>
            <a:bodyPr vert="horz" lIns="0" tIns="0" rIns="0" bIns="0" rtlCol="0">
              <a:noAutofit/>
            </a:bodyPr>
            <a:lstStyle/>
            <a:p>
              <a:pPr>
                <a:lnSpc>
                  <a:spcPct val="107000"/>
                </a:lnSpc>
                <a:spcAft>
                  <a:spcPts val="800"/>
                </a:spcAft>
              </a:pPr>
              <a:r>
                <a:rPr lang="ru-RU" sz="1400">
                  <a:solidFill>
                    <a:srgbClr val="181717"/>
                  </a:solidFill>
                  <a:effectLst/>
                  <a:latin typeface="Calibri" panose="020F0502020204030204" pitchFamily="34" charset="0"/>
                  <a:ea typeface="Calibri" panose="020F0502020204030204" pitchFamily="34" charset="0"/>
                </a:rPr>
                <a:t>-</a:t>
              </a:r>
              <a:endParaRPr lang="ru-RU" sz="1100">
                <a:solidFill>
                  <a:srgbClr val="000000"/>
                </a:solidFill>
                <a:effectLst/>
                <a:latin typeface="Calibri" panose="020F0502020204030204" pitchFamily="34" charset="0"/>
                <a:ea typeface="Calibri" panose="020F0502020204030204" pitchFamily="34" charset="0"/>
              </a:endParaRPr>
            </a:p>
          </p:txBody>
        </p:sp>
        <p:pic>
          <p:nvPicPr>
            <p:cNvPr id="42" name="Picture 23684"/>
            <p:cNvPicPr/>
            <p:nvPr/>
          </p:nvPicPr>
          <p:blipFill>
            <a:blip r:embed="rId2" cstate="email">
              <a:extLst>
                <a:ext uri="{28A0092B-C50C-407E-A947-70E740481C1C}">
                  <a14:useLocalDpi xmlns:a14="http://schemas.microsoft.com/office/drawing/2010/main"/>
                </a:ext>
              </a:extLst>
            </a:blip>
            <a:stretch>
              <a:fillRect/>
            </a:stretch>
          </p:blipFill>
          <p:spPr>
            <a:xfrm>
              <a:off x="526288" y="4093127"/>
              <a:ext cx="3605784" cy="1938528"/>
            </a:xfrm>
            <a:prstGeom prst="rect">
              <a:avLst/>
            </a:prstGeom>
          </p:spPr>
        </p:pic>
        <p:sp>
          <p:nvSpPr>
            <p:cNvPr id="43" name="Shape 3394"/>
            <p:cNvSpPr/>
            <p:nvPr/>
          </p:nvSpPr>
          <p:spPr>
            <a:xfrm>
              <a:off x="633433" y="3910541"/>
              <a:ext cx="7034099" cy="1922196"/>
            </a:xfrm>
            <a:custGeom>
              <a:avLst/>
              <a:gdLst/>
              <a:ahLst/>
              <a:cxnLst/>
              <a:rect l="0" t="0" r="0" b="0"/>
              <a:pathLst>
                <a:path w="7034099" h="1922196">
                  <a:moveTo>
                    <a:pt x="143993" y="0"/>
                  </a:moveTo>
                  <a:lnTo>
                    <a:pt x="6890094" y="0"/>
                  </a:lnTo>
                  <a:cubicBezTo>
                    <a:pt x="6969634" y="0"/>
                    <a:pt x="7034099" y="64477"/>
                    <a:pt x="7034099" y="144005"/>
                  </a:cubicBezTo>
                  <a:lnTo>
                    <a:pt x="7034099" y="1778190"/>
                  </a:lnTo>
                  <a:cubicBezTo>
                    <a:pt x="7034099" y="1857718"/>
                    <a:pt x="6969634" y="1922196"/>
                    <a:pt x="6890094" y="1922196"/>
                  </a:cubicBezTo>
                  <a:lnTo>
                    <a:pt x="143993" y="1922196"/>
                  </a:lnTo>
                  <a:cubicBezTo>
                    <a:pt x="64466" y="1922196"/>
                    <a:pt x="0" y="1857718"/>
                    <a:pt x="0" y="1778190"/>
                  </a:cubicBezTo>
                  <a:lnTo>
                    <a:pt x="0" y="144005"/>
                  </a:lnTo>
                  <a:cubicBezTo>
                    <a:pt x="0" y="64477"/>
                    <a:pt x="64466" y="0"/>
                    <a:pt x="143993" y="0"/>
                  </a:cubicBezTo>
                  <a:close/>
                </a:path>
              </a:pathLst>
            </a:custGeom>
            <a:ln w="0" cap="flat">
              <a:miter lim="127000"/>
            </a:ln>
          </p:spPr>
          <p:style>
            <a:lnRef idx="0">
              <a:srgbClr val="000000">
                <a:alpha val="0"/>
              </a:srgbClr>
            </a:lnRef>
            <a:fillRef idx="1">
              <a:srgbClr val="00AACB"/>
            </a:fillRef>
            <a:effectRef idx="0">
              <a:scrgbClr r="0" g="0" b="0"/>
            </a:effectRef>
            <a:fontRef idx="none"/>
          </p:style>
          <p:txBody>
            <a:bodyPr/>
            <a:lstStyle/>
            <a:p>
              <a:endParaRPr lang="ru-RU"/>
            </a:p>
          </p:txBody>
        </p:sp>
        <p:sp>
          <p:nvSpPr>
            <p:cNvPr id="44" name="Rectangle 3395"/>
            <p:cNvSpPr/>
            <p:nvPr/>
          </p:nvSpPr>
          <p:spPr>
            <a:xfrm>
              <a:off x="3602291" y="3917316"/>
              <a:ext cx="1464010" cy="293694"/>
            </a:xfrm>
            <a:prstGeom prst="rect">
              <a:avLst/>
            </a:prstGeom>
            <a:ln>
              <a:noFill/>
            </a:ln>
          </p:spPr>
          <p:txBody>
            <a:bodyPr vert="horz" lIns="0" tIns="0" rIns="0" bIns="0" rtlCol="0">
              <a:noAutofit/>
            </a:bodyPr>
            <a:lstStyle/>
            <a:p>
              <a:pPr algn="ctr">
                <a:lnSpc>
                  <a:spcPct val="107000"/>
                </a:lnSpc>
                <a:spcAft>
                  <a:spcPts val="800"/>
                </a:spcAft>
              </a:pPr>
              <a:r>
                <a:rPr lang="ru-RU" sz="1400"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ПООЩРЕНИЕ</a:t>
              </a:r>
              <a:endParaRPr lang="ru-RU" sz="1100" dirty="0">
                <a:solidFill>
                  <a:srgbClr val="000000"/>
                </a:solidFill>
                <a:effectLst/>
                <a:latin typeface="Calibri" panose="020F0502020204030204" pitchFamily="34" charset="0"/>
                <a:ea typeface="Calibri" panose="020F0502020204030204" pitchFamily="34" charset="0"/>
              </a:endParaRPr>
            </a:p>
          </p:txBody>
        </p:sp>
        <p:pic>
          <p:nvPicPr>
            <p:cNvPr id="45" name="Picture 23685"/>
            <p:cNvPicPr/>
            <p:nvPr/>
          </p:nvPicPr>
          <p:blipFill>
            <a:blip r:embed="rId3" cstate="email">
              <a:extLst>
                <a:ext uri="{28A0092B-C50C-407E-A947-70E740481C1C}">
                  <a14:useLocalDpi xmlns:a14="http://schemas.microsoft.com/office/drawing/2010/main"/>
                </a:ext>
              </a:extLst>
            </a:blip>
            <a:stretch>
              <a:fillRect/>
            </a:stretch>
          </p:blipFill>
          <p:spPr>
            <a:xfrm>
              <a:off x="4161536" y="4093127"/>
              <a:ext cx="3608832" cy="1938528"/>
            </a:xfrm>
            <a:prstGeom prst="rect">
              <a:avLst/>
            </a:prstGeom>
          </p:spPr>
        </p:pic>
        <p:pic>
          <p:nvPicPr>
            <p:cNvPr id="46" name="Picture 23686"/>
            <p:cNvPicPr/>
            <p:nvPr/>
          </p:nvPicPr>
          <p:blipFill>
            <a:blip r:embed="rId7" cstate="email">
              <a:extLst>
                <a:ext uri="{28A0092B-C50C-407E-A947-70E740481C1C}">
                  <a14:useLocalDpi xmlns:a14="http://schemas.microsoft.com/office/drawing/2010/main"/>
                </a:ext>
              </a:extLst>
            </a:blip>
            <a:stretch>
              <a:fillRect/>
            </a:stretch>
          </p:blipFill>
          <p:spPr>
            <a:xfrm>
              <a:off x="611759" y="4106062"/>
              <a:ext cx="3486912" cy="1813560"/>
            </a:xfrm>
            <a:prstGeom prst="rect">
              <a:avLst/>
            </a:prstGeom>
          </p:spPr>
        </p:pic>
        <p:pic>
          <p:nvPicPr>
            <p:cNvPr id="47" name="Picture 23687"/>
            <p:cNvPicPr/>
            <p:nvPr/>
          </p:nvPicPr>
          <p:blipFill>
            <a:blip r:embed="rId8" cstate="email">
              <a:extLst>
                <a:ext uri="{28A0092B-C50C-407E-A947-70E740481C1C}">
                  <a14:useLocalDpi xmlns:a14="http://schemas.microsoft.com/office/drawing/2010/main"/>
                </a:ext>
              </a:extLst>
            </a:blip>
            <a:stretch>
              <a:fillRect/>
            </a:stretch>
          </p:blipFill>
          <p:spPr>
            <a:xfrm>
              <a:off x="4224528" y="4154087"/>
              <a:ext cx="3483864" cy="1813560"/>
            </a:xfrm>
            <a:prstGeom prst="rect">
              <a:avLst/>
            </a:prstGeom>
          </p:spPr>
        </p:pic>
        <p:sp>
          <p:nvSpPr>
            <p:cNvPr id="61" name="Rectangle 3414"/>
            <p:cNvSpPr/>
            <p:nvPr/>
          </p:nvSpPr>
          <p:spPr>
            <a:xfrm>
              <a:off x="5004320" y="4172252"/>
              <a:ext cx="1977135" cy="854249"/>
            </a:xfrm>
            <a:prstGeom prst="rect">
              <a:avLst/>
            </a:prstGeom>
            <a:ln>
              <a:noFill/>
            </a:ln>
          </p:spPr>
          <p:txBody>
            <a:bodyPr vert="horz" lIns="0" tIns="0" rIns="0" bIns="0" rtlCol="0">
              <a:noAutofit/>
            </a:bodyPr>
            <a:lstStyle/>
            <a:p>
              <a:r>
                <a:rPr lang="ru-RU" sz="1400" b="1" dirty="0">
                  <a:solidFill>
                    <a:srgbClr val="181717"/>
                  </a:solidFill>
                  <a:effectLst/>
                  <a:latin typeface="Calibri" panose="020F0502020204030204" pitchFamily="34" charset="0"/>
                  <a:ea typeface="Calibri" panose="020F0502020204030204" pitchFamily="34" charset="0"/>
                </a:rPr>
                <a:t>Благодарственным</a:t>
              </a:r>
              <a:r>
                <a:rPr lang="ru-RU" sz="1400" b="1" spc="60" dirty="0">
                  <a:solidFill>
                    <a:srgbClr val="181717"/>
                  </a:solidFill>
                  <a:effectLst/>
                  <a:latin typeface="Calibri" panose="020F0502020204030204" pitchFamily="34" charset="0"/>
                  <a:ea typeface="Calibri" panose="020F0502020204030204" pitchFamily="34" charset="0"/>
                </a:rPr>
                <a:t> </a:t>
              </a:r>
              <a:r>
                <a:rPr lang="ru-RU" sz="1400" b="1" dirty="0">
                  <a:solidFill>
                    <a:srgbClr val="181717"/>
                  </a:solidFill>
                  <a:effectLst/>
                  <a:latin typeface="Calibri" panose="020F0502020204030204" pitchFamily="34" charset="0"/>
                  <a:ea typeface="Calibri" panose="020F0502020204030204" pitchFamily="34" charset="0"/>
                </a:rPr>
                <a:t>письмом</a:t>
              </a:r>
              <a:r>
                <a:rPr lang="ru-RU" sz="1400" b="1" spc="60" dirty="0">
                  <a:solidFill>
                    <a:srgbClr val="181717"/>
                  </a:solidFill>
                  <a:effectLst/>
                  <a:latin typeface="Calibri" panose="020F0502020204030204" pitchFamily="34" charset="0"/>
                  <a:ea typeface="Calibri" panose="020F0502020204030204" pitchFamily="34" charset="0"/>
                </a:rPr>
                <a:t> </a:t>
              </a:r>
              <a:r>
                <a:rPr lang="ru-RU" sz="1400" b="1" spc="60" dirty="0" smtClean="0">
                  <a:solidFill>
                    <a:srgbClr val="181717"/>
                  </a:solidFill>
                  <a:effectLst/>
                  <a:latin typeface="Calibri" panose="020F0502020204030204" pitchFamily="34" charset="0"/>
                  <a:ea typeface="Calibri" panose="020F0502020204030204" pitchFamily="34" charset="0"/>
                </a:rPr>
                <a:t> </a:t>
              </a:r>
            </a:p>
            <a:p>
              <a:r>
                <a:rPr lang="ru-RU" sz="1400" b="1" spc="60" dirty="0" smtClean="0">
                  <a:solidFill>
                    <a:srgbClr val="181717"/>
                  </a:solidFill>
                  <a:effectLst/>
                  <a:latin typeface="Calibri" panose="020F0502020204030204" pitchFamily="34" charset="0"/>
                  <a:ea typeface="Calibri" panose="020F0502020204030204" pitchFamily="34" charset="0"/>
                </a:rPr>
                <a:t>заместителя председателя</a:t>
              </a:r>
            </a:p>
            <a:p>
              <a:r>
                <a:rPr lang="ru-RU" sz="1400" b="1" spc="60" dirty="0" smtClean="0">
                  <a:solidFill>
                    <a:srgbClr val="181717"/>
                  </a:solidFill>
                  <a:effectLst/>
                  <a:latin typeface="Calibri" panose="020F0502020204030204" pitchFamily="34" charset="0"/>
                  <a:ea typeface="Calibri" panose="020F0502020204030204" pitchFamily="34" charset="0"/>
                </a:rPr>
                <a:t> Правительства, руководителя </a:t>
              </a:r>
            </a:p>
            <a:p>
              <a:r>
                <a:rPr lang="ru-RU" sz="1400" b="1" spc="60" dirty="0" smtClean="0">
                  <a:solidFill>
                    <a:srgbClr val="181717"/>
                  </a:solidFill>
                  <a:effectLst/>
                  <a:latin typeface="Calibri" panose="020F0502020204030204" pitchFamily="34" charset="0"/>
                  <a:ea typeface="Calibri" panose="020F0502020204030204" pitchFamily="34" charset="0"/>
                </a:rPr>
                <a:t>аппарата Правительства</a:t>
              </a:r>
            </a:p>
            <a:p>
              <a:endParaRPr lang="ru-RU" sz="1400" dirty="0">
                <a:solidFill>
                  <a:srgbClr val="000000"/>
                </a:solidFill>
                <a:effectLst/>
                <a:latin typeface="Calibri" panose="020F0502020204030204" pitchFamily="34" charset="0"/>
                <a:ea typeface="Calibri" panose="020F0502020204030204" pitchFamily="34" charset="0"/>
              </a:endParaRPr>
            </a:p>
          </p:txBody>
        </p:sp>
        <p:sp>
          <p:nvSpPr>
            <p:cNvPr id="65" name="Rectangle 23243"/>
            <p:cNvSpPr/>
            <p:nvPr/>
          </p:nvSpPr>
          <p:spPr>
            <a:xfrm>
              <a:off x="5066301" y="5235426"/>
              <a:ext cx="2025599" cy="535766"/>
            </a:xfrm>
            <a:prstGeom prst="rect">
              <a:avLst/>
            </a:prstGeom>
            <a:ln>
              <a:noFill/>
            </a:ln>
          </p:spPr>
          <p:txBody>
            <a:bodyPr vert="horz" lIns="0" tIns="0" rIns="0" bIns="0" rtlCol="0">
              <a:noAutofit/>
            </a:bodyPr>
            <a:lstStyle/>
            <a:p>
              <a:r>
                <a:rPr lang="ru-RU" sz="1400" spc="-10" dirty="0" smtClean="0">
                  <a:solidFill>
                    <a:srgbClr val="181717"/>
                  </a:solidFill>
                  <a:effectLst/>
                  <a:latin typeface="Calibri" panose="020F0502020204030204" pitchFamily="34" charset="0"/>
                  <a:ea typeface="Calibri" panose="020F0502020204030204" pitchFamily="34" charset="0"/>
                </a:rPr>
                <a:t>(постановление</a:t>
              </a:r>
              <a:r>
                <a:rPr lang="ru-RU" sz="1400" spc="50" dirty="0" smtClean="0">
                  <a:solidFill>
                    <a:srgbClr val="181717"/>
                  </a:solidFill>
                  <a:effectLst/>
                  <a:latin typeface="Calibri" panose="020F0502020204030204" pitchFamily="34" charset="0"/>
                  <a:ea typeface="Calibri" panose="020F0502020204030204" pitchFamily="34" charset="0"/>
                </a:rPr>
                <a:t> </a:t>
              </a:r>
              <a:r>
                <a:rPr lang="ru-RU" sz="1400" spc="-10" dirty="0" smtClean="0">
                  <a:solidFill>
                    <a:srgbClr val="181717"/>
                  </a:solidFill>
                  <a:effectLst/>
                  <a:latin typeface="Calibri" panose="020F0502020204030204" pitchFamily="34" charset="0"/>
                  <a:ea typeface="Calibri" panose="020F0502020204030204" pitchFamily="34" charset="0"/>
                </a:rPr>
                <a:t>Губернатора </a:t>
              </a:r>
            </a:p>
            <a:p>
              <a:r>
                <a:rPr lang="ru-RU" sz="1400" spc="-10" dirty="0" smtClean="0">
                  <a:solidFill>
                    <a:srgbClr val="181717"/>
                  </a:solidFill>
                  <a:latin typeface="Calibri" panose="020F0502020204030204" pitchFamily="34" charset="0"/>
                  <a:ea typeface="Calibri" panose="020F0502020204030204" pitchFamily="34" charset="0"/>
                </a:rPr>
                <a:t>от 06.07.2017 № 324)</a:t>
              </a:r>
            </a:p>
            <a:p>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8" name="Rectangle 3420"/>
            <p:cNvSpPr/>
            <p:nvPr/>
          </p:nvSpPr>
          <p:spPr>
            <a:xfrm>
              <a:off x="1135393" y="2101380"/>
              <a:ext cx="1668101" cy="444477"/>
            </a:xfrm>
            <a:prstGeom prst="rect">
              <a:avLst/>
            </a:prstGeom>
            <a:ln>
              <a:noFill/>
            </a:ln>
          </p:spPr>
          <p:txBody>
            <a:bodyPr vert="horz" lIns="0" tIns="0" rIns="0" bIns="0" rtlCol="0">
              <a:noAutofit/>
            </a:bodyPr>
            <a:lstStyle/>
            <a:p>
              <a:pPr>
                <a:lnSpc>
                  <a:spcPts val="1300"/>
                </a:lnSpc>
              </a:pPr>
              <a:r>
                <a:rPr lang="ru-RU" sz="1400" b="1" dirty="0">
                  <a:solidFill>
                    <a:srgbClr val="181717"/>
                  </a:solidFill>
                  <a:effectLst/>
                  <a:latin typeface="Calibri" panose="020F0502020204030204" pitchFamily="34" charset="0"/>
                  <a:ea typeface="Calibri" panose="020F0502020204030204" pitchFamily="34" charset="0"/>
                </a:rPr>
                <a:t>Государственной</a:t>
              </a:r>
              <a:r>
                <a:rPr lang="ru-RU" sz="1400" b="1" spc="60" dirty="0">
                  <a:solidFill>
                    <a:srgbClr val="181717"/>
                  </a:solidFill>
                  <a:effectLst/>
                  <a:latin typeface="Calibri" panose="020F0502020204030204" pitchFamily="34" charset="0"/>
                  <a:ea typeface="Calibri" panose="020F0502020204030204" pitchFamily="34" charset="0"/>
                </a:rPr>
                <a:t> </a:t>
              </a:r>
              <a:r>
                <a:rPr lang="ru-RU" sz="1400" b="1" dirty="0">
                  <a:solidFill>
                    <a:srgbClr val="181717"/>
                  </a:solidFill>
                  <a:effectLst/>
                  <a:latin typeface="Calibri" panose="020F0502020204030204" pitchFamily="34" charset="0"/>
                  <a:ea typeface="Calibri" panose="020F0502020204030204" pitchFamily="34" charset="0"/>
                </a:rPr>
                <a:t>наградой</a:t>
              </a:r>
              <a:r>
                <a:rPr lang="ru-RU" sz="1400" b="1" spc="60" dirty="0">
                  <a:solidFill>
                    <a:srgbClr val="181717"/>
                  </a:solidFill>
                  <a:effectLst/>
                  <a:latin typeface="Calibri" panose="020F0502020204030204" pitchFamily="34" charset="0"/>
                  <a:ea typeface="Calibri" panose="020F0502020204030204" pitchFamily="34" charset="0"/>
                </a:rPr>
                <a:t> </a:t>
              </a:r>
              <a:endParaRPr lang="ru-RU" sz="1400" b="1" spc="60" dirty="0" smtClean="0">
                <a:solidFill>
                  <a:srgbClr val="181717"/>
                </a:solidFill>
                <a:effectLst/>
                <a:latin typeface="Calibri" panose="020F0502020204030204" pitchFamily="34" charset="0"/>
                <a:ea typeface="Calibri" panose="020F0502020204030204" pitchFamily="34" charset="0"/>
              </a:endParaRPr>
            </a:p>
            <a:p>
              <a:pPr>
                <a:lnSpc>
                  <a:spcPct val="107000"/>
                </a:lnSpc>
                <a:spcAft>
                  <a:spcPts val="800"/>
                </a:spcAft>
              </a:pPr>
              <a:r>
                <a:rPr lang="ru-RU" sz="1400" b="1" spc="60" dirty="0" smtClean="0">
                  <a:solidFill>
                    <a:srgbClr val="181717"/>
                  </a:solidFill>
                  <a:effectLst/>
                  <a:latin typeface="Calibri" panose="020F0502020204030204" pitchFamily="34" charset="0"/>
                  <a:ea typeface="Calibri" panose="020F0502020204030204" pitchFamily="34" charset="0"/>
                </a:rPr>
                <a:t> Российской Федерации</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70" name="Rectangle 23215"/>
            <p:cNvSpPr/>
            <p:nvPr/>
          </p:nvSpPr>
          <p:spPr>
            <a:xfrm>
              <a:off x="792320" y="2515456"/>
              <a:ext cx="3064810" cy="991829"/>
            </a:xfrm>
            <a:prstGeom prst="rect">
              <a:avLst/>
            </a:prstGeom>
            <a:ln>
              <a:noFill/>
            </a:ln>
          </p:spPr>
          <p:txBody>
            <a:bodyPr vert="horz" lIns="0" tIns="0" rIns="0" bIns="0" rtlCol="0">
              <a:noAutofit/>
            </a:bodyPr>
            <a:lstStyle/>
            <a:p>
              <a:pPr>
                <a:lnSpc>
                  <a:spcPct val="107000"/>
                </a:lnSpc>
                <a:spcAft>
                  <a:spcPts val="800"/>
                </a:spcAft>
              </a:pPr>
              <a:r>
                <a:rPr lang="ru-RU" sz="1600" dirty="0" smtClean="0">
                  <a:solidFill>
                    <a:srgbClr val="181717"/>
                  </a:solidFill>
                  <a:effectLst/>
                  <a:latin typeface="Calibri" panose="020F0502020204030204" pitchFamily="34" charset="0"/>
                  <a:ea typeface="Calibri" panose="020F0502020204030204" pitchFamily="34" charset="0"/>
                </a:rPr>
                <a:t>(перечень</a:t>
              </a:r>
              <a:r>
                <a:rPr lang="ru-RU" sz="1600" spc="560" dirty="0" smtClean="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государственных</a:t>
              </a:r>
              <a:r>
                <a:rPr lang="ru-RU" sz="1600" spc="560"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наград</a:t>
              </a:r>
              <a:r>
                <a:rPr lang="ru-RU" sz="1600" spc="565" dirty="0">
                  <a:solidFill>
                    <a:srgbClr val="181717"/>
                  </a:solidFill>
                  <a:effectLst/>
                  <a:latin typeface="Calibri" panose="020F0502020204030204" pitchFamily="34" charset="0"/>
                  <a:ea typeface="Calibri" panose="020F0502020204030204" pitchFamily="34" charset="0"/>
                </a:rPr>
                <a:t> </a:t>
              </a:r>
              <a:r>
                <a:rPr lang="ru-RU" sz="1600" dirty="0" smtClean="0">
                  <a:solidFill>
                    <a:srgbClr val="181717"/>
                  </a:solidFill>
                  <a:effectLst/>
                  <a:latin typeface="Calibri" panose="020F0502020204030204" pitchFamily="34" charset="0"/>
                  <a:ea typeface="Calibri" panose="020F0502020204030204" pitchFamily="34" charset="0"/>
                </a:rPr>
                <a:t>Российской Федерации, порядок представления к ним установлен Указом Президента Российской Федерации от 7 сентября 2010 года № 1099).</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78" name="Rectangle 3429"/>
            <p:cNvSpPr/>
            <p:nvPr/>
          </p:nvSpPr>
          <p:spPr>
            <a:xfrm>
              <a:off x="1230529" y="4378694"/>
              <a:ext cx="1765777" cy="495148"/>
            </a:xfrm>
            <a:prstGeom prst="rect">
              <a:avLst/>
            </a:prstGeom>
            <a:ln>
              <a:noFill/>
            </a:ln>
          </p:spPr>
          <p:txBody>
            <a:bodyPr vert="horz" lIns="0" tIns="0" rIns="0" bIns="0" rtlCol="0">
              <a:noAutofit/>
            </a:bodyPr>
            <a:lstStyle/>
            <a:p>
              <a:pPr algn="ctr"/>
              <a:r>
                <a:rPr lang="ru-RU" sz="1400" b="1" dirty="0">
                  <a:solidFill>
                    <a:srgbClr val="181717"/>
                  </a:solidFill>
                  <a:effectLst/>
                  <a:latin typeface="Calibri" panose="020F0502020204030204" pitchFamily="34" charset="0"/>
                  <a:ea typeface="Calibri" panose="020F0502020204030204" pitchFamily="34" charset="0"/>
                </a:rPr>
                <a:t>Благодарственным</a:t>
              </a:r>
              <a:r>
                <a:rPr lang="ru-RU" sz="1400" b="1" spc="60" dirty="0">
                  <a:solidFill>
                    <a:srgbClr val="181717"/>
                  </a:solidFill>
                  <a:effectLst/>
                  <a:latin typeface="Calibri" panose="020F0502020204030204" pitchFamily="34" charset="0"/>
                  <a:ea typeface="Calibri" panose="020F0502020204030204" pitchFamily="34" charset="0"/>
                </a:rPr>
                <a:t> </a:t>
              </a:r>
              <a:r>
                <a:rPr lang="ru-RU" sz="1400" b="1" dirty="0" smtClean="0">
                  <a:solidFill>
                    <a:srgbClr val="181717"/>
                  </a:solidFill>
                  <a:effectLst/>
                  <a:latin typeface="Calibri" panose="020F0502020204030204" pitchFamily="34" charset="0"/>
                  <a:ea typeface="Calibri" panose="020F0502020204030204" pitchFamily="34" charset="0"/>
                </a:rPr>
                <a:t>письмом </a:t>
              </a:r>
            </a:p>
            <a:p>
              <a:pPr algn="ctr"/>
              <a:r>
                <a:rPr lang="ru-RU" sz="1400" b="1" dirty="0" smtClean="0">
                  <a:solidFill>
                    <a:srgbClr val="181717"/>
                  </a:solidFill>
                  <a:effectLst/>
                  <a:latin typeface="Calibri" panose="020F0502020204030204" pitchFamily="34" charset="0"/>
                  <a:ea typeface="Calibri" panose="020F0502020204030204" pitchFamily="34" charset="0"/>
                </a:rPr>
                <a:t>Губернатора</a:t>
              </a:r>
              <a:r>
                <a:rPr lang="ru-RU" sz="1400" b="1" spc="60" dirty="0" smtClean="0">
                  <a:solidFill>
                    <a:srgbClr val="181717"/>
                  </a:solidFill>
                  <a:effectLst/>
                  <a:latin typeface="Calibri" panose="020F0502020204030204" pitchFamily="34" charset="0"/>
                  <a:ea typeface="Calibri" panose="020F0502020204030204" pitchFamily="34" charset="0"/>
                </a:rPr>
                <a:t> </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80" name="Rectangle 3431"/>
            <p:cNvSpPr/>
            <p:nvPr/>
          </p:nvSpPr>
          <p:spPr>
            <a:xfrm>
              <a:off x="2331619" y="4708792"/>
              <a:ext cx="56348" cy="190519"/>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81" name="Rectangle 3432"/>
            <p:cNvSpPr/>
            <p:nvPr/>
          </p:nvSpPr>
          <p:spPr>
            <a:xfrm>
              <a:off x="819659" y="4873842"/>
              <a:ext cx="56348" cy="190519"/>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82" name="Rectangle 23234"/>
            <p:cNvSpPr/>
            <p:nvPr/>
          </p:nvSpPr>
          <p:spPr>
            <a:xfrm>
              <a:off x="1303224" y="5038891"/>
              <a:ext cx="67496" cy="190519"/>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3" name="Rectangle 23237"/>
            <p:cNvSpPr/>
            <p:nvPr/>
          </p:nvSpPr>
          <p:spPr>
            <a:xfrm>
              <a:off x="1275652" y="5136220"/>
              <a:ext cx="1720654" cy="397537"/>
            </a:xfrm>
            <a:prstGeom prst="rect">
              <a:avLst/>
            </a:prstGeom>
            <a:ln>
              <a:noFill/>
            </a:ln>
          </p:spPr>
          <p:txBody>
            <a:bodyPr vert="horz" lIns="0" tIns="0" rIns="0" bIns="0" rtlCol="0">
              <a:noAutofit/>
            </a:bodyPr>
            <a:lstStyle/>
            <a:p>
              <a:pPr algn="ctr"/>
              <a:r>
                <a:rPr lang="ru-RU" sz="1400" dirty="0" smtClean="0">
                  <a:solidFill>
                    <a:srgbClr val="181717"/>
                  </a:solidFill>
                  <a:effectLst/>
                  <a:latin typeface="Calibri" panose="020F0502020204030204" pitchFamily="34" charset="0"/>
                  <a:ea typeface="Calibri" panose="020F0502020204030204" pitchFamily="34" charset="0"/>
                </a:rPr>
                <a:t>(постановление</a:t>
              </a:r>
              <a:r>
                <a:rPr lang="ru-RU" sz="1400" spc="60" dirty="0" smtClean="0">
                  <a:solidFill>
                    <a:srgbClr val="181717"/>
                  </a:solidFill>
                  <a:effectLst/>
                  <a:latin typeface="Calibri" panose="020F0502020204030204" pitchFamily="34" charset="0"/>
                  <a:ea typeface="Calibri" panose="020F0502020204030204" pitchFamily="34" charset="0"/>
                </a:rPr>
                <a:t> </a:t>
              </a:r>
              <a:r>
                <a:rPr lang="ru-RU" sz="1400" dirty="0" smtClean="0">
                  <a:solidFill>
                    <a:srgbClr val="181717"/>
                  </a:solidFill>
                  <a:effectLst/>
                  <a:latin typeface="Calibri" panose="020F0502020204030204" pitchFamily="34" charset="0"/>
                  <a:ea typeface="Calibri" panose="020F0502020204030204" pitchFamily="34" charset="0"/>
                </a:rPr>
                <a:t>Губернатора </a:t>
              </a:r>
            </a:p>
            <a:p>
              <a:pPr algn="ctr"/>
              <a:r>
                <a:rPr lang="ru-RU" sz="1400" dirty="0" smtClean="0">
                  <a:solidFill>
                    <a:srgbClr val="181717"/>
                  </a:solidFill>
                  <a:latin typeface="Calibri" panose="020F0502020204030204" pitchFamily="34" charset="0"/>
                  <a:ea typeface="Calibri" panose="020F0502020204030204" pitchFamily="34" charset="0"/>
                </a:rPr>
                <a:t>от</a:t>
              </a:r>
              <a:r>
                <a:rPr lang="ru-RU" sz="1400" spc="60" dirty="0" smtClean="0">
                  <a:solidFill>
                    <a:srgbClr val="181717"/>
                  </a:solidFill>
                  <a:latin typeface="Calibri" panose="020F0502020204030204" pitchFamily="34" charset="0"/>
                  <a:ea typeface="Calibri" panose="020F0502020204030204" pitchFamily="34" charset="0"/>
                </a:rPr>
                <a:t> </a:t>
              </a:r>
              <a:r>
                <a:rPr lang="ru-RU" sz="1400" dirty="0">
                  <a:solidFill>
                    <a:srgbClr val="181717"/>
                  </a:solidFill>
                  <a:latin typeface="Calibri" panose="020F0502020204030204" pitchFamily="34" charset="0"/>
                  <a:ea typeface="Calibri" panose="020F0502020204030204" pitchFamily="34" charset="0"/>
                </a:rPr>
                <a:t>03.04.2014</a:t>
              </a:r>
              <a:r>
                <a:rPr lang="ru-RU" sz="1400" spc="60" dirty="0">
                  <a:solidFill>
                    <a:srgbClr val="181717"/>
                  </a:solidFill>
                  <a:latin typeface="Calibri" panose="020F0502020204030204" pitchFamily="34" charset="0"/>
                  <a:ea typeface="Calibri" panose="020F0502020204030204" pitchFamily="34" charset="0"/>
                </a:rPr>
                <a:t> </a:t>
              </a:r>
              <a:r>
                <a:rPr lang="ru-RU" sz="1400" dirty="0">
                  <a:solidFill>
                    <a:srgbClr val="181717"/>
                  </a:solidFill>
                  <a:latin typeface="Calibri" panose="020F0502020204030204" pitchFamily="34" charset="0"/>
                  <a:ea typeface="Calibri" panose="020F0502020204030204" pitchFamily="34" charset="0"/>
                </a:rPr>
                <a:t>№</a:t>
              </a:r>
              <a:r>
                <a:rPr lang="ru-RU" sz="1400" spc="60" dirty="0">
                  <a:solidFill>
                    <a:srgbClr val="181717"/>
                  </a:solidFill>
                  <a:latin typeface="Calibri" panose="020F0502020204030204" pitchFamily="34" charset="0"/>
                  <a:ea typeface="Calibri" panose="020F0502020204030204" pitchFamily="34" charset="0"/>
                </a:rPr>
                <a:t> </a:t>
              </a:r>
              <a:r>
                <a:rPr lang="ru-RU" sz="1400" dirty="0">
                  <a:solidFill>
                    <a:srgbClr val="181717"/>
                  </a:solidFill>
                  <a:latin typeface="Calibri" panose="020F0502020204030204" pitchFamily="34" charset="0"/>
                  <a:ea typeface="Calibri" panose="020F0502020204030204" pitchFamily="34" charset="0"/>
                </a:rPr>
                <a:t>153)</a:t>
              </a:r>
              <a:r>
                <a:rPr lang="ru-RU" sz="1400" spc="60" dirty="0">
                  <a:solidFill>
                    <a:srgbClr val="181717"/>
                  </a:solidFill>
                  <a:latin typeface="Calibri" panose="020F0502020204030204" pitchFamily="34" charset="0"/>
                  <a:ea typeface="Calibri" panose="020F0502020204030204" pitchFamily="34" charset="0"/>
                </a:rPr>
                <a:t> </a:t>
              </a:r>
              <a:endParaRPr lang="ru-RU" sz="1400" dirty="0">
                <a:solidFill>
                  <a:srgbClr val="000000"/>
                </a:solidFill>
                <a:latin typeface="Calibri" panose="020F0502020204030204" pitchFamily="34" charset="0"/>
                <a:ea typeface="Calibri" panose="020F0502020204030204" pitchFamily="34" charset="0"/>
              </a:endParaRPr>
            </a:p>
            <a:p>
              <a:pPr algn="ct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4" name="Rectangle 3434"/>
            <p:cNvSpPr/>
            <p:nvPr/>
          </p:nvSpPr>
          <p:spPr>
            <a:xfrm>
              <a:off x="1576934" y="5203940"/>
              <a:ext cx="2063850" cy="356026"/>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85" name="Shape 3435"/>
            <p:cNvSpPr/>
            <p:nvPr/>
          </p:nvSpPr>
          <p:spPr>
            <a:xfrm>
              <a:off x="526288" y="6317749"/>
              <a:ext cx="7174599" cy="451600"/>
            </a:xfrm>
            <a:custGeom>
              <a:avLst/>
              <a:gdLst/>
              <a:ahLst/>
              <a:cxnLst/>
              <a:rect l="0" t="0" r="0" b="0"/>
              <a:pathLst>
                <a:path w="7174599" h="451600">
                  <a:moveTo>
                    <a:pt x="71996" y="0"/>
                  </a:moveTo>
                  <a:lnTo>
                    <a:pt x="7102602" y="0"/>
                  </a:lnTo>
                  <a:cubicBezTo>
                    <a:pt x="7174599" y="0"/>
                    <a:pt x="7174599" y="71996"/>
                    <a:pt x="7174599" y="71996"/>
                  </a:cubicBezTo>
                  <a:lnTo>
                    <a:pt x="7174599" y="379603"/>
                  </a:lnTo>
                  <a:cubicBezTo>
                    <a:pt x="7174599" y="451600"/>
                    <a:pt x="7102602" y="451600"/>
                    <a:pt x="7102602" y="451600"/>
                  </a:cubicBezTo>
                  <a:lnTo>
                    <a:pt x="71996" y="451600"/>
                  </a:lnTo>
                  <a:cubicBezTo>
                    <a:pt x="0" y="451600"/>
                    <a:pt x="0" y="379603"/>
                    <a:pt x="0" y="379603"/>
                  </a:cubicBezTo>
                  <a:lnTo>
                    <a:pt x="0" y="71996"/>
                  </a:lnTo>
                  <a:cubicBezTo>
                    <a:pt x="0" y="0"/>
                    <a:pt x="71996" y="0"/>
                    <a:pt x="71996" y="0"/>
                  </a:cubicBezTo>
                  <a:close/>
                </a:path>
              </a:pathLst>
            </a:custGeom>
            <a:ln w="0" cap="flat">
              <a:miter lim="127000"/>
            </a:ln>
          </p:spPr>
          <p:style>
            <a:lnRef idx="0">
              <a:srgbClr val="000000">
                <a:alpha val="0"/>
              </a:srgbClr>
            </a:lnRef>
            <a:fillRef idx="1">
              <a:srgbClr val="E9B939"/>
            </a:fillRef>
            <a:effectRef idx="0">
              <a:scrgbClr r="0" g="0" b="0"/>
            </a:effectRef>
            <a:fontRef idx="none"/>
          </p:style>
          <p:txBody>
            <a:bodyPr/>
            <a:lstStyle/>
            <a:p>
              <a:endParaRPr lang="ru-RU"/>
            </a:p>
          </p:txBody>
        </p:sp>
        <p:sp>
          <p:nvSpPr>
            <p:cNvPr id="86" name="Shape 3436"/>
            <p:cNvSpPr/>
            <p:nvPr/>
          </p:nvSpPr>
          <p:spPr>
            <a:xfrm>
              <a:off x="552704" y="6285702"/>
              <a:ext cx="7174599" cy="451600"/>
            </a:xfrm>
            <a:custGeom>
              <a:avLst/>
              <a:gdLst/>
              <a:ahLst/>
              <a:cxnLst/>
              <a:rect l="0" t="0" r="0" b="0"/>
              <a:pathLst>
                <a:path w="7174599" h="451600">
                  <a:moveTo>
                    <a:pt x="71996" y="0"/>
                  </a:moveTo>
                  <a:cubicBezTo>
                    <a:pt x="71996" y="0"/>
                    <a:pt x="0" y="0"/>
                    <a:pt x="0" y="71996"/>
                  </a:cubicBezTo>
                  <a:lnTo>
                    <a:pt x="0" y="379603"/>
                  </a:lnTo>
                  <a:cubicBezTo>
                    <a:pt x="0" y="379603"/>
                    <a:pt x="0" y="451600"/>
                    <a:pt x="71996" y="451600"/>
                  </a:cubicBezTo>
                  <a:lnTo>
                    <a:pt x="7102602" y="451600"/>
                  </a:lnTo>
                  <a:cubicBezTo>
                    <a:pt x="7102602" y="451600"/>
                    <a:pt x="7174599" y="451600"/>
                    <a:pt x="7174599" y="379603"/>
                  </a:cubicBezTo>
                  <a:lnTo>
                    <a:pt x="7174599" y="71996"/>
                  </a:lnTo>
                  <a:cubicBezTo>
                    <a:pt x="7174599" y="71996"/>
                    <a:pt x="7174599" y="0"/>
                    <a:pt x="7102602"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87" name="Rectangle 3437"/>
            <p:cNvSpPr/>
            <p:nvPr/>
          </p:nvSpPr>
          <p:spPr>
            <a:xfrm>
              <a:off x="1037437" y="6330185"/>
              <a:ext cx="8639047" cy="393002"/>
            </a:xfrm>
            <a:prstGeom prst="rect">
              <a:avLst/>
            </a:prstGeom>
            <a:ln>
              <a:noFill/>
            </a:ln>
          </p:spPr>
          <p:txBody>
            <a:bodyPr vert="horz" lIns="0" tIns="0" rIns="0" bIns="0" rtlCol="0">
              <a:noAutofit/>
            </a:bodyPr>
            <a:lstStyle/>
            <a:p>
              <a:pPr>
                <a:lnSpc>
                  <a:spcPts val="1440"/>
                </a:lnSpc>
              </a:pPr>
              <a:r>
                <a:rPr lang="ru-RU" sz="1200" spc="-10" dirty="0">
                  <a:solidFill>
                    <a:srgbClr val="181717"/>
                  </a:solidFill>
                  <a:effectLst/>
                  <a:latin typeface="Calibri" panose="020F0502020204030204" pitchFamily="34" charset="0"/>
                  <a:ea typeface="Calibri" panose="020F0502020204030204" pitchFamily="34" charset="0"/>
                </a:rPr>
                <a:t>По</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истечении</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3</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лет</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работы</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в</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аппарате</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Правительства</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работники</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могут</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быть</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награждены:</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почетной</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грамотой</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Губернатора,</a:t>
              </a:r>
              <a:r>
                <a:rPr lang="ru-RU" sz="1200" spc="20" dirty="0">
                  <a:solidFill>
                    <a:srgbClr val="181717"/>
                  </a:solidFill>
                  <a:effectLst/>
                  <a:latin typeface="Calibri" panose="020F0502020204030204" pitchFamily="34" charset="0"/>
                  <a:ea typeface="Calibri" panose="020F0502020204030204" pitchFamily="34" charset="0"/>
                </a:rPr>
                <a:t> </a:t>
              </a:r>
              <a:r>
                <a:rPr lang="ru-RU" sz="1200" spc="-10" dirty="0">
                  <a:solidFill>
                    <a:srgbClr val="181717"/>
                  </a:solidFill>
                  <a:effectLst/>
                  <a:latin typeface="Calibri" panose="020F0502020204030204" pitchFamily="34" charset="0"/>
                  <a:ea typeface="Calibri" panose="020F0502020204030204" pitchFamily="34" charset="0"/>
                </a:rPr>
                <a:t>почетной</a:t>
              </a:r>
              <a:r>
                <a:rPr lang="ru-RU" sz="1200" spc="40" dirty="0">
                  <a:solidFill>
                    <a:srgbClr val="181717"/>
                  </a:solidFill>
                  <a:effectLst/>
                  <a:latin typeface="Calibri" panose="020F0502020204030204" pitchFamily="34" charset="0"/>
                  <a:ea typeface="Calibri" panose="020F0502020204030204" pitchFamily="34" charset="0"/>
                </a:rPr>
                <a:t> </a:t>
              </a:r>
              <a:endParaRPr lang="ru-RU" sz="1200" spc="40" dirty="0" smtClean="0">
                <a:solidFill>
                  <a:srgbClr val="181717"/>
                </a:solidFill>
                <a:effectLst/>
                <a:latin typeface="Calibri" panose="020F0502020204030204" pitchFamily="34" charset="0"/>
                <a:ea typeface="Calibri" panose="020F0502020204030204" pitchFamily="34" charset="0"/>
              </a:endParaRPr>
            </a:p>
            <a:p>
              <a:pPr>
                <a:lnSpc>
                  <a:spcPts val="1440"/>
                </a:lnSpc>
              </a:pPr>
              <a:r>
                <a:rPr lang="ru-RU" sz="1200" spc="40" dirty="0" smtClean="0">
                  <a:solidFill>
                    <a:srgbClr val="181717"/>
                  </a:solidFill>
                  <a:latin typeface="Calibri" panose="020F0502020204030204" pitchFamily="34" charset="0"/>
                  <a:ea typeface="Calibri" panose="020F0502020204030204" pitchFamily="34" charset="0"/>
                </a:rPr>
                <a:t>Грамотой Правительства, медалью «За доблестный труд» и другими наградами Ставропольского края.</a:t>
              </a:r>
              <a:endParaRPr lang="ru-RU" sz="1200" dirty="0">
                <a:solidFill>
                  <a:srgbClr val="000000"/>
                </a:solidFill>
                <a:effectLst/>
                <a:latin typeface="Calibri" panose="020F0502020204030204" pitchFamily="34" charset="0"/>
                <a:ea typeface="Calibri" panose="020F0502020204030204" pitchFamily="34" charset="0"/>
              </a:endParaRPr>
            </a:p>
          </p:txBody>
        </p:sp>
        <p:sp>
          <p:nvSpPr>
            <p:cNvPr id="89" name="Rectangle 3439"/>
            <p:cNvSpPr/>
            <p:nvPr/>
          </p:nvSpPr>
          <p:spPr>
            <a:xfrm>
              <a:off x="738000" y="5965343"/>
              <a:ext cx="312146" cy="1317499"/>
            </a:xfrm>
            <a:prstGeom prst="rect">
              <a:avLst/>
            </a:prstGeom>
            <a:ln>
              <a:noFill/>
            </a:ln>
          </p:spPr>
          <p:txBody>
            <a:bodyPr vert="horz" lIns="0" tIns="0" rIns="0" bIns="0" rtlCol="0">
              <a:noAutofit/>
            </a:bodyPr>
            <a:lstStyle/>
            <a:p>
              <a:pPr>
                <a:lnSpc>
                  <a:spcPct val="107000"/>
                </a:lnSpc>
                <a:spcAft>
                  <a:spcPts val="800"/>
                </a:spcAft>
              </a:pPr>
              <a:r>
                <a:rPr lang="ru-RU" sz="6000">
                  <a:solidFill>
                    <a:srgbClr val="A72A44"/>
                  </a:solidFill>
                  <a:effectLst/>
                  <a:latin typeface="Times New Roman" panose="02020603050405020304" pitchFamily="18" charset="0"/>
                  <a:ea typeface="Times New Roman" panose="02020603050405020304" pitchFamily="18" charset="0"/>
                </a:rPr>
                <a:t>!</a:t>
              </a:r>
              <a:endParaRPr lang="ru-RU" sz="1100">
                <a:solidFill>
                  <a:srgbClr val="000000"/>
                </a:solidFill>
                <a:effectLst/>
                <a:latin typeface="Calibri" panose="020F0502020204030204" pitchFamily="34" charset="0"/>
                <a:ea typeface="Calibri" panose="020F0502020204030204" pitchFamily="34" charset="0"/>
              </a:endParaRPr>
            </a:p>
          </p:txBody>
        </p:sp>
      </p:grpSp>
      <p:sp>
        <p:nvSpPr>
          <p:cNvPr id="91" name="Rectangle 3420"/>
          <p:cNvSpPr/>
          <p:nvPr/>
        </p:nvSpPr>
        <p:spPr>
          <a:xfrm>
            <a:off x="7184187" y="2151200"/>
            <a:ext cx="2071674" cy="444467"/>
          </a:xfrm>
          <a:prstGeom prst="rect">
            <a:avLst/>
          </a:prstGeom>
          <a:ln>
            <a:noFill/>
          </a:ln>
        </p:spPr>
        <p:txBody>
          <a:bodyPr vert="horz" lIns="0" tIns="0" rIns="0" bIns="0" rtlCol="0">
            <a:noAutofit/>
          </a:bodyPr>
          <a:lstStyle/>
          <a:p>
            <a:pPr>
              <a:lnSpc>
                <a:spcPts val="1300"/>
              </a:lnSpc>
            </a:pPr>
            <a:r>
              <a:rPr lang="ru-RU" sz="1400" b="1" spc="60" dirty="0" smtClean="0">
                <a:solidFill>
                  <a:srgbClr val="181717"/>
                </a:solidFill>
                <a:effectLst/>
                <a:latin typeface="Calibri" panose="020F0502020204030204" pitchFamily="34" charset="0"/>
                <a:ea typeface="Calibri" panose="020F0502020204030204" pitchFamily="34" charset="0"/>
              </a:rPr>
              <a:t>              Наградой</a:t>
            </a:r>
          </a:p>
          <a:p>
            <a:pPr>
              <a:lnSpc>
                <a:spcPct val="107000"/>
              </a:lnSpc>
              <a:spcAft>
                <a:spcPts val="800"/>
              </a:spcAft>
            </a:pPr>
            <a:r>
              <a:rPr lang="ru-RU" sz="1400" b="1" spc="60" dirty="0" smtClean="0">
                <a:solidFill>
                  <a:srgbClr val="181717"/>
                </a:solidFill>
                <a:latin typeface="Calibri" panose="020F0502020204030204" pitchFamily="34" charset="0"/>
                <a:ea typeface="Calibri" panose="020F0502020204030204" pitchFamily="34" charset="0"/>
              </a:rPr>
              <a:t>Ставропольского края</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92" name="Rectangle 23215"/>
          <p:cNvSpPr/>
          <p:nvPr/>
        </p:nvSpPr>
        <p:spPr>
          <a:xfrm>
            <a:off x="6141988" y="2540413"/>
            <a:ext cx="4226513" cy="1132108"/>
          </a:xfrm>
          <a:prstGeom prst="rect">
            <a:avLst/>
          </a:prstGeom>
          <a:ln>
            <a:noFill/>
          </a:ln>
        </p:spPr>
        <p:txBody>
          <a:bodyPr vert="horz" lIns="0" tIns="0" rIns="0" bIns="0" rtlCol="0">
            <a:noAutofit/>
          </a:bodyPr>
          <a:lstStyle/>
          <a:p>
            <a:pPr>
              <a:lnSpc>
                <a:spcPct val="107000"/>
              </a:lnSpc>
              <a:spcAft>
                <a:spcPts val="800"/>
              </a:spcAft>
            </a:pPr>
            <a:r>
              <a:rPr lang="ru-RU" sz="1400" dirty="0" smtClean="0">
                <a:solidFill>
                  <a:srgbClr val="181717"/>
                </a:solidFill>
                <a:effectLst/>
                <a:latin typeface="Calibri" panose="020F0502020204030204" pitchFamily="34" charset="0"/>
                <a:ea typeface="Calibri" panose="020F0502020204030204" pitchFamily="34" charset="0"/>
              </a:rPr>
              <a:t>(</a:t>
            </a:r>
            <a:r>
              <a:rPr lang="ru-RU" sz="1400" dirty="0" smtClean="0">
                <a:solidFill>
                  <a:srgbClr val="181717"/>
                </a:solidFill>
                <a:latin typeface="Calibri" panose="020F0502020204030204" pitchFamily="34" charset="0"/>
                <a:ea typeface="Calibri" panose="020F0502020204030204" pitchFamily="34" charset="0"/>
              </a:rPr>
              <a:t>отношения в сфере наград в Ставропольском крае, правовые и организационные основы награждения наградами Ставропольского  края регулируются Законом Ставропольского края от 30 июля</a:t>
            </a:r>
            <a:r>
              <a:rPr lang="ru-RU" sz="1400" dirty="0" smtClean="0">
                <a:solidFill>
                  <a:srgbClr val="181717"/>
                </a:solidFill>
                <a:effectLst/>
                <a:latin typeface="Calibri" panose="020F0502020204030204" pitchFamily="34" charset="0"/>
                <a:ea typeface="Calibri" panose="020F0502020204030204" pitchFamily="34" charset="0"/>
              </a:rPr>
              <a:t> 2014 года №78-кз «О наградах в Ставропольском крае»)</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94" name="Номер слайда 93"/>
          <p:cNvSpPr>
            <a:spLocks noGrp="1"/>
          </p:cNvSpPr>
          <p:nvPr>
            <p:ph type="sldNum" sz="quarter" idx="12"/>
          </p:nvPr>
        </p:nvSpPr>
        <p:spPr>
          <a:xfrm>
            <a:off x="10911836" y="6446763"/>
            <a:ext cx="441964" cy="274712"/>
          </a:xfrm>
        </p:spPr>
        <p:txBody>
          <a:bodyPr/>
          <a:lstStyle/>
          <a:p>
            <a:fld id="{9D3197B4-9225-4703-91FB-A4593262BF03}" type="slidenum">
              <a:rPr lang="ru-RU" sz="1600" smtClean="0">
                <a:solidFill>
                  <a:schemeClr val="tx1"/>
                </a:solidFill>
              </a:rPr>
              <a:t>32</a:t>
            </a:fld>
            <a:endParaRPr lang="ru-RU" sz="1600" dirty="0">
              <a:solidFill>
                <a:schemeClr val="tx1"/>
              </a:solidFill>
            </a:endParaRPr>
          </a:p>
        </p:txBody>
      </p:sp>
      <p:grpSp>
        <p:nvGrpSpPr>
          <p:cNvPr id="95" name="Group 23722"/>
          <p:cNvGrpSpPr/>
          <p:nvPr/>
        </p:nvGrpSpPr>
        <p:grpSpPr>
          <a:xfrm>
            <a:off x="11418324" y="6446763"/>
            <a:ext cx="790265" cy="304083"/>
            <a:chOff x="0" y="0"/>
            <a:chExt cx="540006" cy="240970"/>
          </a:xfrm>
        </p:grpSpPr>
        <p:sp>
          <p:nvSpPr>
            <p:cNvPr id="9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9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6466137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121"/>
          <p:cNvGrpSpPr/>
          <p:nvPr/>
        </p:nvGrpSpPr>
        <p:grpSpPr>
          <a:xfrm>
            <a:off x="429680" y="70515"/>
            <a:ext cx="11762320" cy="6765581"/>
            <a:chOff x="-603065" y="48608"/>
            <a:chExt cx="10642572" cy="6765762"/>
          </a:xfrm>
        </p:grpSpPr>
        <p:sp>
          <p:nvSpPr>
            <p:cNvPr id="3" name="Shape 3455"/>
            <p:cNvSpPr/>
            <p:nvPr/>
          </p:nvSpPr>
          <p:spPr>
            <a:xfrm>
              <a:off x="-530736" y="857088"/>
              <a:ext cx="9768074" cy="791807"/>
            </a:xfrm>
            <a:custGeom>
              <a:avLst/>
              <a:gdLst/>
              <a:ahLst/>
              <a:cxnLst/>
              <a:rect l="0" t="0" r="0" b="0"/>
              <a:pathLst>
                <a:path w="7462597" h="791807">
                  <a:moveTo>
                    <a:pt x="71996" y="0"/>
                  </a:moveTo>
                  <a:lnTo>
                    <a:pt x="7390600" y="0"/>
                  </a:lnTo>
                  <a:cubicBezTo>
                    <a:pt x="7462597" y="0"/>
                    <a:pt x="7462597" y="71996"/>
                    <a:pt x="7462597" y="71996"/>
                  </a:cubicBezTo>
                  <a:lnTo>
                    <a:pt x="7462597" y="719798"/>
                  </a:lnTo>
                  <a:cubicBezTo>
                    <a:pt x="7462597" y="791807"/>
                    <a:pt x="7390600" y="791807"/>
                    <a:pt x="7390600" y="791807"/>
                  </a:cubicBezTo>
                  <a:lnTo>
                    <a:pt x="71996" y="791807"/>
                  </a:lnTo>
                  <a:cubicBezTo>
                    <a:pt x="0" y="791807"/>
                    <a:pt x="0" y="719798"/>
                    <a:pt x="0" y="719798"/>
                  </a:cubicBezTo>
                  <a:lnTo>
                    <a:pt x="0" y="71996"/>
                  </a:lnTo>
                  <a:cubicBezTo>
                    <a:pt x="0" y="0"/>
                    <a:pt x="71996" y="0"/>
                    <a:pt x="71996" y="0"/>
                  </a:cubicBezTo>
                  <a:close/>
                </a:path>
              </a:pathLst>
            </a:custGeom>
            <a:ln w="0" cap="flat">
              <a:miter lim="127000"/>
            </a:ln>
          </p:spPr>
          <p:style>
            <a:lnRef idx="0">
              <a:srgbClr val="000000">
                <a:alpha val="0"/>
              </a:srgbClr>
            </a:lnRef>
            <a:fillRef idx="1">
              <a:srgbClr val="A0D4ED"/>
            </a:fillRef>
            <a:effectRef idx="0">
              <a:scrgbClr r="0" g="0" b="0"/>
            </a:effectRef>
            <a:fontRef idx="none"/>
          </p:style>
          <p:txBody>
            <a:bodyPr/>
            <a:lstStyle/>
            <a:p>
              <a:endParaRPr lang="ru-RU"/>
            </a:p>
          </p:txBody>
        </p:sp>
        <p:sp>
          <p:nvSpPr>
            <p:cNvPr id="4" name="Shape 3456"/>
            <p:cNvSpPr/>
            <p:nvPr/>
          </p:nvSpPr>
          <p:spPr>
            <a:xfrm>
              <a:off x="-530736" y="857088"/>
              <a:ext cx="9768074" cy="791807"/>
            </a:xfrm>
            <a:custGeom>
              <a:avLst/>
              <a:gdLst/>
              <a:ahLst/>
              <a:cxnLst/>
              <a:rect l="0" t="0" r="0" b="0"/>
              <a:pathLst>
                <a:path w="7462597" h="791807">
                  <a:moveTo>
                    <a:pt x="71996" y="0"/>
                  </a:moveTo>
                  <a:cubicBezTo>
                    <a:pt x="71996" y="0"/>
                    <a:pt x="0" y="0"/>
                    <a:pt x="0" y="71996"/>
                  </a:cubicBezTo>
                  <a:lnTo>
                    <a:pt x="0" y="719798"/>
                  </a:lnTo>
                  <a:cubicBezTo>
                    <a:pt x="0" y="719798"/>
                    <a:pt x="0" y="791807"/>
                    <a:pt x="71996" y="791807"/>
                  </a:cubicBezTo>
                  <a:lnTo>
                    <a:pt x="7390600" y="791807"/>
                  </a:lnTo>
                  <a:cubicBezTo>
                    <a:pt x="7390600" y="791807"/>
                    <a:pt x="7462597" y="791807"/>
                    <a:pt x="7462597" y="719798"/>
                  </a:cubicBezTo>
                  <a:lnTo>
                    <a:pt x="7462597" y="71996"/>
                  </a:lnTo>
                  <a:cubicBezTo>
                    <a:pt x="7462597" y="71996"/>
                    <a:pt x="7462597" y="0"/>
                    <a:pt x="7390600"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5" name="Shape 3457"/>
            <p:cNvSpPr/>
            <p:nvPr/>
          </p:nvSpPr>
          <p:spPr>
            <a:xfrm>
              <a:off x="2600985" y="48608"/>
              <a:ext cx="7438522" cy="779996"/>
            </a:xfrm>
            <a:custGeom>
              <a:avLst/>
              <a:gdLst/>
              <a:ahLst/>
              <a:cxnLst/>
              <a:rect l="0" t="0" r="0" b="0"/>
              <a:pathLst>
                <a:path w="5193007" h="779996">
                  <a:moveTo>
                    <a:pt x="0" y="0"/>
                  </a:moveTo>
                  <a:lnTo>
                    <a:pt x="5193007" y="0"/>
                  </a:lnTo>
                  <a:lnTo>
                    <a:pt x="5193007" y="779996"/>
                  </a:lnTo>
                  <a:lnTo>
                    <a:pt x="152400" y="779996"/>
                  </a:lnTo>
                  <a:cubicBezTo>
                    <a:pt x="152400" y="779996"/>
                    <a:pt x="0" y="779996"/>
                    <a:pt x="0" y="627596"/>
                  </a:cubicBezTo>
                  <a:lnTo>
                    <a:pt x="0" y="0"/>
                  </a:lnTo>
                  <a:close/>
                </a:path>
              </a:pathLst>
            </a:custGeom>
            <a:ln w="0" cap="flat">
              <a:miter lim="100000"/>
            </a:ln>
          </p:spPr>
          <p:style>
            <a:lnRef idx="0">
              <a:srgbClr val="000000">
                <a:alpha val="0"/>
              </a:srgbClr>
            </a:lnRef>
            <a:fillRef idx="1">
              <a:srgbClr val="483474"/>
            </a:fillRef>
            <a:effectRef idx="0">
              <a:scrgbClr r="0" g="0" b="0"/>
            </a:effectRef>
            <a:fontRef idx="none"/>
          </p:style>
          <p:txBody>
            <a:bodyPr/>
            <a:lstStyle/>
            <a:p>
              <a:endParaRPr lang="ru-RU" dirty="0"/>
            </a:p>
          </p:txBody>
        </p:sp>
        <p:sp>
          <p:nvSpPr>
            <p:cNvPr id="6" name="Rectangle 22927"/>
            <p:cNvSpPr/>
            <p:nvPr/>
          </p:nvSpPr>
          <p:spPr>
            <a:xfrm>
              <a:off x="3013630" y="281880"/>
              <a:ext cx="4000329" cy="262206"/>
            </a:xfrm>
            <a:prstGeom prst="rect">
              <a:avLst/>
            </a:prstGeom>
            <a:ln>
              <a:noFill/>
            </a:ln>
          </p:spPr>
          <p:txBody>
            <a:bodyPr vert="horz" lIns="0" tIns="0" rIns="0" bIns="0" rtlCol="0">
              <a:noAutofit/>
            </a:bodyPr>
            <a:lstStyle/>
            <a:p>
              <a:pP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СПОРТИВНЫЕ МЕРОПРИЯТИЯ</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 name="Rectangle 22924"/>
            <p:cNvSpPr/>
            <p:nvPr/>
          </p:nvSpPr>
          <p:spPr>
            <a:xfrm>
              <a:off x="2786046" y="281880"/>
              <a:ext cx="302687"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19</a:t>
              </a:r>
              <a:endParaRPr lang="ru-RU" sz="1100">
                <a:solidFill>
                  <a:srgbClr val="000000"/>
                </a:solidFill>
                <a:effectLst/>
                <a:latin typeface="Calibri" panose="020F0502020204030204" pitchFamily="34" charset="0"/>
                <a:ea typeface="Calibri" panose="020F0502020204030204" pitchFamily="34" charset="0"/>
              </a:endParaRPr>
            </a:p>
          </p:txBody>
        </p:sp>
        <p:sp>
          <p:nvSpPr>
            <p:cNvPr id="8" name="Shape 3459"/>
            <p:cNvSpPr/>
            <p:nvPr/>
          </p:nvSpPr>
          <p:spPr>
            <a:xfrm>
              <a:off x="6422664" y="191423"/>
              <a:ext cx="247900" cy="486722"/>
            </a:xfrm>
            <a:custGeom>
              <a:avLst/>
              <a:gdLst/>
              <a:ahLst/>
              <a:cxnLst/>
              <a:rect l="0" t="0" r="0" b="0"/>
              <a:pathLst>
                <a:path w="247900" h="486722">
                  <a:moveTo>
                    <a:pt x="247900" y="0"/>
                  </a:moveTo>
                  <a:lnTo>
                    <a:pt x="247900" y="21189"/>
                  </a:lnTo>
                  <a:lnTo>
                    <a:pt x="221158" y="25306"/>
                  </a:lnTo>
                  <a:lnTo>
                    <a:pt x="161785" y="64917"/>
                  </a:lnTo>
                  <a:lnTo>
                    <a:pt x="100000" y="147264"/>
                  </a:lnTo>
                  <a:cubicBezTo>
                    <a:pt x="96965" y="151303"/>
                    <a:pt x="91466" y="152611"/>
                    <a:pt x="86932" y="150350"/>
                  </a:cubicBezTo>
                  <a:lnTo>
                    <a:pt x="50902" y="132278"/>
                  </a:lnTo>
                  <a:cubicBezTo>
                    <a:pt x="46660" y="130144"/>
                    <a:pt x="41720" y="129890"/>
                    <a:pt x="37288" y="131580"/>
                  </a:cubicBezTo>
                  <a:cubicBezTo>
                    <a:pt x="32538" y="133434"/>
                    <a:pt x="28829" y="137256"/>
                    <a:pt x="27115" y="142057"/>
                  </a:cubicBezTo>
                  <a:cubicBezTo>
                    <a:pt x="23864" y="150172"/>
                    <a:pt x="27622" y="159418"/>
                    <a:pt x="35623" y="162961"/>
                  </a:cubicBezTo>
                  <a:lnTo>
                    <a:pt x="99289" y="191117"/>
                  </a:lnTo>
                  <a:lnTo>
                    <a:pt x="167525" y="113126"/>
                  </a:lnTo>
                  <a:cubicBezTo>
                    <a:pt x="171336" y="108783"/>
                    <a:pt x="177953" y="108338"/>
                    <a:pt x="182308" y="112148"/>
                  </a:cubicBezTo>
                  <a:cubicBezTo>
                    <a:pt x="183629" y="113317"/>
                    <a:pt x="184645" y="114790"/>
                    <a:pt x="185242" y="116454"/>
                  </a:cubicBezTo>
                  <a:lnTo>
                    <a:pt x="227140" y="231643"/>
                  </a:lnTo>
                  <a:cubicBezTo>
                    <a:pt x="228613" y="235707"/>
                    <a:pt x="227444" y="240253"/>
                    <a:pt x="224193" y="243098"/>
                  </a:cubicBezTo>
                  <a:lnTo>
                    <a:pt x="144907" y="312491"/>
                  </a:lnTo>
                  <a:lnTo>
                    <a:pt x="171209" y="452636"/>
                  </a:lnTo>
                  <a:cubicBezTo>
                    <a:pt x="172783" y="460395"/>
                    <a:pt x="179718" y="465882"/>
                    <a:pt x="187617" y="465628"/>
                  </a:cubicBezTo>
                  <a:cubicBezTo>
                    <a:pt x="196050" y="465628"/>
                    <a:pt x="202895" y="458782"/>
                    <a:pt x="202883" y="450350"/>
                  </a:cubicBezTo>
                  <a:cubicBezTo>
                    <a:pt x="202883" y="449638"/>
                    <a:pt x="202832" y="448914"/>
                    <a:pt x="202730" y="448203"/>
                  </a:cubicBezTo>
                  <a:lnTo>
                    <a:pt x="185979" y="330969"/>
                  </a:lnTo>
                  <a:cubicBezTo>
                    <a:pt x="185433" y="327185"/>
                    <a:pt x="186995" y="323400"/>
                    <a:pt x="190056" y="321102"/>
                  </a:cubicBezTo>
                  <a:lnTo>
                    <a:pt x="247900" y="277725"/>
                  </a:lnTo>
                  <a:lnTo>
                    <a:pt x="247900" y="303874"/>
                  </a:lnTo>
                  <a:lnTo>
                    <a:pt x="207543" y="334144"/>
                  </a:lnTo>
                  <a:lnTo>
                    <a:pt x="223457" y="445244"/>
                  </a:lnTo>
                  <a:cubicBezTo>
                    <a:pt x="224955" y="455633"/>
                    <a:pt x="221856" y="466148"/>
                    <a:pt x="214973" y="474073"/>
                  </a:cubicBezTo>
                  <a:cubicBezTo>
                    <a:pt x="207912" y="482163"/>
                    <a:pt x="197650" y="486722"/>
                    <a:pt x="186919" y="486570"/>
                  </a:cubicBezTo>
                  <a:cubicBezTo>
                    <a:pt x="169139" y="486595"/>
                    <a:pt x="153860" y="473959"/>
                    <a:pt x="150533" y="456496"/>
                  </a:cubicBezTo>
                  <a:lnTo>
                    <a:pt x="123165" y="310472"/>
                  </a:lnTo>
                  <a:cubicBezTo>
                    <a:pt x="122479" y="306827"/>
                    <a:pt x="123775" y="303106"/>
                    <a:pt x="126556" y="300667"/>
                  </a:cubicBezTo>
                  <a:lnTo>
                    <a:pt x="204991" y="232087"/>
                  </a:lnTo>
                  <a:lnTo>
                    <a:pt x="171615" y="140279"/>
                  </a:lnTo>
                  <a:lnTo>
                    <a:pt x="109969" y="210739"/>
                  </a:lnTo>
                  <a:cubicBezTo>
                    <a:pt x="106947" y="214180"/>
                    <a:pt x="102045" y="215260"/>
                    <a:pt x="97854" y="213418"/>
                  </a:cubicBezTo>
                  <a:lnTo>
                    <a:pt x="27153" y="182138"/>
                  </a:lnTo>
                  <a:cubicBezTo>
                    <a:pt x="8560" y="173909"/>
                    <a:pt x="0" y="152293"/>
                    <a:pt x="7900" y="133561"/>
                  </a:cubicBezTo>
                  <a:cubicBezTo>
                    <a:pt x="15660" y="114028"/>
                    <a:pt x="37770" y="104490"/>
                    <a:pt x="57303" y="112250"/>
                  </a:cubicBezTo>
                  <a:cubicBezTo>
                    <a:pt x="58306" y="112644"/>
                    <a:pt x="59296" y="113088"/>
                    <a:pt x="60261" y="113571"/>
                  </a:cubicBezTo>
                  <a:lnTo>
                    <a:pt x="88481" y="127693"/>
                  </a:lnTo>
                  <a:lnTo>
                    <a:pt x="146076" y="50909"/>
                  </a:lnTo>
                  <a:cubicBezTo>
                    <a:pt x="146786" y="49957"/>
                    <a:pt x="147651" y="49144"/>
                    <a:pt x="148641" y="48483"/>
                  </a:cubicBezTo>
                  <a:lnTo>
                    <a:pt x="211481" y="6586"/>
                  </a:lnTo>
                  <a:cubicBezTo>
                    <a:pt x="212738" y="5748"/>
                    <a:pt x="214173" y="5189"/>
                    <a:pt x="215671" y="4961"/>
                  </a:cubicBezTo>
                  <a:lnTo>
                    <a:pt x="24790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3460"/>
            <p:cNvSpPr/>
            <p:nvPr/>
          </p:nvSpPr>
          <p:spPr>
            <a:xfrm>
              <a:off x="6669919" y="174934"/>
              <a:ext cx="248552" cy="444068"/>
            </a:xfrm>
            <a:custGeom>
              <a:avLst/>
              <a:gdLst/>
              <a:ahLst/>
              <a:cxnLst/>
              <a:rect l="0" t="0" r="0" b="0"/>
              <a:pathLst>
                <a:path w="248552" h="444068">
                  <a:moveTo>
                    <a:pt x="104560" y="495"/>
                  </a:moveTo>
                  <a:cubicBezTo>
                    <a:pt x="107848" y="0"/>
                    <a:pt x="111189" y="1079"/>
                    <a:pt x="113538" y="3429"/>
                  </a:cubicBezTo>
                  <a:lnTo>
                    <a:pt x="191618" y="81217"/>
                  </a:lnTo>
                  <a:cubicBezTo>
                    <a:pt x="204724" y="94272"/>
                    <a:pt x="204762" y="115494"/>
                    <a:pt x="191707" y="128613"/>
                  </a:cubicBezTo>
                  <a:cubicBezTo>
                    <a:pt x="191669" y="128638"/>
                    <a:pt x="191643" y="128664"/>
                    <a:pt x="191618" y="128702"/>
                  </a:cubicBezTo>
                  <a:cubicBezTo>
                    <a:pt x="179108" y="141122"/>
                    <a:pt x="159131" y="141770"/>
                    <a:pt x="145835" y="130200"/>
                  </a:cubicBezTo>
                  <a:lnTo>
                    <a:pt x="82576" y="74841"/>
                  </a:lnTo>
                  <a:lnTo>
                    <a:pt x="26442" y="90894"/>
                  </a:lnTo>
                  <a:lnTo>
                    <a:pt x="73419" y="194120"/>
                  </a:lnTo>
                  <a:lnTo>
                    <a:pt x="145491" y="297078"/>
                  </a:lnTo>
                  <a:lnTo>
                    <a:pt x="231166" y="374167"/>
                  </a:lnTo>
                  <a:cubicBezTo>
                    <a:pt x="246761" y="387566"/>
                    <a:pt x="248552" y="411074"/>
                    <a:pt x="235141" y="426682"/>
                  </a:cubicBezTo>
                  <a:cubicBezTo>
                    <a:pt x="221742" y="442278"/>
                    <a:pt x="198234" y="444068"/>
                    <a:pt x="182626" y="430670"/>
                  </a:cubicBezTo>
                  <a:lnTo>
                    <a:pt x="88253" y="353378"/>
                  </a:lnTo>
                  <a:lnTo>
                    <a:pt x="31839" y="296964"/>
                  </a:lnTo>
                  <a:lnTo>
                    <a:pt x="643" y="320364"/>
                  </a:lnTo>
                  <a:lnTo>
                    <a:pt x="643" y="294215"/>
                  </a:lnTo>
                  <a:lnTo>
                    <a:pt x="26581" y="274764"/>
                  </a:lnTo>
                  <a:cubicBezTo>
                    <a:pt x="30759" y="271628"/>
                    <a:pt x="36589" y="272047"/>
                    <a:pt x="40272" y="275730"/>
                  </a:cubicBezTo>
                  <a:lnTo>
                    <a:pt x="102337" y="337871"/>
                  </a:lnTo>
                  <a:lnTo>
                    <a:pt x="195936" y="414452"/>
                  </a:lnTo>
                  <a:cubicBezTo>
                    <a:pt x="202857" y="420192"/>
                    <a:pt x="213119" y="419227"/>
                    <a:pt x="218860" y="412306"/>
                  </a:cubicBezTo>
                  <a:cubicBezTo>
                    <a:pt x="224448" y="405549"/>
                    <a:pt x="223686" y="395580"/>
                    <a:pt x="217132" y="389763"/>
                  </a:cubicBezTo>
                  <a:lnTo>
                    <a:pt x="130594" y="311861"/>
                  </a:lnTo>
                  <a:cubicBezTo>
                    <a:pt x="129997" y="311328"/>
                    <a:pt x="129477" y="310731"/>
                    <a:pt x="129019" y="310083"/>
                  </a:cubicBezTo>
                  <a:lnTo>
                    <a:pt x="55715" y="205359"/>
                  </a:lnTo>
                  <a:cubicBezTo>
                    <a:pt x="55347" y="204838"/>
                    <a:pt x="55017" y="204279"/>
                    <a:pt x="54763" y="203695"/>
                  </a:cubicBezTo>
                  <a:lnTo>
                    <a:pt x="2401" y="88494"/>
                  </a:lnTo>
                  <a:cubicBezTo>
                    <a:pt x="0" y="83223"/>
                    <a:pt x="2337" y="77013"/>
                    <a:pt x="7595" y="74625"/>
                  </a:cubicBezTo>
                  <a:cubicBezTo>
                    <a:pt x="8065" y="74409"/>
                    <a:pt x="8548" y="74231"/>
                    <a:pt x="9043" y="74092"/>
                  </a:cubicBezTo>
                  <a:lnTo>
                    <a:pt x="82360" y="53149"/>
                  </a:lnTo>
                  <a:cubicBezTo>
                    <a:pt x="85776" y="52159"/>
                    <a:pt x="89459" y="52984"/>
                    <a:pt x="92139" y="55334"/>
                  </a:cubicBezTo>
                  <a:lnTo>
                    <a:pt x="159690" y="114440"/>
                  </a:lnTo>
                  <a:cubicBezTo>
                    <a:pt x="164757" y="119189"/>
                    <a:pt x="172720" y="118923"/>
                    <a:pt x="177470" y="113843"/>
                  </a:cubicBezTo>
                  <a:cubicBezTo>
                    <a:pt x="182220" y="108763"/>
                    <a:pt x="181953" y="100800"/>
                    <a:pt x="176873" y="96050"/>
                  </a:cubicBezTo>
                  <a:lnTo>
                    <a:pt x="102515" y="21996"/>
                  </a:lnTo>
                  <a:lnTo>
                    <a:pt x="643" y="37679"/>
                  </a:lnTo>
                  <a:lnTo>
                    <a:pt x="643" y="16490"/>
                  </a:lnTo>
                  <a:lnTo>
                    <a:pt x="104560" y="495"/>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3461"/>
            <p:cNvSpPr/>
            <p:nvPr/>
          </p:nvSpPr>
          <p:spPr>
            <a:xfrm>
              <a:off x="6422664" y="174934"/>
              <a:ext cx="495808" cy="503212"/>
            </a:xfrm>
            <a:custGeom>
              <a:avLst/>
              <a:gdLst/>
              <a:ahLst/>
              <a:cxnLst/>
              <a:rect l="0" t="0" r="0" b="0"/>
              <a:pathLst>
                <a:path w="495808" h="503212">
                  <a:moveTo>
                    <a:pt x="7900" y="150050"/>
                  </a:moveTo>
                  <a:cubicBezTo>
                    <a:pt x="15660" y="130518"/>
                    <a:pt x="37770" y="120980"/>
                    <a:pt x="57303" y="128740"/>
                  </a:cubicBezTo>
                  <a:cubicBezTo>
                    <a:pt x="58306" y="129134"/>
                    <a:pt x="59296" y="129578"/>
                    <a:pt x="60261" y="130061"/>
                  </a:cubicBezTo>
                  <a:lnTo>
                    <a:pt x="88481" y="144183"/>
                  </a:lnTo>
                  <a:lnTo>
                    <a:pt x="146076" y="67399"/>
                  </a:lnTo>
                  <a:cubicBezTo>
                    <a:pt x="146786" y="66446"/>
                    <a:pt x="147651" y="65634"/>
                    <a:pt x="148641" y="64973"/>
                  </a:cubicBezTo>
                  <a:lnTo>
                    <a:pt x="211481" y="23076"/>
                  </a:lnTo>
                  <a:cubicBezTo>
                    <a:pt x="212738" y="22238"/>
                    <a:pt x="214173" y="21679"/>
                    <a:pt x="215671" y="21450"/>
                  </a:cubicBezTo>
                  <a:lnTo>
                    <a:pt x="351816" y="495"/>
                  </a:lnTo>
                  <a:cubicBezTo>
                    <a:pt x="355105" y="0"/>
                    <a:pt x="358445" y="1079"/>
                    <a:pt x="360794" y="3429"/>
                  </a:cubicBezTo>
                  <a:lnTo>
                    <a:pt x="438874" y="81217"/>
                  </a:lnTo>
                  <a:cubicBezTo>
                    <a:pt x="451980" y="94272"/>
                    <a:pt x="452018" y="115494"/>
                    <a:pt x="438963" y="128613"/>
                  </a:cubicBezTo>
                  <a:cubicBezTo>
                    <a:pt x="438925" y="128638"/>
                    <a:pt x="438900" y="128664"/>
                    <a:pt x="438874" y="128702"/>
                  </a:cubicBezTo>
                  <a:cubicBezTo>
                    <a:pt x="426365" y="141122"/>
                    <a:pt x="406388" y="141770"/>
                    <a:pt x="393091" y="130200"/>
                  </a:cubicBezTo>
                  <a:lnTo>
                    <a:pt x="329832" y="74841"/>
                  </a:lnTo>
                  <a:lnTo>
                    <a:pt x="273698" y="90894"/>
                  </a:lnTo>
                  <a:lnTo>
                    <a:pt x="320675" y="194120"/>
                  </a:lnTo>
                  <a:lnTo>
                    <a:pt x="392747" y="297078"/>
                  </a:lnTo>
                  <a:lnTo>
                    <a:pt x="478422" y="374167"/>
                  </a:lnTo>
                  <a:cubicBezTo>
                    <a:pt x="494017" y="387566"/>
                    <a:pt x="495808" y="411074"/>
                    <a:pt x="482397" y="426682"/>
                  </a:cubicBezTo>
                  <a:cubicBezTo>
                    <a:pt x="468999" y="442278"/>
                    <a:pt x="445491" y="444068"/>
                    <a:pt x="429882" y="430670"/>
                  </a:cubicBezTo>
                  <a:lnTo>
                    <a:pt x="335509" y="353378"/>
                  </a:lnTo>
                  <a:lnTo>
                    <a:pt x="279095" y="296964"/>
                  </a:lnTo>
                  <a:lnTo>
                    <a:pt x="207543" y="350634"/>
                  </a:lnTo>
                  <a:lnTo>
                    <a:pt x="223457" y="461734"/>
                  </a:lnTo>
                  <a:cubicBezTo>
                    <a:pt x="224955" y="472123"/>
                    <a:pt x="221856" y="482638"/>
                    <a:pt x="214973" y="490563"/>
                  </a:cubicBezTo>
                  <a:cubicBezTo>
                    <a:pt x="207912" y="498653"/>
                    <a:pt x="197650" y="503212"/>
                    <a:pt x="186919" y="503060"/>
                  </a:cubicBezTo>
                  <a:cubicBezTo>
                    <a:pt x="169139" y="503085"/>
                    <a:pt x="153860" y="490449"/>
                    <a:pt x="150533" y="472986"/>
                  </a:cubicBezTo>
                  <a:lnTo>
                    <a:pt x="123165" y="326962"/>
                  </a:lnTo>
                  <a:cubicBezTo>
                    <a:pt x="122479" y="323317"/>
                    <a:pt x="123775" y="319595"/>
                    <a:pt x="126556" y="317157"/>
                  </a:cubicBezTo>
                  <a:lnTo>
                    <a:pt x="204991" y="248577"/>
                  </a:lnTo>
                  <a:lnTo>
                    <a:pt x="171615" y="156769"/>
                  </a:lnTo>
                  <a:lnTo>
                    <a:pt x="109969" y="227228"/>
                  </a:lnTo>
                  <a:cubicBezTo>
                    <a:pt x="106947" y="230670"/>
                    <a:pt x="102045" y="231750"/>
                    <a:pt x="97854" y="229908"/>
                  </a:cubicBezTo>
                  <a:lnTo>
                    <a:pt x="27153" y="198628"/>
                  </a:lnTo>
                  <a:cubicBezTo>
                    <a:pt x="8560" y="190398"/>
                    <a:pt x="0" y="168783"/>
                    <a:pt x="7900" y="150050"/>
                  </a:cubicBezTo>
                  <a:close/>
                </a:path>
              </a:pathLst>
            </a:custGeom>
            <a:ln w="635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1" name="Shape 3462"/>
            <p:cNvSpPr/>
            <p:nvPr/>
          </p:nvSpPr>
          <p:spPr>
            <a:xfrm>
              <a:off x="6446527" y="196930"/>
              <a:ext cx="447840" cy="460375"/>
            </a:xfrm>
            <a:custGeom>
              <a:avLst/>
              <a:gdLst/>
              <a:ahLst/>
              <a:cxnLst/>
              <a:rect l="0" t="0" r="0" b="0"/>
              <a:pathLst>
                <a:path w="447840" h="460375">
                  <a:moveTo>
                    <a:pt x="11760" y="157455"/>
                  </a:moveTo>
                  <a:lnTo>
                    <a:pt x="75425" y="185611"/>
                  </a:lnTo>
                  <a:lnTo>
                    <a:pt x="143662" y="107620"/>
                  </a:lnTo>
                  <a:cubicBezTo>
                    <a:pt x="147472" y="103276"/>
                    <a:pt x="154089" y="102832"/>
                    <a:pt x="158445" y="106642"/>
                  </a:cubicBezTo>
                  <a:cubicBezTo>
                    <a:pt x="159765" y="107810"/>
                    <a:pt x="160782" y="109283"/>
                    <a:pt x="161379" y="110947"/>
                  </a:cubicBezTo>
                  <a:lnTo>
                    <a:pt x="203276" y="226136"/>
                  </a:lnTo>
                  <a:cubicBezTo>
                    <a:pt x="204750" y="230200"/>
                    <a:pt x="203581" y="234747"/>
                    <a:pt x="200330" y="237592"/>
                  </a:cubicBezTo>
                  <a:lnTo>
                    <a:pt x="121044" y="306984"/>
                  </a:lnTo>
                  <a:lnTo>
                    <a:pt x="147345" y="447129"/>
                  </a:lnTo>
                  <a:cubicBezTo>
                    <a:pt x="148920" y="454889"/>
                    <a:pt x="155854" y="460375"/>
                    <a:pt x="163754" y="460121"/>
                  </a:cubicBezTo>
                  <a:cubicBezTo>
                    <a:pt x="172186" y="460121"/>
                    <a:pt x="179032" y="453276"/>
                    <a:pt x="179019" y="444843"/>
                  </a:cubicBezTo>
                  <a:cubicBezTo>
                    <a:pt x="179019" y="444132"/>
                    <a:pt x="178968" y="443408"/>
                    <a:pt x="178867" y="442697"/>
                  </a:cubicBezTo>
                  <a:lnTo>
                    <a:pt x="162115" y="325463"/>
                  </a:lnTo>
                  <a:cubicBezTo>
                    <a:pt x="161569" y="321678"/>
                    <a:pt x="163131" y="317894"/>
                    <a:pt x="166192" y="315595"/>
                  </a:cubicBezTo>
                  <a:lnTo>
                    <a:pt x="249974" y="252768"/>
                  </a:lnTo>
                  <a:cubicBezTo>
                    <a:pt x="254152" y="249631"/>
                    <a:pt x="259982" y="250050"/>
                    <a:pt x="263665" y="253733"/>
                  </a:cubicBezTo>
                  <a:lnTo>
                    <a:pt x="325730" y="315874"/>
                  </a:lnTo>
                  <a:lnTo>
                    <a:pt x="419329" y="392455"/>
                  </a:lnTo>
                  <a:cubicBezTo>
                    <a:pt x="426250" y="398196"/>
                    <a:pt x="436511" y="397231"/>
                    <a:pt x="442252" y="390309"/>
                  </a:cubicBezTo>
                  <a:cubicBezTo>
                    <a:pt x="447840" y="383553"/>
                    <a:pt x="447078" y="373583"/>
                    <a:pt x="440524" y="367767"/>
                  </a:cubicBezTo>
                  <a:lnTo>
                    <a:pt x="353987" y="289865"/>
                  </a:lnTo>
                  <a:cubicBezTo>
                    <a:pt x="353390" y="289331"/>
                    <a:pt x="352869" y="288735"/>
                    <a:pt x="352412" y="288087"/>
                  </a:cubicBezTo>
                  <a:lnTo>
                    <a:pt x="279108" y="183363"/>
                  </a:lnTo>
                  <a:cubicBezTo>
                    <a:pt x="278740" y="182842"/>
                    <a:pt x="278409" y="182283"/>
                    <a:pt x="278155" y="181699"/>
                  </a:cubicBezTo>
                  <a:lnTo>
                    <a:pt x="225793" y="66497"/>
                  </a:lnTo>
                  <a:cubicBezTo>
                    <a:pt x="223393" y="61227"/>
                    <a:pt x="225730" y="55016"/>
                    <a:pt x="230987" y="52629"/>
                  </a:cubicBezTo>
                  <a:cubicBezTo>
                    <a:pt x="231457" y="52413"/>
                    <a:pt x="231940" y="52235"/>
                    <a:pt x="232435" y="52095"/>
                  </a:cubicBezTo>
                  <a:lnTo>
                    <a:pt x="305753" y="31153"/>
                  </a:lnTo>
                  <a:cubicBezTo>
                    <a:pt x="309169" y="30163"/>
                    <a:pt x="312851" y="30988"/>
                    <a:pt x="315531" y="33338"/>
                  </a:cubicBezTo>
                  <a:lnTo>
                    <a:pt x="383083" y="92443"/>
                  </a:lnTo>
                  <a:cubicBezTo>
                    <a:pt x="388150" y="97193"/>
                    <a:pt x="396113" y="96926"/>
                    <a:pt x="400862" y="91846"/>
                  </a:cubicBezTo>
                  <a:cubicBezTo>
                    <a:pt x="405612" y="86766"/>
                    <a:pt x="405346" y="78804"/>
                    <a:pt x="400266" y="74054"/>
                  </a:cubicBezTo>
                  <a:lnTo>
                    <a:pt x="325907" y="0"/>
                  </a:lnTo>
                  <a:lnTo>
                    <a:pt x="197294" y="19799"/>
                  </a:lnTo>
                  <a:lnTo>
                    <a:pt x="137922" y="59411"/>
                  </a:lnTo>
                  <a:lnTo>
                    <a:pt x="76136" y="141757"/>
                  </a:lnTo>
                  <a:cubicBezTo>
                    <a:pt x="73101" y="145796"/>
                    <a:pt x="67602" y="147104"/>
                    <a:pt x="63068" y="144843"/>
                  </a:cubicBezTo>
                  <a:lnTo>
                    <a:pt x="27038" y="126771"/>
                  </a:lnTo>
                  <a:cubicBezTo>
                    <a:pt x="22796" y="124638"/>
                    <a:pt x="17856" y="124384"/>
                    <a:pt x="13424" y="126073"/>
                  </a:cubicBezTo>
                  <a:cubicBezTo>
                    <a:pt x="8674" y="127927"/>
                    <a:pt x="4966" y="131750"/>
                    <a:pt x="3251" y="136550"/>
                  </a:cubicBezTo>
                  <a:cubicBezTo>
                    <a:pt x="0" y="144666"/>
                    <a:pt x="3759" y="153911"/>
                    <a:pt x="11760" y="157455"/>
                  </a:cubicBezTo>
                  <a:close/>
                </a:path>
              </a:pathLst>
            </a:custGeom>
            <a:ln w="635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12" name="Shape 28038"/>
            <p:cNvSpPr/>
            <p:nvPr/>
          </p:nvSpPr>
          <p:spPr>
            <a:xfrm>
              <a:off x="6849402" y="164839"/>
              <a:ext cx="136144" cy="20942"/>
            </a:xfrm>
            <a:custGeom>
              <a:avLst/>
              <a:gdLst/>
              <a:ahLst/>
              <a:cxnLst/>
              <a:rect l="0" t="0" r="0" b="0"/>
              <a:pathLst>
                <a:path w="136144" h="20942">
                  <a:moveTo>
                    <a:pt x="0" y="0"/>
                  </a:moveTo>
                  <a:lnTo>
                    <a:pt x="136144" y="0"/>
                  </a:lnTo>
                  <a:lnTo>
                    <a:pt x="136144"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13" name="Shape 28039"/>
            <p:cNvSpPr/>
            <p:nvPr/>
          </p:nvSpPr>
          <p:spPr>
            <a:xfrm>
              <a:off x="7006501" y="164839"/>
              <a:ext cx="20942" cy="20942"/>
            </a:xfrm>
            <a:custGeom>
              <a:avLst/>
              <a:gdLst/>
              <a:ahLst/>
              <a:cxnLst/>
              <a:rect l="0" t="0" r="0" b="0"/>
              <a:pathLst>
                <a:path w="20942" h="20942">
                  <a:moveTo>
                    <a:pt x="0" y="0"/>
                  </a:moveTo>
                  <a:lnTo>
                    <a:pt x="20942" y="0"/>
                  </a:lnTo>
                  <a:lnTo>
                    <a:pt x="20942"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14" name="Shape 28040"/>
            <p:cNvSpPr/>
            <p:nvPr/>
          </p:nvSpPr>
          <p:spPr>
            <a:xfrm>
              <a:off x="6922720" y="248620"/>
              <a:ext cx="20942" cy="20942"/>
            </a:xfrm>
            <a:custGeom>
              <a:avLst/>
              <a:gdLst/>
              <a:ahLst/>
              <a:cxnLst/>
              <a:rect l="0" t="0" r="0" b="0"/>
              <a:pathLst>
                <a:path w="20942" h="20942">
                  <a:moveTo>
                    <a:pt x="0" y="0"/>
                  </a:moveTo>
                  <a:lnTo>
                    <a:pt x="20942" y="0"/>
                  </a:lnTo>
                  <a:lnTo>
                    <a:pt x="20942"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15" name="Shape 28041"/>
            <p:cNvSpPr/>
            <p:nvPr/>
          </p:nvSpPr>
          <p:spPr>
            <a:xfrm>
              <a:off x="6964604" y="248620"/>
              <a:ext cx="83782" cy="20942"/>
            </a:xfrm>
            <a:custGeom>
              <a:avLst/>
              <a:gdLst/>
              <a:ahLst/>
              <a:cxnLst/>
              <a:rect l="0" t="0" r="0" b="0"/>
              <a:pathLst>
                <a:path w="83782" h="20942">
                  <a:moveTo>
                    <a:pt x="0" y="0"/>
                  </a:moveTo>
                  <a:lnTo>
                    <a:pt x="83782" y="0"/>
                  </a:lnTo>
                  <a:lnTo>
                    <a:pt x="83782"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16" name="Shape 28042"/>
            <p:cNvSpPr/>
            <p:nvPr/>
          </p:nvSpPr>
          <p:spPr>
            <a:xfrm>
              <a:off x="6891300" y="332402"/>
              <a:ext cx="104724" cy="20942"/>
            </a:xfrm>
            <a:custGeom>
              <a:avLst/>
              <a:gdLst/>
              <a:ahLst/>
              <a:cxnLst/>
              <a:rect l="0" t="0" r="0" b="0"/>
              <a:pathLst>
                <a:path w="104724" h="20942">
                  <a:moveTo>
                    <a:pt x="0" y="0"/>
                  </a:moveTo>
                  <a:lnTo>
                    <a:pt x="104724" y="0"/>
                  </a:lnTo>
                  <a:lnTo>
                    <a:pt x="104724"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17" name="Shape 28043"/>
            <p:cNvSpPr/>
            <p:nvPr/>
          </p:nvSpPr>
          <p:spPr>
            <a:xfrm>
              <a:off x="6849415" y="416185"/>
              <a:ext cx="178029" cy="20942"/>
            </a:xfrm>
            <a:custGeom>
              <a:avLst/>
              <a:gdLst/>
              <a:ahLst/>
              <a:cxnLst/>
              <a:rect l="0" t="0" r="0" b="0"/>
              <a:pathLst>
                <a:path w="178029" h="20942">
                  <a:moveTo>
                    <a:pt x="0" y="0"/>
                  </a:moveTo>
                  <a:lnTo>
                    <a:pt x="178029" y="0"/>
                  </a:lnTo>
                  <a:lnTo>
                    <a:pt x="178029"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18" name="Shape 28044"/>
            <p:cNvSpPr/>
            <p:nvPr/>
          </p:nvSpPr>
          <p:spPr>
            <a:xfrm>
              <a:off x="6922720" y="499966"/>
              <a:ext cx="83782" cy="20942"/>
            </a:xfrm>
            <a:custGeom>
              <a:avLst/>
              <a:gdLst/>
              <a:ahLst/>
              <a:cxnLst/>
              <a:rect l="0" t="0" r="0" b="0"/>
              <a:pathLst>
                <a:path w="83782" h="20942">
                  <a:moveTo>
                    <a:pt x="0" y="0"/>
                  </a:moveTo>
                  <a:lnTo>
                    <a:pt x="83782" y="0"/>
                  </a:lnTo>
                  <a:lnTo>
                    <a:pt x="83782"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19" name="Shape 28045"/>
            <p:cNvSpPr/>
            <p:nvPr/>
          </p:nvSpPr>
          <p:spPr>
            <a:xfrm>
              <a:off x="7027443" y="499966"/>
              <a:ext cx="20942" cy="20942"/>
            </a:xfrm>
            <a:custGeom>
              <a:avLst/>
              <a:gdLst/>
              <a:ahLst/>
              <a:cxnLst/>
              <a:rect l="0" t="0" r="0" b="0"/>
              <a:pathLst>
                <a:path w="20942" h="20942">
                  <a:moveTo>
                    <a:pt x="0" y="0"/>
                  </a:moveTo>
                  <a:lnTo>
                    <a:pt x="20942" y="0"/>
                  </a:lnTo>
                  <a:lnTo>
                    <a:pt x="20942"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20" name="Shape 28046"/>
            <p:cNvSpPr/>
            <p:nvPr/>
          </p:nvSpPr>
          <p:spPr>
            <a:xfrm>
              <a:off x="6954139" y="583748"/>
              <a:ext cx="73304" cy="20942"/>
            </a:xfrm>
            <a:custGeom>
              <a:avLst/>
              <a:gdLst/>
              <a:ahLst/>
              <a:cxnLst/>
              <a:rect l="0" t="0" r="0" b="0"/>
              <a:pathLst>
                <a:path w="73304" h="20942">
                  <a:moveTo>
                    <a:pt x="0" y="0"/>
                  </a:moveTo>
                  <a:lnTo>
                    <a:pt x="73304" y="0"/>
                  </a:lnTo>
                  <a:lnTo>
                    <a:pt x="73304" y="20942"/>
                  </a:lnTo>
                  <a:lnTo>
                    <a:pt x="0" y="20942"/>
                  </a:lnTo>
                  <a:lnTo>
                    <a:pt x="0" y="0"/>
                  </a:lnTo>
                </a:path>
              </a:pathLst>
            </a:custGeom>
            <a:ln w="6350" cap="flat">
              <a:miter lim="127000"/>
            </a:ln>
          </p:spPr>
          <p:style>
            <a:lnRef idx="1">
              <a:srgbClr val="FFFEFD"/>
            </a:lnRef>
            <a:fillRef idx="1">
              <a:srgbClr val="FFFEFD"/>
            </a:fillRef>
            <a:effectRef idx="0">
              <a:scrgbClr r="0" g="0" b="0"/>
            </a:effectRef>
            <a:fontRef idx="none"/>
          </p:style>
          <p:txBody>
            <a:bodyPr/>
            <a:lstStyle/>
            <a:p>
              <a:endParaRPr lang="ru-RU"/>
            </a:p>
          </p:txBody>
        </p:sp>
        <p:sp>
          <p:nvSpPr>
            <p:cNvPr id="21" name="Shape 3472"/>
            <p:cNvSpPr/>
            <p:nvPr/>
          </p:nvSpPr>
          <p:spPr>
            <a:xfrm>
              <a:off x="6514282" y="102005"/>
              <a:ext cx="53601" cy="114383"/>
            </a:xfrm>
            <a:custGeom>
              <a:avLst/>
              <a:gdLst/>
              <a:ahLst/>
              <a:cxnLst/>
              <a:rect l="0" t="0" r="0" b="0"/>
              <a:pathLst>
                <a:path w="53601" h="114383">
                  <a:moveTo>
                    <a:pt x="10478" y="0"/>
                  </a:moveTo>
                  <a:lnTo>
                    <a:pt x="53601" y="0"/>
                  </a:lnTo>
                  <a:lnTo>
                    <a:pt x="53601" y="20942"/>
                  </a:lnTo>
                  <a:lnTo>
                    <a:pt x="20942" y="20942"/>
                  </a:lnTo>
                  <a:lnTo>
                    <a:pt x="20942" y="31534"/>
                  </a:lnTo>
                  <a:lnTo>
                    <a:pt x="53601" y="37784"/>
                  </a:lnTo>
                  <a:lnTo>
                    <a:pt x="53601" y="59504"/>
                  </a:lnTo>
                  <a:lnTo>
                    <a:pt x="20942" y="52489"/>
                  </a:lnTo>
                  <a:lnTo>
                    <a:pt x="20942" y="57595"/>
                  </a:lnTo>
                  <a:cubicBezTo>
                    <a:pt x="20885" y="72720"/>
                    <a:pt x="30029" y="85731"/>
                    <a:pt x="43113" y="91324"/>
                  </a:cubicBezTo>
                  <a:lnTo>
                    <a:pt x="53601" y="93482"/>
                  </a:lnTo>
                  <a:lnTo>
                    <a:pt x="53601" y="114383"/>
                  </a:lnTo>
                  <a:lnTo>
                    <a:pt x="35179" y="110664"/>
                  </a:lnTo>
                  <a:cubicBezTo>
                    <a:pt x="14509" y="101921"/>
                    <a:pt x="0" y="81455"/>
                    <a:pt x="0" y="57595"/>
                  </a:cubicBezTo>
                  <a:lnTo>
                    <a:pt x="0" y="10465"/>
                  </a:lnTo>
                  <a:cubicBezTo>
                    <a:pt x="0" y="4686"/>
                    <a:pt x="4687" y="0"/>
                    <a:pt x="1047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3473"/>
            <p:cNvSpPr/>
            <p:nvPr/>
          </p:nvSpPr>
          <p:spPr>
            <a:xfrm>
              <a:off x="6567883" y="102005"/>
              <a:ext cx="61601" cy="115189"/>
            </a:xfrm>
            <a:custGeom>
              <a:avLst/>
              <a:gdLst/>
              <a:ahLst/>
              <a:cxnLst/>
              <a:rect l="0" t="0" r="0" b="0"/>
              <a:pathLst>
                <a:path w="61601" h="115189">
                  <a:moveTo>
                    <a:pt x="0" y="0"/>
                  </a:moveTo>
                  <a:lnTo>
                    <a:pt x="3994" y="0"/>
                  </a:lnTo>
                  <a:cubicBezTo>
                    <a:pt x="35807" y="0"/>
                    <a:pt x="61601" y="25781"/>
                    <a:pt x="61601" y="57595"/>
                  </a:cubicBezTo>
                  <a:cubicBezTo>
                    <a:pt x="61601" y="89408"/>
                    <a:pt x="35807" y="115189"/>
                    <a:pt x="3994" y="115189"/>
                  </a:cubicBezTo>
                  <a:lnTo>
                    <a:pt x="0" y="114383"/>
                  </a:lnTo>
                  <a:lnTo>
                    <a:pt x="0" y="93482"/>
                  </a:lnTo>
                  <a:lnTo>
                    <a:pt x="3715" y="94247"/>
                  </a:lnTo>
                  <a:cubicBezTo>
                    <a:pt x="15018" y="94285"/>
                    <a:pt x="25711" y="89090"/>
                    <a:pt x="32658" y="80175"/>
                  </a:cubicBezTo>
                  <a:cubicBezTo>
                    <a:pt x="23940" y="71558"/>
                    <a:pt x="13738" y="64773"/>
                    <a:pt x="2653" y="60074"/>
                  </a:cubicBezTo>
                  <a:lnTo>
                    <a:pt x="0" y="59504"/>
                  </a:lnTo>
                  <a:lnTo>
                    <a:pt x="0" y="37784"/>
                  </a:lnTo>
                  <a:lnTo>
                    <a:pt x="6296" y="38989"/>
                  </a:lnTo>
                  <a:cubicBezTo>
                    <a:pt x="18672" y="43644"/>
                    <a:pt x="30257" y="50400"/>
                    <a:pt x="40506" y="59055"/>
                  </a:cubicBezTo>
                  <a:cubicBezTo>
                    <a:pt x="40506" y="58560"/>
                    <a:pt x="40659" y="58103"/>
                    <a:pt x="40659" y="57595"/>
                  </a:cubicBezTo>
                  <a:cubicBezTo>
                    <a:pt x="40659" y="37351"/>
                    <a:pt x="24238" y="20942"/>
                    <a:pt x="3994" y="20942"/>
                  </a:cubicBezTo>
                  <a:lnTo>
                    <a:pt x="0" y="2094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3474"/>
            <p:cNvSpPr/>
            <p:nvPr/>
          </p:nvSpPr>
          <p:spPr>
            <a:xfrm>
              <a:off x="6514282" y="102005"/>
              <a:ext cx="115201" cy="115189"/>
            </a:xfrm>
            <a:custGeom>
              <a:avLst/>
              <a:gdLst/>
              <a:ahLst/>
              <a:cxnLst/>
              <a:rect l="0" t="0" r="0" b="0"/>
              <a:pathLst>
                <a:path w="115201" h="115189">
                  <a:moveTo>
                    <a:pt x="0" y="57595"/>
                  </a:moveTo>
                  <a:lnTo>
                    <a:pt x="0" y="10465"/>
                  </a:lnTo>
                  <a:cubicBezTo>
                    <a:pt x="0" y="4686"/>
                    <a:pt x="4687" y="0"/>
                    <a:pt x="10478" y="0"/>
                  </a:cubicBezTo>
                  <a:lnTo>
                    <a:pt x="57594" y="0"/>
                  </a:lnTo>
                  <a:cubicBezTo>
                    <a:pt x="89408" y="0"/>
                    <a:pt x="115201" y="25781"/>
                    <a:pt x="115201" y="57595"/>
                  </a:cubicBezTo>
                  <a:cubicBezTo>
                    <a:pt x="115201" y="89408"/>
                    <a:pt x="89408" y="115189"/>
                    <a:pt x="57594" y="115189"/>
                  </a:cubicBezTo>
                  <a:cubicBezTo>
                    <a:pt x="25794" y="115189"/>
                    <a:pt x="0" y="89408"/>
                    <a:pt x="0" y="57595"/>
                  </a:cubicBezTo>
                  <a:close/>
                </a:path>
              </a:pathLst>
            </a:custGeom>
            <a:ln w="635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24" name="Shape 3475"/>
            <p:cNvSpPr/>
            <p:nvPr/>
          </p:nvSpPr>
          <p:spPr>
            <a:xfrm>
              <a:off x="6535225" y="122947"/>
              <a:ext cx="73317" cy="38113"/>
            </a:xfrm>
            <a:custGeom>
              <a:avLst/>
              <a:gdLst/>
              <a:ahLst/>
              <a:cxnLst/>
              <a:rect l="0" t="0" r="0" b="0"/>
              <a:pathLst>
                <a:path w="73317" h="38113">
                  <a:moveTo>
                    <a:pt x="36652" y="0"/>
                  </a:moveTo>
                  <a:lnTo>
                    <a:pt x="0" y="0"/>
                  </a:lnTo>
                  <a:lnTo>
                    <a:pt x="0" y="10592"/>
                  </a:lnTo>
                  <a:cubicBezTo>
                    <a:pt x="26822" y="11087"/>
                    <a:pt x="52667" y="20803"/>
                    <a:pt x="73165" y="38113"/>
                  </a:cubicBezTo>
                  <a:cubicBezTo>
                    <a:pt x="73165" y="37617"/>
                    <a:pt x="73317" y="37160"/>
                    <a:pt x="73317" y="36652"/>
                  </a:cubicBezTo>
                  <a:cubicBezTo>
                    <a:pt x="73317" y="16408"/>
                    <a:pt x="56897" y="0"/>
                    <a:pt x="36652" y="0"/>
                  </a:cubicBezTo>
                  <a:close/>
                </a:path>
              </a:pathLst>
            </a:custGeom>
            <a:ln w="635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25" name="Shape 3476"/>
            <p:cNvSpPr/>
            <p:nvPr/>
          </p:nvSpPr>
          <p:spPr>
            <a:xfrm>
              <a:off x="6535149" y="154494"/>
              <a:ext cx="65392" cy="41796"/>
            </a:xfrm>
            <a:custGeom>
              <a:avLst/>
              <a:gdLst/>
              <a:ahLst/>
              <a:cxnLst/>
              <a:rect l="0" t="0" r="0" b="0"/>
              <a:pathLst>
                <a:path w="65392" h="41796">
                  <a:moveTo>
                    <a:pt x="65392" y="27686"/>
                  </a:moveTo>
                  <a:cubicBezTo>
                    <a:pt x="47955" y="10452"/>
                    <a:pt x="24587" y="546"/>
                    <a:pt x="76" y="0"/>
                  </a:cubicBezTo>
                  <a:lnTo>
                    <a:pt x="76" y="5105"/>
                  </a:lnTo>
                  <a:cubicBezTo>
                    <a:pt x="0" y="25273"/>
                    <a:pt x="16281" y="41681"/>
                    <a:pt x="36449" y="41758"/>
                  </a:cubicBezTo>
                  <a:cubicBezTo>
                    <a:pt x="47752" y="41796"/>
                    <a:pt x="58445" y="36601"/>
                    <a:pt x="65392" y="27686"/>
                  </a:cubicBezTo>
                  <a:close/>
                </a:path>
              </a:pathLst>
            </a:custGeom>
            <a:ln w="635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26" name="Rectangle 3477"/>
            <p:cNvSpPr/>
            <p:nvPr/>
          </p:nvSpPr>
          <p:spPr>
            <a:xfrm>
              <a:off x="101436" y="925066"/>
              <a:ext cx="9338647" cy="595084"/>
            </a:xfrm>
            <a:prstGeom prst="rect">
              <a:avLst/>
            </a:prstGeom>
            <a:ln>
              <a:noFill/>
            </a:ln>
          </p:spPr>
          <p:txBody>
            <a:bodyPr vert="horz" lIns="0" tIns="0" rIns="0" bIns="0" rtlCol="0">
              <a:noAutofit/>
            </a:bodyPr>
            <a:lstStyle/>
            <a:p>
              <a:pPr>
                <a:lnSpc>
                  <a:spcPts val="1700"/>
                </a:lnSpc>
              </a:pPr>
              <a:r>
                <a:rPr lang="ru-RU" spc="-45" dirty="0" smtClean="0">
                  <a:solidFill>
                    <a:srgbClr val="181717"/>
                  </a:solidFill>
                  <a:effectLst/>
                  <a:latin typeface="Calibri" panose="020F0502020204030204" pitchFamily="34" charset="0"/>
                  <a:ea typeface="Calibri" panose="020F0502020204030204" pitchFamily="34" charset="0"/>
                </a:rPr>
                <a:t>В</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аппарате</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Правительства</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поддерживается</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и</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развивается</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спортивная</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жизнь</a:t>
              </a:r>
              <a:r>
                <a:rPr lang="ru-RU" spc="10" dirty="0" smtClean="0">
                  <a:solidFill>
                    <a:srgbClr val="181717"/>
                  </a:solidFill>
                  <a:effectLst/>
                  <a:latin typeface="Calibri" panose="020F0502020204030204" pitchFamily="34" charset="0"/>
                  <a:ea typeface="Calibri" panose="020F0502020204030204" pitchFamily="34" charset="0"/>
                </a:rPr>
                <a:t> </a:t>
              </a:r>
              <a:r>
                <a:rPr lang="ru-RU" spc="-45" dirty="0" smtClean="0">
                  <a:solidFill>
                    <a:srgbClr val="181717"/>
                  </a:solidFill>
                  <a:effectLst/>
                  <a:latin typeface="Calibri" panose="020F0502020204030204" pitchFamily="34" charset="0"/>
                  <a:ea typeface="Calibri" panose="020F0502020204030204" pitchFamily="34" charset="0"/>
                </a:rPr>
                <a:t>сотрудников.</a:t>
              </a:r>
            </a:p>
            <a:p>
              <a:pPr>
                <a:lnSpc>
                  <a:spcPts val="1700"/>
                </a:lnSpc>
              </a:pPr>
              <a:r>
                <a:rPr lang="ru-RU" spc="-40" dirty="0" smtClean="0">
                  <a:solidFill>
                    <a:srgbClr val="181717"/>
                  </a:solidFill>
                  <a:latin typeface="Calibri" panose="020F0502020204030204" pitchFamily="34" charset="0"/>
                  <a:ea typeface="Calibri" panose="020F0502020204030204" pitchFamily="34" charset="0"/>
                </a:rPr>
                <a:t>В</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настоящее</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время</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в</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аппарате</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Правительства</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существуют</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следующие</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возможности</a:t>
              </a:r>
              <a:r>
                <a:rPr lang="ru-RU" spc="30" dirty="0" smtClean="0">
                  <a:solidFill>
                    <a:srgbClr val="181717"/>
                  </a:solidFill>
                  <a:latin typeface="Calibri" panose="020F0502020204030204" pitchFamily="34" charset="0"/>
                  <a:ea typeface="Calibri" panose="020F0502020204030204" pitchFamily="34" charset="0"/>
                </a:rPr>
                <a:t> </a:t>
              </a:r>
              <a:r>
                <a:rPr lang="ru-RU" spc="-40" dirty="0" smtClean="0">
                  <a:solidFill>
                    <a:srgbClr val="181717"/>
                  </a:solidFill>
                  <a:latin typeface="Calibri" panose="020F0502020204030204" pitchFamily="34" charset="0"/>
                  <a:ea typeface="Calibri" panose="020F0502020204030204" pitchFamily="34" charset="0"/>
                </a:rPr>
                <a:t>участия в спортивных мероприятиях</a:t>
              </a:r>
              <a:endParaRPr lang="ru-RU" dirty="0" smtClean="0">
                <a:solidFill>
                  <a:srgbClr val="000000"/>
                </a:solidFill>
                <a:latin typeface="Calibri" panose="020F0502020204030204" pitchFamily="34" charset="0"/>
                <a:ea typeface="Calibri" panose="020F0502020204030204" pitchFamily="34" charset="0"/>
              </a:endParaRPr>
            </a:p>
            <a:p>
              <a:pPr>
                <a:lnSpc>
                  <a:spcPts val="1700"/>
                </a:lnSpc>
              </a:pP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27" name="Rectangle 3478"/>
            <p:cNvSpPr/>
            <p:nvPr/>
          </p:nvSpPr>
          <p:spPr>
            <a:xfrm>
              <a:off x="326046" y="1201785"/>
              <a:ext cx="9264200" cy="22227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30" name="Shape 3481"/>
            <p:cNvSpPr/>
            <p:nvPr/>
          </p:nvSpPr>
          <p:spPr>
            <a:xfrm>
              <a:off x="-471703" y="5367801"/>
              <a:ext cx="4240609" cy="711022"/>
            </a:xfrm>
            <a:custGeom>
              <a:avLst/>
              <a:gdLst/>
              <a:ahLst/>
              <a:cxnLst/>
              <a:rect l="0" t="0" r="0" b="0"/>
              <a:pathLst>
                <a:path w="3436640" h="711022">
                  <a:moveTo>
                    <a:pt x="90598" y="0"/>
                  </a:moveTo>
                  <a:lnTo>
                    <a:pt x="3346042" y="0"/>
                  </a:lnTo>
                  <a:lnTo>
                    <a:pt x="3381201" y="7146"/>
                  </a:lnTo>
                  <a:cubicBezTo>
                    <a:pt x="3402870" y="16352"/>
                    <a:pt x="3420290" y="33773"/>
                    <a:pt x="3429497" y="55442"/>
                  </a:cubicBezTo>
                  <a:lnTo>
                    <a:pt x="3436640" y="90589"/>
                  </a:lnTo>
                  <a:lnTo>
                    <a:pt x="3436640" y="620432"/>
                  </a:lnTo>
                  <a:lnTo>
                    <a:pt x="3429497" y="655580"/>
                  </a:lnTo>
                  <a:cubicBezTo>
                    <a:pt x="3420290" y="677249"/>
                    <a:pt x="3402870" y="694669"/>
                    <a:pt x="3381201" y="703876"/>
                  </a:cubicBezTo>
                  <a:lnTo>
                    <a:pt x="3346040" y="711022"/>
                  </a:lnTo>
                  <a:lnTo>
                    <a:pt x="90600" y="711022"/>
                  </a:lnTo>
                  <a:lnTo>
                    <a:pt x="55439" y="703876"/>
                  </a:lnTo>
                  <a:cubicBezTo>
                    <a:pt x="33771" y="694669"/>
                    <a:pt x="16350" y="677249"/>
                    <a:pt x="7144" y="655580"/>
                  </a:cubicBezTo>
                  <a:lnTo>
                    <a:pt x="0" y="620433"/>
                  </a:lnTo>
                  <a:lnTo>
                    <a:pt x="0" y="90589"/>
                  </a:lnTo>
                  <a:lnTo>
                    <a:pt x="7144" y="55442"/>
                  </a:lnTo>
                  <a:cubicBezTo>
                    <a:pt x="16350" y="33773"/>
                    <a:pt x="33771" y="16352"/>
                    <a:pt x="55439" y="7146"/>
                  </a:cubicBezTo>
                  <a:lnTo>
                    <a:pt x="90598" y="0"/>
                  </a:ln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31" name="Shape 3482"/>
            <p:cNvSpPr/>
            <p:nvPr/>
          </p:nvSpPr>
          <p:spPr>
            <a:xfrm>
              <a:off x="-530736" y="5349595"/>
              <a:ext cx="4270959" cy="711035"/>
            </a:xfrm>
            <a:custGeom>
              <a:avLst/>
              <a:gdLst/>
              <a:ahLst/>
              <a:cxnLst/>
              <a:rect l="0" t="0" r="0" b="0"/>
              <a:pathLst>
                <a:path w="3436658" h="711035">
                  <a:moveTo>
                    <a:pt x="3346018" y="711035"/>
                  </a:moveTo>
                  <a:lnTo>
                    <a:pt x="90640" y="711035"/>
                  </a:lnTo>
                  <a:cubicBezTo>
                    <a:pt x="40792" y="711035"/>
                    <a:pt x="0" y="670242"/>
                    <a:pt x="0" y="620395"/>
                  </a:cubicBezTo>
                  <a:lnTo>
                    <a:pt x="0" y="90640"/>
                  </a:lnTo>
                  <a:cubicBezTo>
                    <a:pt x="0" y="40792"/>
                    <a:pt x="40792" y="0"/>
                    <a:pt x="90640" y="0"/>
                  </a:cubicBezTo>
                  <a:lnTo>
                    <a:pt x="3346018" y="0"/>
                  </a:lnTo>
                  <a:cubicBezTo>
                    <a:pt x="3395866" y="0"/>
                    <a:pt x="3436658" y="40792"/>
                    <a:pt x="3436658" y="90640"/>
                  </a:cubicBezTo>
                  <a:lnTo>
                    <a:pt x="3436658" y="620395"/>
                  </a:lnTo>
                  <a:cubicBezTo>
                    <a:pt x="3436658" y="670242"/>
                    <a:pt x="3395866" y="711035"/>
                    <a:pt x="3346018" y="711035"/>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2" name="Shape 3483"/>
            <p:cNvSpPr/>
            <p:nvPr/>
          </p:nvSpPr>
          <p:spPr>
            <a:xfrm>
              <a:off x="3927318" y="5300022"/>
              <a:ext cx="5212207" cy="1464766"/>
            </a:xfrm>
            <a:custGeom>
              <a:avLst/>
              <a:gdLst/>
              <a:ahLst/>
              <a:cxnLst/>
              <a:rect l="0" t="0" r="0" b="0"/>
              <a:pathLst>
                <a:path w="3436632" h="1464766">
                  <a:moveTo>
                    <a:pt x="90627" y="0"/>
                  </a:moveTo>
                  <a:lnTo>
                    <a:pt x="3346005" y="0"/>
                  </a:lnTo>
                  <a:cubicBezTo>
                    <a:pt x="3395853" y="0"/>
                    <a:pt x="3436632" y="40780"/>
                    <a:pt x="3436632" y="90627"/>
                  </a:cubicBezTo>
                  <a:lnTo>
                    <a:pt x="3436632" y="1374127"/>
                  </a:lnTo>
                  <a:cubicBezTo>
                    <a:pt x="3436632" y="1411513"/>
                    <a:pt x="3413693" y="1443805"/>
                    <a:pt x="3381195" y="1457615"/>
                  </a:cubicBezTo>
                  <a:lnTo>
                    <a:pt x="3346013" y="1464766"/>
                  </a:lnTo>
                  <a:lnTo>
                    <a:pt x="90619" y="1464766"/>
                  </a:lnTo>
                  <a:lnTo>
                    <a:pt x="55435" y="1457615"/>
                  </a:lnTo>
                  <a:cubicBezTo>
                    <a:pt x="33767" y="1448409"/>
                    <a:pt x="16346" y="1430988"/>
                    <a:pt x="7139" y="1409319"/>
                  </a:cubicBezTo>
                  <a:lnTo>
                    <a:pt x="0" y="1374192"/>
                  </a:lnTo>
                  <a:lnTo>
                    <a:pt x="0" y="90562"/>
                  </a:lnTo>
                  <a:lnTo>
                    <a:pt x="7139" y="55437"/>
                  </a:lnTo>
                  <a:cubicBezTo>
                    <a:pt x="20949" y="22939"/>
                    <a:pt x="53241" y="0"/>
                    <a:pt x="90627"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33" name="Shape 3484"/>
            <p:cNvSpPr/>
            <p:nvPr/>
          </p:nvSpPr>
          <p:spPr>
            <a:xfrm>
              <a:off x="3782211" y="5349602"/>
              <a:ext cx="5357312" cy="1464767"/>
            </a:xfrm>
            <a:custGeom>
              <a:avLst/>
              <a:gdLst/>
              <a:ahLst/>
              <a:cxnLst/>
              <a:rect l="0" t="0" r="0" b="0"/>
              <a:pathLst>
                <a:path w="3436645" h="1464767">
                  <a:moveTo>
                    <a:pt x="3346018" y="1464767"/>
                  </a:moveTo>
                  <a:lnTo>
                    <a:pt x="90640" y="1464767"/>
                  </a:lnTo>
                  <a:cubicBezTo>
                    <a:pt x="40792" y="1464767"/>
                    <a:pt x="0" y="1423975"/>
                    <a:pt x="0" y="1374127"/>
                  </a:cubicBezTo>
                  <a:lnTo>
                    <a:pt x="0" y="90627"/>
                  </a:lnTo>
                  <a:cubicBezTo>
                    <a:pt x="0" y="40780"/>
                    <a:pt x="40792" y="0"/>
                    <a:pt x="90640" y="0"/>
                  </a:cubicBezTo>
                  <a:lnTo>
                    <a:pt x="3346018" y="0"/>
                  </a:lnTo>
                  <a:cubicBezTo>
                    <a:pt x="3395866" y="0"/>
                    <a:pt x="3436645" y="40780"/>
                    <a:pt x="3436645" y="90627"/>
                  </a:cubicBezTo>
                  <a:lnTo>
                    <a:pt x="3436645" y="1374127"/>
                  </a:lnTo>
                  <a:cubicBezTo>
                    <a:pt x="3436645" y="1423975"/>
                    <a:pt x="3395866" y="1464767"/>
                    <a:pt x="3346018" y="1464767"/>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4" name="Shape 3485"/>
            <p:cNvSpPr/>
            <p:nvPr/>
          </p:nvSpPr>
          <p:spPr>
            <a:xfrm>
              <a:off x="-530736" y="6103335"/>
              <a:ext cx="4240609" cy="711033"/>
            </a:xfrm>
            <a:custGeom>
              <a:avLst/>
              <a:gdLst/>
              <a:ahLst/>
              <a:cxnLst/>
              <a:rect l="0" t="0" r="0" b="0"/>
              <a:pathLst>
                <a:path w="3436640" h="711033">
                  <a:moveTo>
                    <a:pt x="90631" y="0"/>
                  </a:moveTo>
                  <a:lnTo>
                    <a:pt x="3346009" y="0"/>
                  </a:lnTo>
                  <a:cubicBezTo>
                    <a:pt x="3383395" y="0"/>
                    <a:pt x="3415687" y="22939"/>
                    <a:pt x="3429497" y="55437"/>
                  </a:cubicBezTo>
                  <a:lnTo>
                    <a:pt x="3436640" y="90583"/>
                  </a:lnTo>
                  <a:lnTo>
                    <a:pt x="3436640" y="620439"/>
                  </a:lnTo>
                  <a:lnTo>
                    <a:pt x="3429497" y="655587"/>
                  </a:lnTo>
                  <a:cubicBezTo>
                    <a:pt x="3420290" y="677256"/>
                    <a:pt x="3402870" y="694676"/>
                    <a:pt x="3381201" y="703883"/>
                  </a:cubicBezTo>
                  <a:lnTo>
                    <a:pt x="3346017" y="711033"/>
                  </a:lnTo>
                  <a:lnTo>
                    <a:pt x="90623" y="711033"/>
                  </a:lnTo>
                  <a:lnTo>
                    <a:pt x="55439" y="703883"/>
                  </a:lnTo>
                  <a:cubicBezTo>
                    <a:pt x="33771" y="694676"/>
                    <a:pt x="16350" y="677256"/>
                    <a:pt x="7144" y="655587"/>
                  </a:cubicBezTo>
                  <a:lnTo>
                    <a:pt x="0" y="620439"/>
                  </a:lnTo>
                  <a:lnTo>
                    <a:pt x="0" y="90583"/>
                  </a:lnTo>
                  <a:lnTo>
                    <a:pt x="7144" y="55437"/>
                  </a:lnTo>
                  <a:cubicBezTo>
                    <a:pt x="20953" y="22939"/>
                    <a:pt x="53245" y="0"/>
                    <a:pt x="90631" y="0"/>
                  </a:cubicBezTo>
                  <a:close/>
                </a:path>
              </a:pathLst>
            </a:custGeom>
            <a:ln w="0" cap="flat">
              <a:miter lim="127000"/>
            </a:ln>
          </p:spPr>
          <p:style>
            <a:lnRef idx="0">
              <a:srgbClr val="000000">
                <a:alpha val="0"/>
              </a:srgbClr>
            </a:lnRef>
            <a:fillRef idx="1">
              <a:srgbClr val="F7AB45"/>
            </a:fillRef>
            <a:effectRef idx="0">
              <a:scrgbClr r="0" g="0" b="0"/>
            </a:effectRef>
            <a:fontRef idx="none"/>
          </p:style>
          <p:txBody>
            <a:bodyPr/>
            <a:lstStyle/>
            <a:p>
              <a:endParaRPr lang="ru-RU"/>
            </a:p>
          </p:txBody>
        </p:sp>
        <p:sp>
          <p:nvSpPr>
            <p:cNvPr id="35" name="Shape 3486"/>
            <p:cNvSpPr/>
            <p:nvPr/>
          </p:nvSpPr>
          <p:spPr>
            <a:xfrm>
              <a:off x="-530736" y="6103335"/>
              <a:ext cx="4240618" cy="711035"/>
            </a:xfrm>
            <a:custGeom>
              <a:avLst/>
              <a:gdLst/>
              <a:ahLst/>
              <a:cxnLst/>
              <a:rect l="0" t="0" r="0" b="0"/>
              <a:pathLst>
                <a:path w="3436658" h="711035">
                  <a:moveTo>
                    <a:pt x="3346018" y="711035"/>
                  </a:moveTo>
                  <a:lnTo>
                    <a:pt x="90640" y="711035"/>
                  </a:lnTo>
                  <a:cubicBezTo>
                    <a:pt x="40792" y="711035"/>
                    <a:pt x="0" y="670243"/>
                    <a:pt x="0" y="620395"/>
                  </a:cubicBezTo>
                  <a:lnTo>
                    <a:pt x="0" y="90627"/>
                  </a:lnTo>
                  <a:cubicBezTo>
                    <a:pt x="0" y="40780"/>
                    <a:pt x="40792" y="0"/>
                    <a:pt x="90640" y="0"/>
                  </a:cubicBezTo>
                  <a:lnTo>
                    <a:pt x="3346018" y="0"/>
                  </a:lnTo>
                  <a:cubicBezTo>
                    <a:pt x="3395866" y="0"/>
                    <a:pt x="3436658" y="40780"/>
                    <a:pt x="3436658" y="90627"/>
                  </a:cubicBezTo>
                  <a:lnTo>
                    <a:pt x="3436658" y="620395"/>
                  </a:lnTo>
                  <a:cubicBezTo>
                    <a:pt x="3436658" y="670243"/>
                    <a:pt x="3395866" y="711035"/>
                    <a:pt x="3346018" y="711035"/>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6" name="Rectangle 3487"/>
            <p:cNvSpPr/>
            <p:nvPr/>
          </p:nvSpPr>
          <p:spPr>
            <a:xfrm>
              <a:off x="4257573" y="5740669"/>
              <a:ext cx="3532120" cy="297867"/>
            </a:xfrm>
            <a:prstGeom prst="rect">
              <a:avLst/>
            </a:prstGeom>
            <a:ln>
              <a:noFill/>
            </a:ln>
          </p:spPr>
          <p:txBody>
            <a:bodyPr vert="horz" lIns="0" tIns="0" rIns="0" bIns="0" rtlCol="0">
              <a:noAutofit/>
            </a:bodyPr>
            <a:lstStyle/>
            <a:p>
              <a:pPr>
                <a:lnSpc>
                  <a:spcPct val="107000"/>
                </a:lnSpc>
                <a:spcAft>
                  <a:spcPts val="800"/>
                </a:spcAft>
              </a:pPr>
              <a:r>
                <a:rPr lang="ru-RU" sz="1600" b="1" dirty="0" smtClean="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ru-RU" sz="1600" b="1" dirty="0" err="1" smtClean="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Командообразующие</a:t>
              </a:r>
              <a:r>
                <a:rPr lang="ru-RU" sz="1600" b="1" dirty="0" smtClean="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ru-RU" sz="1600"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тренинги</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37" name="Rectangle 3488"/>
            <p:cNvSpPr/>
            <p:nvPr/>
          </p:nvSpPr>
          <p:spPr>
            <a:xfrm>
              <a:off x="1116483" y="6204941"/>
              <a:ext cx="2327434" cy="197613"/>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Посещение бассейна</a:t>
              </a:r>
              <a:endParaRPr lang="ru-RU" sz="1100">
                <a:solidFill>
                  <a:srgbClr val="000000"/>
                </a:solidFill>
                <a:effectLst/>
                <a:latin typeface="Calibri" panose="020F0502020204030204" pitchFamily="34" charset="0"/>
                <a:ea typeface="Calibri" panose="020F0502020204030204" pitchFamily="34" charset="0"/>
              </a:endParaRPr>
            </a:p>
          </p:txBody>
        </p:sp>
        <p:sp>
          <p:nvSpPr>
            <p:cNvPr id="38" name="Rectangle 3489"/>
            <p:cNvSpPr/>
            <p:nvPr/>
          </p:nvSpPr>
          <p:spPr>
            <a:xfrm>
              <a:off x="478342" y="6383658"/>
              <a:ext cx="4082124" cy="197612"/>
            </a:xfrm>
            <a:prstGeom prst="rect">
              <a:avLst/>
            </a:prstGeom>
            <a:ln>
              <a:noFill/>
            </a:ln>
          </p:spPr>
          <p:txBody>
            <a:bodyPr vert="horz" lIns="0" tIns="0" rIns="0" bIns="0" rtlCol="0">
              <a:noAutofit/>
            </a:bodyPr>
            <a:lstStyle/>
            <a:p>
              <a:pPr>
                <a:lnSpc>
                  <a:spcPct val="107000"/>
                </a:lnSpc>
                <a:spcAft>
                  <a:spcPts val="800"/>
                </a:spcAft>
              </a:pPr>
              <a:r>
                <a:rPr lang="ru-RU" sz="1200"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в ГБУ ДО «Краевая детско-юношеская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39" name="Rectangle 3490"/>
            <p:cNvSpPr/>
            <p:nvPr/>
          </p:nvSpPr>
          <p:spPr>
            <a:xfrm>
              <a:off x="631790" y="6562374"/>
              <a:ext cx="3616719" cy="197612"/>
            </a:xfrm>
            <a:prstGeom prst="rect">
              <a:avLst/>
            </a:prstGeom>
            <a:ln>
              <a:noFill/>
            </a:ln>
          </p:spPr>
          <p:txBody>
            <a:bodyPr vert="horz" lIns="0" tIns="0" rIns="0" bIns="0" rtlCol="0">
              <a:noAutofit/>
            </a:bodyPr>
            <a:lstStyle/>
            <a:p>
              <a:pPr>
                <a:lnSpc>
                  <a:spcPct val="107000"/>
                </a:lnSpc>
                <a:spcAft>
                  <a:spcPts val="800"/>
                </a:spcAft>
              </a:pPr>
              <a:r>
                <a:rPr lang="ru-RU" sz="12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спортивная школа (комплексная)»</a:t>
              </a:r>
              <a:endParaRPr lang="ru-RU" sz="1100">
                <a:solidFill>
                  <a:srgbClr val="000000"/>
                </a:solidFill>
                <a:effectLst/>
                <a:latin typeface="Calibri" panose="020F0502020204030204" pitchFamily="34" charset="0"/>
                <a:ea typeface="Calibri" panose="020F0502020204030204" pitchFamily="34" charset="0"/>
              </a:endParaRPr>
            </a:p>
          </p:txBody>
        </p:sp>
        <p:sp>
          <p:nvSpPr>
            <p:cNvPr id="40" name="Rectangle 3491"/>
            <p:cNvSpPr/>
            <p:nvPr/>
          </p:nvSpPr>
          <p:spPr>
            <a:xfrm>
              <a:off x="-148597" y="5494138"/>
              <a:ext cx="3467691" cy="566492"/>
            </a:xfrm>
            <a:prstGeom prst="rect">
              <a:avLst/>
            </a:prstGeom>
            <a:ln>
              <a:noFill/>
            </a:ln>
          </p:spPr>
          <p:txBody>
            <a:bodyPr vert="horz" lIns="0" tIns="0" rIns="0" bIns="0" rtlCol="0">
              <a:noAutofit/>
            </a:bodyPr>
            <a:lstStyle/>
            <a:p>
              <a:pPr algn="ctr"/>
              <a:r>
                <a:rPr lang="ru-RU" sz="1400"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Корпоративные фитнес-карты </a:t>
              </a:r>
              <a:r>
                <a:rPr lang="ru-RU" sz="1400" b="1" dirty="0" smtClean="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клуба</a:t>
              </a:r>
            </a:p>
            <a:p>
              <a:pPr algn="ctr"/>
              <a:r>
                <a:rPr lang="ru-RU" sz="1400" b="1" dirty="0" smtClean="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 </a:t>
              </a:r>
              <a:r>
                <a:rPr lang="ru-RU" sz="1400" b="1" dirty="0">
                  <a:solidFill>
                    <a:srgbClr val="181717"/>
                  </a:solidFill>
                  <a:latin typeface="Century Gothic" panose="020B0502020202020204" pitchFamily="34" charset="0"/>
                  <a:ea typeface="Century Gothic" panose="020B0502020202020204" pitchFamily="34" charset="0"/>
                  <a:cs typeface="Century Gothic" panose="020B0502020202020204" pitchFamily="34" charset="0"/>
                </a:rPr>
                <a:t>ALEX FITNESS»</a:t>
              </a:r>
              <a:endParaRPr lang="ru-RU" sz="1400" b="1" dirty="0">
                <a:solidFill>
                  <a:srgbClr val="000000"/>
                </a:solidFill>
                <a:latin typeface="Calibri" panose="020F0502020204030204" pitchFamily="34" charset="0"/>
                <a:ea typeface="Calibri" panose="020F0502020204030204" pitchFamily="34" charset="0"/>
              </a:endParaRPr>
            </a:p>
            <a:p>
              <a:pPr>
                <a:lnSpc>
                  <a:spcPct val="107000"/>
                </a:lnSpc>
                <a:spcAft>
                  <a:spcPts val="800"/>
                </a:spcAft>
              </a:pPr>
              <a:r>
                <a:rPr lang="ru-RU" sz="1400" b="1" dirty="0" smtClean="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42" name="Shape 3493"/>
            <p:cNvSpPr/>
            <p:nvPr/>
          </p:nvSpPr>
          <p:spPr>
            <a:xfrm>
              <a:off x="-530734" y="2324363"/>
              <a:ext cx="4240608" cy="2321924"/>
            </a:xfrm>
            <a:custGeom>
              <a:avLst/>
              <a:gdLst/>
              <a:ahLst/>
              <a:cxnLst/>
              <a:rect l="0" t="0" r="0" b="0"/>
              <a:pathLst>
                <a:path w="3436640" h="2321924">
                  <a:moveTo>
                    <a:pt x="144700" y="0"/>
                  </a:moveTo>
                  <a:lnTo>
                    <a:pt x="3291938" y="0"/>
                  </a:lnTo>
                  <a:cubicBezTo>
                    <a:pt x="3361569" y="0"/>
                    <a:pt x="3420135" y="49852"/>
                    <a:pt x="3433688" y="115626"/>
                  </a:cubicBezTo>
                  <a:lnTo>
                    <a:pt x="3436640" y="144676"/>
                  </a:lnTo>
                  <a:lnTo>
                    <a:pt x="3436640" y="2177240"/>
                  </a:lnTo>
                  <a:lnTo>
                    <a:pt x="3433688" y="2206294"/>
                  </a:lnTo>
                  <a:cubicBezTo>
                    <a:pt x="3422071" y="2262678"/>
                    <a:pt x="3377383" y="2307360"/>
                    <a:pt x="3321003" y="2318975"/>
                  </a:cubicBezTo>
                  <a:lnTo>
                    <a:pt x="3291976" y="2321924"/>
                  </a:lnTo>
                  <a:lnTo>
                    <a:pt x="144662" y="2321924"/>
                  </a:lnTo>
                  <a:lnTo>
                    <a:pt x="115635" y="2318975"/>
                  </a:lnTo>
                  <a:cubicBezTo>
                    <a:pt x="59255" y="2307360"/>
                    <a:pt x="14567" y="2262678"/>
                    <a:pt x="2950" y="2206294"/>
                  </a:cubicBezTo>
                  <a:lnTo>
                    <a:pt x="0" y="2177264"/>
                  </a:lnTo>
                  <a:lnTo>
                    <a:pt x="0" y="144652"/>
                  </a:lnTo>
                  <a:lnTo>
                    <a:pt x="2950" y="115626"/>
                  </a:lnTo>
                  <a:cubicBezTo>
                    <a:pt x="16503" y="49852"/>
                    <a:pt x="75069" y="0"/>
                    <a:pt x="144700" y="0"/>
                  </a:cubicBezTo>
                  <a:close/>
                </a:path>
              </a:pathLst>
            </a:custGeom>
            <a:ln w="0" cap="flat">
              <a:miter lim="127000"/>
            </a:ln>
          </p:spPr>
          <p:style>
            <a:lnRef idx="0">
              <a:srgbClr val="000000">
                <a:alpha val="0"/>
              </a:srgbClr>
            </a:lnRef>
            <a:fillRef idx="1">
              <a:srgbClr val="8CBD3A"/>
            </a:fillRef>
            <a:effectRef idx="0">
              <a:scrgbClr r="0" g="0" b="0"/>
            </a:effectRef>
            <a:fontRef idx="none"/>
          </p:style>
          <p:txBody>
            <a:bodyPr/>
            <a:lstStyle/>
            <a:p>
              <a:endParaRPr lang="ru-RU"/>
            </a:p>
          </p:txBody>
        </p:sp>
        <p:sp>
          <p:nvSpPr>
            <p:cNvPr id="43" name="Shape 3494"/>
            <p:cNvSpPr/>
            <p:nvPr/>
          </p:nvSpPr>
          <p:spPr>
            <a:xfrm>
              <a:off x="-530735" y="2324363"/>
              <a:ext cx="4240610" cy="2321928"/>
            </a:xfrm>
            <a:custGeom>
              <a:avLst/>
              <a:gdLst/>
              <a:ahLst/>
              <a:cxnLst/>
              <a:rect l="0" t="0" r="0" b="0"/>
              <a:pathLst>
                <a:path w="3436646" h="2321928">
                  <a:moveTo>
                    <a:pt x="3291942" y="2321928"/>
                  </a:moveTo>
                  <a:lnTo>
                    <a:pt x="144704" y="2321928"/>
                  </a:lnTo>
                  <a:cubicBezTo>
                    <a:pt x="65126" y="2321928"/>
                    <a:pt x="0" y="2256815"/>
                    <a:pt x="0" y="2177224"/>
                  </a:cubicBezTo>
                  <a:lnTo>
                    <a:pt x="0" y="144691"/>
                  </a:lnTo>
                  <a:cubicBezTo>
                    <a:pt x="0" y="65113"/>
                    <a:pt x="65126" y="0"/>
                    <a:pt x="144704" y="0"/>
                  </a:cubicBezTo>
                  <a:lnTo>
                    <a:pt x="3291942" y="0"/>
                  </a:lnTo>
                  <a:cubicBezTo>
                    <a:pt x="3371520" y="0"/>
                    <a:pt x="3436646" y="65113"/>
                    <a:pt x="3436646" y="144691"/>
                  </a:cubicBezTo>
                  <a:lnTo>
                    <a:pt x="3436646" y="2177224"/>
                  </a:lnTo>
                  <a:cubicBezTo>
                    <a:pt x="3436646" y="2256815"/>
                    <a:pt x="3371520" y="2321928"/>
                    <a:pt x="3291942" y="2321928"/>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4" name="Shape 3495"/>
            <p:cNvSpPr/>
            <p:nvPr/>
          </p:nvSpPr>
          <p:spPr>
            <a:xfrm>
              <a:off x="3782210" y="2422010"/>
              <a:ext cx="5368007" cy="754342"/>
            </a:xfrm>
            <a:custGeom>
              <a:avLst/>
              <a:gdLst/>
              <a:ahLst/>
              <a:cxnLst/>
              <a:rect l="0" t="0" r="0" b="0"/>
              <a:pathLst>
                <a:path w="3436633" h="754342">
                  <a:moveTo>
                    <a:pt x="144647" y="0"/>
                  </a:moveTo>
                  <a:lnTo>
                    <a:pt x="3291981" y="0"/>
                  </a:lnTo>
                  <a:lnTo>
                    <a:pt x="3320998" y="2948"/>
                  </a:lnTo>
                  <a:cubicBezTo>
                    <a:pt x="3377378" y="14564"/>
                    <a:pt x="3422065" y="59245"/>
                    <a:pt x="3433682" y="115630"/>
                  </a:cubicBezTo>
                  <a:lnTo>
                    <a:pt x="3436633" y="144669"/>
                  </a:lnTo>
                  <a:lnTo>
                    <a:pt x="3436633" y="609676"/>
                  </a:lnTo>
                  <a:lnTo>
                    <a:pt x="3433682" y="638715"/>
                  </a:lnTo>
                  <a:cubicBezTo>
                    <a:pt x="3422065" y="695100"/>
                    <a:pt x="3377378" y="739781"/>
                    <a:pt x="3320998" y="751396"/>
                  </a:cubicBezTo>
                  <a:lnTo>
                    <a:pt x="3292008" y="754342"/>
                  </a:lnTo>
                  <a:lnTo>
                    <a:pt x="144618" y="754342"/>
                  </a:lnTo>
                  <a:lnTo>
                    <a:pt x="115629" y="751396"/>
                  </a:lnTo>
                  <a:cubicBezTo>
                    <a:pt x="59249" y="739781"/>
                    <a:pt x="14562" y="695100"/>
                    <a:pt x="2944" y="638715"/>
                  </a:cubicBezTo>
                  <a:lnTo>
                    <a:pt x="0" y="609737"/>
                  </a:lnTo>
                  <a:lnTo>
                    <a:pt x="0" y="144607"/>
                  </a:lnTo>
                  <a:lnTo>
                    <a:pt x="2944" y="115630"/>
                  </a:lnTo>
                  <a:cubicBezTo>
                    <a:pt x="14562" y="59245"/>
                    <a:pt x="59249" y="14564"/>
                    <a:pt x="115629" y="2948"/>
                  </a:cubicBezTo>
                  <a:lnTo>
                    <a:pt x="144647" y="0"/>
                  </a:lnTo>
                  <a:close/>
                </a:path>
              </a:pathLst>
            </a:custGeom>
            <a:ln w="0" cap="flat">
              <a:miter lim="127000"/>
            </a:ln>
          </p:spPr>
          <p:style>
            <a:lnRef idx="0">
              <a:srgbClr val="000000">
                <a:alpha val="0"/>
              </a:srgbClr>
            </a:lnRef>
            <a:fillRef idx="1">
              <a:srgbClr val="8CBD3A"/>
            </a:fillRef>
            <a:effectRef idx="0">
              <a:scrgbClr r="0" g="0" b="0"/>
            </a:effectRef>
            <a:fontRef idx="none"/>
          </p:style>
          <p:txBody>
            <a:bodyPr/>
            <a:lstStyle/>
            <a:p>
              <a:endParaRPr lang="ru-RU"/>
            </a:p>
          </p:txBody>
        </p:sp>
        <p:sp>
          <p:nvSpPr>
            <p:cNvPr id="45" name="Shape 3496"/>
            <p:cNvSpPr/>
            <p:nvPr/>
          </p:nvSpPr>
          <p:spPr>
            <a:xfrm>
              <a:off x="3695107" y="2323661"/>
              <a:ext cx="5518927" cy="847261"/>
            </a:xfrm>
            <a:custGeom>
              <a:avLst/>
              <a:gdLst/>
              <a:ahLst/>
              <a:cxnLst/>
              <a:rect l="0" t="0" r="0" b="0"/>
              <a:pathLst>
                <a:path w="3436645" h="754355">
                  <a:moveTo>
                    <a:pt x="3291942" y="754355"/>
                  </a:moveTo>
                  <a:lnTo>
                    <a:pt x="144704" y="754355"/>
                  </a:lnTo>
                  <a:cubicBezTo>
                    <a:pt x="65125" y="754355"/>
                    <a:pt x="0" y="689241"/>
                    <a:pt x="0" y="609651"/>
                  </a:cubicBezTo>
                  <a:lnTo>
                    <a:pt x="0" y="144704"/>
                  </a:lnTo>
                  <a:cubicBezTo>
                    <a:pt x="0" y="65113"/>
                    <a:pt x="65125" y="0"/>
                    <a:pt x="144704" y="0"/>
                  </a:cubicBezTo>
                  <a:lnTo>
                    <a:pt x="3291942" y="0"/>
                  </a:lnTo>
                  <a:cubicBezTo>
                    <a:pt x="3371520" y="0"/>
                    <a:pt x="3436645" y="65113"/>
                    <a:pt x="3436645" y="144704"/>
                  </a:cubicBezTo>
                  <a:lnTo>
                    <a:pt x="3436645" y="609651"/>
                  </a:lnTo>
                  <a:cubicBezTo>
                    <a:pt x="3436645" y="689241"/>
                    <a:pt x="3371520" y="754355"/>
                    <a:pt x="3291942" y="754355"/>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6" name="Shape 3497"/>
            <p:cNvSpPr/>
            <p:nvPr/>
          </p:nvSpPr>
          <p:spPr>
            <a:xfrm>
              <a:off x="3782225" y="3176356"/>
              <a:ext cx="5367994" cy="1469932"/>
            </a:xfrm>
            <a:custGeom>
              <a:avLst/>
              <a:gdLst/>
              <a:ahLst/>
              <a:cxnLst/>
              <a:rect l="0" t="0" r="0" b="0"/>
              <a:pathLst>
                <a:path w="3436633" h="1469932">
                  <a:moveTo>
                    <a:pt x="144695" y="0"/>
                  </a:moveTo>
                  <a:lnTo>
                    <a:pt x="3291933" y="0"/>
                  </a:lnTo>
                  <a:cubicBezTo>
                    <a:pt x="3361563" y="0"/>
                    <a:pt x="3420129" y="49842"/>
                    <a:pt x="3433682" y="115631"/>
                  </a:cubicBezTo>
                  <a:lnTo>
                    <a:pt x="3436633" y="144673"/>
                  </a:lnTo>
                  <a:lnTo>
                    <a:pt x="3436633" y="1325263"/>
                  </a:lnTo>
                  <a:lnTo>
                    <a:pt x="3433682" y="1354301"/>
                  </a:lnTo>
                  <a:cubicBezTo>
                    <a:pt x="3422065" y="1410686"/>
                    <a:pt x="3377378" y="1455367"/>
                    <a:pt x="3320998" y="1466983"/>
                  </a:cubicBezTo>
                  <a:lnTo>
                    <a:pt x="3291971" y="1469932"/>
                  </a:lnTo>
                  <a:lnTo>
                    <a:pt x="144657" y="1469932"/>
                  </a:lnTo>
                  <a:lnTo>
                    <a:pt x="115629" y="1466983"/>
                  </a:lnTo>
                  <a:cubicBezTo>
                    <a:pt x="59249" y="1455367"/>
                    <a:pt x="14562" y="1410686"/>
                    <a:pt x="2944" y="1354301"/>
                  </a:cubicBezTo>
                  <a:lnTo>
                    <a:pt x="0" y="1325323"/>
                  </a:lnTo>
                  <a:lnTo>
                    <a:pt x="0" y="144612"/>
                  </a:lnTo>
                  <a:lnTo>
                    <a:pt x="2944" y="115631"/>
                  </a:lnTo>
                  <a:cubicBezTo>
                    <a:pt x="16498" y="49842"/>
                    <a:pt x="75064" y="0"/>
                    <a:pt x="144695" y="0"/>
                  </a:cubicBezTo>
                  <a:close/>
                </a:path>
              </a:pathLst>
            </a:custGeom>
            <a:ln w="0" cap="flat">
              <a:miter lim="127000"/>
            </a:ln>
          </p:spPr>
          <p:style>
            <a:lnRef idx="0">
              <a:srgbClr val="000000">
                <a:alpha val="0"/>
              </a:srgbClr>
            </a:lnRef>
            <a:fillRef idx="1">
              <a:srgbClr val="8CBD3A"/>
            </a:fillRef>
            <a:effectRef idx="0">
              <a:scrgbClr r="0" g="0" b="0"/>
            </a:effectRef>
            <a:fontRef idx="none"/>
          </p:style>
          <p:txBody>
            <a:bodyPr/>
            <a:lstStyle/>
            <a:p>
              <a:endParaRPr lang="ru-RU"/>
            </a:p>
          </p:txBody>
        </p:sp>
        <p:sp>
          <p:nvSpPr>
            <p:cNvPr id="47" name="Shape 3498"/>
            <p:cNvSpPr/>
            <p:nvPr/>
          </p:nvSpPr>
          <p:spPr>
            <a:xfrm>
              <a:off x="3782216" y="3176356"/>
              <a:ext cx="5368003" cy="1469936"/>
            </a:xfrm>
            <a:custGeom>
              <a:avLst/>
              <a:gdLst/>
              <a:ahLst/>
              <a:cxnLst/>
              <a:rect l="0" t="0" r="0" b="0"/>
              <a:pathLst>
                <a:path w="3436645" h="1469936">
                  <a:moveTo>
                    <a:pt x="3291942" y="1469936"/>
                  </a:moveTo>
                  <a:lnTo>
                    <a:pt x="144704" y="1469936"/>
                  </a:lnTo>
                  <a:cubicBezTo>
                    <a:pt x="65125" y="1469936"/>
                    <a:pt x="0" y="1404823"/>
                    <a:pt x="0" y="1325232"/>
                  </a:cubicBezTo>
                  <a:lnTo>
                    <a:pt x="0" y="144704"/>
                  </a:lnTo>
                  <a:cubicBezTo>
                    <a:pt x="0" y="65100"/>
                    <a:pt x="65125" y="0"/>
                    <a:pt x="144704" y="0"/>
                  </a:cubicBezTo>
                  <a:lnTo>
                    <a:pt x="3291942" y="0"/>
                  </a:lnTo>
                  <a:cubicBezTo>
                    <a:pt x="3371520" y="0"/>
                    <a:pt x="3436645" y="65100"/>
                    <a:pt x="3436645" y="144704"/>
                  </a:cubicBezTo>
                  <a:lnTo>
                    <a:pt x="3436645" y="1325232"/>
                  </a:lnTo>
                  <a:cubicBezTo>
                    <a:pt x="3436645" y="1404823"/>
                    <a:pt x="3371520" y="1469936"/>
                    <a:pt x="3291942" y="1469936"/>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8" name="Rectangle 3499"/>
            <p:cNvSpPr/>
            <p:nvPr/>
          </p:nvSpPr>
          <p:spPr>
            <a:xfrm>
              <a:off x="4270125" y="3254246"/>
              <a:ext cx="4230798" cy="1970393"/>
            </a:xfrm>
            <a:prstGeom prst="rect">
              <a:avLst/>
            </a:prstGeom>
            <a:ln>
              <a:noFill/>
            </a:ln>
          </p:spPr>
          <p:txBody>
            <a:bodyPr vert="horz" lIns="0" tIns="0" rIns="0" bIns="0" rtlCol="0">
              <a:noAutofit/>
            </a:bodyPr>
            <a:lstStyle/>
            <a:p>
              <a:r>
                <a:rPr lang="ru-RU" sz="1400"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ВИДЫ СПОРТА, </a:t>
              </a:r>
              <a:r>
                <a:rPr lang="ru-RU" sz="1400" b="1" dirty="0" smtClean="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ВКЛЮЧЕННЫЕ </a:t>
              </a:r>
            </a:p>
            <a:p>
              <a:r>
                <a:rPr lang="ru-RU" sz="1400" b="1" dirty="0" smtClean="0">
                  <a:solidFill>
                    <a:srgbClr val="181717"/>
                  </a:solidFill>
                  <a:latin typeface="Century Gothic" panose="020B0502020202020204" pitchFamily="34" charset="0"/>
                  <a:ea typeface="Calibri" panose="020F0502020204030204" pitchFamily="34" charset="0"/>
                </a:rPr>
                <a:t>В ПРОГРАММУ СОРЕВНОВАНИЙ:</a:t>
              </a:r>
            </a:p>
            <a:p>
              <a:r>
                <a:rPr lang="ru-RU" sz="1400" dirty="0" smtClean="0">
                  <a:solidFill>
                    <a:srgbClr val="181717"/>
                  </a:solidFill>
                  <a:latin typeface="Century Gothic" panose="020B0502020202020204" pitchFamily="34" charset="0"/>
                  <a:ea typeface="Calibri" panose="020F0502020204030204" pitchFamily="34" charset="0"/>
                </a:rPr>
                <a:t>Легкая атлетика: бег, прыжки в длину с </a:t>
              </a:r>
              <a:r>
                <a:rPr lang="ru-RU" sz="1400" dirty="0">
                  <a:solidFill>
                    <a:srgbClr val="181717"/>
                  </a:solidFill>
                  <a:latin typeface="Century Gothic" panose="020B0502020202020204" pitchFamily="34" charset="0"/>
                  <a:ea typeface="Calibri" panose="020F0502020204030204" pitchFamily="34" charset="0"/>
                </a:rPr>
                <a:t>места, </a:t>
              </a:r>
              <a:endParaRPr lang="ru-RU" sz="1400" dirty="0" smtClean="0">
                <a:solidFill>
                  <a:srgbClr val="181717"/>
                </a:solidFill>
                <a:latin typeface="Century Gothic" panose="020B0502020202020204" pitchFamily="34" charset="0"/>
                <a:ea typeface="Calibri" panose="020F0502020204030204" pitchFamily="34" charset="0"/>
              </a:endParaRPr>
            </a:p>
            <a:p>
              <a:r>
                <a:rPr lang="ru-RU" sz="1400" dirty="0" smtClean="0">
                  <a:solidFill>
                    <a:srgbClr val="181717"/>
                  </a:solidFill>
                  <a:latin typeface="Century Gothic" panose="020B0502020202020204" pitchFamily="34" charset="0"/>
                  <a:ea typeface="Calibri" panose="020F0502020204030204" pitchFamily="34" charset="0"/>
                </a:rPr>
                <a:t>плавание, стрельба из пневматической винтовки, настольный теннис, </a:t>
              </a:r>
              <a:r>
                <a:rPr lang="ru-RU" sz="1400" dirty="0" err="1" smtClean="0">
                  <a:solidFill>
                    <a:srgbClr val="181717"/>
                  </a:solidFill>
                  <a:latin typeface="Century Gothic" panose="020B0502020202020204" pitchFamily="34" charset="0"/>
                  <a:ea typeface="Calibri" panose="020F0502020204030204" pitchFamily="34" charset="0"/>
                </a:rPr>
                <a:t>дартс</a:t>
              </a:r>
              <a:r>
                <a:rPr lang="ru-RU" sz="1400" dirty="0" smtClean="0">
                  <a:solidFill>
                    <a:srgbClr val="181717"/>
                  </a:solidFill>
                  <a:latin typeface="Century Gothic" panose="020B0502020202020204" pitchFamily="34" charset="0"/>
                  <a:ea typeface="Calibri" panose="020F0502020204030204" pitchFamily="34" charset="0"/>
                </a:rPr>
                <a:t>, бадминтон, бильярд, мини-футбол, волейбол</a:t>
              </a:r>
            </a:p>
            <a:p>
              <a:pPr>
                <a:lnSpc>
                  <a:spcPct val="107000"/>
                </a:lnSpc>
                <a:spcAft>
                  <a:spcPts val="800"/>
                </a:spcAft>
              </a:pP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58" name="Rectangle 3509"/>
            <p:cNvSpPr/>
            <p:nvPr/>
          </p:nvSpPr>
          <p:spPr>
            <a:xfrm>
              <a:off x="-334087" y="3073666"/>
              <a:ext cx="3965379" cy="1003694"/>
            </a:xfrm>
            <a:prstGeom prst="rect">
              <a:avLst/>
            </a:prstGeom>
            <a:ln>
              <a:noFill/>
            </a:ln>
          </p:spPr>
          <p:txBody>
            <a:bodyPr vert="horz" lIns="0" tIns="0" rIns="0" bIns="0" rtlCol="0">
              <a:noAutofit/>
            </a:bodyPr>
            <a:lstStyle/>
            <a:p>
              <a:pPr algn="ctr"/>
              <a:r>
                <a:rPr lang="ru-RU"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ВЫПОЛНЕНИЕ НОРМ </a:t>
              </a:r>
              <a:r>
                <a:rPr lang="ru-RU" b="1" dirty="0" smtClean="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ГТО </a:t>
              </a:r>
            </a:p>
            <a:p>
              <a:pPr algn="ctr"/>
              <a:r>
                <a:rPr lang="ru-RU" b="1" dirty="0" smtClean="0">
                  <a:solidFill>
                    <a:srgbClr val="181717"/>
                  </a:solidFill>
                  <a:latin typeface="Century Gothic" panose="020B0502020202020204" pitchFamily="34" charset="0"/>
                  <a:ea typeface="Calibri" panose="020F0502020204030204" pitchFamily="34" charset="0"/>
                </a:rPr>
                <a:t>(«ГОТОВ К ТРУДУ И ОБОРОНЕ)</a:t>
              </a:r>
              <a:endParaRPr lang="ru-RU" dirty="0">
                <a:solidFill>
                  <a:srgbClr val="000000"/>
                </a:solidFill>
                <a:effectLst/>
                <a:latin typeface="Calibri" panose="020F0502020204030204" pitchFamily="34" charset="0"/>
                <a:ea typeface="Calibri" panose="020F0502020204030204" pitchFamily="34" charset="0"/>
              </a:endParaRPr>
            </a:p>
          </p:txBody>
        </p:sp>
        <p:sp>
          <p:nvSpPr>
            <p:cNvPr id="61" name="Rectangle 22931"/>
            <p:cNvSpPr/>
            <p:nvPr/>
          </p:nvSpPr>
          <p:spPr>
            <a:xfrm>
              <a:off x="3092048" y="3537419"/>
              <a:ext cx="77398" cy="197612"/>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2" name="Rectangle 3511"/>
            <p:cNvSpPr/>
            <p:nvPr/>
          </p:nvSpPr>
          <p:spPr>
            <a:xfrm>
              <a:off x="4245205" y="2491155"/>
              <a:ext cx="4255719" cy="582511"/>
            </a:xfrm>
            <a:prstGeom prst="rect">
              <a:avLst/>
            </a:prstGeom>
            <a:ln>
              <a:noFill/>
            </a:ln>
          </p:spPr>
          <p:txBody>
            <a:bodyPr vert="horz" lIns="0" tIns="0" rIns="0" bIns="0" rtlCol="0">
              <a:noAutofit/>
            </a:bodyPr>
            <a:lstStyle/>
            <a:p>
              <a:pPr algn="ctr">
                <a:lnSpc>
                  <a:spcPts val="1440"/>
                </a:lnSpc>
              </a:pPr>
              <a:r>
                <a:rPr lang="ru-RU" sz="1600" b="1" dirty="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Спартакиада </a:t>
              </a:r>
              <a:r>
                <a:rPr lang="ru-RU" sz="1600" b="1" dirty="0" smtClean="0">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государственных </a:t>
              </a:r>
            </a:p>
            <a:p>
              <a:pPr algn="ctr">
                <a:lnSpc>
                  <a:spcPts val="1440"/>
                </a:lnSpc>
              </a:pPr>
              <a:r>
                <a:rPr lang="ru-RU" sz="1600" b="1" dirty="0" smtClean="0">
                  <a:solidFill>
                    <a:srgbClr val="181717"/>
                  </a:solidFill>
                  <a:latin typeface="Century Gothic" panose="020B0502020202020204" pitchFamily="34" charset="0"/>
                  <a:ea typeface="Calibri" panose="020F0502020204030204" pitchFamily="34" charset="0"/>
                </a:rPr>
                <a:t>гражданских служащих</a:t>
              </a:r>
            </a:p>
            <a:p>
              <a:pPr algn="ctr">
                <a:lnSpc>
                  <a:spcPts val="1440"/>
                </a:lnSpc>
              </a:pPr>
              <a:r>
                <a:rPr lang="ru-RU" sz="1600" b="1" dirty="0" smtClean="0">
                  <a:solidFill>
                    <a:srgbClr val="181717"/>
                  </a:solidFill>
                  <a:effectLst/>
                  <a:latin typeface="Century Gothic" panose="020B0502020202020204" pitchFamily="34" charset="0"/>
                  <a:ea typeface="Calibri" panose="020F0502020204030204" pitchFamily="34" charset="0"/>
                </a:rPr>
                <a:t>Ставропольского края</a:t>
              </a:r>
              <a:endParaRPr lang="ru-RU" sz="1600" dirty="0">
                <a:solidFill>
                  <a:srgbClr val="000000"/>
                </a:solidFill>
                <a:effectLst/>
                <a:latin typeface="Calibri" panose="020F0502020204030204" pitchFamily="34" charset="0"/>
                <a:ea typeface="Calibri" panose="020F0502020204030204" pitchFamily="34" charset="0"/>
              </a:endParaRPr>
            </a:p>
          </p:txBody>
        </p:sp>
        <p:pic>
          <p:nvPicPr>
            <p:cNvPr id="65" name="Picture 23691"/>
            <p:cNvPicPr/>
            <p:nvPr/>
          </p:nvPicPr>
          <p:blipFill>
            <a:blip r:embed="rId2" cstate="email">
              <a:extLst>
                <a:ext uri="{28A0092B-C50C-407E-A947-70E740481C1C}">
                  <a14:useLocalDpi xmlns:a14="http://schemas.microsoft.com/office/drawing/2010/main"/>
                </a:ext>
              </a:extLst>
            </a:blip>
            <a:stretch>
              <a:fillRect/>
            </a:stretch>
          </p:blipFill>
          <p:spPr>
            <a:xfrm>
              <a:off x="-4825" y="1597831"/>
              <a:ext cx="7498081" cy="950976"/>
            </a:xfrm>
            <a:prstGeom prst="rect">
              <a:avLst/>
            </a:prstGeom>
          </p:spPr>
        </p:pic>
        <p:sp>
          <p:nvSpPr>
            <p:cNvPr id="66" name="Shape 3516"/>
            <p:cNvSpPr/>
            <p:nvPr/>
          </p:nvSpPr>
          <p:spPr>
            <a:xfrm>
              <a:off x="-530734" y="1782918"/>
              <a:ext cx="9768072" cy="581038"/>
            </a:xfrm>
            <a:custGeom>
              <a:avLst/>
              <a:gdLst/>
              <a:ahLst/>
              <a:cxnLst/>
              <a:rect l="0" t="0" r="0" b="0"/>
              <a:pathLst>
                <a:path w="7154557" h="581038">
                  <a:moveTo>
                    <a:pt x="144690" y="0"/>
                  </a:moveTo>
                  <a:lnTo>
                    <a:pt x="7009854" y="0"/>
                  </a:lnTo>
                  <a:cubicBezTo>
                    <a:pt x="7089432" y="0"/>
                    <a:pt x="7154557" y="65100"/>
                    <a:pt x="7154557" y="144691"/>
                  </a:cubicBezTo>
                  <a:lnTo>
                    <a:pt x="7154557" y="436334"/>
                  </a:lnTo>
                  <a:cubicBezTo>
                    <a:pt x="7154557" y="516255"/>
                    <a:pt x="7089762" y="581038"/>
                    <a:pt x="7009854" y="581038"/>
                  </a:cubicBezTo>
                  <a:lnTo>
                    <a:pt x="144690" y="581038"/>
                  </a:lnTo>
                  <a:cubicBezTo>
                    <a:pt x="65112" y="581038"/>
                    <a:pt x="0" y="515925"/>
                    <a:pt x="0" y="436334"/>
                  </a:cubicBezTo>
                  <a:lnTo>
                    <a:pt x="0" y="144691"/>
                  </a:lnTo>
                  <a:cubicBezTo>
                    <a:pt x="0" y="64770"/>
                    <a:pt x="64770" y="0"/>
                    <a:pt x="144690" y="0"/>
                  </a:cubicBezTo>
                  <a:close/>
                </a:path>
              </a:pathLst>
            </a:custGeom>
            <a:ln w="0" cap="flat">
              <a:miter lim="127000"/>
            </a:ln>
          </p:spPr>
          <p:style>
            <a:lnRef idx="0">
              <a:srgbClr val="000000">
                <a:alpha val="0"/>
              </a:srgbClr>
            </a:lnRef>
            <a:fillRef idx="1">
              <a:srgbClr val="49A83F"/>
            </a:fillRef>
            <a:effectRef idx="0">
              <a:scrgbClr r="0" g="0" b="0"/>
            </a:effectRef>
            <a:fontRef idx="none"/>
          </p:style>
          <p:txBody>
            <a:bodyPr/>
            <a:lstStyle/>
            <a:p>
              <a:endParaRPr lang="ru-RU"/>
            </a:p>
          </p:txBody>
        </p:sp>
        <p:sp>
          <p:nvSpPr>
            <p:cNvPr id="67" name="Shape 3517"/>
            <p:cNvSpPr/>
            <p:nvPr/>
          </p:nvSpPr>
          <p:spPr>
            <a:xfrm>
              <a:off x="-530735" y="1782918"/>
              <a:ext cx="9768073" cy="581038"/>
            </a:xfrm>
            <a:custGeom>
              <a:avLst/>
              <a:gdLst/>
              <a:ahLst/>
              <a:cxnLst/>
              <a:rect l="0" t="0" r="0" b="0"/>
              <a:pathLst>
                <a:path w="7154557" h="581038">
                  <a:moveTo>
                    <a:pt x="7009854" y="581038"/>
                  </a:moveTo>
                  <a:lnTo>
                    <a:pt x="144690" y="581038"/>
                  </a:lnTo>
                  <a:cubicBezTo>
                    <a:pt x="65112" y="581038"/>
                    <a:pt x="0" y="515925"/>
                    <a:pt x="0" y="436334"/>
                  </a:cubicBezTo>
                  <a:lnTo>
                    <a:pt x="0" y="144691"/>
                  </a:lnTo>
                  <a:cubicBezTo>
                    <a:pt x="0" y="64770"/>
                    <a:pt x="64770" y="0"/>
                    <a:pt x="144690" y="0"/>
                  </a:cubicBezTo>
                  <a:lnTo>
                    <a:pt x="7009854" y="0"/>
                  </a:lnTo>
                  <a:cubicBezTo>
                    <a:pt x="7089432" y="0"/>
                    <a:pt x="7154557" y="65100"/>
                    <a:pt x="7154557" y="144691"/>
                  </a:cubicBezTo>
                  <a:lnTo>
                    <a:pt x="7154557" y="436334"/>
                  </a:lnTo>
                  <a:cubicBezTo>
                    <a:pt x="7154557" y="516255"/>
                    <a:pt x="7089762" y="581038"/>
                    <a:pt x="7009854" y="581038"/>
                  </a:cubicBezTo>
                  <a:close/>
                </a:path>
              </a:pathLst>
            </a:custGeom>
            <a:ln w="20142"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68" name="Rectangle 3518"/>
            <p:cNvSpPr/>
            <p:nvPr/>
          </p:nvSpPr>
          <p:spPr>
            <a:xfrm>
              <a:off x="1882260" y="1826035"/>
              <a:ext cx="6488737" cy="129404"/>
            </a:xfrm>
            <a:prstGeom prst="rect">
              <a:avLst/>
            </a:prstGeom>
            <a:ln>
              <a:noFill/>
            </a:ln>
          </p:spPr>
          <p:txBody>
            <a:bodyPr vert="horz" lIns="0" tIns="0" rIns="0" bIns="0" rtlCol="0">
              <a:noAutofit/>
            </a:bodyPr>
            <a:lstStyle/>
            <a:p>
              <a:pP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ВЫСТУПЛЕНИЯ В СПОРТИВНЫХ СОРЕВНОВАНИЯХ</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69" name="Rectangle 3519"/>
            <p:cNvSpPr/>
            <p:nvPr/>
          </p:nvSpPr>
          <p:spPr>
            <a:xfrm>
              <a:off x="2682396" y="2082076"/>
              <a:ext cx="4236074" cy="199310"/>
            </a:xfrm>
            <a:prstGeom prst="rect">
              <a:avLst/>
            </a:prstGeom>
            <a:ln>
              <a:noFill/>
            </a:ln>
          </p:spPr>
          <p:txBody>
            <a:bodyPr vert="horz" lIns="0" tIns="0" rIns="0" bIns="0" rtlCol="0">
              <a:noAutofit/>
            </a:bodyPr>
            <a:lstStyle/>
            <a:p>
              <a:pP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ЗА АППАРАТ ПРАВИТЕЛЬСТВА</a:t>
              </a:r>
              <a:endParaRPr lang="ru-RU" sz="1600" dirty="0">
                <a:solidFill>
                  <a:srgbClr val="000000"/>
                </a:solidFill>
                <a:effectLst/>
                <a:latin typeface="Calibri" panose="020F0502020204030204" pitchFamily="34" charset="0"/>
                <a:ea typeface="Calibri" panose="020F0502020204030204" pitchFamily="34" charset="0"/>
              </a:endParaRPr>
            </a:p>
          </p:txBody>
        </p:sp>
        <p:pic>
          <p:nvPicPr>
            <p:cNvPr id="70" name="Picture 23692"/>
            <p:cNvPicPr/>
            <p:nvPr/>
          </p:nvPicPr>
          <p:blipFill>
            <a:blip r:embed="rId3" cstate="email">
              <a:extLst>
                <a:ext uri="{28A0092B-C50C-407E-A947-70E740481C1C}">
                  <a14:useLocalDpi xmlns:a14="http://schemas.microsoft.com/office/drawing/2010/main"/>
                </a:ext>
              </a:extLst>
            </a:blip>
            <a:stretch>
              <a:fillRect/>
            </a:stretch>
          </p:blipFill>
          <p:spPr>
            <a:xfrm>
              <a:off x="-4825" y="4601127"/>
              <a:ext cx="3749040" cy="935736"/>
            </a:xfrm>
            <a:prstGeom prst="rect">
              <a:avLst/>
            </a:prstGeom>
          </p:spPr>
        </p:pic>
        <p:pic>
          <p:nvPicPr>
            <p:cNvPr id="71" name="Picture 23693"/>
            <p:cNvPicPr/>
            <p:nvPr/>
          </p:nvPicPr>
          <p:blipFill>
            <a:blip r:embed="rId4" cstate="email">
              <a:extLst>
                <a:ext uri="{28A0092B-C50C-407E-A947-70E740481C1C}">
                  <a14:useLocalDpi xmlns:a14="http://schemas.microsoft.com/office/drawing/2010/main"/>
                </a:ext>
              </a:extLst>
            </a:blip>
            <a:stretch>
              <a:fillRect/>
            </a:stretch>
          </p:blipFill>
          <p:spPr>
            <a:xfrm>
              <a:off x="3742182" y="4601127"/>
              <a:ext cx="3752088" cy="935736"/>
            </a:xfrm>
            <a:prstGeom prst="rect">
              <a:avLst/>
            </a:prstGeom>
          </p:spPr>
        </p:pic>
        <p:sp>
          <p:nvSpPr>
            <p:cNvPr id="72" name="Shape 3524"/>
            <p:cNvSpPr/>
            <p:nvPr/>
          </p:nvSpPr>
          <p:spPr>
            <a:xfrm>
              <a:off x="-530735" y="4783992"/>
              <a:ext cx="4096308" cy="571183"/>
            </a:xfrm>
            <a:custGeom>
              <a:avLst/>
              <a:gdLst/>
              <a:ahLst/>
              <a:cxnLst/>
              <a:rect l="0" t="0" r="0" b="0"/>
              <a:pathLst>
                <a:path w="3396412" h="571183">
                  <a:moveTo>
                    <a:pt x="144704" y="0"/>
                  </a:moveTo>
                  <a:lnTo>
                    <a:pt x="3251708" y="0"/>
                  </a:lnTo>
                  <a:cubicBezTo>
                    <a:pt x="3331286" y="0"/>
                    <a:pt x="3396412" y="65126"/>
                    <a:pt x="3396412" y="144704"/>
                  </a:cubicBezTo>
                  <a:lnTo>
                    <a:pt x="3396412" y="426479"/>
                  </a:lnTo>
                  <a:cubicBezTo>
                    <a:pt x="3396412" y="506400"/>
                    <a:pt x="3331617" y="571183"/>
                    <a:pt x="3251708" y="571183"/>
                  </a:cubicBezTo>
                  <a:lnTo>
                    <a:pt x="144704" y="571183"/>
                  </a:lnTo>
                  <a:cubicBezTo>
                    <a:pt x="65113" y="571183"/>
                    <a:pt x="0" y="506070"/>
                    <a:pt x="0" y="426479"/>
                  </a:cubicBezTo>
                  <a:lnTo>
                    <a:pt x="0" y="144704"/>
                  </a:lnTo>
                  <a:cubicBezTo>
                    <a:pt x="0" y="64796"/>
                    <a:pt x="64783" y="0"/>
                    <a:pt x="144704" y="0"/>
                  </a:cubicBezTo>
                  <a:close/>
                </a:path>
              </a:pathLst>
            </a:custGeom>
            <a:ln w="0" cap="flat">
              <a:miter lim="127000"/>
            </a:ln>
          </p:spPr>
          <p:style>
            <a:lnRef idx="0">
              <a:srgbClr val="000000">
                <a:alpha val="0"/>
              </a:srgbClr>
            </a:lnRef>
            <a:fillRef idx="1">
              <a:srgbClr val="359C8D"/>
            </a:fillRef>
            <a:effectRef idx="0">
              <a:scrgbClr r="0" g="0" b="0"/>
            </a:effectRef>
            <a:fontRef idx="none"/>
          </p:style>
          <p:txBody>
            <a:bodyPr/>
            <a:lstStyle/>
            <a:p>
              <a:endParaRPr lang="ru-RU"/>
            </a:p>
          </p:txBody>
        </p:sp>
        <p:sp>
          <p:nvSpPr>
            <p:cNvPr id="73" name="Shape 3525"/>
            <p:cNvSpPr/>
            <p:nvPr/>
          </p:nvSpPr>
          <p:spPr>
            <a:xfrm>
              <a:off x="-603065" y="4783992"/>
              <a:ext cx="4168638" cy="571183"/>
            </a:xfrm>
            <a:custGeom>
              <a:avLst/>
              <a:gdLst/>
              <a:ahLst/>
              <a:cxnLst/>
              <a:rect l="0" t="0" r="0" b="0"/>
              <a:pathLst>
                <a:path w="3396412" h="571183">
                  <a:moveTo>
                    <a:pt x="3251708" y="571183"/>
                  </a:moveTo>
                  <a:lnTo>
                    <a:pt x="144704" y="571183"/>
                  </a:lnTo>
                  <a:cubicBezTo>
                    <a:pt x="65113" y="571183"/>
                    <a:pt x="0" y="506070"/>
                    <a:pt x="0" y="426479"/>
                  </a:cubicBezTo>
                  <a:lnTo>
                    <a:pt x="0" y="144704"/>
                  </a:lnTo>
                  <a:cubicBezTo>
                    <a:pt x="0" y="64796"/>
                    <a:pt x="64783" y="0"/>
                    <a:pt x="144704" y="0"/>
                  </a:cubicBezTo>
                  <a:lnTo>
                    <a:pt x="3251708" y="0"/>
                  </a:lnTo>
                  <a:cubicBezTo>
                    <a:pt x="3331286" y="0"/>
                    <a:pt x="3396412" y="65126"/>
                    <a:pt x="3396412" y="144704"/>
                  </a:cubicBezTo>
                  <a:lnTo>
                    <a:pt x="3396412" y="426479"/>
                  </a:lnTo>
                  <a:cubicBezTo>
                    <a:pt x="3396412" y="506400"/>
                    <a:pt x="3331617" y="571183"/>
                    <a:pt x="3251708" y="571183"/>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74" name="Shape 3526"/>
            <p:cNvSpPr/>
            <p:nvPr/>
          </p:nvSpPr>
          <p:spPr>
            <a:xfrm>
              <a:off x="3912678" y="4785980"/>
              <a:ext cx="5222900" cy="571183"/>
            </a:xfrm>
            <a:custGeom>
              <a:avLst/>
              <a:gdLst/>
              <a:ahLst/>
              <a:cxnLst/>
              <a:rect l="0" t="0" r="0" b="0"/>
              <a:pathLst>
                <a:path w="3395611" h="571183">
                  <a:moveTo>
                    <a:pt x="144704" y="0"/>
                  </a:moveTo>
                  <a:lnTo>
                    <a:pt x="3250908" y="0"/>
                  </a:lnTo>
                  <a:cubicBezTo>
                    <a:pt x="3330486" y="0"/>
                    <a:pt x="3395611" y="65126"/>
                    <a:pt x="3395611" y="144704"/>
                  </a:cubicBezTo>
                  <a:lnTo>
                    <a:pt x="3395611" y="426479"/>
                  </a:lnTo>
                  <a:cubicBezTo>
                    <a:pt x="3395611" y="506400"/>
                    <a:pt x="3330816" y="571183"/>
                    <a:pt x="3250908" y="571183"/>
                  </a:cubicBezTo>
                  <a:lnTo>
                    <a:pt x="144704" y="571183"/>
                  </a:lnTo>
                  <a:cubicBezTo>
                    <a:pt x="65125" y="571183"/>
                    <a:pt x="0" y="506070"/>
                    <a:pt x="0" y="426479"/>
                  </a:cubicBezTo>
                  <a:lnTo>
                    <a:pt x="0" y="144704"/>
                  </a:lnTo>
                  <a:cubicBezTo>
                    <a:pt x="0" y="64796"/>
                    <a:pt x="64782" y="0"/>
                    <a:pt x="144704" y="0"/>
                  </a:cubicBezTo>
                  <a:close/>
                </a:path>
              </a:pathLst>
            </a:custGeom>
            <a:ln w="0" cap="flat">
              <a:miter lim="127000"/>
            </a:ln>
          </p:spPr>
          <p:style>
            <a:lnRef idx="0">
              <a:srgbClr val="000000">
                <a:alpha val="0"/>
              </a:srgbClr>
            </a:lnRef>
            <a:fillRef idx="1">
              <a:srgbClr val="359C8D"/>
            </a:fillRef>
            <a:effectRef idx="0">
              <a:scrgbClr r="0" g="0" b="0"/>
            </a:effectRef>
            <a:fontRef idx="none"/>
          </p:style>
          <p:txBody>
            <a:bodyPr/>
            <a:lstStyle/>
            <a:p>
              <a:endParaRPr lang="ru-RU"/>
            </a:p>
          </p:txBody>
        </p:sp>
        <p:sp>
          <p:nvSpPr>
            <p:cNvPr id="75" name="Shape 3527"/>
            <p:cNvSpPr/>
            <p:nvPr/>
          </p:nvSpPr>
          <p:spPr>
            <a:xfrm>
              <a:off x="3927318" y="4783992"/>
              <a:ext cx="5222900" cy="571183"/>
            </a:xfrm>
            <a:custGeom>
              <a:avLst/>
              <a:gdLst/>
              <a:ahLst/>
              <a:cxnLst/>
              <a:rect l="0" t="0" r="0" b="0"/>
              <a:pathLst>
                <a:path w="3395611" h="571183">
                  <a:moveTo>
                    <a:pt x="3250908" y="571183"/>
                  </a:moveTo>
                  <a:lnTo>
                    <a:pt x="144704" y="571183"/>
                  </a:lnTo>
                  <a:cubicBezTo>
                    <a:pt x="65125" y="571183"/>
                    <a:pt x="0" y="506070"/>
                    <a:pt x="0" y="426479"/>
                  </a:cubicBezTo>
                  <a:lnTo>
                    <a:pt x="0" y="144704"/>
                  </a:lnTo>
                  <a:cubicBezTo>
                    <a:pt x="0" y="64796"/>
                    <a:pt x="64782" y="0"/>
                    <a:pt x="144704" y="0"/>
                  </a:cubicBezTo>
                  <a:lnTo>
                    <a:pt x="3250908" y="0"/>
                  </a:lnTo>
                  <a:cubicBezTo>
                    <a:pt x="3330486" y="0"/>
                    <a:pt x="3395611" y="65126"/>
                    <a:pt x="3395611" y="144704"/>
                  </a:cubicBezTo>
                  <a:lnTo>
                    <a:pt x="3395611" y="426479"/>
                  </a:lnTo>
                  <a:cubicBezTo>
                    <a:pt x="3395611" y="506400"/>
                    <a:pt x="3330816" y="571183"/>
                    <a:pt x="3250908" y="571183"/>
                  </a:cubicBezTo>
                  <a:close/>
                </a:path>
              </a:pathLst>
            </a:custGeom>
            <a:ln w="25527"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76" name="Rectangle 3528"/>
            <p:cNvSpPr/>
            <p:nvPr/>
          </p:nvSpPr>
          <p:spPr>
            <a:xfrm>
              <a:off x="4681752" y="4966096"/>
              <a:ext cx="2980981" cy="228549"/>
            </a:xfrm>
            <a:prstGeom prst="rect">
              <a:avLst/>
            </a:prstGeom>
            <a:ln>
              <a:noFill/>
            </a:ln>
          </p:spPr>
          <p:txBody>
            <a:bodyPr vert="horz" lIns="0" tIns="0" rIns="0" bIns="0" rtlCol="0">
              <a:noAutofit/>
            </a:bodyPr>
            <a:lstStyle/>
            <a:p>
              <a:pPr algn="ct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КОМАНДООБРАЗОВАНИЕ</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78" name="Rectangle 3530"/>
            <p:cNvSpPr/>
            <p:nvPr/>
          </p:nvSpPr>
          <p:spPr>
            <a:xfrm>
              <a:off x="-334087" y="4858778"/>
              <a:ext cx="3901619" cy="540117"/>
            </a:xfrm>
            <a:prstGeom prst="rect">
              <a:avLst/>
            </a:prstGeom>
            <a:ln>
              <a:noFill/>
            </a:ln>
          </p:spPr>
          <p:txBody>
            <a:bodyPr vert="horz" lIns="0" tIns="0" rIns="0" bIns="0" rtlCol="0">
              <a:noAutofit/>
            </a:bodyPr>
            <a:lstStyle/>
            <a:p>
              <a:pPr algn="ctr"/>
              <a:r>
                <a:rPr lang="ru-RU" sz="1400" b="1" dirty="0" smtClean="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ВОЗМОЖНОСТИ </a:t>
              </a:r>
            </a:p>
            <a:p>
              <a:pPr algn="ctr"/>
              <a:r>
                <a:rPr lang="ru-RU" sz="1400" b="1" dirty="0" smtClean="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ДЛЯ </a:t>
              </a:r>
              <a:r>
                <a:rPr lang="ru-RU" sz="14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ИНДИВИДУАЛЬНЫХ ЗАНЯТИЙ СПОРТОМ</a:t>
              </a:r>
              <a:endParaRPr lang="ru-RU" sz="1400" dirty="0">
                <a:solidFill>
                  <a:srgbClr val="000000"/>
                </a:solidFill>
                <a:effectLst/>
                <a:latin typeface="Calibri" panose="020F0502020204030204" pitchFamily="34" charset="0"/>
                <a:ea typeface="Calibri" panose="020F0502020204030204" pitchFamily="34" charset="0"/>
              </a:endParaRPr>
            </a:p>
          </p:txBody>
        </p:sp>
      </p:grpSp>
      <p:sp>
        <p:nvSpPr>
          <p:cNvPr id="80" name="Номер слайда 79"/>
          <p:cNvSpPr>
            <a:spLocks noGrp="1"/>
          </p:cNvSpPr>
          <p:nvPr>
            <p:ph type="sldNum" sz="quarter" idx="12"/>
          </p:nvPr>
        </p:nvSpPr>
        <p:spPr>
          <a:xfrm>
            <a:off x="11022940" y="6424291"/>
            <a:ext cx="432758" cy="316079"/>
          </a:xfrm>
        </p:spPr>
        <p:txBody>
          <a:bodyPr/>
          <a:lstStyle/>
          <a:p>
            <a:fld id="{9D3197B4-9225-4703-91FB-A4593262BF03}" type="slidenum">
              <a:rPr lang="ru-RU" sz="1600" smtClean="0">
                <a:solidFill>
                  <a:schemeClr val="tx1"/>
                </a:solidFill>
              </a:rPr>
              <a:t>33</a:t>
            </a:fld>
            <a:endParaRPr lang="ru-RU" sz="1600" dirty="0">
              <a:solidFill>
                <a:schemeClr val="tx1"/>
              </a:solidFill>
            </a:endParaRPr>
          </a:p>
        </p:txBody>
      </p:sp>
      <p:grpSp>
        <p:nvGrpSpPr>
          <p:cNvPr id="81" name="Group 23722"/>
          <p:cNvGrpSpPr/>
          <p:nvPr/>
        </p:nvGrpSpPr>
        <p:grpSpPr>
          <a:xfrm>
            <a:off x="11418324" y="6446763"/>
            <a:ext cx="790265" cy="304083"/>
            <a:chOff x="0" y="0"/>
            <a:chExt cx="540006" cy="240970"/>
          </a:xfrm>
        </p:grpSpPr>
        <p:sp>
          <p:nvSpPr>
            <p:cNvPr id="82"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83"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496710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438"/>
          <p:cNvGrpSpPr/>
          <p:nvPr/>
        </p:nvGrpSpPr>
        <p:grpSpPr>
          <a:xfrm>
            <a:off x="172217" y="-6948"/>
            <a:ext cx="11672888" cy="6790689"/>
            <a:chOff x="0" y="0"/>
            <a:chExt cx="7871298" cy="6791299"/>
          </a:xfrm>
        </p:grpSpPr>
        <p:sp>
          <p:nvSpPr>
            <p:cNvPr id="3" name="Shape 3541"/>
            <p:cNvSpPr/>
            <p:nvPr/>
          </p:nvSpPr>
          <p:spPr>
            <a:xfrm>
              <a:off x="0" y="0"/>
              <a:ext cx="7110003" cy="779996"/>
            </a:xfrm>
            <a:custGeom>
              <a:avLst/>
              <a:gdLst/>
              <a:ahLst/>
              <a:cxnLst/>
              <a:rect l="0" t="0" r="0" b="0"/>
              <a:pathLst>
                <a:path w="7110003" h="779996">
                  <a:moveTo>
                    <a:pt x="0" y="0"/>
                  </a:moveTo>
                  <a:lnTo>
                    <a:pt x="7110003" y="0"/>
                  </a:lnTo>
                  <a:lnTo>
                    <a:pt x="7110003" y="627596"/>
                  </a:lnTo>
                  <a:cubicBezTo>
                    <a:pt x="7110003" y="779996"/>
                    <a:pt x="6957603" y="779996"/>
                    <a:pt x="6957603"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4" name="Shape 3544"/>
            <p:cNvSpPr/>
            <p:nvPr/>
          </p:nvSpPr>
          <p:spPr>
            <a:xfrm>
              <a:off x="833954" y="385106"/>
              <a:ext cx="104972" cy="289512"/>
            </a:xfrm>
            <a:custGeom>
              <a:avLst/>
              <a:gdLst/>
              <a:ahLst/>
              <a:cxnLst/>
              <a:rect l="0" t="0" r="0" b="0"/>
              <a:pathLst>
                <a:path w="104972" h="289512">
                  <a:moveTo>
                    <a:pt x="104972" y="0"/>
                  </a:moveTo>
                  <a:lnTo>
                    <a:pt x="104972" y="18116"/>
                  </a:lnTo>
                  <a:lnTo>
                    <a:pt x="50902" y="39068"/>
                  </a:lnTo>
                  <a:cubicBezTo>
                    <a:pt x="48933" y="39906"/>
                    <a:pt x="16878" y="54206"/>
                    <a:pt x="16878" y="92205"/>
                  </a:cubicBezTo>
                  <a:lnTo>
                    <a:pt x="16878" y="267973"/>
                  </a:lnTo>
                  <a:cubicBezTo>
                    <a:pt x="16878" y="270551"/>
                    <a:pt x="18961" y="272646"/>
                    <a:pt x="21539" y="272646"/>
                  </a:cubicBezTo>
                  <a:lnTo>
                    <a:pt x="66891" y="272646"/>
                  </a:lnTo>
                  <a:lnTo>
                    <a:pt x="66891" y="106492"/>
                  </a:lnTo>
                  <a:cubicBezTo>
                    <a:pt x="66891" y="101819"/>
                    <a:pt x="70675" y="98047"/>
                    <a:pt x="75336" y="98047"/>
                  </a:cubicBezTo>
                  <a:cubicBezTo>
                    <a:pt x="79997" y="98047"/>
                    <a:pt x="83769" y="101819"/>
                    <a:pt x="83769" y="106492"/>
                  </a:cubicBezTo>
                  <a:lnTo>
                    <a:pt x="83769" y="272646"/>
                  </a:lnTo>
                  <a:lnTo>
                    <a:pt x="101918" y="272646"/>
                  </a:lnTo>
                  <a:lnTo>
                    <a:pt x="104972" y="273909"/>
                  </a:lnTo>
                  <a:lnTo>
                    <a:pt x="104972" y="288249"/>
                  </a:lnTo>
                  <a:lnTo>
                    <a:pt x="101918" y="289512"/>
                  </a:lnTo>
                  <a:lnTo>
                    <a:pt x="21539" y="289512"/>
                  </a:lnTo>
                  <a:cubicBezTo>
                    <a:pt x="9665" y="289512"/>
                    <a:pt x="0" y="279847"/>
                    <a:pt x="0" y="267973"/>
                  </a:cubicBezTo>
                  <a:lnTo>
                    <a:pt x="0" y="92205"/>
                  </a:lnTo>
                  <a:cubicBezTo>
                    <a:pt x="0" y="42332"/>
                    <a:pt x="42710" y="24196"/>
                    <a:pt x="44526" y="23434"/>
                  </a:cubicBezTo>
                  <a:cubicBezTo>
                    <a:pt x="44590" y="23421"/>
                    <a:pt x="44640" y="23383"/>
                    <a:pt x="44691" y="23371"/>
                  </a:cubicBezTo>
                  <a:lnTo>
                    <a:pt x="10497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 name="Shape 3545"/>
            <p:cNvSpPr/>
            <p:nvPr/>
          </p:nvSpPr>
          <p:spPr>
            <a:xfrm>
              <a:off x="913901" y="148003"/>
              <a:ext cx="25025" cy="142128"/>
            </a:xfrm>
            <a:custGeom>
              <a:avLst/>
              <a:gdLst/>
              <a:ahLst/>
              <a:cxnLst/>
              <a:rect l="0" t="0" r="0" b="0"/>
              <a:pathLst>
                <a:path w="25025" h="142128">
                  <a:moveTo>
                    <a:pt x="25025" y="0"/>
                  </a:moveTo>
                  <a:lnTo>
                    <a:pt x="25025" y="96130"/>
                  </a:lnTo>
                  <a:lnTo>
                    <a:pt x="21711" y="98031"/>
                  </a:lnTo>
                  <a:cubicBezTo>
                    <a:pt x="18736" y="101251"/>
                    <a:pt x="16866" y="105343"/>
                    <a:pt x="16866" y="109852"/>
                  </a:cubicBezTo>
                  <a:cubicBezTo>
                    <a:pt x="16866" y="114417"/>
                    <a:pt x="18494" y="118726"/>
                    <a:pt x="21349" y="122093"/>
                  </a:cubicBezTo>
                  <a:lnTo>
                    <a:pt x="25025" y="124141"/>
                  </a:lnTo>
                  <a:lnTo>
                    <a:pt x="25025" y="142128"/>
                  </a:lnTo>
                  <a:lnTo>
                    <a:pt x="12433" y="136992"/>
                  </a:lnTo>
                  <a:cubicBezTo>
                    <a:pt x="4534" y="130210"/>
                    <a:pt x="0" y="120304"/>
                    <a:pt x="0" y="109852"/>
                  </a:cubicBezTo>
                  <a:cubicBezTo>
                    <a:pt x="0" y="101508"/>
                    <a:pt x="3061" y="93647"/>
                    <a:pt x="8699" y="87258"/>
                  </a:cubicBezTo>
                  <a:lnTo>
                    <a:pt x="8699" y="55204"/>
                  </a:lnTo>
                  <a:cubicBezTo>
                    <a:pt x="8699" y="44390"/>
                    <a:pt x="10348" y="33955"/>
                    <a:pt x="13408" y="24137"/>
                  </a:cubicBezTo>
                  <a:lnTo>
                    <a:pt x="2502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 name="Shape 3546"/>
            <p:cNvSpPr/>
            <p:nvPr/>
          </p:nvSpPr>
          <p:spPr>
            <a:xfrm>
              <a:off x="938926" y="659015"/>
              <a:ext cx="5391" cy="14340"/>
            </a:xfrm>
            <a:custGeom>
              <a:avLst/>
              <a:gdLst/>
              <a:ahLst/>
              <a:cxnLst/>
              <a:rect l="0" t="0" r="0" b="0"/>
              <a:pathLst>
                <a:path w="5391" h="14340">
                  <a:moveTo>
                    <a:pt x="0" y="0"/>
                  </a:moveTo>
                  <a:lnTo>
                    <a:pt x="2916" y="1206"/>
                  </a:lnTo>
                  <a:cubicBezTo>
                    <a:pt x="4445" y="2731"/>
                    <a:pt x="5391" y="4840"/>
                    <a:pt x="5391" y="7170"/>
                  </a:cubicBezTo>
                  <a:cubicBezTo>
                    <a:pt x="5391" y="9500"/>
                    <a:pt x="4445" y="11609"/>
                    <a:pt x="2916" y="13134"/>
                  </a:cubicBezTo>
                  <a:lnTo>
                    <a:pt x="0" y="1434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7" name="Shape 3547"/>
            <p:cNvSpPr/>
            <p:nvPr/>
          </p:nvSpPr>
          <p:spPr>
            <a:xfrm>
              <a:off x="966822" y="657752"/>
              <a:ext cx="21698" cy="16866"/>
            </a:xfrm>
            <a:custGeom>
              <a:avLst/>
              <a:gdLst/>
              <a:ahLst/>
              <a:cxnLst/>
              <a:rect l="0" t="0" r="0" b="0"/>
              <a:pathLst>
                <a:path w="21698" h="16866">
                  <a:moveTo>
                    <a:pt x="8433" y="0"/>
                  </a:moveTo>
                  <a:lnTo>
                    <a:pt x="21698" y="0"/>
                  </a:lnTo>
                  <a:lnTo>
                    <a:pt x="21698" y="16866"/>
                  </a:lnTo>
                  <a:lnTo>
                    <a:pt x="8433" y="16866"/>
                  </a:lnTo>
                  <a:cubicBezTo>
                    <a:pt x="3772" y="16866"/>
                    <a:pt x="0" y="13106"/>
                    <a:pt x="0" y="8433"/>
                  </a:cubicBezTo>
                  <a:cubicBezTo>
                    <a:pt x="0" y="3772"/>
                    <a:pt x="3772" y="0"/>
                    <a:pt x="8433"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8" name="Shape 3548"/>
            <p:cNvSpPr/>
            <p:nvPr/>
          </p:nvSpPr>
          <p:spPr>
            <a:xfrm>
              <a:off x="978252" y="559378"/>
              <a:ext cx="10268" cy="75832"/>
            </a:xfrm>
            <a:custGeom>
              <a:avLst/>
              <a:gdLst/>
              <a:ahLst/>
              <a:cxnLst/>
              <a:rect l="0" t="0" r="0" b="0"/>
              <a:pathLst>
                <a:path w="10268" h="75832">
                  <a:moveTo>
                    <a:pt x="10268" y="0"/>
                  </a:moveTo>
                  <a:lnTo>
                    <a:pt x="10268" y="75832"/>
                  </a:lnTo>
                  <a:lnTo>
                    <a:pt x="4267" y="69227"/>
                  </a:lnTo>
                  <a:cubicBezTo>
                    <a:pt x="1372" y="66039"/>
                    <a:pt x="0" y="61506"/>
                    <a:pt x="610" y="57099"/>
                  </a:cubicBezTo>
                  <a:cubicBezTo>
                    <a:pt x="622" y="57010"/>
                    <a:pt x="635" y="56921"/>
                    <a:pt x="648" y="56845"/>
                  </a:cubicBezTo>
                  <a:lnTo>
                    <a:pt x="102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3549"/>
            <p:cNvSpPr/>
            <p:nvPr/>
          </p:nvSpPr>
          <p:spPr>
            <a:xfrm>
              <a:off x="938926" y="106445"/>
              <a:ext cx="49593" cy="355752"/>
            </a:xfrm>
            <a:custGeom>
              <a:avLst/>
              <a:gdLst/>
              <a:ahLst/>
              <a:cxnLst/>
              <a:rect l="0" t="0" r="0" b="0"/>
              <a:pathLst>
                <a:path w="49593" h="355752">
                  <a:moveTo>
                    <a:pt x="49593" y="0"/>
                  </a:moveTo>
                  <a:lnTo>
                    <a:pt x="49593" y="19025"/>
                  </a:lnTo>
                  <a:lnTo>
                    <a:pt x="26264" y="34768"/>
                  </a:lnTo>
                  <a:cubicBezTo>
                    <a:pt x="10385" y="50648"/>
                    <a:pt x="552" y="72574"/>
                    <a:pt x="552" y="96761"/>
                  </a:cubicBezTo>
                  <a:lnTo>
                    <a:pt x="552" y="117627"/>
                  </a:lnTo>
                  <a:cubicBezTo>
                    <a:pt x="2838" y="116853"/>
                    <a:pt x="5925" y="116116"/>
                    <a:pt x="8617" y="115811"/>
                  </a:cubicBezTo>
                  <a:cubicBezTo>
                    <a:pt x="10395" y="108737"/>
                    <a:pt x="16999" y="103962"/>
                    <a:pt x="24263" y="104508"/>
                  </a:cubicBezTo>
                  <a:lnTo>
                    <a:pt x="49593" y="101929"/>
                  </a:lnTo>
                  <a:lnTo>
                    <a:pt x="49593" y="120784"/>
                  </a:lnTo>
                  <a:lnTo>
                    <a:pt x="25038" y="121463"/>
                  </a:lnTo>
                  <a:lnTo>
                    <a:pt x="25038" y="176886"/>
                  </a:lnTo>
                  <a:cubicBezTo>
                    <a:pt x="25038" y="195074"/>
                    <a:pt x="33187" y="212474"/>
                    <a:pt x="47164" y="224218"/>
                  </a:cubicBezTo>
                  <a:lnTo>
                    <a:pt x="49593" y="225703"/>
                  </a:lnTo>
                  <a:lnTo>
                    <a:pt x="49593" y="282984"/>
                  </a:lnTo>
                  <a:lnTo>
                    <a:pt x="46247" y="278854"/>
                  </a:lnTo>
                  <a:lnTo>
                    <a:pt x="22295" y="288125"/>
                  </a:lnTo>
                  <a:lnTo>
                    <a:pt x="47098" y="337845"/>
                  </a:lnTo>
                  <a:lnTo>
                    <a:pt x="49593" y="336072"/>
                  </a:lnTo>
                  <a:lnTo>
                    <a:pt x="49593" y="354336"/>
                  </a:lnTo>
                  <a:lnTo>
                    <a:pt x="46323" y="355752"/>
                  </a:lnTo>
                  <a:cubicBezTo>
                    <a:pt x="40811" y="355752"/>
                    <a:pt x="35643" y="352666"/>
                    <a:pt x="33103" y="347586"/>
                  </a:cubicBezTo>
                  <a:lnTo>
                    <a:pt x="6496" y="294259"/>
                  </a:lnTo>
                  <a:lnTo>
                    <a:pt x="0" y="296776"/>
                  </a:lnTo>
                  <a:lnTo>
                    <a:pt x="0" y="278661"/>
                  </a:lnTo>
                  <a:lnTo>
                    <a:pt x="40481" y="262966"/>
                  </a:lnTo>
                  <a:lnTo>
                    <a:pt x="40481" y="240563"/>
                  </a:lnTo>
                  <a:cubicBezTo>
                    <a:pt x="23095" y="227927"/>
                    <a:pt x="11665" y="208763"/>
                    <a:pt x="8858" y="187300"/>
                  </a:cubicBezTo>
                  <a:lnTo>
                    <a:pt x="0" y="183686"/>
                  </a:lnTo>
                  <a:lnTo>
                    <a:pt x="0" y="165699"/>
                  </a:lnTo>
                  <a:lnTo>
                    <a:pt x="8160" y="170243"/>
                  </a:lnTo>
                  <a:lnTo>
                    <a:pt x="8160" y="133007"/>
                  </a:lnTo>
                  <a:lnTo>
                    <a:pt x="0" y="137688"/>
                  </a:lnTo>
                  <a:lnTo>
                    <a:pt x="0" y="41558"/>
                  </a:lnTo>
                  <a:lnTo>
                    <a:pt x="1555" y="38327"/>
                  </a:lnTo>
                  <a:cubicBezTo>
                    <a:pt x="12841" y="21632"/>
                    <a:pt x="28816" y="8357"/>
                    <a:pt x="47577" y="408"/>
                  </a:cubicBezTo>
                  <a:lnTo>
                    <a:pt x="4959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3550"/>
            <p:cNvSpPr/>
            <p:nvPr/>
          </p:nvSpPr>
          <p:spPr>
            <a:xfrm>
              <a:off x="988520" y="332148"/>
              <a:ext cx="39529" cy="342470"/>
            </a:xfrm>
            <a:custGeom>
              <a:avLst/>
              <a:gdLst/>
              <a:ahLst/>
              <a:cxnLst/>
              <a:rect l="0" t="0" r="0" b="0"/>
              <a:pathLst>
                <a:path w="39529" h="342470">
                  <a:moveTo>
                    <a:pt x="0" y="0"/>
                  </a:moveTo>
                  <a:lnTo>
                    <a:pt x="13405" y="8194"/>
                  </a:lnTo>
                  <a:lnTo>
                    <a:pt x="39529" y="13335"/>
                  </a:lnTo>
                  <a:lnTo>
                    <a:pt x="39529" y="30214"/>
                  </a:lnTo>
                  <a:lnTo>
                    <a:pt x="7766" y="24195"/>
                  </a:lnTo>
                  <a:lnTo>
                    <a:pt x="7766" y="39994"/>
                  </a:lnTo>
                  <a:lnTo>
                    <a:pt x="39529" y="79186"/>
                  </a:lnTo>
                  <a:lnTo>
                    <a:pt x="39529" y="102999"/>
                  </a:lnTo>
                  <a:lnTo>
                    <a:pt x="22574" y="115038"/>
                  </a:lnTo>
                  <a:lnTo>
                    <a:pt x="29000" y="124716"/>
                  </a:lnTo>
                  <a:lnTo>
                    <a:pt x="39529" y="124716"/>
                  </a:lnTo>
                  <a:lnTo>
                    <a:pt x="39529" y="141594"/>
                  </a:lnTo>
                  <a:lnTo>
                    <a:pt x="31617" y="141594"/>
                  </a:lnTo>
                  <a:lnTo>
                    <a:pt x="7195" y="285891"/>
                  </a:lnTo>
                  <a:lnTo>
                    <a:pt x="39529" y="321464"/>
                  </a:lnTo>
                  <a:lnTo>
                    <a:pt x="39529" y="342470"/>
                  </a:lnTo>
                  <a:lnTo>
                    <a:pt x="0" y="342470"/>
                  </a:lnTo>
                  <a:lnTo>
                    <a:pt x="0" y="325604"/>
                  </a:lnTo>
                  <a:lnTo>
                    <a:pt x="20479" y="325604"/>
                  </a:lnTo>
                  <a:lnTo>
                    <a:pt x="0" y="303063"/>
                  </a:lnTo>
                  <a:lnTo>
                    <a:pt x="0" y="227231"/>
                  </a:lnTo>
                  <a:lnTo>
                    <a:pt x="15602" y="135041"/>
                  </a:lnTo>
                  <a:lnTo>
                    <a:pt x="8808" y="124817"/>
                  </a:lnTo>
                  <a:lnTo>
                    <a:pt x="0" y="128633"/>
                  </a:lnTo>
                  <a:lnTo>
                    <a:pt x="0" y="110369"/>
                  </a:lnTo>
                  <a:lnTo>
                    <a:pt x="7091" y="105329"/>
                  </a:lnTo>
                  <a:cubicBezTo>
                    <a:pt x="12414" y="101548"/>
                    <a:pt x="19507" y="96509"/>
                    <a:pt x="27299" y="90972"/>
                  </a:cubicBezTo>
                  <a:lnTo>
                    <a:pt x="0" y="5728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3551"/>
            <p:cNvSpPr/>
            <p:nvPr/>
          </p:nvSpPr>
          <p:spPr>
            <a:xfrm>
              <a:off x="988520" y="199417"/>
              <a:ext cx="39529" cy="27812"/>
            </a:xfrm>
            <a:custGeom>
              <a:avLst/>
              <a:gdLst/>
              <a:ahLst/>
              <a:cxnLst/>
              <a:rect l="0" t="0" r="0" b="0"/>
              <a:pathLst>
                <a:path w="39529" h="27812">
                  <a:moveTo>
                    <a:pt x="39529" y="0"/>
                  </a:moveTo>
                  <a:lnTo>
                    <a:pt x="39529" y="18381"/>
                  </a:lnTo>
                  <a:lnTo>
                    <a:pt x="30259" y="22485"/>
                  </a:lnTo>
                  <a:cubicBezTo>
                    <a:pt x="21283" y="24938"/>
                    <a:pt x="12132" y="26708"/>
                    <a:pt x="2949" y="27730"/>
                  </a:cubicBezTo>
                  <a:lnTo>
                    <a:pt x="0" y="27812"/>
                  </a:lnTo>
                  <a:lnTo>
                    <a:pt x="0" y="8956"/>
                  </a:lnTo>
                  <a:lnTo>
                    <a:pt x="25219" y="6388"/>
                  </a:lnTo>
                  <a:lnTo>
                    <a:pt x="39529"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3552"/>
            <p:cNvSpPr/>
            <p:nvPr/>
          </p:nvSpPr>
          <p:spPr>
            <a:xfrm>
              <a:off x="988520" y="98622"/>
              <a:ext cx="39529" cy="26849"/>
            </a:xfrm>
            <a:custGeom>
              <a:avLst/>
              <a:gdLst/>
              <a:ahLst/>
              <a:cxnLst/>
              <a:rect l="0" t="0" r="0" b="0"/>
              <a:pathLst>
                <a:path w="39529" h="26849">
                  <a:moveTo>
                    <a:pt x="38652" y="0"/>
                  </a:moveTo>
                  <a:lnTo>
                    <a:pt x="39529" y="177"/>
                  </a:lnTo>
                  <a:lnTo>
                    <a:pt x="39529" y="17056"/>
                  </a:lnTo>
                  <a:lnTo>
                    <a:pt x="38652" y="16878"/>
                  </a:lnTo>
                  <a:cubicBezTo>
                    <a:pt x="26562" y="16878"/>
                    <a:pt x="15036" y="19337"/>
                    <a:pt x="4548" y="23780"/>
                  </a:cubicBezTo>
                  <a:lnTo>
                    <a:pt x="0" y="26849"/>
                  </a:lnTo>
                  <a:lnTo>
                    <a:pt x="0" y="7823"/>
                  </a:lnTo>
                  <a:lnTo>
                    <a:pt x="3865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3553"/>
            <p:cNvSpPr/>
            <p:nvPr/>
          </p:nvSpPr>
          <p:spPr>
            <a:xfrm>
              <a:off x="1028049" y="330353"/>
              <a:ext cx="39510" cy="344265"/>
            </a:xfrm>
            <a:custGeom>
              <a:avLst/>
              <a:gdLst/>
              <a:ahLst/>
              <a:cxnLst/>
              <a:rect l="0" t="0" r="0" b="0"/>
              <a:pathLst>
                <a:path w="39510" h="344265">
                  <a:moveTo>
                    <a:pt x="39510" y="0"/>
                  </a:moveTo>
                  <a:lnTo>
                    <a:pt x="39510" y="59012"/>
                  </a:lnTo>
                  <a:lnTo>
                    <a:pt x="25592" y="76193"/>
                  </a:lnTo>
                  <a:cubicBezTo>
                    <a:pt x="14135" y="90339"/>
                    <a:pt x="17421" y="86293"/>
                    <a:pt x="12192" y="92741"/>
                  </a:cubicBezTo>
                  <a:cubicBezTo>
                    <a:pt x="20225" y="98450"/>
                    <a:pt x="27527" y="103638"/>
                    <a:pt x="32899" y="107454"/>
                  </a:cubicBezTo>
                  <a:lnTo>
                    <a:pt x="39510" y="112151"/>
                  </a:lnTo>
                  <a:lnTo>
                    <a:pt x="39510" y="130420"/>
                  </a:lnTo>
                  <a:lnTo>
                    <a:pt x="30721" y="126612"/>
                  </a:lnTo>
                  <a:lnTo>
                    <a:pt x="23927" y="136836"/>
                  </a:lnTo>
                  <a:lnTo>
                    <a:pt x="39510" y="228913"/>
                  </a:lnTo>
                  <a:lnTo>
                    <a:pt x="39510" y="304889"/>
                  </a:lnTo>
                  <a:lnTo>
                    <a:pt x="19050" y="327399"/>
                  </a:lnTo>
                  <a:lnTo>
                    <a:pt x="39510" y="327399"/>
                  </a:lnTo>
                  <a:lnTo>
                    <a:pt x="39510" y="344265"/>
                  </a:lnTo>
                  <a:lnTo>
                    <a:pt x="0" y="344265"/>
                  </a:lnTo>
                  <a:lnTo>
                    <a:pt x="0" y="323259"/>
                  </a:lnTo>
                  <a:lnTo>
                    <a:pt x="32334" y="287686"/>
                  </a:lnTo>
                  <a:lnTo>
                    <a:pt x="7912" y="143389"/>
                  </a:lnTo>
                  <a:lnTo>
                    <a:pt x="0" y="143389"/>
                  </a:lnTo>
                  <a:lnTo>
                    <a:pt x="0" y="126511"/>
                  </a:lnTo>
                  <a:lnTo>
                    <a:pt x="10516" y="126511"/>
                  </a:lnTo>
                  <a:lnTo>
                    <a:pt x="16954" y="116833"/>
                  </a:lnTo>
                  <a:lnTo>
                    <a:pt x="0" y="104794"/>
                  </a:lnTo>
                  <a:lnTo>
                    <a:pt x="0" y="80981"/>
                  </a:lnTo>
                  <a:lnTo>
                    <a:pt x="31699" y="41840"/>
                  </a:lnTo>
                  <a:lnTo>
                    <a:pt x="31699" y="25457"/>
                  </a:lnTo>
                  <a:cubicBezTo>
                    <a:pt x="22060" y="29673"/>
                    <a:pt x="11201" y="32035"/>
                    <a:pt x="140" y="32035"/>
                  </a:cubicBezTo>
                  <a:lnTo>
                    <a:pt x="0" y="32009"/>
                  </a:lnTo>
                  <a:lnTo>
                    <a:pt x="0" y="15129"/>
                  </a:lnTo>
                  <a:lnTo>
                    <a:pt x="140" y="15157"/>
                  </a:lnTo>
                  <a:cubicBezTo>
                    <a:pt x="8706" y="15157"/>
                    <a:pt x="16876" y="13411"/>
                    <a:pt x="24313" y="10258"/>
                  </a:cubicBezTo>
                  <a:lnTo>
                    <a:pt x="3951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3554"/>
            <p:cNvSpPr/>
            <p:nvPr/>
          </p:nvSpPr>
          <p:spPr>
            <a:xfrm>
              <a:off x="1028049" y="183086"/>
              <a:ext cx="39510" cy="34712"/>
            </a:xfrm>
            <a:custGeom>
              <a:avLst/>
              <a:gdLst/>
              <a:ahLst/>
              <a:cxnLst/>
              <a:rect l="0" t="0" r="0" b="0"/>
              <a:pathLst>
                <a:path w="39510" h="34712">
                  <a:moveTo>
                    <a:pt x="39510" y="0"/>
                  </a:moveTo>
                  <a:lnTo>
                    <a:pt x="39510" y="17220"/>
                  </a:lnTo>
                  <a:lnTo>
                    <a:pt x="0" y="34712"/>
                  </a:lnTo>
                  <a:lnTo>
                    <a:pt x="0" y="16331"/>
                  </a:lnTo>
                  <a:lnTo>
                    <a:pt x="33477" y="1388"/>
                  </a:lnTo>
                  <a:lnTo>
                    <a:pt x="3951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3555"/>
            <p:cNvSpPr/>
            <p:nvPr/>
          </p:nvSpPr>
          <p:spPr>
            <a:xfrm>
              <a:off x="1028049" y="98799"/>
              <a:ext cx="39510" cy="27421"/>
            </a:xfrm>
            <a:custGeom>
              <a:avLst/>
              <a:gdLst/>
              <a:ahLst/>
              <a:cxnLst/>
              <a:rect l="0" t="0" r="0" b="0"/>
              <a:pathLst>
                <a:path w="39510" h="27421">
                  <a:moveTo>
                    <a:pt x="0" y="0"/>
                  </a:moveTo>
                  <a:lnTo>
                    <a:pt x="39510" y="7998"/>
                  </a:lnTo>
                  <a:lnTo>
                    <a:pt x="39510" y="27421"/>
                  </a:lnTo>
                  <a:lnTo>
                    <a:pt x="33223" y="23602"/>
                  </a:lnTo>
                  <a:lnTo>
                    <a:pt x="0" y="1687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28148"/>
            <p:cNvSpPr/>
            <p:nvPr/>
          </p:nvSpPr>
          <p:spPr>
            <a:xfrm>
              <a:off x="1067558" y="657752"/>
              <a:ext cx="47854" cy="16866"/>
            </a:xfrm>
            <a:custGeom>
              <a:avLst/>
              <a:gdLst/>
              <a:ahLst/>
              <a:cxnLst/>
              <a:rect l="0" t="0" r="0" b="0"/>
              <a:pathLst>
                <a:path w="47854" h="16866">
                  <a:moveTo>
                    <a:pt x="0" y="0"/>
                  </a:moveTo>
                  <a:lnTo>
                    <a:pt x="47854" y="0"/>
                  </a:lnTo>
                  <a:lnTo>
                    <a:pt x="47854" y="16866"/>
                  </a:lnTo>
                  <a:lnTo>
                    <a:pt x="0" y="16866"/>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3557"/>
            <p:cNvSpPr/>
            <p:nvPr/>
          </p:nvSpPr>
          <p:spPr>
            <a:xfrm>
              <a:off x="1067558" y="559266"/>
              <a:ext cx="10287" cy="75977"/>
            </a:xfrm>
            <a:custGeom>
              <a:avLst/>
              <a:gdLst/>
              <a:ahLst/>
              <a:cxnLst/>
              <a:rect l="0" t="0" r="0" b="0"/>
              <a:pathLst>
                <a:path w="10287" h="75977">
                  <a:moveTo>
                    <a:pt x="0" y="0"/>
                  </a:moveTo>
                  <a:lnTo>
                    <a:pt x="9639" y="56957"/>
                  </a:lnTo>
                  <a:cubicBezTo>
                    <a:pt x="9652" y="57034"/>
                    <a:pt x="9665" y="57123"/>
                    <a:pt x="9677" y="57211"/>
                  </a:cubicBezTo>
                  <a:cubicBezTo>
                    <a:pt x="10287" y="61618"/>
                    <a:pt x="8915" y="66152"/>
                    <a:pt x="6032" y="69340"/>
                  </a:cubicBezTo>
                  <a:lnTo>
                    <a:pt x="0" y="7597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3558"/>
            <p:cNvSpPr/>
            <p:nvPr/>
          </p:nvSpPr>
          <p:spPr>
            <a:xfrm>
              <a:off x="1067558" y="106797"/>
              <a:ext cx="47854" cy="355401"/>
            </a:xfrm>
            <a:custGeom>
              <a:avLst/>
              <a:gdLst/>
              <a:ahLst/>
              <a:cxnLst/>
              <a:rect l="0" t="0" r="0" b="0"/>
              <a:pathLst>
                <a:path w="47854" h="355401">
                  <a:moveTo>
                    <a:pt x="0" y="0"/>
                  </a:moveTo>
                  <a:lnTo>
                    <a:pt x="278" y="56"/>
                  </a:lnTo>
                  <a:cubicBezTo>
                    <a:pt x="19037" y="8005"/>
                    <a:pt x="35014" y="21280"/>
                    <a:pt x="46301" y="37975"/>
                  </a:cubicBezTo>
                  <a:lnTo>
                    <a:pt x="47854" y="41199"/>
                  </a:lnTo>
                  <a:lnTo>
                    <a:pt x="47854" y="136754"/>
                  </a:lnTo>
                  <a:lnTo>
                    <a:pt x="39700" y="132223"/>
                  </a:lnTo>
                  <a:lnTo>
                    <a:pt x="39700" y="169892"/>
                  </a:lnTo>
                  <a:lnTo>
                    <a:pt x="47854" y="166128"/>
                  </a:lnTo>
                  <a:lnTo>
                    <a:pt x="47854" y="183332"/>
                  </a:lnTo>
                  <a:lnTo>
                    <a:pt x="38989" y="186948"/>
                  </a:lnTo>
                  <a:cubicBezTo>
                    <a:pt x="36208" y="208017"/>
                    <a:pt x="25095" y="226495"/>
                    <a:pt x="9068" y="238954"/>
                  </a:cubicBezTo>
                  <a:lnTo>
                    <a:pt x="9068" y="262614"/>
                  </a:lnTo>
                  <a:lnTo>
                    <a:pt x="47854" y="277634"/>
                  </a:lnTo>
                  <a:lnTo>
                    <a:pt x="47854" y="295740"/>
                  </a:lnTo>
                  <a:lnTo>
                    <a:pt x="43116" y="293907"/>
                  </a:lnTo>
                  <a:lnTo>
                    <a:pt x="16510" y="347234"/>
                  </a:lnTo>
                  <a:cubicBezTo>
                    <a:pt x="13970" y="352314"/>
                    <a:pt x="8814" y="355401"/>
                    <a:pt x="3289" y="355401"/>
                  </a:cubicBezTo>
                  <a:lnTo>
                    <a:pt x="0" y="353976"/>
                  </a:lnTo>
                  <a:lnTo>
                    <a:pt x="0" y="335707"/>
                  </a:lnTo>
                  <a:lnTo>
                    <a:pt x="2515" y="337493"/>
                  </a:lnTo>
                  <a:lnTo>
                    <a:pt x="27318" y="287773"/>
                  </a:lnTo>
                  <a:lnTo>
                    <a:pt x="3315" y="278477"/>
                  </a:lnTo>
                  <a:lnTo>
                    <a:pt x="0" y="282568"/>
                  </a:lnTo>
                  <a:lnTo>
                    <a:pt x="0" y="223556"/>
                  </a:lnTo>
                  <a:lnTo>
                    <a:pt x="4575" y="220468"/>
                  </a:lnTo>
                  <a:cubicBezTo>
                    <a:pt x="15840" y="209204"/>
                    <a:pt x="22822" y="193660"/>
                    <a:pt x="22822" y="176534"/>
                  </a:cubicBezTo>
                  <a:lnTo>
                    <a:pt x="22822" y="115282"/>
                  </a:lnTo>
                  <a:cubicBezTo>
                    <a:pt x="20688" y="112678"/>
                    <a:pt x="14072" y="105795"/>
                    <a:pt x="1854" y="92688"/>
                  </a:cubicBezTo>
                  <a:lnTo>
                    <a:pt x="0" y="93509"/>
                  </a:lnTo>
                  <a:lnTo>
                    <a:pt x="0" y="76289"/>
                  </a:lnTo>
                  <a:lnTo>
                    <a:pt x="4021" y="75364"/>
                  </a:lnTo>
                  <a:cubicBezTo>
                    <a:pt x="7429" y="75794"/>
                    <a:pt x="10681" y="77385"/>
                    <a:pt x="13132" y="80014"/>
                  </a:cubicBezTo>
                  <a:cubicBezTo>
                    <a:pt x="39764" y="108652"/>
                    <a:pt x="39700" y="107077"/>
                    <a:pt x="39700" y="115218"/>
                  </a:cubicBezTo>
                  <a:cubicBezTo>
                    <a:pt x="42304" y="115459"/>
                    <a:pt x="44856" y="115942"/>
                    <a:pt x="47307" y="116691"/>
                  </a:cubicBezTo>
                  <a:lnTo>
                    <a:pt x="47307" y="96409"/>
                  </a:lnTo>
                  <a:cubicBezTo>
                    <a:pt x="47307" y="69199"/>
                    <a:pt x="34859" y="44849"/>
                    <a:pt x="15361" y="28752"/>
                  </a:cubicBezTo>
                  <a:lnTo>
                    <a:pt x="0" y="19423"/>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3559"/>
            <p:cNvSpPr/>
            <p:nvPr/>
          </p:nvSpPr>
          <p:spPr>
            <a:xfrm>
              <a:off x="1115412" y="657752"/>
              <a:ext cx="69545" cy="16866"/>
            </a:xfrm>
            <a:custGeom>
              <a:avLst/>
              <a:gdLst/>
              <a:ahLst/>
              <a:cxnLst/>
              <a:rect l="0" t="0" r="0" b="0"/>
              <a:pathLst>
                <a:path w="69545" h="16866">
                  <a:moveTo>
                    <a:pt x="0" y="0"/>
                  </a:moveTo>
                  <a:lnTo>
                    <a:pt x="21247" y="0"/>
                  </a:lnTo>
                  <a:cubicBezTo>
                    <a:pt x="22390" y="775"/>
                    <a:pt x="23457" y="1638"/>
                    <a:pt x="24638" y="2388"/>
                  </a:cubicBezTo>
                  <a:lnTo>
                    <a:pt x="69545" y="5740"/>
                  </a:lnTo>
                  <a:lnTo>
                    <a:pt x="65926" y="16866"/>
                  </a:lnTo>
                  <a:lnTo>
                    <a:pt x="0" y="1686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3560"/>
            <p:cNvSpPr/>
            <p:nvPr/>
          </p:nvSpPr>
          <p:spPr>
            <a:xfrm>
              <a:off x="1115412" y="384431"/>
              <a:ext cx="99644" cy="60367"/>
            </a:xfrm>
            <a:custGeom>
              <a:avLst/>
              <a:gdLst/>
              <a:ahLst/>
              <a:cxnLst/>
              <a:rect l="0" t="0" r="0" b="0"/>
              <a:pathLst>
                <a:path w="99644" h="60367">
                  <a:moveTo>
                    <a:pt x="0" y="0"/>
                  </a:moveTo>
                  <a:lnTo>
                    <a:pt x="62090" y="24045"/>
                  </a:lnTo>
                  <a:cubicBezTo>
                    <a:pt x="62141" y="24058"/>
                    <a:pt x="62205" y="24096"/>
                    <a:pt x="62255" y="24109"/>
                  </a:cubicBezTo>
                  <a:cubicBezTo>
                    <a:pt x="63602" y="24667"/>
                    <a:pt x="87414" y="34827"/>
                    <a:pt x="99644" y="60367"/>
                  </a:cubicBezTo>
                  <a:cubicBezTo>
                    <a:pt x="95695" y="59973"/>
                    <a:pt x="91707" y="59732"/>
                    <a:pt x="87719" y="59732"/>
                  </a:cubicBezTo>
                  <a:cubicBezTo>
                    <a:pt x="85141" y="59745"/>
                    <a:pt x="82614" y="60024"/>
                    <a:pt x="80061" y="60189"/>
                  </a:cubicBezTo>
                  <a:cubicBezTo>
                    <a:pt x="70510" y="46308"/>
                    <a:pt x="57264" y="40326"/>
                    <a:pt x="55880" y="39730"/>
                  </a:cubicBezTo>
                  <a:lnTo>
                    <a:pt x="0" y="181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1" name="Shape 3561"/>
            <p:cNvSpPr/>
            <p:nvPr/>
          </p:nvSpPr>
          <p:spPr>
            <a:xfrm>
              <a:off x="1115412" y="147996"/>
              <a:ext cx="25032" cy="142133"/>
            </a:xfrm>
            <a:custGeom>
              <a:avLst/>
              <a:gdLst/>
              <a:ahLst/>
              <a:cxnLst/>
              <a:rect l="0" t="0" r="0" b="0"/>
              <a:pathLst>
                <a:path w="25032" h="142133">
                  <a:moveTo>
                    <a:pt x="0" y="0"/>
                  </a:moveTo>
                  <a:lnTo>
                    <a:pt x="11623" y="24144"/>
                  </a:lnTo>
                  <a:cubicBezTo>
                    <a:pt x="14683" y="33962"/>
                    <a:pt x="16332" y="44397"/>
                    <a:pt x="16332" y="55211"/>
                  </a:cubicBezTo>
                  <a:lnTo>
                    <a:pt x="16332" y="86453"/>
                  </a:lnTo>
                  <a:cubicBezTo>
                    <a:pt x="21908" y="92917"/>
                    <a:pt x="25032" y="101185"/>
                    <a:pt x="25032" y="109859"/>
                  </a:cubicBezTo>
                  <a:cubicBezTo>
                    <a:pt x="25032" y="120298"/>
                    <a:pt x="20498" y="130204"/>
                    <a:pt x="12586" y="136999"/>
                  </a:cubicBezTo>
                  <a:lnTo>
                    <a:pt x="0" y="142133"/>
                  </a:lnTo>
                  <a:lnTo>
                    <a:pt x="0" y="124930"/>
                  </a:lnTo>
                  <a:lnTo>
                    <a:pt x="1588" y="124197"/>
                  </a:lnTo>
                  <a:cubicBezTo>
                    <a:pt x="5766" y="120616"/>
                    <a:pt x="8153" y="115396"/>
                    <a:pt x="8153" y="109859"/>
                  </a:cubicBezTo>
                  <a:cubicBezTo>
                    <a:pt x="8153" y="105249"/>
                    <a:pt x="6499" y="100934"/>
                    <a:pt x="3634" y="97575"/>
                  </a:cubicBezTo>
                  <a:lnTo>
                    <a:pt x="0" y="9555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3562"/>
            <p:cNvSpPr/>
            <p:nvPr/>
          </p:nvSpPr>
          <p:spPr>
            <a:xfrm>
              <a:off x="1085435" y="445619"/>
              <a:ext cx="100857" cy="233951"/>
            </a:xfrm>
            <a:custGeom>
              <a:avLst/>
              <a:gdLst/>
              <a:ahLst/>
              <a:cxnLst/>
              <a:rect l="0" t="0" r="0" b="0"/>
              <a:pathLst>
                <a:path w="100857" h="233951">
                  <a:moveTo>
                    <a:pt x="100857" y="0"/>
                  </a:moveTo>
                  <a:lnTo>
                    <a:pt x="100857" y="32612"/>
                  </a:lnTo>
                  <a:lnTo>
                    <a:pt x="92713" y="33859"/>
                  </a:lnTo>
                  <a:cubicBezTo>
                    <a:pt x="84480" y="36451"/>
                    <a:pt x="76771" y="40236"/>
                    <a:pt x="69786" y="45005"/>
                  </a:cubicBezTo>
                  <a:lnTo>
                    <a:pt x="100857" y="76075"/>
                  </a:lnTo>
                  <a:lnTo>
                    <a:pt x="100857" y="118061"/>
                  </a:lnTo>
                  <a:lnTo>
                    <a:pt x="48514" y="65718"/>
                  </a:lnTo>
                  <a:cubicBezTo>
                    <a:pt x="37986" y="80120"/>
                    <a:pt x="31674" y="97799"/>
                    <a:pt x="31674" y="116976"/>
                  </a:cubicBezTo>
                  <a:cubicBezTo>
                    <a:pt x="31674" y="152999"/>
                    <a:pt x="53655" y="183986"/>
                    <a:pt x="84909" y="197229"/>
                  </a:cubicBezTo>
                  <a:lnTo>
                    <a:pt x="100857" y="200457"/>
                  </a:lnTo>
                  <a:lnTo>
                    <a:pt x="100857" y="233951"/>
                  </a:lnTo>
                  <a:lnTo>
                    <a:pt x="94846" y="233345"/>
                  </a:lnTo>
                  <a:cubicBezTo>
                    <a:pt x="40722" y="222268"/>
                    <a:pt x="0" y="174372"/>
                    <a:pt x="0" y="116976"/>
                  </a:cubicBezTo>
                  <a:cubicBezTo>
                    <a:pt x="0" y="59580"/>
                    <a:pt x="40722" y="11683"/>
                    <a:pt x="94846" y="606"/>
                  </a:cubicBezTo>
                  <a:lnTo>
                    <a:pt x="100857"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3563"/>
            <p:cNvSpPr/>
            <p:nvPr/>
          </p:nvSpPr>
          <p:spPr>
            <a:xfrm>
              <a:off x="1186292" y="443812"/>
              <a:ext cx="136709" cy="237566"/>
            </a:xfrm>
            <a:custGeom>
              <a:avLst/>
              <a:gdLst/>
              <a:ahLst/>
              <a:cxnLst/>
              <a:rect l="0" t="0" r="0" b="0"/>
              <a:pathLst>
                <a:path w="136709" h="237566">
                  <a:moveTo>
                    <a:pt x="17926" y="0"/>
                  </a:moveTo>
                  <a:cubicBezTo>
                    <a:pt x="83522" y="0"/>
                    <a:pt x="136709" y="53188"/>
                    <a:pt x="136709" y="118783"/>
                  </a:cubicBezTo>
                  <a:cubicBezTo>
                    <a:pt x="136709" y="184379"/>
                    <a:pt x="83522" y="237566"/>
                    <a:pt x="17926" y="237566"/>
                  </a:cubicBezTo>
                  <a:lnTo>
                    <a:pt x="0" y="235759"/>
                  </a:lnTo>
                  <a:lnTo>
                    <a:pt x="0" y="202264"/>
                  </a:lnTo>
                  <a:lnTo>
                    <a:pt x="17926" y="205892"/>
                  </a:lnTo>
                  <a:cubicBezTo>
                    <a:pt x="37090" y="205892"/>
                    <a:pt x="54781" y="199593"/>
                    <a:pt x="69183" y="189052"/>
                  </a:cubicBezTo>
                  <a:lnTo>
                    <a:pt x="0" y="119869"/>
                  </a:lnTo>
                  <a:lnTo>
                    <a:pt x="0" y="77883"/>
                  </a:lnTo>
                  <a:lnTo>
                    <a:pt x="89884" y="167767"/>
                  </a:lnTo>
                  <a:cubicBezTo>
                    <a:pt x="99435" y="153810"/>
                    <a:pt x="105035" y="136944"/>
                    <a:pt x="105035" y="118783"/>
                  </a:cubicBezTo>
                  <a:cubicBezTo>
                    <a:pt x="105035" y="70752"/>
                    <a:pt x="65957" y="31674"/>
                    <a:pt x="17926" y="31674"/>
                  </a:cubicBezTo>
                  <a:lnTo>
                    <a:pt x="0" y="34419"/>
                  </a:lnTo>
                  <a:lnTo>
                    <a:pt x="0" y="1807"/>
                  </a:lnTo>
                  <a:lnTo>
                    <a:pt x="17926"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4" name="Shape 3565"/>
            <p:cNvSpPr/>
            <p:nvPr/>
          </p:nvSpPr>
          <p:spPr>
            <a:xfrm>
              <a:off x="408701" y="1046468"/>
              <a:ext cx="7462597" cy="957478"/>
            </a:xfrm>
            <a:custGeom>
              <a:avLst/>
              <a:gdLst/>
              <a:ahLst/>
              <a:cxnLst/>
              <a:rect l="0" t="0" r="0" b="0"/>
              <a:pathLst>
                <a:path w="7462597" h="957478">
                  <a:moveTo>
                    <a:pt x="152400" y="0"/>
                  </a:moveTo>
                  <a:cubicBezTo>
                    <a:pt x="152400" y="0"/>
                    <a:pt x="0" y="0"/>
                    <a:pt x="0" y="152400"/>
                  </a:cubicBezTo>
                  <a:lnTo>
                    <a:pt x="0" y="805078"/>
                  </a:lnTo>
                  <a:cubicBezTo>
                    <a:pt x="0" y="805078"/>
                    <a:pt x="0" y="957478"/>
                    <a:pt x="152400" y="957478"/>
                  </a:cubicBezTo>
                  <a:lnTo>
                    <a:pt x="7310197" y="957478"/>
                  </a:lnTo>
                  <a:cubicBezTo>
                    <a:pt x="7310197" y="957478"/>
                    <a:pt x="7462597" y="957478"/>
                    <a:pt x="7462597" y="805078"/>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25" name="Shape 3567"/>
            <p:cNvSpPr/>
            <p:nvPr/>
          </p:nvSpPr>
          <p:spPr>
            <a:xfrm>
              <a:off x="408701" y="2361234"/>
              <a:ext cx="7462597" cy="4430065"/>
            </a:xfrm>
            <a:custGeom>
              <a:avLst/>
              <a:gdLst/>
              <a:ahLst/>
              <a:cxnLst/>
              <a:rect l="0" t="0" r="0" b="0"/>
              <a:pathLst>
                <a:path w="7462597" h="4430065">
                  <a:moveTo>
                    <a:pt x="152400" y="0"/>
                  </a:moveTo>
                  <a:cubicBezTo>
                    <a:pt x="152400" y="0"/>
                    <a:pt x="0" y="0"/>
                    <a:pt x="0" y="152400"/>
                  </a:cubicBezTo>
                  <a:lnTo>
                    <a:pt x="0" y="4277665"/>
                  </a:lnTo>
                  <a:cubicBezTo>
                    <a:pt x="0" y="4277665"/>
                    <a:pt x="0" y="4430065"/>
                    <a:pt x="152400" y="4430065"/>
                  </a:cubicBezTo>
                  <a:lnTo>
                    <a:pt x="7310197" y="4430065"/>
                  </a:lnTo>
                  <a:cubicBezTo>
                    <a:pt x="7310197" y="4430065"/>
                    <a:pt x="7462597" y="4430065"/>
                    <a:pt x="7462597" y="4277665"/>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26" name="Shape 3594"/>
            <p:cNvSpPr/>
            <p:nvPr/>
          </p:nvSpPr>
          <p:spPr>
            <a:xfrm>
              <a:off x="552704" y="848346"/>
              <a:ext cx="7174599" cy="402996"/>
            </a:xfrm>
            <a:custGeom>
              <a:avLst/>
              <a:gdLst/>
              <a:ahLst/>
              <a:cxnLst/>
              <a:rect l="0" t="0" r="0" b="0"/>
              <a:pathLst>
                <a:path w="7174599" h="402996">
                  <a:moveTo>
                    <a:pt x="71996" y="0"/>
                  </a:moveTo>
                  <a:lnTo>
                    <a:pt x="7102602" y="0"/>
                  </a:lnTo>
                  <a:cubicBezTo>
                    <a:pt x="7174599" y="0"/>
                    <a:pt x="7174599" y="71996"/>
                    <a:pt x="7174599" y="71996"/>
                  </a:cubicBezTo>
                  <a:lnTo>
                    <a:pt x="7174599" y="331000"/>
                  </a:lnTo>
                  <a:cubicBezTo>
                    <a:pt x="7174599" y="402996"/>
                    <a:pt x="7102602" y="402996"/>
                    <a:pt x="7102602" y="402996"/>
                  </a:cubicBezTo>
                  <a:lnTo>
                    <a:pt x="71996" y="402996"/>
                  </a:lnTo>
                  <a:cubicBezTo>
                    <a:pt x="0" y="402996"/>
                    <a:pt x="0" y="331000"/>
                    <a:pt x="0" y="331000"/>
                  </a:cubicBezTo>
                  <a:lnTo>
                    <a:pt x="0" y="71996"/>
                  </a:lnTo>
                  <a:cubicBezTo>
                    <a:pt x="0" y="0"/>
                    <a:pt x="71996" y="0"/>
                    <a:pt x="71996" y="0"/>
                  </a:cubicBezTo>
                  <a:close/>
                </a:path>
              </a:pathLst>
            </a:custGeom>
            <a:ln w="0" cap="flat">
              <a:miter lim="127000"/>
            </a:ln>
          </p:spPr>
          <p:style>
            <a:lnRef idx="0">
              <a:srgbClr val="000000">
                <a:alpha val="0"/>
              </a:srgbClr>
            </a:lnRef>
            <a:fillRef idx="1">
              <a:srgbClr val="A0D4ED"/>
            </a:fillRef>
            <a:effectRef idx="0">
              <a:scrgbClr r="0" g="0" b="0"/>
            </a:effectRef>
            <a:fontRef idx="none"/>
          </p:style>
          <p:txBody>
            <a:bodyPr/>
            <a:lstStyle/>
            <a:p>
              <a:endParaRPr lang="ru-RU"/>
            </a:p>
          </p:txBody>
        </p:sp>
        <p:sp>
          <p:nvSpPr>
            <p:cNvPr id="27" name="Shape 3595"/>
            <p:cNvSpPr/>
            <p:nvPr/>
          </p:nvSpPr>
          <p:spPr>
            <a:xfrm>
              <a:off x="552704" y="848346"/>
              <a:ext cx="7174599" cy="402996"/>
            </a:xfrm>
            <a:custGeom>
              <a:avLst/>
              <a:gdLst/>
              <a:ahLst/>
              <a:cxnLst/>
              <a:rect l="0" t="0" r="0" b="0"/>
              <a:pathLst>
                <a:path w="7174599" h="402996">
                  <a:moveTo>
                    <a:pt x="71996" y="0"/>
                  </a:moveTo>
                  <a:cubicBezTo>
                    <a:pt x="71996" y="0"/>
                    <a:pt x="0" y="0"/>
                    <a:pt x="0" y="71996"/>
                  </a:cubicBezTo>
                  <a:lnTo>
                    <a:pt x="0" y="331000"/>
                  </a:lnTo>
                  <a:cubicBezTo>
                    <a:pt x="0" y="331000"/>
                    <a:pt x="0" y="402996"/>
                    <a:pt x="71996" y="402996"/>
                  </a:cubicBezTo>
                  <a:lnTo>
                    <a:pt x="7102602" y="402996"/>
                  </a:lnTo>
                  <a:cubicBezTo>
                    <a:pt x="7102602" y="402996"/>
                    <a:pt x="7174599" y="402996"/>
                    <a:pt x="7174599" y="331000"/>
                  </a:cubicBezTo>
                  <a:lnTo>
                    <a:pt x="7174599" y="71996"/>
                  </a:lnTo>
                  <a:cubicBezTo>
                    <a:pt x="7174599" y="71996"/>
                    <a:pt x="7174599" y="0"/>
                    <a:pt x="7102602"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28" name="Shape 3597"/>
            <p:cNvSpPr/>
            <p:nvPr/>
          </p:nvSpPr>
          <p:spPr>
            <a:xfrm>
              <a:off x="552704" y="2098311"/>
              <a:ext cx="7174599" cy="1263993"/>
            </a:xfrm>
            <a:custGeom>
              <a:avLst/>
              <a:gdLst/>
              <a:ahLst/>
              <a:cxnLst/>
              <a:rect l="0" t="0" r="0" b="0"/>
              <a:pathLst>
                <a:path w="7174599" h="1263993">
                  <a:moveTo>
                    <a:pt x="71996" y="0"/>
                  </a:moveTo>
                  <a:lnTo>
                    <a:pt x="7102602" y="0"/>
                  </a:lnTo>
                  <a:cubicBezTo>
                    <a:pt x="7174599" y="0"/>
                    <a:pt x="7174599" y="71996"/>
                    <a:pt x="7174599" y="71996"/>
                  </a:cubicBezTo>
                  <a:lnTo>
                    <a:pt x="7174599" y="1191984"/>
                  </a:lnTo>
                  <a:cubicBezTo>
                    <a:pt x="7174599" y="1263993"/>
                    <a:pt x="7102602" y="1263993"/>
                    <a:pt x="7102602" y="1263993"/>
                  </a:cubicBezTo>
                  <a:lnTo>
                    <a:pt x="71996" y="1263993"/>
                  </a:lnTo>
                  <a:cubicBezTo>
                    <a:pt x="0" y="1263993"/>
                    <a:pt x="0" y="1191984"/>
                    <a:pt x="0" y="1191984"/>
                  </a:cubicBezTo>
                  <a:lnTo>
                    <a:pt x="0" y="71996"/>
                  </a:lnTo>
                  <a:cubicBezTo>
                    <a:pt x="0" y="0"/>
                    <a:pt x="71996" y="0"/>
                    <a:pt x="71996" y="0"/>
                  </a:cubicBezTo>
                  <a:close/>
                </a:path>
              </a:pathLst>
            </a:custGeom>
            <a:ln w="0" cap="flat">
              <a:miter lim="127000"/>
            </a:ln>
          </p:spPr>
          <p:style>
            <a:lnRef idx="0">
              <a:srgbClr val="000000">
                <a:alpha val="0"/>
              </a:srgbClr>
            </a:lnRef>
            <a:fillRef idx="1">
              <a:srgbClr val="A0D4ED"/>
            </a:fillRef>
            <a:effectRef idx="0">
              <a:scrgbClr r="0" g="0" b="0"/>
            </a:effectRef>
            <a:fontRef idx="none"/>
          </p:style>
          <p:txBody>
            <a:bodyPr/>
            <a:lstStyle/>
            <a:p>
              <a:endParaRPr lang="ru-RU"/>
            </a:p>
          </p:txBody>
        </p:sp>
        <p:sp>
          <p:nvSpPr>
            <p:cNvPr id="29" name="Shape 3598"/>
            <p:cNvSpPr/>
            <p:nvPr/>
          </p:nvSpPr>
          <p:spPr>
            <a:xfrm>
              <a:off x="552704" y="2098311"/>
              <a:ext cx="7174599" cy="1263993"/>
            </a:xfrm>
            <a:custGeom>
              <a:avLst/>
              <a:gdLst/>
              <a:ahLst/>
              <a:cxnLst/>
              <a:rect l="0" t="0" r="0" b="0"/>
              <a:pathLst>
                <a:path w="7174599" h="1263993">
                  <a:moveTo>
                    <a:pt x="71996" y="0"/>
                  </a:moveTo>
                  <a:cubicBezTo>
                    <a:pt x="71996" y="0"/>
                    <a:pt x="0" y="0"/>
                    <a:pt x="0" y="71996"/>
                  </a:cubicBezTo>
                  <a:lnTo>
                    <a:pt x="0" y="1191984"/>
                  </a:lnTo>
                  <a:cubicBezTo>
                    <a:pt x="0" y="1191984"/>
                    <a:pt x="0" y="1263993"/>
                    <a:pt x="71996" y="1263993"/>
                  </a:cubicBezTo>
                  <a:lnTo>
                    <a:pt x="7102602" y="1263993"/>
                  </a:lnTo>
                  <a:cubicBezTo>
                    <a:pt x="7102602" y="1263993"/>
                    <a:pt x="7174599" y="1263993"/>
                    <a:pt x="7174599" y="1191984"/>
                  </a:cubicBezTo>
                  <a:lnTo>
                    <a:pt x="7174599" y="71996"/>
                  </a:lnTo>
                  <a:cubicBezTo>
                    <a:pt x="7174599" y="71996"/>
                    <a:pt x="7174599" y="0"/>
                    <a:pt x="7102602" y="0"/>
                  </a:cubicBezTo>
                  <a:lnTo>
                    <a:pt x="71996"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grpSp>
      <p:sp>
        <p:nvSpPr>
          <p:cNvPr id="30" name="Прямоугольник 29"/>
          <p:cNvSpPr/>
          <p:nvPr/>
        </p:nvSpPr>
        <p:spPr>
          <a:xfrm>
            <a:off x="1462086" y="33554"/>
            <a:ext cx="8996363" cy="701731"/>
          </a:xfrm>
          <a:prstGeom prst="rect">
            <a:avLst/>
          </a:prstGeom>
        </p:spPr>
        <p:txBody>
          <a:bodyPr wrap="square">
            <a:spAutoFit/>
          </a:bodyPr>
          <a:lstStyle/>
          <a:p>
            <a:pPr marL="1442085" marR="751840" indent="-431800">
              <a:lnSpc>
                <a:spcPct val="110000"/>
              </a:lnSpc>
              <a:spcAft>
                <a:spcPts val="2045"/>
              </a:spcAft>
            </a:pPr>
            <a:r>
              <a:rPr lang="ru-RU" b="1" kern="0"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20│ ЗАПРЕТЫ И ОГРАНИЧЕНИЯ, ДЕЙСТВУЮЩИЕ ПОСЛЕ УВОЛЬНЕНИЯ С ГРАЖДАНСКОЙ СЛУЖБЫ </a:t>
            </a:r>
          </a:p>
        </p:txBody>
      </p:sp>
      <p:sp>
        <p:nvSpPr>
          <p:cNvPr id="31" name="Прямоугольник 30"/>
          <p:cNvSpPr/>
          <p:nvPr/>
        </p:nvSpPr>
        <p:spPr>
          <a:xfrm>
            <a:off x="1462086" y="852807"/>
            <a:ext cx="5872570" cy="377667"/>
          </a:xfrm>
          <a:prstGeom prst="rect">
            <a:avLst/>
          </a:prstGeom>
        </p:spPr>
        <p:txBody>
          <a:bodyPr wrap="none">
            <a:spAutoFit/>
          </a:bodyPr>
          <a:lstStyle/>
          <a:p>
            <a:pPr marL="330200" indent="-6350" algn="just">
              <a:lnSpc>
                <a:spcPct val="103000"/>
              </a:lnSpc>
              <a:spcAft>
                <a:spcPts val="900"/>
              </a:spcAft>
            </a:pPr>
            <a:r>
              <a:rPr lang="ru-RU" b="1" dirty="0">
                <a:solidFill>
                  <a:srgbClr val="181717"/>
                </a:solidFill>
                <a:latin typeface="Calibri" panose="020F0502020204030204" pitchFamily="34" charset="0"/>
                <a:ea typeface="Calibri" panose="020F0502020204030204" pitchFamily="34" charset="0"/>
              </a:rPr>
              <a:t>Гражданин после увольнения с гражданской службы</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32" name="Прямоугольник 31"/>
          <p:cNvSpPr/>
          <p:nvPr/>
        </p:nvSpPr>
        <p:spPr>
          <a:xfrm>
            <a:off x="1205407" y="1169153"/>
            <a:ext cx="10101263" cy="948337"/>
          </a:xfrm>
          <a:prstGeom prst="rect">
            <a:avLst/>
          </a:prstGeom>
        </p:spPr>
        <p:txBody>
          <a:bodyPr wrap="square">
            <a:spAutoFit/>
          </a:bodyPr>
          <a:lstStyle/>
          <a:p>
            <a:pPr marL="342900" marR="5080" lvl="0" indent="-342900" algn="just" fontAlgn="base">
              <a:lnSpc>
                <a:spcPct val="103000"/>
              </a:lnSpc>
              <a:spcAft>
                <a:spcPts val="2060"/>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не вправе разглашать или использовать в интересах организаций либо физических лиц сведения конфиденциального характера или служебную информацию, ставшие ему известными в связи с исполнением должностных обязанностей.</a:t>
            </a:r>
            <a:endParaRPr lang="ru-RU" sz="14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33" name="Прямоугольник 32"/>
          <p:cNvSpPr/>
          <p:nvPr/>
        </p:nvSpPr>
        <p:spPr>
          <a:xfrm>
            <a:off x="936185" y="2126545"/>
            <a:ext cx="10639705" cy="1097480"/>
          </a:xfrm>
          <a:prstGeom prst="rect">
            <a:avLst/>
          </a:prstGeom>
        </p:spPr>
        <p:txBody>
          <a:bodyPr wrap="square">
            <a:spAutoFit/>
          </a:bodyPr>
          <a:lstStyle/>
          <a:p>
            <a:pPr marL="144145" marR="156845" indent="179705" algn="just">
              <a:lnSpc>
                <a:spcPct val="103000"/>
              </a:lnSpc>
              <a:spcAft>
                <a:spcPts val="1210"/>
              </a:spcAft>
            </a:pPr>
            <a:r>
              <a:rPr lang="ru-RU" sz="1600" b="1" dirty="0">
                <a:solidFill>
                  <a:srgbClr val="181717"/>
                </a:solidFill>
                <a:latin typeface="Calibri" panose="020F0502020204030204" pitchFamily="34" charset="0"/>
                <a:ea typeface="Calibri" panose="020F0502020204030204" pitchFamily="34" charset="0"/>
              </a:rPr>
              <a:t>Гражданин, замещавший в аппарате Правительства должность гражданской службы, включенную в Перечень должностей государственной гражданской службы Ставропольского края, замещение которых налагает на гражданина ограничения при заключении им трудового договора и (или) гражданско-правового договора после увольнения с государственной гражданской службы Ставропольского края:</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34" name="Прямоугольник 33"/>
          <p:cNvSpPr/>
          <p:nvPr/>
        </p:nvSpPr>
        <p:spPr>
          <a:xfrm>
            <a:off x="1205393" y="3360269"/>
            <a:ext cx="10538932" cy="3231654"/>
          </a:xfrm>
          <a:prstGeom prst="rect">
            <a:avLst/>
          </a:prstGeom>
        </p:spPr>
        <p:txBody>
          <a:bodyPr wrap="square">
            <a:spAutoFit/>
          </a:bodyPr>
          <a:lstStyle/>
          <a:p>
            <a:pPr marL="285750" indent="-285750">
              <a:buClr>
                <a:srgbClr val="FFC000"/>
              </a:buClr>
              <a:buFontTx/>
              <a:buChar char="•"/>
            </a:pPr>
            <a:r>
              <a:rPr lang="ru-RU" sz="1700" dirty="0">
                <a:solidFill>
                  <a:srgbClr val="181717"/>
                </a:solidFill>
                <a:latin typeface="Calibri" panose="020F0502020204030204" pitchFamily="34" charset="0"/>
                <a:ea typeface="Calibri" panose="020F0502020204030204" pitchFamily="34" charset="0"/>
              </a:rPr>
              <a:t>не вправе без согласия комиссии по соблюдению требований к служебному поведению и урегулированию конфликта интересов замещать на условиях трудового договора должности в организации и (или) выполнять в данной организации работу (оказывать данной организации услуги) в течение месяца стоимостью более 100 тыс. рублей на условиях гражданско-правового договора (гражданско-правовых договоров), если отдельные функции государственного (административного) управления данной организацией входили в должностные (служебные) обязанности государственного гражданского служащего Ставропольского края (при этом согласие данной комиссии дается в порядке, установленном положением о комиссиях по соблюдению требований к служебному поведению и урегулированию конфликта </a:t>
            </a:r>
            <a:r>
              <a:rPr lang="ru-RU" sz="1700" dirty="0" smtClean="0">
                <a:solidFill>
                  <a:srgbClr val="181717"/>
                </a:solidFill>
                <a:latin typeface="Calibri" panose="020F0502020204030204" pitchFamily="34" charset="0"/>
                <a:ea typeface="Calibri" panose="020F0502020204030204" pitchFamily="34" charset="0"/>
              </a:rPr>
              <a:t>интересов)</a:t>
            </a:r>
          </a:p>
          <a:p>
            <a:pPr marL="285750" lvl="0" indent="-285750">
              <a:buClr>
                <a:srgbClr val="FFC000"/>
              </a:buClr>
              <a:buFontTx/>
              <a:buChar char="•"/>
            </a:pPr>
            <a:r>
              <a:rPr lang="ru-RU" sz="1700" dirty="0"/>
              <a:t>при наличии согласия комиссии по соблюдению требований к служебному поведению и урегулированию конфликта интересов обязан при заключении трудовых договоров и (или) гражданско-правовых договоров сообщать работодателю сведения о последнем месте государственной гражданской службы Ставропольского края с соблюдением законодательства Российской Федерации о государственной </a:t>
            </a:r>
            <a:r>
              <a:rPr lang="ru-RU" sz="1700" dirty="0" smtClean="0"/>
              <a:t>тайне</a:t>
            </a:r>
            <a:endParaRPr lang="ru-RU" sz="1700" dirty="0"/>
          </a:p>
        </p:txBody>
      </p:sp>
      <p:sp>
        <p:nvSpPr>
          <p:cNvPr id="36" name="Номер слайда 35"/>
          <p:cNvSpPr>
            <a:spLocks noGrp="1"/>
          </p:cNvSpPr>
          <p:nvPr>
            <p:ph type="sldNum" sz="quarter" idx="12"/>
          </p:nvPr>
        </p:nvSpPr>
        <p:spPr>
          <a:xfrm>
            <a:off x="10716128" y="6446763"/>
            <a:ext cx="637672" cy="274712"/>
          </a:xfrm>
        </p:spPr>
        <p:txBody>
          <a:bodyPr/>
          <a:lstStyle/>
          <a:p>
            <a:fld id="{9D3197B4-9225-4703-91FB-A4593262BF03}" type="slidenum">
              <a:rPr lang="ru-RU" sz="1600" smtClean="0">
                <a:solidFill>
                  <a:schemeClr val="tx1"/>
                </a:solidFill>
              </a:rPr>
              <a:t>34</a:t>
            </a:fld>
            <a:endParaRPr lang="ru-RU" sz="1600" dirty="0">
              <a:solidFill>
                <a:schemeClr val="tx1"/>
              </a:solidFill>
            </a:endParaRPr>
          </a:p>
        </p:txBody>
      </p:sp>
      <p:grpSp>
        <p:nvGrpSpPr>
          <p:cNvPr id="37" name="Group 23722"/>
          <p:cNvGrpSpPr/>
          <p:nvPr/>
        </p:nvGrpSpPr>
        <p:grpSpPr>
          <a:xfrm>
            <a:off x="11418324" y="6446763"/>
            <a:ext cx="790265" cy="304083"/>
            <a:chOff x="0" y="0"/>
            <a:chExt cx="540006" cy="240970"/>
          </a:xfrm>
        </p:grpSpPr>
        <p:sp>
          <p:nvSpPr>
            <p:cNvPr id="38"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39"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181694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353"/>
          <p:cNvGrpSpPr/>
          <p:nvPr/>
        </p:nvGrpSpPr>
        <p:grpSpPr>
          <a:xfrm>
            <a:off x="8538210" y="224473"/>
            <a:ext cx="3653790" cy="779780"/>
            <a:chOff x="0" y="0"/>
            <a:chExt cx="3654008" cy="779996"/>
          </a:xfrm>
        </p:grpSpPr>
        <p:sp>
          <p:nvSpPr>
            <p:cNvPr id="3" name="Shape 3612"/>
            <p:cNvSpPr/>
            <p:nvPr/>
          </p:nvSpPr>
          <p:spPr>
            <a:xfrm>
              <a:off x="0" y="0"/>
              <a:ext cx="3654008" cy="779996"/>
            </a:xfrm>
            <a:custGeom>
              <a:avLst/>
              <a:gdLst/>
              <a:ahLst/>
              <a:cxnLst/>
              <a:rect l="0" t="0" r="0" b="0"/>
              <a:pathLst>
                <a:path w="3654008" h="779996">
                  <a:moveTo>
                    <a:pt x="0" y="0"/>
                  </a:moveTo>
                  <a:lnTo>
                    <a:pt x="3654008" y="0"/>
                  </a:lnTo>
                  <a:lnTo>
                    <a:pt x="3654008" y="779996"/>
                  </a:lnTo>
                  <a:lnTo>
                    <a:pt x="152400" y="779996"/>
                  </a:lnTo>
                  <a:cubicBezTo>
                    <a:pt x="152400" y="779996"/>
                    <a:pt x="0" y="779996"/>
                    <a:pt x="0" y="627596"/>
                  </a:cubicBez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4" name="Rectangle 23264"/>
            <p:cNvSpPr/>
            <p:nvPr/>
          </p:nvSpPr>
          <p:spPr>
            <a:xfrm>
              <a:off x="217032" y="191881"/>
              <a:ext cx="302687"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21</a:t>
              </a:r>
              <a:endParaRPr lang="ru-RU" sz="1100">
                <a:solidFill>
                  <a:srgbClr val="000000"/>
                </a:solidFill>
                <a:effectLst/>
                <a:latin typeface="Calibri" panose="020F0502020204030204" pitchFamily="34" charset="0"/>
                <a:ea typeface="Calibri" panose="020F0502020204030204" pitchFamily="34" charset="0"/>
              </a:endParaRPr>
            </a:p>
          </p:txBody>
        </p:sp>
        <p:sp>
          <p:nvSpPr>
            <p:cNvPr id="5" name="Rectangle 23265"/>
            <p:cNvSpPr/>
            <p:nvPr/>
          </p:nvSpPr>
          <p:spPr>
            <a:xfrm>
              <a:off x="444617" y="191881"/>
              <a:ext cx="1744502"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 ПОЛЕЗНАЯ </a:t>
              </a:r>
              <a:endParaRPr lang="ru-RU" sz="1100">
                <a:solidFill>
                  <a:srgbClr val="000000"/>
                </a:solidFill>
                <a:effectLst/>
                <a:latin typeface="Calibri" panose="020F0502020204030204" pitchFamily="34" charset="0"/>
                <a:ea typeface="Calibri" panose="020F0502020204030204" pitchFamily="34" charset="0"/>
              </a:endParaRPr>
            </a:p>
          </p:txBody>
        </p:sp>
        <p:sp>
          <p:nvSpPr>
            <p:cNvPr id="6" name="Rectangle 3614"/>
            <p:cNvSpPr/>
            <p:nvPr/>
          </p:nvSpPr>
          <p:spPr>
            <a:xfrm>
              <a:off x="649036" y="435721"/>
              <a:ext cx="1941790" cy="262206"/>
            </a:xfrm>
            <a:prstGeom prst="rect">
              <a:avLst/>
            </a:prstGeom>
            <a:ln>
              <a:noFill/>
            </a:ln>
          </p:spPr>
          <p:txBody>
            <a:bodyPr vert="horz" lIns="0" tIns="0" rIns="0" bIns="0" rtlCol="0">
              <a:noAutofit/>
            </a:bodyPr>
            <a:lstStyle/>
            <a:p>
              <a:pPr>
                <a:lnSpc>
                  <a:spcPct val="107000"/>
                </a:lnSpc>
                <a:spcAft>
                  <a:spcPts val="800"/>
                </a:spcAft>
              </a:pPr>
              <a:r>
                <a:rPr lang="ru-RU" sz="16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ИНФОРМАЦИЯ</a:t>
              </a:r>
              <a:endParaRPr lang="ru-RU" sz="1100">
                <a:solidFill>
                  <a:srgbClr val="000000"/>
                </a:solidFill>
                <a:effectLst/>
                <a:latin typeface="Calibri" panose="020F0502020204030204" pitchFamily="34" charset="0"/>
                <a:ea typeface="Calibri" panose="020F0502020204030204" pitchFamily="34" charset="0"/>
              </a:endParaRPr>
            </a:p>
          </p:txBody>
        </p:sp>
        <p:sp>
          <p:nvSpPr>
            <p:cNvPr id="7" name="Shape 3615"/>
            <p:cNvSpPr/>
            <p:nvPr/>
          </p:nvSpPr>
          <p:spPr>
            <a:xfrm>
              <a:off x="2267832" y="102897"/>
              <a:ext cx="179039" cy="528358"/>
            </a:xfrm>
            <a:custGeom>
              <a:avLst/>
              <a:gdLst/>
              <a:ahLst/>
              <a:cxnLst/>
              <a:rect l="0" t="0" r="0" b="0"/>
              <a:pathLst>
                <a:path w="179039" h="528358">
                  <a:moveTo>
                    <a:pt x="91694" y="0"/>
                  </a:moveTo>
                  <a:lnTo>
                    <a:pt x="179039" y="0"/>
                  </a:lnTo>
                  <a:lnTo>
                    <a:pt x="179039" y="16955"/>
                  </a:lnTo>
                  <a:lnTo>
                    <a:pt x="100178" y="16955"/>
                  </a:lnTo>
                  <a:lnTo>
                    <a:pt x="100178" y="249593"/>
                  </a:lnTo>
                  <a:lnTo>
                    <a:pt x="158395" y="152603"/>
                  </a:lnTo>
                  <a:lnTo>
                    <a:pt x="136906" y="152603"/>
                  </a:lnTo>
                  <a:cubicBezTo>
                    <a:pt x="132233" y="152603"/>
                    <a:pt x="128436" y="148806"/>
                    <a:pt x="128436" y="144120"/>
                  </a:cubicBezTo>
                  <a:lnTo>
                    <a:pt x="128436" y="53696"/>
                  </a:lnTo>
                  <a:cubicBezTo>
                    <a:pt x="128436" y="49009"/>
                    <a:pt x="132233" y="45225"/>
                    <a:pt x="136906" y="45225"/>
                  </a:cubicBezTo>
                  <a:lnTo>
                    <a:pt x="179039" y="45225"/>
                  </a:lnTo>
                  <a:lnTo>
                    <a:pt x="179039" y="62167"/>
                  </a:lnTo>
                  <a:lnTo>
                    <a:pt x="145390" y="62167"/>
                  </a:lnTo>
                  <a:lnTo>
                    <a:pt x="145390" y="135649"/>
                  </a:lnTo>
                  <a:lnTo>
                    <a:pt x="168555" y="135649"/>
                  </a:lnTo>
                  <a:lnTo>
                    <a:pt x="168567" y="135649"/>
                  </a:lnTo>
                  <a:lnTo>
                    <a:pt x="179039" y="118208"/>
                  </a:lnTo>
                  <a:lnTo>
                    <a:pt x="179039" y="151157"/>
                  </a:lnTo>
                  <a:lnTo>
                    <a:pt x="21311" y="413893"/>
                  </a:lnTo>
                  <a:lnTo>
                    <a:pt x="179039" y="508576"/>
                  </a:lnTo>
                  <a:lnTo>
                    <a:pt x="179039" y="528358"/>
                  </a:lnTo>
                  <a:lnTo>
                    <a:pt x="5321" y="424066"/>
                  </a:lnTo>
                  <a:cubicBezTo>
                    <a:pt x="1308" y="421665"/>
                    <a:pt x="0" y="416446"/>
                    <a:pt x="2413" y="412433"/>
                  </a:cubicBezTo>
                  <a:lnTo>
                    <a:pt x="83210" y="277825"/>
                  </a:lnTo>
                  <a:lnTo>
                    <a:pt x="83210" y="8484"/>
                  </a:lnTo>
                  <a:cubicBezTo>
                    <a:pt x="83210" y="3797"/>
                    <a:pt x="87021" y="0"/>
                    <a:pt x="9169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8" name="Shape 3616"/>
            <p:cNvSpPr/>
            <p:nvPr/>
          </p:nvSpPr>
          <p:spPr>
            <a:xfrm>
              <a:off x="2446871" y="597857"/>
              <a:ext cx="126314" cy="79537"/>
            </a:xfrm>
            <a:custGeom>
              <a:avLst/>
              <a:gdLst/>
              <a:ahLst/>
              <a:cxnLst/>
              <a:rect l="0" t="0" r="0" b="0"/>
              <a:pathLst>
                <a:path w="126314" h="79537">
                  <a:moveTo>
                    <a:pt x="113922" y="527"/>
                  </a:moveTo>
                  <a:cubicBezTo>
                    <a:pt x="116027" y="0"/>
                    <a:pt x="118332" y="276"/>
                    <a:pt x="120338" y="1483"/>
                  </a:cubicBezTo>
                  <a:lnTo>
                    <a:pt x="126314" y="5070"/>
                  </a:lnTo>
                  <a:lnTo>
                    <a:pt x="126314" y="24845"/>
                  </a:lnTo>
                  <a:lnTo>
                    <a:pt x="118878" y="20380"/>
                  </a:lnTo>
                  <a:lnTo>
                    <a:pt x="96539" y="57591"/>
                  </a:lnTo>
                  <a:lnTo>
                    <a:pt x="126314" y="50151"/>
                  </a:lnTo>
                  <a:lnTo>
                    <a:pt x="126314" y="67635"/>
                  </a:lnTo>
                  <a:lnTo>
                    <a:pt x="80791" y="79004"/>
                  </a:lnTo>
                  <a:cubicBezTo>
                    <a:pt x="78645" y="79537"/>
                    <a:pt x="76282" y="79181"/>
                    <a:pt x="74378" y="78051"/>
                  </a:cubicBezTo>
                  <a:lnTo>
                    <a:pt x="0" y="33398"/>
                  </a:lnTo>
                  <a:lnTo>
                    <a:pt x="0" y="13616"/>
                  </a:lnTo>
                  <a:lnTo>
                    <a:pt x="75838" y="59141"/>
                  </a:lnTo>
                  <a:lnTo>
                    <a:pt x="108706" y="4391"/>
                  </a:lnTo>
                  <a:cubicBezTo>
                    <a:pt x="109913" y="2384"/>
                    <a:pt x="111817" y="1054"/>
                    <a:pt x="113922" y="52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3617"/>
            <p:cNvSpPr/>
            <p:nvPr/>
          </p:nvSpPr>
          <p:spPr>
            <a:xfrm>
              <a:off x="2446871" y="138825"/>
              <a:ext cx="126314" cy="115228"/>
            </a:xfrm>
            <a:custGeom>
              <a:avLst/>
              <a:gdLst/>
              <a:ahLst/>
              <a:cxnLst/>
              <a:rect l="0" t="0" r="0" b="0"/>
              <a:pathLst>
                <a:path w="126314" h="115228">
                  <a:moveTo>
                    <a:pt x="52001" y="532"/>
                  </a:moveTo>
                  <a:cubicBezTo>
                    <a:pt x="54118" y="0"/>
                    <a:pt x="56432" y="260"/>
                    <a:pt x="58413" y="1448"/>
                  </a:cubicBezTo>
                  <a:lnTo>
                    <a:pt x="101670" y="27419"/>
                  </a:lnTo>
                  <a:cubicBezTo>
                    <a:pt x="101962" y="27394"/>
                    <a:pt x="102254" y="27369"/>
                    <a:pt x="102559" y="27369"/>
                  </a:cubicBezTo>
                  <a:lnTo>
                    <a:pt x="126314" y="27369"/>
                  </a:lnTo>
                  <a:lnTo>
                    <a:pt x="126314" y="61997"/>
                  </a:lnTo>
                  <a:lnTo>
                    <a:pt x="56953" y="20358"/>
                  </a:lnTo>
                  <a:lnTo>
                    <a:pt x="0" y="115228"/>
                  </a:lnTo>
                  <a:lnTo>
                    <a:pt x="0" y="82280"/>
                  </a:lnTo>
                  <a:lnTo>
                    <a:pt x="33648" y="26238"/>
                  </a:lnTo>
                  <a:lnTo>
                    <a:pt x="0" y="26238"/>
                  </a:lnTo>
                  <a:lnTo>
                    <a:pt x="0" y="9296"/>
                  </a:lnTo>
                  <a:lnTo>
                    <a:pt x="43821" y="9296"/>
                  </a:lnTo>
                  <a:lnTo>
                    <a:pt x="46780" y="4369"/>
                  </a:lnTo>
                  <a:cubicBezTo>
                    <a:pt x="47968" y="2388"/>
                    <a:pt x="49885" y="1064"/>
                    <a:pt x="52001" y="532"/>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28150"/>
            <p:cNvSpPr/>
            <p:nvPr/>
          </p:nvSpPr>
          <p:spPr>
            <a:xfrm>
              <a:off x="2446871" y="102897"/>
              <a:ext cx="126314" cy="16955"/>
            </a:xfrm>
            <a:custGeom>
              <a:avLst/>
              <a:gdLst/>
              <a:ahLst/>
              <a:cxnLst/>
              <a:rect l="0" t="0" r="0" b="0"/>
              <a:pathLst>
                <a:path w="126314" h="16955">
                  <a:moveTo>
                    <a:pt x="0" y="0"/>
                  </a:moveTo>
                  <a:lnTo>
                    <a:pt x="126314" y="0"/>
                  </a:lnTo>
                  <a:lnTo>
                    <a:pt x="126314" y="16955"/>
                  </a:lnTo>
                  <a:lnTo>
                    <a:pt x="0" y="16955"/>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3619"/>
            <p:cNvSpPr/>
            <p:nvPr/>
          </p:nvSpPr>
          <p:spPr>
            <a:xfrm>
              <a:off x="2573185" y="492478"/>
              <a:ext cx="132658" cy="173014"/>
            </a:xfrm>
            <a:custGeom>
              <a:avLst/>
              <a:gdLst/>
              <a:ahLst/>
              <a:cxnLst/>
              <a:rect l="0" t="0" r="0" b="0"/>
              <a:pathLst>
                <a:path w="132658" h="173014">
                  <a:moveTo>
                    <a:pt x="132658" y="0"/>
                  </a:moveTo>
                  <a:lnTo>
                    <a:pt x="132658" y="32955"/>
                  </a:lnTo>
                  <a:lnTo>
                    <a:pt x="125737" y="44480"/>
                  </a:lnTo>
                  <a:lnTo>
                    <a:pt x="132658" y="44480"/>
                  </a:lnTo>
                  <a:lnTo>
                    <a:pt x="132658" y="61434"/>
                  </a:lnTo>
                  <a:lnTo>
                    <a:pt x="115563" y="61434"/>
                  </a:lnTo>
                  <a:lnTo>
                    <a:pt x="58948" y="155732"/>
                  </a:lnTo>
                  <a:cubicBezTo>
                    <a:pt x="57804" y="157637"/>
                    <a:pt x="55887" y="159046"/>
                    <a:pt x="53740" y="159592"/>
                  </a:cubicBezTo>
                  <a:lnTo>
                    <a:pt x="0" y="173014"/>
                  </a:lnTo>
                  <a:lnTo>
                    <a:pt x="0" y="155530"/>
                  </a:lnTo>
                  <a:lnTo>
                    <a:pt x="23641" y="149623"/>
                  </a:lnTo>
                  <a:lnTo>
                    <a:pt x="29775" y="148099"/>
                  </a:lnTo>
                  <a:lnTo>
                    <a:pt x="0" y="130224"/>
                  </a:lnTo>
                  <a:lnTo>
                    <a:pt x="0" y="110449"/>
                  </a:lnTo>
                  <a:lnTo>
                    <a:pt x="48775" y="139730"/>
                  </a:lnTo>
                  <a:lnTo>
                    <a:pt x="13265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3620"/>
            <p:cNvSpPr/>
            <p:nvPr/>
          </p:nvSpPr>
          <p:spPr>
            <a:xfrm>
              <a:off x="2573185" y="166194"/>
              <a:ext cx="132658" cy="114267"/>
            </a:xfrm>
            <a:custGeom>
              <a:avLst/>
              <a:gdLst/>
              <a:ahLst/>
              <a:cxnLst/>
              <a:rect l="0" t="0" r="0" b="0"/>
              <a:pathLst>
                <a:path w="132658" h="114267">
                  <a:moveTo>
                    <a:pt x="0" y="0"/>
                  </a:moveTo>
                  <a:lnTo>
                    <a:pt x="102839" y="0"/>
                  </a:lnTo>
                  <a:cubicBezTo>
                    <a:pt x="107524" y="0"/>
                    <a:pt x="111322" y="3810"/>
                    <a:pt x="111322" y="8484"/>
                  </a:cubicBezTo>
                  <a:cubicBezTo>
                    <a:pt x="111322" y="13157"/>
                    <a:pt x="107524" y="16967"/>
                    <a:pt x="102839" y="16967"/>
                  </a:cubicBezTo>
                  <a:lnTo>
                    <a:pt x="3511" y="16967"/>
                  </a:lnTo>
                  <a:lnTo>
                    <a:pt x="35693" y="36271"/>
                  </a:lnTo>
                  <a:cubicBezTo>
                    <a:pt x="36087" y="36220"/>
                    <a:pt x="36494" y="36182"/>
                    <a:pt x="36900" y="36182"/>
                  </a:cubicBezTo>
                  <a:lnTo>
                    <a:pt x="102851" y="36182"/>
                  </a:lnTo>
                  <a:cubicBezTo>
                    <a:pt x="107524" y="36182"/>
                    <a:pt x="111322" y="39967"/>
                    <a:pt x="111322" y="44653"/>
                  </a:cubicBezTo>
                  <a:cubicBezTo>
                    <a:pt x="111322" y="49339"/>
                    <a:pt x="107524" y="53137"/>
                    <a:pt x="102851" y="53137"/>
                  </a:cubicBezTo>
                  <a:lnTo>
                    <a:pt x="63773" y="53137"/>
                  </a:lnTo>
                  <a:lnTo>
                    <a:pt x="132658" y="94486"/>
                  </a:lnTo>
                  <a:lnTo>
                    <a:pt x="132658" y="114267"/>
                  </a:lnTo>
                  <a:lnTo>
                    <a:pt x="0" y="3462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3621"/>
            <p:cNvSpPr/>
            <p:nvPr/>
          </p:nvSpPr>
          <p:spPr>
            <a:xfrm>
              <a:off x="2675465" y="102897"/>
              <a:ext cx="30378" cy="16955"/>
            </a:xfrm>
            <a:custGeom>
              <a:avLst/>
              <a:gdLst/>
              <a:ahLst/>
              <a:cxnLst/>
              <a:rect l="0" t="0" r="0" b="0"/>
              <a:pathLst>
                <a:path w="30378" h="16955">
                  <a:moveTo>
                    <a:pt x="8471" y="0"/>
                  </a:moveTo>
                  <a:lnTo>
                    <a:pt x="30378" y="0"/>
                  </a:lnTo>
                  <a:lnTo>
                    <a:pt x="30378" y="16955"/>
                  </a:lnTo>
                  <a:lnTo>
                    <a:pt x="8471" y="16955"/>
                  </a:lnTo>
                  <a:cubicBezTo>
                    <a:pt x="3784" y="16955"/>
                    <a:pt x="0" y="13157"/>
                    <a:pt x="0" y="8484"/>
                  </a:cubicBezTo>
                  <a:cubicBezTo>
                    <a:pt x="0" y="3797"/>
                    <a:pt x="3784" y="0"/>
                    <a:pt x="847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3622"/>
            <p:cNvSpPr/>
            <p:nvPr/>
          </p:nvSpPr>
          <p:spPr>
            <a:xfrm>
              <a:off x="2573185" y="102897"/>
              <a:ext cx="80042" cy="16955"/>
            </a:xfrm>
            <a:custGeom>
              <a:avLst/>
              <a:gdLst/>
              <a:ahLst/>
              <a:cxnLst/>
              <a:rect l="0" t="0" r="0" b="0"/>
              <a:pathLst>
                <a:path w="80042" h="16955">
                  <a:moveTo>
                    <a:pt x="0" y="0"/>
                  </a:moveTo>
                  <a:lnTo>
                    <a:pt x="71571" y="0"/>
                  </a:lnTo>
                  <a:cubicBezTo>
                    <a:pt x="76257" y="0"/>
                    <a:pt x="80042" y="3797"/>
                    <a:pt x="80042" y="8484"/>
                  </a:cubicBezTo>
                  <a:cubicBezTo>
                    <a:pt x="80042" y="13157"/>
                    <a:pt x="76257" y="16955"/>
                    <a:pt x="71571" y="16955"/>
                  </a:cubicBezTo>
                  <a:lnTo>
                    <a:pt x="0" y="1695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3623"/>
            <p:cNvSpPr/>
            <p:nvPr/>
          </p:nvSpPr>
          <p:spPr>
            <a:xfrm>
              <a:off x="2705843" y="102897"/>
              <a:ext cx="114872" cy="451015"/>
            </a:xfrm>
            <a:custGeom>
              <a:avLst/>
              <a:gdLst/>
              <a:ahLst/>
              <a:cxnLst/>
              <a:rect l="0" t="0" r="0" b="0"/>
              <a:pathLst>
                <a:path w="114872" h="451015">
                  <a:moveTo>
                    <a:pt x="0" y="0"/>
                  </a:moveTo>
                  <a:lnTo>
                    <a:pt x="15393" y="0"/>
                  </a:lnTo>
                  <a:cubicBezTo>
                    <a:pt x="20079" y="0"/>
                    <a:pt x="23876" y="3797"/>
                    <a:pt x="23876" y="8484"/>
                  </a:cubicBezTo>
                  <a:lnTo>
                    <a:pt x="23876" y="171247"/>
                  </a:lnTo>
                  <a:cubicBezTo>
                    <a:pt x="23876" y="171539"/>
                    <a:pt x="23850" y="171818"/>
                    <a:pt x="23838" y="172098"/>
                  </a:cubicBezTo>
                  <a:lnTo>
                    <a:pt x="109563" y="223558"/>
                  </a:lnTo>
                  <a:cubicBezTo>
                    <a:pt x="113576" y="225971"/>
                    <a:pt x="114872" y="231165"/>
                    <a:pt x="112471" y="235191"/>
                  </a:cubicBezTo>
                  <a:lnTo>
                    <a:pt x="23876" y="382765"/>
                  </a:lnTo>
                  <a:lnTo>
                    <a:pt x="23876" y="442532"/>
                  </a:lnTo>
                  <a:cubicBezTo>
                    <a:pt x="23876" y="447218"/>
                    <a:pt x="20079" y="451015"/>
                    <a:pt x="15393" y="451015"/>
                  </a:cubicBezTo>
                  <a:lnTo>
                    <a:pt x="0" y="451015"/>
                  </a:lnTo>
                  <a:lnTo>
                    <a:pt x="0" y="434061"/>
                  </a:lnTo>
                  <a:lnTo>
                    <a:pt x="6922" y="434061"/>
                  </a:lnTo>
                  <a:lnTo>
                    <a:pt x="6922" y="411010"/>
                  </a:lnTo>
                  <a:lnTo>
                    <a:pt x="0" y="422536"/>
                  </a:lnTo>
                  <a:lnTo>
                    <a:pt x="0" y="389581"/>
                  </a:lnTo>
                  <a:lnTo>
                    <a:pt x="93561" y="233731"/>
                  </a:lnTo>
                  <a:lnTo>
                    <a:pt x="0" y="177564"/>
                  </a:lnTo>
                  <a:lnTo>
                    <a:pt x="0" y="157783"/>
                  </a:lnTo>
                  <a:lnTo>
                    <a:pt x="6922" y="161938"/>
                  </a:lnTo>
                  <a:lnTo>
                    <a:pt x="6922" y="16955"/>
                  </a:lnTo>
                  <a:lnTo>
                    <a:pt x="0" y="1695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3624"/>
            <p:cNvSpPr/>
            <p:nvPr/>
          </p:nvSpPr>
          <p:spPr>
            <a:xfrm>
              <a:off x="2556346" y="241164"/>
              <a:ext cx="81394" cy="54467"/>
            </a:xfrm>
            <a:custGeom>
              <a:avLst/>
              <a:gdLst/>
              <a:ahLst/>
              <a:cxnLst/>
              <a:rect l="0" t="0" r="0" b="0"/>
              <a:pathLst>
                <a:path w="81394" h="54467">
                  <a:moveTo>
                    <a:pt x="7630" y="527"/>
                  </a:moveTo>
                  <a:cubicBezTo>
                    <a:pt x="9734" y="0"/>
                    <a:pt x="12040" y="276"/>
                    <a:pt x="14046" y="1483"/>
                  </a:cubicBezTo>
                  <a:lnTo>
                    <a:pt x="76073" y="38719"/>
                  </a:lnTo>
                  <a:cubicBezTo>
                    <a:pt x="80087" y="41132"/>
                    <a:pt x="81394" y="46326"/>
                    <a:pt x="78969" y="50352"/>
                  </a:cubicBezTo>
                  <a:cubicBezTo>
                    <a:pt x="77381" y="52994"/>
                    <a:pt x="74575" y="54467"/>
                    <a:pt x="71692" y="54467"/>
                  </a:cubicBezTo>
                  <a:cubicBezTo>
                    <a:pt x="70206" y="54467"/>
                    <a:pt x="68707" y="54073"/>
                    <a:pt x="67348" y="53261"/>
                  </a:cubicBezTo>
                  <a:lnTo>
                    <a:pt x="5321" y="16024"/>
                  </a:lnTo>
                  <a:cubicBezTo>
                    <a:pt x="1308" y="13611"/>
                    <a:pt x="0" y="8404"/>
                    <a:pt x="2413" y="4391"/>
                  </a:cubicBezTo>
                  <a:cubicBezTo>
                    <a:pt x="3619" y="2384"/>
                    <a:pt x="5524" y="1054"/>
                    <a:pt x="7630" y="52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3625"/>
            <p:cNvSpPr/>
            <p:nvPr/>
          </p:nvSpPr>
          <p:spPr>
            <a:xfrm>
              <a:off x="2649390" y="297015"/>
              <a:ext cx="104446" cy="69783"/>
            </a:xfrm>
            <a:custGeom>
              <a:avLst/>
              <a:gdLst/>
              <a:ahLst/>
              <a:cxnLst/>
              <a:rect l="0" t="0" r="0" b="0"/>
              <a:pathLst>
                <a:path w="104446" h="69783">
                  <a:moveTo>
                    <a:pt x="7617" y="527"/>
                  </a:moveTo>
                  <a:cubicBezTo>
                    <a:pt x="9722" y="0"/>
                    <a:pt x="12027" y="276"/>
                    <a:pt x="14034" y="1483"/>
                  </a:cubicBezTo>
                  <a:lnTo>
                    <a:pt x="99327" y="52689"/>
                  </a:lnTo>
                  <a:cubicBezTo>
                    <a:pt x="102972" y="54873"/>
                    <a:pt x="104446" y="59611"/>
                    <a:pt x="102680" y="63484"/>
                  </a:cubicBezTo>
                  <a:cubicBezTo>
                    <a:pt x="100597" y="68005"/>
                    <a:pt x="94869" y="69783"/>
                    <a:pt x="90602" y="67218"/>
                  </a:cubicBezTo>
                  <a:lnTo>
                    <a:pt x="5309" y="16024"/>
                  </a:lnTo>
                  <a:cubicBezTo>
                    <a:pt x="1296" y="13611"/>
                    <a:pt x="0" y="8404"/>
                    <a:pt x="2401" y="4391"/>
                  </a:cubicBezTo>
                  <a:cubicBezTo>
                    <a:pt x="3607" y="2384"/>
                    <a:pt x="5512" y="1054"/>
                    <a:pt x="7617" y="52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3626"/>
            <p:cNvSpPr/>
            <p:nvPr/>
          </p:nvSpPr>
          <p:spPr>
            <a:xfrm>
              <a:off x="2474158" y="255109"/>
              <a:ext cx="89142" cy="59119"/>
            </a:xfrm>
            <a:custGeom>
              <a:avLst/>
              <a:gdLst/>
              <a:ahLst/>
              <a:cxnLst/>
              <a:rect l="0" t="0" r="0" b="0"/>
              <a:pathLst>
                <a:path w="89142" h="59119">
                  <a:moveTo>
                    <a:pt x="7617" y="524"/>
                  </a:moveTo>
                  <a:cubicBezTo>
                    <a:pt x="9722" y="0"/>
                    <a:pt x="12027" y="279"/>
                    <a:pt x="14034" y="1486"/>
                  </a:cubicBezTo>
                  <a:lnTo>
                    <a:pt x="83820" y="43371"/>
                  </a:lnTo>
                  <a:cubicBezTo>
                    <a:pt x="87833" y="45784"/>
                    <a:pt x="89142" y="50991"/>
                    <a:pt x="86716" y="55004"/>
                  </a:cubicBezTo>
                  <a:cubicBezTo>
                    <a:pt x="85128" y="57645"/>
                    <a:pt x="82322" y="59119"/>
                    <a:pt x="79439" y="59119"/>
                  </a:cubicBezTo>
                  <a:cubicBezTo>
                    <a:pt x="77953" y="59119"/>
                    <a:pt x="76454" y="58725"/>
                    <a:pt x="75095" y="57912"/>
                  </a:cubicBezTo>
                  <a:lnTo>
                    <a:pt x="5309" y="16015"/>
                  </a:lnTo>
                  <a:cubicBezTo>
                    <a:pt x="1296" y="13602"/>
                    <a:pt x="0" y="8395"/>
                    <a:pt x="2401" y="4382"/>
                  </a:cubicBezTo>
                  <a:cubicBezTo>
                    <a:pt x="3608" y="2375"/>
                    <a:pt x="5512" y="1048"/>
                    <a:pt x="7617" y="524"/>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3627"/>
            <p:cNvSpPr/>
            <p:nvPr/>
          </p:nvSpPr>
          <p:spPr>
            <a:xfrm>
              <a:off x="2574949" y="315608"/>
              <a:ext cx="150964" cy="97717"/>
            </a:xfrm>
            <a:custGeom>
              <a:avLst/>
              <a:gdLst/>
              <a:ahLst/>
              <a:cxnLst/>
              <a:rect l="0" t="0" r="0" b="0"/>
              <a:pathLst>
                <a:path w="150964" h="97717">
                  <a:moveTo>
                    <a:pt x="7618" y="527"/>
                  </a:moveTo>
                  <a:cubicBezTo>
                    <a:pt x="9722" y="0"/>
                    <a:pt x="12026" y="276"/>
                    <a:pt x="14033" y="1476"/>
                  </a:cubicBezTo>
                  <a:lnTo>
                    <a:pt x="145834" y="80610"/>
                  </a:lnTo>
                  <a:cubicBezTo>
                    <a:pt x="149492" y="82794"/>
                    <a:pt x="150964" y="87532"/>
                    <a:pt x="149186" y="91405"/>
                  </a:cubicBezTo>
                  <a:cubicBezTo>
                    <a:pt x="147103" y="95926"/>
                    <a:pt x="141389" y="97717"/>
                    <a:pt x="137109" y="95152"/>
                  </a:cubicBezTo>
                  <a:lnTo>
                    <a:pt x="5308" y="16031"/>
                  </a:lnTo>
                  <a:cubicBezTo>
                    <a:pt x="1295" y="13618"/>
                    <a:pt x="0" y="8398"/>
                    <a:pt x="2412" y="4397"/>
                  </a:cubicBezTo>
                  <a:cubicBezTo>
                    <a:pt x="3613" y="2384"/>
                    <a:pt x="5514" y="1054"/>
                    <a:pt x="7618" y="52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3628"/>
            <p:cNvSpPr/>
            <p:nvPr/>
          </p:nvSpPr>
          <p:spPr>
            <a:xfrm>
              <a:off x="2450884" y="293872"/>
              <a:ext cx="251752" cy="158207"/>
            </a:xfrm>
            <a:custGeom>
              <a:avLst/>
              <a:gdLst/>
              <a:ahLst/>
              <a:cxnLst/>
              <a:rect l="0" t="0" r="0" b="0"/>
              <a:pathLst>
                <a:path w="251752" h="158207">
                  <a:moveTo>
                    <a:pt x="7621" y="525"/>
                  </a:moveTo>
                  <a:cubicBezTo>
                    <a:pt x="9728" y="0"/>
                    <a:pt x="12033" y="276"/>
                    <a:pt x="14033" y="1476"/>
                  </a:cubicBezTo>
                  <a:lnTo>
                    <a:pt x="246634" y="141113"/>
                  </a:lnTo>
                  <a:cubicBezTo>
                    <a:pt x="250279" y="143297"/>
                    <a:pt x="251752" y="148034"/>
                    <a:pt x="249974" y="151908"/>
                  </a:cubicBezTo>
                  <a:cubicBezTo>
                    <a:pt x="247903" y="156442"/>
                    <a:pt x="242189" y="158207"/>
                    <a:pt x="237909" y="155654"/>
                  </a:cubicBezTo>
                  <a:lnTo>
                    <a:pt x="5308" y="16018"/>
                  </a:lnTo>
                  <a:cubicBezTo>
                    <a:pt x="1295" y="13605"/>
                    <a:pt x="0" y="8398"/>
                    <a:pt x="2400" y="4385"/>
                  </a:cubicBezTo>
                  <a:cubicBezTo>
                    <a:pt x="3607" y="2378"/>
                    <a:pt x="5514" y="1051"/>
                    <a:pt x="7621" y="525"/>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1" name="Shape 3629"/>
            <p:cNvSpPr/>
            <p:nvPr/>
          </p:nvSpPr>
          <p:spPr>
            <a:xfrm>
              <a:off x="2481876" y="365224"/>
              <a:ext cx="197485" cy="125632"/>
            </a:xfrm>
            <a:custGeom>
              <a:avLst/>
              <a:gdLst/>
              <a:ahLst/>
              <a:cxnLst/>
              <a:rect l="0" t="0" r="0" b="0"/>
              <a:pathLst>
                <a:path w="197485" h="125632">
                  <a:moveTo>
                    <a:pt x="7629" y="525"/>
                  </a:moveTo>
                  <a:cubicBezTo>
                    <a:pt x="9734" y="0"/>
                    <a:pt x="12039" y="276"/>
                    <a:pt x="14046" y="1476"/>
                  </a:cubicBezTo>
                  <a:lnTo>
                    <a:pt x="192367" y="108525"/>
                  </a:lnTo>
                  <a:cubicBezTo>
                    <a:pt x="196024" y="110709"/>
                    <a:pt x="197485" y="115446"/>
                    <a:pt x="195707" y="119320"/>
                  </a:cubicBezTo>
                  <a:cubicBezTo>
                    <a:pt x="193636" y="123854"/>
                    <a:pt x="187922" y="125632"/>
                    <a:pt x="183642" y="123066"/>
                  </a:cubicBezTo>
                  <a:lnTo>
                    <a:pt x="5321" y="16018"/>
                  </a:lnTo>
                  <a:cubicBezTo>
                    <a:pt x="1308" y="13605"/>
                    <a:pt x="0" y="8398"/>
                    <a:pt x="2413" y="4385"/>
                  </a:cubicBezTo>
                  <a:cubicBezTo>
                    <a:pt x="3619" y="2378"/>
                    <a:pt x="5524" y="1051"/>
                    <a:pt x="7629" y="525"/>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3630"/>
            <p:cNvSpPr/>
            <p:nvPr/>
          </p:nvSpPr>
          <p:spPr>
            <a:xfrm>
              <a:off x="2404335" y="371401"/>
              <a:ext cx="158915" cy="101000"/>
            </a:xfrm>
            <a:custGeom>
              <a:avLst/>
              <a:gdLst/>
              <a:ahLst/>
              <a:cxnLst/>
              <a:rect l="0" t="0" r="0" b="0"/>
              <a:pathLst>
                <a:path w="158915" h="101000">
                  <a:moveTo>
                    <a:pt x="7630" y="527"/>
                  </a:moveTo>
                  <a:cubicBezTo>
                    <a:pt x="9734" y="0"/>
                    <a:pt x="12040" y="276"/>
                    <a:pt x="14046" y="1483"/>
                  </a:cubicBezTo>
                  <a:lnTo>
                    <a:pt x="153607" y="85265"/>
                  </a:lnTo>
                  <a:cubicBezTo>
                    <a:pt x="157620" y="87678"/>
                    <a:pt x="158915" y="92885"/>
                    <a:pt x="156502" y="96898"/>
                  </a:cubicBezTo>
                  <a:cubicBezTo>
                    <a:pt x="154915" y="99539"/>
                    <a:pt x="152108" y="101000"/>
                    <a:pt x="149237" y="101000"/>
                  </a:cubicBezTo>
                  <a:cubicBezTo>
                    <a:pt x="147739" y="101000"/>
                    <a:pt x="146241" y="100619"/>
                    <a:pt x="144869" y="99793"/>
                  </a:cubicBezTo>
                  <a:lnTo>
                    <a:pt x="5321" y="16024"/>
                  </a:lnTo>
                  <a:cubicBezTo>
                    <a:pt x="1308" y="13611"/>
                    <a:pt x="0" y="8404"/>
                    <a:pt x="2413" y="4391"/>
                  </a:cubicBezTo>
                  <a:cubicBezTo>
                    <a:pt x="3619" y="2384"/>
                    <a:pt x="5524" y="1054"/>
                    <a:pt x="7630" y="52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3631"/>
            <p:cNvSpPr/>
            <p:nvPr/>
          </p:nvSpPr>
          <p:spPr>
            <a:xfrm>
              <a:off x="2574902" y="473799"/>
              <a:ext cx="81191" cy="55823"/>
            </a:xfrm>
            <a:custGeom>
              <a:avLst/>
              <a:gdLst/>
              <a:ahLst/>
              <a:cxnLst/>
              <a:rect l="0" t="0" r="0" b="0"/>
              <a:pathLst>
                <a:path w="81191" h="55823">
                  <a:moveTo>
                    <a:pt x="7630" y="524"/>
                  </a:moveTo>
                  <a:cubicBezTo>
                    <a:pt x="9734" y="0"/>
                    <a:pt x="12040" y="279"/>
                    <a:pt x="14046" y="1480"/>
                  </a:cubicBezTo>
                  <a:lnTo>
                    <a:pt x="76073" y="38716"/>
                  </a:lnTo>
                  <a:cubicBezTo>
                    <a:pt x="79718" y="40900"/>
                    <a:pt x="81191" y="45637"/>
                    <a:pt x="79413" y="49511"/>
                  </a:cubicBezTo>
                  <a:cubicBezTo>
                    <a:pt x="77343" y="54032"/>
                    <a:pt x="71628" y="55823"/>
                    <a:pt x="67348" y="53245"/>
                  </a:cubicBezTo>
                  <a:lnTo>
                    <a:pt x="5321" y="16021"/>
                  </a:lnTo>
                  <a:cubicBezTo>
                    <a:pt x="1308" y="13608"/>
                    <a:pt x="0" y="8401"/>
                    <a:pt x="2413" y="4388"/>
                  </a:cubicBezTo>
                  <a:cubicBezTo>
                    <a:pt x="3620" y="2375"/>
                    <a:pt x="5524" y="1048"/>
                    <a:pt x="7630" y="524"/>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4" name="Shape 3632"/>
            <p:cNvSpPr/>
            <p:nvPr/>
          </p:nvSpPr>
          <p:spPr>
            <a:xfrm>
              <a:off x="2381074" y="410168"/>
              <a:ext cx="73623" cy="49813"/>
            </a:xfrm>
            <a:custGeom>
              <a:avLst/>
              <a:gdLst/>
              <a:ahLst/>
              <a:cxnLst/>
              <a:rect l="0" t="0" r="0" b="0"/>
              <a:pathLst>
                <a:path w="73623" h="49813">
                  <a:moveTo>
                    <a:pt x="7617" y="525"/>
                  </a:moveTo>
                  <a:cubicBezTo>
                    <a:pt x="9722" y="0"/>
                    <a:pt x="12027" y="276"/>
                    <a:pt x="14034" y="1476"/>
                  </a:cubicBezTo>
                  <a:lnTo>
                    <a:pt x="68301" y="34065"/>
                  </a:lnTo>
                  <a:cubicBezTo>
                    <a:pt x="72327" y="36465"/>
                    <a:pt x="73623" y="41672"/>
                    <a:pt x="71210" y="45698"/>
                  </a:cubicBezTo>
                  <a:cubicBezTo>
                    <a:pt x="69622" y="48339"/>
                    <a:pt x="66815" y="49813"/>
                    <a:pt x="63933" y="49813"/>
                  </a:cubicBezTo>
                  <a:cubicBezTo>
                    <a:pt x="62447" y="49813"/>
                    <a:pt x="60947" y="49419"/>
                    <a:pt x="59576" y="48593"/>
                  </a:cubicBezTo>
                  <a:lnTo>
                    <a:pt x="5309" y="16018"/>
                  </a:lnTo>
                  <a:cubicBezTo>
                    <a:pt x="1296" y="13618"/>
                    <a:pt x="0" y="8411"/>
                    <a:pt x="2401" y="4385"/>
                  </a:cubicBezTo>
                  <a:cubicBezTo>
                    <a:pt x="3607" y="2378"/>
                    <a:pt x="5512" y="1051"/>
                    <a:pt x="7617" y="525"/>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5" name="Shape 3633"/>
            <p:cNvSpPr/>
            <p:nvPr/>
          </p:nvSpPr>
          <p:spPr>
            <a:xfrm>
              <a:off x="2466348" y="461367"/>
              <a:ext cx="166472" cy="107020"/>
            </a:xfrm>
            <a:custGeom>
              <a:avLst/>
              <a:gdLst/>
              <a:ahLst/>
              <a:cxnLst/>
              <a:rect l="0" t="0" r="0" b="0"/>
              <a:pathLst>
                <a:path w="166472" h="107020">
                  <a:moveTo>
                    <a:pt x="7630" y="527"/>
                  </a:moveTo>
                  <a:cubicBezTo>
                    <a:pt x="9735" y="0"/>
                    <a:pt x="12040" y="276"/>
                    <a:pt x="14046" y="1483"/>
                  </a:cubicBezTo>
                  <a:lnTo>
                    <a:pt x="161354" y="89913"/>
                  </a:lnTo>
                  <a:cubicBezTo>
                    <a:pt x="164998" y="92110"/>
                    <a:pt x="166472" y="96834"/>
                    <a:pt x="164706" y="100708"/>
                  </a:cubicBezTo>
                  <a:cubicBezTo>
                    <a:pt x="162623" y="105242"/>
                    <a:pt x="156909" y="107020"/>
                    <a:pt x="152629" y="104442"/>
                  </a:cubicBezTo>
                  <a:lnTo>
                    <a:pt x="5321" y="16024"/>
                  </a:lnTo>
                  <a:cubicBezTo>
                    <a:pt x="1308" y="13611"/>
                    <a:pt x="0" y="8404"/>
                    <a:pt x="2413" y="4391"/>
                  </a:cubicBezTo>
                  <a:cubicBezTo>
                    <a:pt x="3619" y="2384"/>
                    <a:pt x="5524" y="1054"/>
                    <a:pt x="7630" y="52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6" name="Shape 3634"/>
            <p:cNvSpPr/>
            <p:nvPr/>
          </p:nvSpPr>
          <p:spPr>
            <a:xfrm>
              <a:off x="2357796" y="448933"/>
              <a:ext cx="251764" cy="158217"/>
            </a:xfrm>
            <a:custGeom>
              <a:avLst/>
              <a:gdLst/>
              <a:ahLst/>
              <a:cxnLst/>
              <a:rect l="0" t="0" r="0" b="0"/>
              <a:pathLst>
                <a:path w="251764" h="158217">
                  <a:moveTo>
                    <a:pt x="7624" y="524"/>
                  </a:moveTo>
                  <a:cubicBezTo>
                    <a:pt x="9728" y="0"/>
                    <a:pt x="12033" y="279"/>
                    <a:pt x="14046" y="1486"/>
                  </a:cubicBezTo>
                  <a:lnTo>
                    <a:pt x="246634" y="141110"/>
                  </a:lnTo>
                  <a:cubicBezTo>
                    <a:pt x="250292" y="143307"/>
                    <a:pt x="251764" y="148031"/>
                    <a:pt x="249974" y="151905"/>
                  </a:cubicBezTo>
                  <a:cubicBezTo>
                    <a:pt x="247903" y="156439"/>
                    <a:pt x="242189" y="158217"/>
                    <a:pt x="237909" y="155651"/>
                  </a:cubicBezTo>
                  <a:lnTo>
                    <a:pt x="5321" y="16015"/>
                  </a:lnTo>
                  <a:cubicBezTo>
                    <a:pt x="1308" y="13602"/>
                    <a:pt x="0" y="8395"/>
                    <a:pt x="2413" y="4382"/>
                  </a:cubicBezTo>
                  <a:cubicBezTo>
                    <a:pt x="3620" y="2375"/>
                    <a:pt x="5521" y="1048"/>
                    <a:pt x="7624" y="524"/>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7" name="Shape 3635"/>
            <p:cNvSpPr/>
            <p:nvPr/>
          </p:nvSpPr>
          <p:spPr>
            <a:xfrm>
              <a:off x="2334532" y="487700"/>
              <a:ext cx="112382" cy="73079"/>
            </a:xfrm>
            <a:custGeom>
              <a:avLst/>
              <a:gdLst/>
              <a:ahLst/>
              <a:cxnLst/>
              <a:rect l="0" t="0" r="0" b="0"/>
              <a:pathLst>
                <a:path w="112382" h="73079">
                  <a:moveTo>
                    <a:pt x="7617" y="525"/>
                  </a:moveTo>
                  <a:cubicBezTo>
                    <a:pt x="9721" y="0"/>
                    <a:pt x="12026" y="276"/>
                    <a:pt x="14033" y="1476"/>
                  </a:cubicBezTo>
                  <a:lnTo>
                    <a:pt x="107073" y="57331"/>
                  </a:lnTo>
                  <a:cubicBezTo>
                    <a:pt x="111086" y="59744"/>
                    <a:pt x="112382" y="64951"/>
                    <a:pt x="109982" y="68964"/>
                  </a:cubicBezTo>
                  <a:cubicBezTo>
                    <a:pt x="108394" y="71619"/>
                    <a:pt x="105575" y="73079"/>
                    <a:pt x="102705" y="73079"/>
                  </a:cubicBezTo>
                  <a:cubicBezTo>
                    <a:pt x="101219" y="73079"/>
                    <a:pt x="99720" y="72685"/>
                    <a:pt x="98348" y="71872"/>
                  </a:cubicBezTo>
                  <a:lnTo>
                    <a:pt x="5308" y="16018"/>
                  </a:lnTo>
                  <a:cubicBezTo>
                    <a:pt x="1295" y="13605"/>
                    <a:pt x="0" y="8398"/>
                    <a:pt x="2400" y="4385"/>
                  </a:cubicBezTo>
                  <a:cubicBezTo>
                    <a:pt x="3606" y="2378"/>
                    <a:pt x="5511" y="1051"/>
                    <a:pt x="7617" y="525"/>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8" name="Shape 3636"/>
            <p:cNvSpPr/>
            <p:nvPr/>
          </p:nvSpPr>
          <p:spPr>
            <a:xfrm>
              <a:off x="2458563" y="562166"/>
              <a:ext cx="73444" cy="51171"/>
            </a:xfrm>
            <a:custGeom>
              <a:avLst/>
              <a:gdLst/>
              <a:ahLst/>
              <a:cxnLst/>
              <a:rect l="0" t="0" r="0" b="0"/>
              <a:pathLst>
                <a:path w="73444" h="51171">
                  <a:moveTo>
                    <a:pt x="7631" y="527"/>
                  </a:moveTo>
                  <a:cubicBezTo>
                    <a:pt x="9734" y="0"/>
                    <a:pt x="12040" y="276"/>
                    <a:pt x="14046" y="1476"/>
                  </a:cubicBezTo>
                  <a:lnTo>
                    <a:pt x="68326" y="34065"/>
                  </a:lnTo>
                  <a:cubicBezTo>
                    <a:pt x="71971" y="36262"/>
                    <a:pt x="73444" y="40986"/>
                    <a:pt x="71666" y="44860"/>
                  </a:cubicBezTo>
                  <a:cubicBezTo>
                    <a:pt x="69596" y="49393"/>
                    <a:pt x="63881" y="51171"/>
                    <a:pt x="59601" y="48593"/>
                  </a:cubicBezTo>
                  <a:lnTo>
                    <a:pt x="5321" y="16018"/>
                  </a:lnTo>
                  <a:cubicBezTo>
                    <a:pt x="1308" y="13618"/>
                    <a:pt x="0" y="8398"/>
                    <a:pt x="2425" y="4397"/>
                  </a:cubicBezTo>
                  <a:cubicBezTo>
                    <a:pt x="3626" y="2384"/>
                    <a:pt x="5528" y="1054"/>
                    <a:pt x="7631" y="527"/>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grpSp>
        <p:nvGrpSpPr>
          <p:cNvPr id="29" name="Group 23354"/>
          <p:cNvGrpSpPr/>
          <p:nvPr/>
        </p:nvGrpSpPr>
        <p:grpSpPr>
          <a:xfrm>
            <a:off x="2364563" y="1198176"/>
            <a:ext cx="8829981" cy="4433570"/>
            <a:chOff x="-3669" y="37084"/>
            <a:chExt cx="8830297" cy="4434167"/>
          </a:xfrm>
        </p:grpSpPr>
        <p:pic>
          <p:nvPicPr>
            <p:cNvPr id="30" name="Picture 23697"/>
            <p:cNvPicPr/>
            <p:nvPr/>
          </p:nvPicPr>
          <p:blipFill>
            <a:blip r:embed="rId2" cstate="email">
              <a:extLst>
                <a:ext uri="{28A0092B-C50C-407E-A947-70E740481C1C}">
                  <a14:useLocalDpi xmlns:a14="http://schemas.microsoft.com/office/drawing/2010/main"/>
                </a:ext>
              </a:extLst>
            </a:blip>
            <a:stretch>
              <a:fillRect/>
            </a:stretch>
          </p:blipFill>
          <p:spPr>
            <a:xfrm>
              <a:off x="-3669" y="37084"/>
              <a:ext cx="7461504" cy="725424"/>
            </a:xfrm>
            <a:prstGeom prst="rect">
              <a:avLst/>
            </a:prstGeom>
          </p:spPr>
        </p:pic>
        <p:sp>
          <p:nvSpPr>
            <p:cNvPr id="31" name="Shape 3639"/>
            <p:cNvSpPr/>
            <p:nvPr/>
          </p:nvSpPr>
          <p:spPr>
            <a:xfrm>
              <a:off x="167940" y="312297"/>
              <a:ext cx="7119925" cy="659003"/>
            </a:xfrm>
            <a:custGeom>
              <a:avLst/>
              <a:gdLst/>
              <a:ahLst/>
              <a:cxnLst/>
              <a:rect l="0" t="0" r="0" b="0"/>
              <a:pathLst>
                <a:path w="7119925" h="659003">
                  <a:moveTo>
                    <a:pt x="143992" y="0"/>
                  </a:moveTo>
                  <a:lnTo>
                    <a:pt x="6975919" y="0"/>
                  </a:lnTo>
                  <a:cubicBezTo>
                    <a:pt x="7055117" y="0"/>
                    <a:pt x="7119925" y="64795"/>
                    <a:pt x="7119925" y="144005"/>
                  </a:cubicBezTo>
                  <a:lnTo>
                    <a:pt x="7119925" y="514998"/>
                  </a:lnTo>
                  <a:cubicBezTo>
                    <a:pt x="7119925" y="594208"/>
                    <a:pt x="7055117" y="659003"/>
                    <a:pt x="6975919" y="659003"/>
                  </a:cubicBezTo>
                  <a:lnTo>
                    <a:pt x="143992" y="659003"/>
                  </a:lnTo>
                  <a:cubicBezTo>
                    <a:pt x="64795" y="659003"/>
                    <a:pt x="0" y="594208"/>
                    <a:pt x="0" y="514998"/>
                  </a:cubicBezTo>
                  <a:lnTo>
                    <a:pt x="0" y="144005"/>
                  </a:lnTo>
                  <a:cubicBezTo>
                    <a:pt x="0" y="64795"/>
                    <a:pt x="64795" y="0"/>
                    <a:pt x="143992" y="0"/>
                  </a:cubicBezTo>
                  <a:close/>
                </a:path>
              </a:pathLst>
            </a:custGeom>
            <a:ln w="0" cap="flat">
              <a:miter lim="127000"/>
            </a:ln>
          </p:spPr>
          <p:style>
            <a:lnRef idx="0">
              <a:srgbClr val="000000">
                <a:alpha val="0"/>
              </a:srgbClr>
            </a:lnRef>
            <a:fillRef idx="1">
              <a:srgbClr val="A8C7C2"/>
            </a:fillRef>
            <a:effectRef idx="0">
              <a:scrgbClr r="0" g="0" b="0"/>
            </a:effectRef>
            <a:fontRef idx="none"/>
          </p:style>
          <p:txBody>
            <a:bodyPr/>
            <a:lstStyle/>
            <a:p>
              <a:endParaRPr lang="ru-RU"/>
            </a:p>
          </p:txBody>
        </p:sp>
        <p:sp>
          <p:nvSpPr>
            <p:cNvPr id="32" name="Shape 3640"/>
            <p:cNvSpPr/>
            <p:nvPr/>
          </p:nvSpPr>
          <p:spPr>
            <a:xfrm>
              <a:off x="167940" y="312297"/>
              <a:ext cx="7119925" cy="659003"/>
            </a:xfrm>
            <a:custGeom>
              <a:avLst/>
              <a:gdLst/>
              <a:ahLst/>
              <a:cxnLst/>
              <a:rect l="0" t="0" r="0" b="0"/>
              <a:pathLst>
                <a:path w="7119925" h="659003">
                  <a:moveTo>
                    <a:pt x="6975919" y="659003"/>
                  </a:moveTo>
                  <a:lnTo>
                    <a:pt x="143992" y="659003"/>
                  </a:lnTo>
                  <a:cubicBezTo>
                    <a:pt x="64795" y="659003"/>
                    <a:pt x="0" y="594208"/>
                    <a:pt x="0" y="514998"/>
                  </a:cubicBezTo>
                  <a:lnTo>
                    <a:pt x="0" y="144005"/>
                  </a:lnTo>
                  <a:cubicBezTo>
                    <a:pt x="0" y="64795"/>
                    <a:pt x="64795" y="0"/>
                    <a:pt x="143992" y="0"/>
                  </a:cubicBezTo>
                  <a:lnTo>
                    <a:pt x="6975919" y="0"/>
                  </a:lnTo>
                  <a:cubicBezTo>
                    <a:pt x="7055117" y="0"/>
                    <a:pt x="7119925" y="64795"/>
                    <a:pt x="7119925" y="144005"/>
                  </a:cubicBezTo>
                  <a:lnTo>
                    <a:pt x="7119925" y="514998"/>
                  </a:lnTo>
                  <a:cubicBezTo>
                    <a:pt x="7119925" y="594208"/>
                    <a:pt x="7055117" y="659003"/>
                    <a:pt x="6975919" y="659003"/>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3" name="Shape 3641"/>
            <p:cNvSpPr/>
            <p:nvPr/>
          </p:nvSpPr>
          <p:spPr>
            <a:xfrm>
              <a:off x="167940" y="219597"/>
              <a:ext cx="7119925" cy="358102"/>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637"/>
                    <a:pt x="7055447" y="358102"/>
                    <a:pt x="6975919" y="358102"/>
                  </a:cubicBezTo>
                  <a:lnTo>
                    <a:pt x="143992" y="358102"/>
                  </a:lnTo>
                  <a:cubicBezTo>
                    <a:pt x="64795" y="358102"/>
                    <a:pt x="0" y="293307"/>
                    <a:pt x="0" y="214097"/>
                  </a:cubicBezTo>
                  <a:lnTo>
                    <a:pt x="0" y="144005"/>
                  </a:lnTo>
                  <a:cubicBezTo>
                    <a:pt x="0" y="64478"/>
                    <a:pt x="64465" y="0"/>
                    <a:pt x="143992" y="0"/>
                  </a:cubicBezTo>
                  <a:close/>
                </a:path>
              </a:pathLst>
            </a:custGeom>
            <a:ln w="0" cap="flat">
              <a:miter lim="127000"/>
            </a:ln>
          </p:spPr>
          <p:style>
            <a:lnRef idx="0">
              <a:srgbClr val="000000">
                <a:alpha val="0"/>
              </a:srgbClr>
            </a:lnRef>
            <a:fillRef idx="1">
              <a:srgbClr val="319F91"/>
            </a:fillRef>
            <a:effectRef idx="0">
              <a:scrgbClr r="0" g="0" b="0"/>
            </a:effectRef>
            <a:fontRef idx="none"/>
          </p:style>
          <p:txBody>
            <a:bodyPr/>
            <a:lstStyle/>
            <a:p>
              <a:endParaRPr lang="ru-RU"/>
            </a:p>
          </p:txBody>
        </p:sp>
        <p:sp>
          <p:nvSpPr>
            <p:cNvPr id="34" name="Shape 3642"/>
            <p:cNvSpPr/>
            <p:nvPr/>
          </p:nvSpPr>
          <p:spPr>
            <a:xfrm>
              <a:off x="167940" y="219597"/>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478"/>
                    <a:pt x="64465" y="0"/>
                    <a:pt x="143992" y="0"/>
                  </a:cubicBezTo>
                  <a:lnTo>
                    <a:pt x="6975919" y="0"/>
                  </a:lnTo>
                  <a:cubicBezTo>
                    <a:pt x="7055117" y="0"/>
                    <a:pt x="7119925" y="64808"/>
                    <a:pt x="7119925" y="144005"/>
                  </a:cubicBezTo>
                  <a:lnTo>
                    <a:pt x="7119925" y="214097"/>
                  </a:lnTo>
                  <a:cubicBezTo>
                    <a:pt x="7119925" y="293637"/>
                    <a:pt x="705544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35" name="Rectangle 3643"/>
            <p:cNvSpPr/>
            <p:nvPr/>
          </p:nvSpPr>
          <p:spPr>
            <a:xfrm>
              <a:off x="424232" y="321735"/>
              <a:ext cx="778236"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АДРЕС</a:t>
              </a:r>
              <a:endParaRPr lang="ru-RU" sz="1100">
                <a:solidFill>
                  <a:srgbClr val="000000"/>
                </a:solidFill>
                <a:effectLst/>
                <a:latin typeface="Calibri" panose="020F0502020204030204" pitchFamily="34" charset="0"/>
                <a:ea typeface="Calibri" panose="020F0502020204030204" pitchFamily="34" charset="0"/>
              </a:endParaRPr>
            </a:p>
          </p:txBody>
        </p:sp>
        <p:sp>
          <p:nvSpPr>
            <p:cNvPr id="36" name="Rectangle 23266"/>
            <p:cNvSpPr/>
            <p:nvPr/>
          </p:nvSpPr>
          <p:spPr>
            <a:xfrm>
              <a:off x="424232" y="688003"/>
              <a:ext cx="770905"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355025</a:t>
              </a:r>
              <a:endParaRPr lang="ru-RU" sz="1100">
                <a:solidFill>
                  <a:srgbClr val="000000"/>
                </a:solidFill>
                <a:effectLst/>
                <a:latin typeface="Calibri" panose="020F0502020204030204" pitchFamily="34" charset="0"/>
                <a:ea typeface="Calibri" panose="020F0502020204030204" pitchFamily="34" charset="0"/>
              </a:endParaRPr>
            </a:p>
          </p:txBody>
        </p:sp>
        <p:sp>
          <p:nvSpPr>
            <p:cNvPr id="37" name="Rectangle 23268"/>
            <p:cNvSpPr/>
            <p:nvPr/>
          </p:nvSpPr>
          <p:spPr>
            <a:xfrm>
              <a:off x="1000304" y="688003"/>
              <a:ext cx="4439563"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 г. Ставрополь, площадь Ленина, дом </a:t>
              </a:r>
              <a:endParaRPr lang="ru-RU" sz="1100">
                <a:solidFill>
                  <a:srgbClr val="000000"/>
                </a:solidFill>
                <a:effectLst/>
                <a:latin typeface="Calibri" panose="020F0502020204030204" pitchFamily="34" charset="0"/>
                <a:ea typeface="Calibri" panose="020F0502020204030204" pitchFamily="34" charset="0"/>
              </a:endParaRPr>
            </a:p>
          </p:txBody>
        </p:sp>
        <p:sp>
          <p:nvSpPr>
            <p:cNvPr id="38" name="Rectangle 23267"/>
            <p:cNvSpPr/>
            <p:nvPr/>
          </p:nvSpPr>
          <p:spPr>
            <a:xfrm>
              <a:off x="4334766" y="688003"/>
              <a:ext cx="132426"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ru-RU" sz="1100">
                <a:solidFill>
                  <a:srgbClr val="000000"/>
                </a:solidFill>
                <a:effectLst/>
                <a:latin typeface="Calibri" panose="020F0502020204030204" pitchFamily="34" charset="0"/>
                <a:ea typeface="Calibri" panose="020F0502020204030204" pitchFamily="34" charset="0"/>
              </a:endParaRPr>
            </a:p>
          </p:txBody>
        </p:sp>
        <p:pic>
          <p:nvPicPr>
            <p:cNvPr id="39" name="Picture 23698"/>
            <p:cNvPicPr/>
            <p:nvPr/>
          </p:nvPicPr>
          <p:blipFill>
            <a:blip r:embed="rId2" cstate="email">
              <a:extLst>
                <a:ext uri="{28A0092B-C50C-407E-A947-70E740481C1C}">
                  <a14:useLocalDpi xmlns:a14="http://schemas.microsoft.com/office/drawing/2010/main"/>
                </a:ext>
              </a:extLst>
            </a:blip>
            <a:stretch>
              <a:fillRect/>
            </a:stretch>
          </p:blipFill>
          <p:spPr>
            <a:xfrm>
              <a:off x="-3669" y="1202437"/>
              <a:ext cx="7461504" cy="725424"/>
            </a:xfrm>
            <a:prstGeom prst="rect">
              <a:avLst/>
            </a:prstGeom>
          </p:spPr>
        </p:pic>
        <p:sp>
          <p:nvSpPr>
            <p:cNvPr id="40" name="Shape 3647"/>
            <p:cNvSpPr/>
            <p:nvPr/>
          </p:nvSpPr>
          <p:spPr>
            <a:xfrm>
              <a:off x="167940" y="1478947"/>
              <a:ext cx="7119925" cy="659003"/>
            </a:xfrm>
            <a:custGeom>
              <a:avLst/>
              <a:gdLst/>
              <a:ahLst/>
              <a:cxnLst/>
              <a:rect l="0" t="0" r="0" b="0"/>
              <a:pathLst>
                <a:path w="7119925" h="659003">
                  <a:moveTo>
                    <a:pt x="143992" y="0"/>
                  </a:moveTo>
                  <a:lnTo>
                    <a:pt x="6975919" y="0"/>
                  </a:lnTo>
                  <a:cubicBezTo>
                    <a:pt x="7055117" y="0"/>
                    <a:pt x="7119925" y="64795"/>
                    <a:pt x="7119925" y="144005"/>
                  </a:cubicBezTo>
                  <a:lnTo>
                    <a:pt x="7119925" y="514998"/>
                  </a:lnTo>
                  <a:cubicBezTo>
                    <a:pt x="7119925" y="594208"/>
                    <a:pt x="7055117" y="659003"/>
                    <a:pt x="6975919" y="659003"/>
                  </a:cubicBezTo>
                  <a:lnTo>
                    <a:pt x="143992" y="659003"/>
                  </a:lnTo>
                  <a:cubicBezTo>
                    <a:pt x="64795" y="659003"/>
                    <a:pt x="0" y="594208"/>
                    <a:pt x="0" y="514998"/>
                  </a:cubicBezTo>
                  <a:lnTo>
                    <a:pt x="0" y="144005"/>
                  </a:lnTo>
                  <a:cubicBezTo>
                    <a:pt x="0" y="64795"/>
                    <a:pt x="64795" y="0"/>
                    <a:pt x="143992" y="0"/>
                  </a:cubicBezTo>
                  <a:close/>
                </a:path>
              </a:pathLst>
            </a:custGeom>
            <a:ln w="0" cap="flat">
              <a:miter lim="127000"/>
            </a:ln>
          </p:spPr>
          <p:style>
            <a:lnRef idx="0">
              <a:srgbClr val="000000">
                <a:alpha val="0"/>
              </a:srgbClr>
            </a:lnRef>
            <a:fillRef idx="1">
              <a:srgbClr val="A8C7C2"/>
            </a:fillRef>
            <a:effectRef idx="0">
              <a:scrgbClr r="0" g="0" b="0"/>
            </a:effectRef>
            <a:fontRef idx="none"/>
          </p:style>
          <p:txBody>
            <a:bodyPr/>
            <a:lstStyle/>
            <a:p>
              <a:endParaRPr lang="ru-RU"/>
            </a:p>
          </p:txBody>
        </p:sp>
        <p:sp>
          <p:nvSpPr>
            <p:cNvPr id="41" name="Shape 3648"/>
            <p:cNvSpPr/>
            <p:nvPr/>
          </p:nvSpPr>
          <p:spPr>
            <a:xfrm>
              <a:off x="167940" y="1478947"/>
              <a:ext cx="7119925" cy="659003"/>
            </a:xfrm>
            <a:custGeom>
              <a:avLst/>
              <a:gdLst/>
              <a:ahLst/>
              <a:cxnLst/>
              <a:rect l="0" t="0" r="0" b="0"/>
              <a:pathLst>
                <a:path w="7119925" h="659003">
                  <a:moveTo>
                    <a:pt x="6975919" y="659003"/>
                  </a:moveTo>
                  <a:lnTo>
                    <a:pt x="143992" y="659003"/>
                  </a:lnTo>
                  <a:cubicBezTo>
                    <a:pt x="64795" y="659003"/>
                    <a:pt x="0" y="594208"/>
                    <a:pt x="0" y="514998"/>
                  </a:cubicBezTo>
                  <a:lnTo>
                    <a:pt x="0" y="144005"/>
                  </a:lnTo>
                  <a:cubicBezTo>
                    <a:pt x="0" y="64795"/>
                    <a:pt x="64795" y="0"/>
                    <a:pt x="143992" y="0"/>
                  </a:cubicBezTo>
                  <a:lnTo>
                    <a:pt x="6975919" y="0"/>
                  </a:lnTo>
                  <a:cubicBezTo>
                    <a:pt x="7055117" y="0"/>
                    <a:pt x="7119925" y="64795"/>
                    <a:pt x="7119925" y="144005"/>
                  </a:cubicBezTo>
                  <a:lnTo>
                    <a:pt x="7119925" y="514998"/>
                  </a:lnTo>
                  <a:cubicBezTo>
                    <a:pt x="7119925" y="594208"/>
                    <a:pt x="7055117" y="659003"/>
                    <a:pt x="6975919" y="659003"/>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2" name="Shape 3649"/>
            <p:cNvSpPr/>
            <p:nvPr/>
          </p:nvSpPr>
          <p:spPr>
            <a:xfrm>
              <a:off x="167940" y="1386248"/>
              <a:ext cx="7119925" cy="358102"/>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637"/>
                    <a:pt x="7055447" y="358102"/>
                    <a:pt x="6975919" y="358102"/>
                  </a:cubicBezTo>
                  <a:lnTo>
                    <a:pt x="143992" y="358102"/>
                  </a:lnTo>
                  <a:cubicBezTo>
                    <a:pt x="64795" y="358102"/>
                    <a:pt x="0" y="293307"/>
                    <a:pt x="0" y="214097"/>
                  </a:cubicBezTo>
                  <a:lnTo>
                    <a:pt x="0" y="144005"/>
                  </a:lnTo>
                  <a:cubicBezTo>
                    <a:pt x="0" y="64478"/>
                    <a:pt x="64465" y="0"/>
                    <a:pt x="143992" y="0"/>
                  </a:cubicBezTo>
                  <a:close/>
                </a:path>
              </a:pathLst>
            </a:custGeom>
            <a:ln w="0" cap="flat">
              <a:miter lim="127000"/>
            </a:ln>
          </p:spPr>
          <p:style>
            <a:lnRef idx="0">
              <a:srgbClr val="000000">
                <a:alpha val="0"/>
              </a:srgbClr>
            </a:lnRef>
            <a:fillRef idx="1">
              <a:srgbClr val="319F91"/>
            </a:fillRef>
            <a:effectRef idx="0">
              <a:scrgbClr r="0" g="0" b="0"/>
            </a:effectRef>
            <a:fontRef idx="none"/>
          </p:style>
          <p:txBody>
            <a:bodyPr/>
            <a:lstStyle/>
            <a:p>
              <a:endParaRPr lang="ru-RU"/>
            </a:p>
          </p:txBody>
        </p:sp>
        <p:sp>
          <p:nvSpPr>
            <p:cNvPr id="43" name="Shape 3650"/>
            <p:cNvSpPr/>
            <p:nvPr/>
          </p:nvSpPr>
          <p:spPr>
            <a:xfrm>
              <a:off x="167940" y="1386248"/>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478"/>
                    <a:pt x="64465" y="0"/>
                    <a:pt x="143992" y="0"/>
                  </a:cubicBezTo>
                  <a:lnTo>
                    <a:pt x="6975919" y="0"/>
                  </a:lnTo>
                  <a:cubicBezTo>
                    <a:pt x="7055117" y="0"/>
                    <a:pt x="7119925" y="64808"/>
                    <a:pt x="7119925" y="144005"/>
                  </a:cubicBezTo>
                  <a:lnTo>
                    <a:pt x="7119925" y="214097"/>
                  </a:lnTo>
                  <a:cubicBezTo>
                    <a:pt x="7119925" y="293637"/>
                    <a:pt x="705544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4" name="Rectangle 3651"/>
            <p:cNvSpPr/>
            <p:nvPr/>
          </p:nvSpPr>
          <p:spPr>
            <a:xfrm>
              <a:off x="424232" y="1488387"/>
              <a:ext cx="8402396"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ПОРТАЛ ОРГАНОВ ГОСУДАРСТВЕННОЙ ВЛАСТИ СТАВРОПОЛЬСКОГО КРАЯ</a:t>
              </a:r>
              <a:endParaRPr lang="ru-RU" sz="1100">
                <a:solidFill>
                  <a:srgbClr val="000000"/>
                </a:solidFill>
                <a:effectLst/>
                <a:latin typeface="Calibri" panose="020F0502020204030204" pitchFamily="34" charset="0"/>
                <a:ea typeface="Calibri" panose="020F0502020204030204" pitchFamily="34" charset="0"/>
              </a:endParaRPr>
            </a:p>
          </p:txBody>
        </p:sp>
        <p:sp>
          <p:nvSpPr>
            <p:cNvPr id="45" name="Rectangle 3652"/>
            <p:cNvSpPr/>
            <p:nvPr/>
          </p:nvSpPr>
          <p:spPr>
            <a:xfrm>
              <a:off x="424232" y="1854655"/>
              <a:ext cx="2175561"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 http://stavregion.ru</a:t>
              </a:r>
              <a:endParaRPr lang="ru-RU" sz="1100">
                <a:solidFill>
                  <a:srgbClr val="000000"/>
                </a:solidFill>
                <a:effectLst/>
                <a:latin typeface="Calibri" panose="020F0502020204030204" pitchFamily="34" charset="0"/>
                <a:ea typeface="Calibri" panose="020F0502020204030204" pitchFamily="34" charset="0"/>
              </a:endParaRPr>
            </a:p>
          </p:txBody>
        </p:sp>
        <p:pic>
          <p:nvPicPr>
            <p:cNvPr id="46" name="Picture 23699"/>
            <p:cNvPicPr/>
            <p:nvPr/>
          </p:nvPicPr>
          <p:blipFill>
            <a:blip r:embed="rId2" cstate="email">
              <a:extLst>
                <a:ext uri="{28A0092B-C50C-407E-A947-70E740481C1C}">
                  <a14:useLocalDpi xmlns:a14="http://schemas.microsoft.com/office/drawing/2010/main"/>
                </a:ext>
              </a:extLst>
            </a:blip>
            <a:stretch>
              <a:fillRect/>
            </a:stretch>
          </p:blipFill>
          <p:spPr>
            <a:xfrm>
              <a:off x="-3669" y="2370836"/>
              <a:ext cx="7461504" cy="725424"/>
            </a:xfrm>
            <a:prstGeom prst="rect">
              <a:avLst/>
            </a:prstGeom>
          </p:spPr>
        </p:pic>
        <p:sp>
          <p:nvSpPr>
            <p:cNvPr id="47" name="Shape 3655"/>
            <p:cNvSpPr/>
            <p:nvPr/>
          </p:nvSpPr>
          <p:spPr>
            <a:xfrm>
              <a:off x="167940" y="2645598"/>
              <a:ext cx="7119925" cy="659003"/>
            </a:xfrm>
            <a:custGeom>
              <a:avLst/>
              <a:gdLst/>
              <a:ahLst/>
              <a:cxnLst/>
              <a:rect l="0" t="0" r="0" b="0"/>
              <a:pathLst>
                <a:path w="7119925" h="659003">
                  <a:moveTo>
                    <a:pt x="143992" y="0"/>
                  </a:moveTo>
                  <a:lnTo>
                    <a:pt x="6975919" y="0"/>
                  </a:lnTo>
                  <a:cubicBezTo>
                    <a:pt x="7055117" y="0"/>
                    <a:pt x="7119925" y="64795"/>
                    <a:pt x="7119925" y="144005"/>
                  </a:cubicBezTo>
                  <a:lnTo>
                    <a:pt x="7119925" y="514998"/>
                  </a:lnTo>
                  <a:cubicBezTo>
                    <a:pt x="7119925" y="594208"/>
                    <a:pt x="7055117" y="659003"/>
                    <a:pt x="6975919" y="659003"/>
                  </a:cubicBezTo>
                  <a:lnTo>
                    <a:pt x="143992" y="659003"/>
                  </a:lnTo>
                  <a:cubicBezTo>
                    <a:pt x="64795" y="659003"/>
                    <a:pt x="0" y="594208"/>
                    <a:pt x="0" y="514998"/>
                  </a:cubicBezTo>
                  <a:lnTo>
                    <a:pt x="0" y="144005"/>
                  </a:lnTo>
                  <a:cubicBezTo>
                    <a:pt x="0" y="64795"/>
                    <a:pt x="64795" y="0"/>
                    <a:pt x="143992" y="0"/>
                  </a:cubicBezTo>
                  <a:close/>
                </a:path>
              </a:pathLst>
            </a:custGeom>
            <a:ln w="0" cap="flat">
              <a:miter lim="127000"/>
            </a:ln>
          </p:spPr>
          <p:style>
            <a:lnRef idx="0">
              <a:srgbClr val="000000">
                <a:alpha val="0"/>
              </a:srgbClr>
            </a:lnRef>
            <a:fillRef idx="1">
              <a:srgbClr val="A8C7C2"/>
            </a:fillRef>
            <a:effectRef idx="0">
              <a:scrgbClr r="0" g="0" b="0"/>
            </a:effectRef>
            <a:fontRef idx="none"/>
          </p:style>
          <p:txBody>
            <a:bodyPr/>
            <a:lstStyle/>
            <a:p>
              <a:endParaRPr lang="ru-RU"/>
            </a:p>
          </p:txBody>
        </p:sp>
        <p:sp>
          <p:nvSpPr>
            <p:cNvPr id="48" name="Shape 3656"/>
            <p:cNvSpPr/>
            <p:nvPr/>
          </p:nvSpPr>
          <p:spPr>
            <a:xfrm>
              <a:off x="167940" y="2645598"/>
              <a:ext cx="7119925" cy="659003"/>
            </a:xfrm>
            <a:custGeom>
              <a:avLst/>
              <a:gdLst/>
              <a:ahLst/>
              <a:cxnLst/>
              <a:rect l="0" t="0" r="0" b="0"/>
              <a:pathLst>
                <a:path w="7119925" h="659003">
                  <a:moveTo>
                    <a:pt x="6975919" y="659003"/>
                  </a:moveTo>
                  <a:lnTo>
                    <a:pt x="143992" y="659003"/>
                  </a:lnTo>
                  <a:cubicBezTo>
                    <a:pt x="64795" y="659003"/>
                    <a:pt x="0" y="594208"/>
                    <a:pt x="0" y="514998"/>
                  </a:cubicBezTo>
                  <a:lnTo>
                    <a:pt x="0" y="144005"/>
                  </a:lnTo>
                  <a:cubicBezTo>
                    <a:pt x="0" y="64795"/>
                    <a:pt x="64795" y="0"/>
                    <a:pt x="143992" y="0"/>
                  </a:cubicBezTo>
                  <a:lnTo>
                    <a:pt x="6975919" y="0"/>
                  </a:lnTo>
                  <a:cubicBezTo>
                    <a:pt x="7055117" y="0"/>
                    <a:pt x="7119925" y="64795"/>
                    <a:pt x="7119925" y="144005"/>
                  </a:cubicBezTo>
                  <a:lnTo>
                    <a:pt x="7119925" y="514998"/>
                  </a:lnTo>
                  <a:cubicBezTo>
                    <a:pt x="7119925" y="594208"/>
                    <a:pt x="7055117" y="659003"/>
                    <a:pt x="6975919" y="659003"/>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49" name="Shape 3657"/>
            <p:cNvSpPr/>
            <p:nvPr/>
          </p:nvSpPr>
          <p:spPr>
            <a:xfrm>
              <a:off x="167940" y="2552900"/>
              <a:ext cx="7119925" cy="358102"/>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637"/>
                    <a:pt x="7055447" y="358102"/>
                    <a:pt x="6975919" y="358102"/>
                  </a:cubicBezTo>
                  <a:lnTo>
                    <a:pt x="143992" y="358102"/>
                  </a:lnTo>
                  <a:cubicBezTo>
                    <a:pt x="64795" y="358102"/>
                    <a:pt x="0" y="293307"/>
                    <a:pt x="0" y="214097"/>
                  </a:cubicBezTo>
                  <a:lnTo>
                    <a:pt x="0" y="144005"/>
                  </a:lnTo>
                  <a:cubicBezTo>
                    <a:pt x="0" y="64478"/>
                    <a:pt x="64465" y="0"/>
                    <a:pt x="143992" y="0"/>
                  </a:cubicBezTo>
                  <a:close/>
                </a:path>
              </a:pathLst>
            </a:custGeom>
            <a:ln w="0" cap="flat">
              <a:miter lim="127000"/>
            </a:ln>
          </p:spPr>
          <p:style>
            <a:lnRef idx="0">
              <a:srgbClr val="000000">
                <a:alpha val="0"/>
              </a:srgbClr>
            </a:lnRef>
            <a:fillRef idx="1">
              <a:srgbClr val="319F91"/>
            </a:fillRef>
            <a:effectRef idx="0">
              <a:scrgbClr r="0" g="0" b="0"/>
            </a:effectRef>
            <a:fontRef idx="none"/>
          </p:style>
          <p:txBody>
            <a:bodyPr/>
            <a:lstStyle/>
            <a:p>
              <a:endParaRPr lang="ru-RU"/>
            </a:p>
          </p:txBody>
        </p:sp>
        <p:sp>
          <p:nvSpPr>
            <p:cNvPr id="50" name="Shape 3658"/>
            <p:cNvSpPr/>
            <p:nvPr/>
          </p:nvSpPr>
          <p:spPr>
            <a:xfrm>
              <a:off x="167940" y="2552900"/>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478"/>
                    <a:pt x="64465" y="0"/>
                    <a:pt x="143992" y="0"/>
                  </a:cubicBezTo>
                  <a:lnTo>
                    <a:pt x="6975919" y="0"/>
                  </a:lnTo>
                  <a:cubicBezTo>
                    <a:pt x="7055117" y="0"/>
                    <a:pt x="7119925" y="64808"/>
                    <a:pt x="7119925" y="144005"/>
                  </a:cubicBezTo>
                  <a:lnTo>
                    <a:pt x="7119925" y="214097"/>
                  </a:lnTo>
                  <a:cubicBezTo>
                    <a:pt x="7119925" y="293637"/>
                    <a:pt x="705544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51" name="Rectangle 3659"/>
            <p:cNvSpPr/>
            <p:nvPr/>
          </p:nvSpPr>
          <p:spPr>
            <a:xfrm>
              <a:off x="424232" y="2655038"/>
              <a:ext cx="5594502"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ВНУТРЕННИЙ ПОРТАЛ АППАРАТА ПРАВИТЕЛЬСТВА </a:t>
              </a:r>
              <a:endParaRPr lang="ru-RU" sz="1100">
                <a:solidFill>
                  <a:srgbClr val="000000"/>
                </a:solidFill>
                <a:effectLst/>
                <a:latin typeface="Calibri" panose="020F0502020204030204" pitchFamily="34" charset="0"/>
                <a:ea typeface="Calibri" panose="020F0502020204030204" pitchFamily="34" charset="0"/>
              </a:endParaRPr>
            </a:p>
          </p:txBody>
        </p:sp>
        <p:sp>
          <p:nvSpPr>
            <p:cNvPr id="52" name="Rectangle 3660"/>
            <p:cNvSpPr/>
            <p:nvPr/>
          </p:nvSpPr>
          <p:spPr>
            <a:xfrm>
              <a:off x="424232" y="3021306"/>
              <a:ext cx="3357931"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http://portal.sk.ru/default.aspx</a:t>
              </a:r>
              <a:endParaRPr lang="ru-RU" sz="1100">
                <a:solidFill>
                  <a:srgbClr val="000000"/>
                </a:solidFill>
                <a:effectLst/>
                <a:latin typeface="Calibri" panose="020F0502020204030204" pitchFamily="34" charset="0"/>
                <a:ea typeface="Calibri" panose="020F0502020204030204" pitchFamily="34" charset="0"/>
              </a:endParaRPr>
            </a:p>
          </p:txBody>
        </p:sp>
        <p:pic>
          <p:nvPicPr>
            <p:cNvPr id="53" name="Picture 23700"/>
            <p:cNvPicPr/>
            <p:nvPr/>
          </p:nvPicPr>
          <p:blipFill>
            <a:blip r:embed="rId2" cstate="email">
              <a:extLst>
                <a:ext uri="{28A0092B-C50C-407E-A947-70E740481C1C}">
                  <a14:useLocalDpi xmlns:a14="http://schemas.microsoft.com/office/drawing/2010/main"/>
                </a:ext>
              </a:extLst>
            </a:blip>
            <a:stretch>
              <a:fillRect/>
            </a:stretch>
          </p:blipFill>
          <p:spPr>
            <a:xfrm>
              <a:off x="-3669" y="3535173"/>
              <a:ext cx="7461504" cy="725424"/>
            </a:xfrm>
            <a:prstGeom prst="rect">
              <a:avLst/>
            </a:prstGeom>
          </p:spPr>
        </p:pic>
        <p:sp>
          <p:nvSpPr>
            <p:cNvPr id="54" name="Shape 3663"/>
            <p:cNvSpPr/>
            <p:nvPr/>
          </p:nvSpPr>
          <p:spPr>
            <a:xfrm>
              <a:off x="167940" y="3812248"/>
              <a:ext cx="7119925" cy="659003"/>
            </a:xfrm>
            <a:custGeom>
              <a:avLst/>
              <a:gdLst/>
              <a:ahLst/>
              <a:cxnLst/>
              <a:rect l="0" t="0" r="0" b="0"/>
              <a:pathLst>
                <a:path w="7119925" h="659003">
                  <a:moveTo>
                    <a:pt x="143992" y="0"/>
                  </a:moveTo>
                  <a:lnTo>
                    <a:pt x="6975919" y="0"/>
                  </a:lnTo>
                  <a:cubicBezTo>
                    <a:pt x="7055117" y="0"/>
                    <a:pt x="7119925" y="64796"/>
                    <a:pt x="7119925" y="144006"/>
                  </a:cubicBezTo>
                  <a:lnTo>
                    <a:pt x="7119925" y="514998"/>
                  </a:lnTo>
                  <a:cubicBezTo>
                    <a:pt x="7119925" y="594208"/>
                    <a:pt x="7055117" y="659003"/>
                    <a:pt x="6975919" y="659003"/>
                  </a:cubicBezTo>
                  <a:lnTo>
                    <a:pt x="143992" y="659003"/>
                  </a:lnTo>
                  <a:cubicBezTo>
                    <a:pt x="64795" y="659003"/>
                    <a:pt x="0" y="594208"/>
                    <a:pt x="0" y="514998"/>
                  </a:cubicBezTo>
                  <a:lnTo>
                    <a:pt x="0" y="144006"/>
                  </a:lnTo>
                  <a:cubicBezTo>
                    <a:pt x="0" y="64796"/>
                    <a:pt x="64795" y="0"/>
                    <a:pt x="143992" y="0"/>
                  </a:cubicBezTo>
                  <a:close/>
                </a:path>
              </a:pathLst>
            </a:custGeom>
            <a:ln w="0" cap="flat">
              <a:miter lim="127000"/>
            </a:ln>
          </p:spPr>
          <p:style>
            <a:lnRef idx="0">
              <a:srgbClr val="000000">
                <a:alpha val="0"/>
              </a:srgbClr>
            </a:lnRef>
            <a:fillRef idx="1">
              <a:srgbClr val="A8C7C2"/>
            </a:fillRef>
            <a:effectRef idx="0">
              <a:scrgbClr r="0" g="0" b="0"/>
            </a:effectRef>
            <a:fontRef idx="none"/>
          </p:style>
          <p:txBody>
            <a:bodyPr/>
            <a:lstStyle/>
            <a:p>
              <a:endParaRPr lang="ru-RU"/>
            </a:p>
          </p:txBody>
        </p:sp>
        <p:sp>
          <p:nvSpPr>
            <p:cNvPr id="55" name="Shape 3664"/>
            <p:cNvSpPr/>
            <p:nvPr/>
          </p:nvSpPr>
          <p:spPr>
            <a:xfrm>
              <a:off x="167940" y="3812248"/>
              <a:ext cx="7119925" cy="659003"/>
            </a:xfrm>
            <a:custGeom>
              <a:avLst/>
              <a:gdLst/>
              <a:ahLst/>
              <a:cxnLst/>
              <a:rect l="0" t="0" r="0" b="0"/>
              <a:pathLst>
                <a:path w="7119925" h="659003">
                  <a:moveTo>
                    <a:pt x="6975919" y="659003"/>
                  </a:moveTo>
                  <a:lnTo>
                    <a:pt x="143992" y="659003"/>
                  </a:lnTo>
                  <a:cubicBezTo>
                    <a:pt x="64795" y="659003"/>
                    <a:pt x="0" y="594208"/>
                    <a:pt x="0" y="514998"/>
                  </a:cubicBezTo>
                  <a:lnTo>
                    <a:pt x="0" y="144006"/>
                  </a:lnTo>
                  <a:cubicBezTo>
                    <a:pt x="0" y="64796"/>
                    <a:pt x="64795" y="0"/>
                    <a:pt x="143992" y="0"/>
                  </a:cubicBezTo>
                  <a:lnTo>
                    <a:pt x="6975919" y="0"/>
                  </a:lnTo>
                  <a:cubicBezTo>
                    <a:pt x="7055117" y="0"/>
                    <a:pt x="7119925" y="64796"/>
                    <a:pt x="7119925" y="144006"/>
                  </a:cubicBezTo>
                  <a:lnTo>
                    <a:pt x="7119925" y="514998"/>
                  </a:lnTo>
                  <a:cubicBezTo>
                    <a:pt x="7119925" y="594208"/>
                    <a:pt x="7055117" y="659003"/>
                    <a:pt x="6975919" y="659003"/>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56" name="Shape 3665"/>
            <p:cNvSpPr/>
            <p:nvPr/>
          </p:nvSpPr>
          <p:spPr>
            <a:xfrm>
              <a:off x="167940" y="3719549"/>
              <a:ext cx="7119925" cy="358102"/>
            </a:xfrm>
            <a:custGeom>
              <a:avLst/>
              <a:gdLst/>
              <a:ahLst/>
              <a:cxnLst/>
              <a:rect l="0" t="0" r="0" b="0"/>
              <a:pathLst>
                <a:path w="7119925" h="358102">
                  <a:moveTo>
                    <a:pt x="143992" y="0"/>
                  </a:moveTo>
                  <a:lnTo>
                    <a:pt x="6975919" y="0"/>
                  </a:lnTo>
                  <a:cubicBezTo>
                    <a:pt x="7055117" y="0"/>
                    <a:pt x="7119925" y="64808"/>
                    <a:pt x="7119925" y="144005"/>
                  </a:cubicBezTo>
                  <a:lnTo>
                    <a:pt x="7119925" y="214097"/>
                  </a:lnTo>
                  <a:cubicBezTo>
                    <a:pt x="7119925" y="293637"/>
                    <a:pt x="7055447" y="358102"/>
                    <a:pt x="6975919" y="358102"/>
                  </a:cubicBezTo>
                  <a:lnTo>
                    <a:pt x="143992" y="358102"/>
                  </a:lnTo>
                  <a:cubicBezTo>
                    <a:pt x="64795" y="358102"/>
                    <a:pt x="0" y="293307"/>
                    <a:pt x="0" y="214097"/>
                  </a:cubicBezTo>
                  <a:lnTo>
                    <a:pt x="0" y="144005"/>
                  </a:lnTo>
                  <a:cubicBezTo>
                    <a:pt x="0" y="64478"/>
                    <a:pt x="64465" y="0"/>
                    <a:pt x="143992" y="0"/>
                  </a:cubicBezTo>
                  <a:close/>
                </a:path>
              </a:pathLst>
            </a:custGeom>
            <a:ln w="0" cap="flat">
              <a:miter lim="127000"/>
            </a:ln>
          </p:spPr>
          <p:style>
            <a:lnRef idx="0">
              <a:srgbClr val="000000">
                <a:alpha val="0"/>
              </a:srgbClr>
            </a:lnRef>
            <a:fillRef idx="1">
              <a:srgbClr val="319F91"/>
            </a:fillRef>
            <a:effectRef idx="0">
              <a:scrgbClr r="0" g="0" b="0"/>
            </a:effectRef>
            <a:fontRef idx="none"/>
          </p:style>
          <p:txBody>
            <a:bodyPr/>
            <a:lstStyle/>
            <a:p>
              <a:endParaRPr lang="ru-RU"/>
            </a:p>
          </p:txBody>
        </p:sp>
        <p:sp>
          <p:nvSpPr>
            <p:cNvPr id="57" name="Shape 3666"/>
            <p:cNvSpPr/>
            <p:nvPr/>
          </p:nvSpPr>
          <p:spPr>
            <a:xfrm>
              <a:off x="167940" y="3719549"/>
              <a:ext cx="7119925" cy="358102"/>
            </a:xfrm>
            <a:custGeom>
              <a:avLst/>
              <a:gdLst/>
              <a:ahLst/>
              <a:cxnLst/>
              <a:rect l="0" t="0" r="0" b="0"/>
              <a:pathLst>
                <a:path w="7119925" h="358102">
                  <a:moveTo>
                    <a:pt x="6975919" y="358102"/>
                  </a:moveTo>
                  <a:lnTo>
                    <a:pt x="143992" y="358102"/>
                  </a:lnTo>
                  <a:cubicBezTo>
                    <a:pt x="64795" y="358102"/>
                    <a:pt x="0" y="293307"/>
                    <a:pt x="0" y="214097"/>
                  </a:cubicBezTo>
                  <a:lnTo>
                    <a:pt x="0" y="144005"/>
                  </a:lnTo>
                  <a:cubicBezTo>
                    <a:pt x="0" y="64478"/>
                    <a:pt x="64465" y="0"/>
                    <a:pt x="143992" y="0"/>
                  </a:cubicBezTo>
                  <a:lnTo>
                    <a:pt x="6975919" y="0"/>
                  </a:lnTo>
                  <a:cubicBezTo>
                    <a:pt x="7055117" y="0"/>
                    <a:pt x="7119925" y="64808"/>
                    <a:pt x="7119925" y="144005"/>
                  </a:cubicBezTo>
                  <a:lnTo>
                    <a:pt x="7119925" y="214097"/>
                  </a:lnTo>
                  <a:cubicBezTo>
                    <a:pt x="7119925" y="293637"/>
                    <a:pt x="7055447" y="358102"/>
                    <a:pt x="6975919" y="358102"/>
                  </a:cubicBezTo>
                  <a:close/>
                </a:path>
              </a:pathLst>
            </a:custGeom>
            <a:ln w="25400" cap="flat">
              <a:miter lim="127000"/>
            </a:ln>
          </p:spPr>
          <p:style>
            <a:lnRef idx="1">
              <a:srgbClr val="FFFEFD"/>
            </a:lnRef>
            <a:fillRef idx="0">
              <a:srgbClr val="000000">
                <a:alpha val="0"/>
              </a:srgbClr>
            </a:fillRef>
            <a:effectRef idx="0">
              <a:scrgbClr r="0" g="0" b="0"/>
            </a:effectRef>
            <a:fontRef idx="none"/>
          </p:style>
          <p:txBody>
            <a:bodyPr/>
            <a:lstStyle/>
            <a:p>
              <a:endParaRPr lang="ru-RU"/>
            </a:p>
          </p:txBody>
        </p:sp>
        <p:sp>
          <p:nvSpPr>
            <p:cNvPr id="58" name="Rectangle 3667"/>
            <p:cNvSpPr/>
            <p:nvPr/>
          </p:nvSpPr>
          <p:spPr>
            <a:xfrm>
              <a:off x="424232" y="3821689"/>
              <a:ext cx="4910146"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ТЕЛЕФОННЫЙ СПРАВОЧНИК СОТРУДНИКОВ</a:t>
              </a:r>
              <a:endParaRPr lang="ru-RU" sz="1100">
                <a:solidFill>
                  <a:srgbClr val="000000"/>
                </a:solidFill>
                <a:effectLst/>
                <a:latin typeface="Calibri" panose="020F0502020204030204" pitchFamily="34" charset="0"/>
                <a:ea typeface="Calibri" panose="020F0502020204030204" pitchFamily="34" charset="0"/>
              </a:endParaRPr>
            </a:p>
          </p:txBody>
        </p:sp>
        <p:sp>
          <p:nvSpPr>
            <p:cNvPr id="59" name="Rectangle 3668"/>
            <p:cNvSpPr/>
            <p:nvPr/>
          </p:nvSpPr>
          <p:spPr>
            <a:xfrm>
              <a:off x="424232" y="4187957"/>
              <a:ext cx="7030136" cy="229431"/>
            </a:xfrm>
            <a:prstGeom prst="rect">
              <a:avLst/>
            </a:prstGeom>
            <a:ln>
              <a:noFill/>
            </a:ln>
          </p:spPr>
          <p:txBody>
            <a:bodyPr vert="horz" lIns="0" tIns="0" rIns="0" bIns="0" rtlCol="0">
              <a:noAutofit/>
            </a:bodyPr>
            <a:lstStyle/>
            <a:p>
              <a:pPr>
                <a:lnSpc>
                  <a:spcPct val="107000"/>
                </a:lnSpc>
                <a:spcAft>
                  <a:spcPts val="800"/>
                </a:spcAft>
              </a:pPr>
              <a:r>
                <a:rPr lang="ru-RU" sz="1400" b="1">
                  <a:solidFill>
                    <a:srgbClr val="181717"/>
                  </a:solidFill>
                  <a:effectLst/>
                  <a:latin typeface="Century Gothic" panose="020B0502020202020204" pitchFamily="34" charset="0"/>
                  <a:ea typeface="Century Gothic" panose="020B0502020202020204" pitchFamily="34" charset="0"/>
                  <a:cs typeface="Century Gothic" panose="020B0502020202020204" pitchFamily="34" charset="0"/>
                </a:rPr>
                <a:t>доступен на внутреннем портале аппарата Правительства</a:t>
              </a:r>
              <a:endParaRPr lang="ru-RU" sz="1100">
                <a:solidFill>
                  <a:srgbClr val="000000"/>
                </a:solidFill>
                <a:effectLst/>
                <a:latin typeface="Calibri" panose="020F0502020204030204" pitchFamily="34" charset="0"/>
                <a:ea typeface="Calibri" panose="020F0502020204030204" pitchFamily="34" charset="0"/>
              </a:endParaRPr>
            </a:p>
          </p:txBody>
        </p:sp>
      </p:grpSp>
      <p:sp>
        <p:nvSpPr>
          <p:cNvPr id="61" name="Номер слайда 60"/>
          <p:cNvSpPr>
            <a:spLocks noGrp="1"/>
          </p:cNvSpPr>
          <p:nvPr>
            <p:ph type="sldNum" sz="quarter" idx="12"/>
          </p:nvPr>
        </p:nvSpPr>
        <p:spPr>
          <a:xfrm>
            <a:off x="10872602" y="6446763"/>
            <a:ext cx="481197" cy="274712"/>
          </a:xfrm>
        </p:spPr>
        <p:txBody>
          <a:bodyPr/>
          <a:lstStyle/>
          <a:p>
            <a:fld id="{9D3197B4-9225-4703-91FB-A4593262BF03}" type="slidenum">
              <a:rPr lang="ru-RU" sz="1600" smtClean="0">
                <a:solidFill>
                  <a:schemeClr val="tx1"/>
                </a:solidFill>
              </a:rPr>
              <a:t>35</a:t>
            </a:fld>
            <a:endParaRPr lang="ru-RU" sz="1600" dirty="0">
              <a:solidFill>
                <a:schemeClr val="tx1"/>
              </a:solidFill>
            </a:endParaRPr>
          </a:p>
        </p:txBody>
      </p:sp>
      <p:grpSp>
        <p:nvGrpSpPr>
          <p:cNvPr id="62" name="Group 23722"/>
          <p:cNvGrpSpPr/>
          <p:nvPr/>
        </p:nvGrpSpPr>
        <p:grpSpPr>
          <a:xfrm>
            <a:off x="11418324" y="6446763"/>
            <a:ext cx="790265" cy="304083"/>
            <a:chOff x="0" y="0"/>
            <a:chExt cx="540006" cy="240970"/>
          </a:xfrm>
        </p:grpSpPr>
        <p:sp>
          <p:nvSpPr>
            <p:cNvPr id="63"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64"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26161314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352"/>
          <p:cNvGrpSpPr/>
          <p:nvPr/>
        </p:nvGrpSpPr>
        <p:grpSpPr>
          <a:xfrm>
            <a:off x="0" y="210185"/>
            <a:ext cx="3653790" cy="779780"/>
            <a:chOff x="0" y="0"/>
            <a:chExt cx="3654002" cy="779996"/>
          </a:xfrm>
        </p:grpSpPr>
        <p:sp>
          <p:nvSpPr>
            <p:cNvPr id="3" name="Shape 3679"/>
            <p:cNvSpPr/>
            <p:nvPr/>
          </p:nvSpPr>
          <p:spPr>
            <a:xfrm>
              <a:off x="0" y="0"/>
              <a:ext cx="3654002" cy="779996"/>
            </a:xfrm>
            <a:custGeom>
              <a:avLst/>
              <a:gdLst/>
              <a:ahLst/>
              <a:cxnLst/>
              <a:rect l="0" t="0" r="0" b="0"/>
              <a:pathLst>
                <a:path w="3654002" h="779996">
                  <a:moveTo>
                    <a:pt x="0" y="0"/>
                  </a:moveTo>
                  <a:lnTo>
                    <a:pt x="3654002" y="0"/>
                  </a:lnTo>
                  <a:lnTo>
                    <a:pt x="3654002" y="627596"/>
                  </a:lnTo>
                  <a:cubicBezTo>
                    <a:pt x="3654002" y="779996"/>
                    <a:pt x="3501602" y="779996"/>
                    <a:pt x="3501602"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sp>
          <p:nvSpPr>
            <p:cNvPr id="4" name="Rectangle 3680"/>
            <p:cNvSpPr/>
            <p:nvPr/>
          </p:nvSpPr>
          <p:spPr>
            <a:xfrm>
              <a:off x="1547999" y="191881"/>
              <a:ext cx="1900710" cy="262206"/>
            </a:xfrm>
            <a:prstGeom prst="rect">
              <a:avLst/>
            </a:prstGeom>
            <a:ln>
              <a:noFill/>
            </a:ln>
          </p:spPr>
          <p:txBody>
            <a:bodyPr vert="horz" lIns="0" tIns="0" rIns="0" bIns="0" rtlCol="0">
              <a:noAutofit/>
            </a:bodyPr>
            <a:lstStyle/>
            <a:p>
              <a:pPr>
                <a:lnSpc>
                  <a:spcPct val="107000"/>
                </a:lnSpc>
                <a:spcAft>
                  <a:spcPts val="800"/>
                </a:spcAft>
              </a:pPr>
              <a:r>
                <a:rPr lang="ru-RU" sz="1600" b="1" dirty="0">
                  <a:solidFill>
                    <a:srgbClr val="FFFEFD"/>
                  </a:solidFill>
                  <a:effectLst/>
                  <a:latin typeface="Century Gothic" panose="020B0502020202020204" pitchFamily="34" charset="0"/>
                  <a:ea typeface="Century Gothic" panose="020B0502020202020204" pitchFamily="34" charset="0"/>
                  <a:cs typeface="Century Gothic" panose="020B0502020202020204" pitchFamily="34" charset="0"/>
                </a:rPr>
                <a:t>СОДЕРЖАНИЕ</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5" name="Shape 3681"/>
            <p:cNvSpPr/>
            <p:nvPr/>
          </p:nvSpPr>
          <p:spPr>
            <a:xfrm>
              <a:off x="738003" y="120003"/>
              <a:ext cx="269996" cy="540004"/>
            </a:xfrm>
            <a:custGeom>
              <a:avLst/>
              <a:gdLst/>
              <a:ahLst/>
              <a:cxnLst/>
              <a:rect l="0" t="0" r="0" b="0"/>
              <a:pathLst>
                <a:path w="269996" h="540004">
                  <a:moveTo>
                    <a:pt x="44996" y="0"/>
                  </a:moveTo>
                  <a:lnTo>
                    <a:pt x="269996" y="0"/>
                  </a:lnTo>
                  <a:lnTo>
                    <a:pt x="269996" y="17996"/>
                  </a:lnTo>
                  <a:lnTo>
                    <a:pt x="44996" y="17996"/>
                  </a:lnTo>
                  <a:cubicBezTo>
                    <a:pt x="30086" y="17996"/>
                    <a:pt x="17996" y="30086"/>
                    <a:pt x="17996" y="44996"/>
                  </a:cubicBezTo>
                  <a:lnTo>
                    <a:pt x="17996" y="494995"/>
                  </a:lnTo>
                  <a:cubicBezTo>
                    <a:pt x="17996" y="509905"/>
                    <a:pt x="30086" y="521995"/>
                    <a:pt x="44996" y="521995"/>
                  </a:cubicBezTo>
                  <a:lnTo>
                    <a:pt x="269996" y="521995"/>
                  </a:lnTo>
                  <a:lnTo>
                    <a:pt x="269996" y="540004"/>
                  </a:lnTo>
                  <a:lnTo>
                    <a:pt x="44996" y="540004"/>
                  </a:lnTo>
                  <a:cubicBezTo>
                    <a:pt x="20155" y="539966"/>
                    <a:pt x="25" y="519836"/>
                    <a:pt x="0" y="494995"/>
                  </a:cubicBezTo>
                  <a:lnTo>
                    <a:pt x="0" y="44996"/>
                  </a:lnTo>
                  <a:cubicBezTo>
                    <a:pt x="25" y="20155"/>
                    <a:pt x="20155" y="25"/>
                    <a:pt x="4499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 name="Shape 3682"/>
            <p:cNvSpPr/>
            <p:nvPr/>
          </p:nvSpPr>
          <p:spPr>
            <a:xfrm>
              <a:off x="1007999" y="120003"/>
              <a:ext cx="269996" cy="540004"/>
            </a:xfrm>
            <a:custGeom>
              <a:avLst/>
              <a:gdLst/>
              <a:ahLst/>
              <a:cxnLst/>
              <a:rect l="0" t="0" r="0" b="0"/>
              <a:pathLst>
                <a:path w="269996" h="540004">
                  <a:moveTo>
                    <a:pt x="0" y="0"/>
                  </a:moveTo>
                  <a:lnTo>
                    <a:pt x="225000" y="0"/>
                  </a:lnTo>
                  <a:cubicBezTo>
                    <a:pt x="249841" y="25"/>
                    <a:pt x="269970" y="20155"/>
                    <a:pt x="269996" y="44996"/>
                  </a:cubicBezTo>
                  <a:lnTo>
                    <a:pt x="269996" y="494995"/>
                  </a:lnTo>
                  <a:cubicBezTo>
                    <a:pt x="269970" y="519836"/>
                    <a:pt x="249841" y="539966"/>
                    <a:pt x="225000" y="540004"/>
                  </a:cubicBezTo>
                  <a:lnTo>
                    <a:pt x="0" y="540004"/>
                  </a:lnTo>
                  <a:lnTo>
                    <a:pt x="0" y="521995"/>
                  </a:lnTo>
                  <a:lnTo>
                    <a:pt x="225000" y="521995"/>
                  </a:lnTo>
                  <a:cubicBezTo>
                    <a:pt x="239909" y="521995"/>
                    <a:pt x="252000" y="509905"/>
                    <a:pt x="252000" y="494995"/>
                  </a:cubicBezTo>
                  <a:lnTo>
                    <a:pt x="252000" y="44996"/>
                  </a:lnTo>
                  <a:cubicBezTo>
                    <a:pt x="252000" y="30086"/>
                    <a:pt x="239909" y="17996"/>
                    <a:pt x="225000" y="17996"/>
                  </a:cubicBezTo>
                  <a:lnTo>
                    <a:pt x="0" y="1799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7" name="Shape 3683"/>
            <p:cNvSpPr/>
            <p:nvPr/>
          </p:nvSpPr>
          <p:spPr>
            <a:xfrm>
              <a:off x="791996" y="300001"/>
              <a:ext cx="36004" cy="71996"/>
            </a:xfrm>
            <a:custGeom>
              <a:avLst/>
              <a:gdLst/>
              <a:ahLst/>
              <a:cxnLst/>
              <a:rect l="0" t="0" r="0" b="0"/>
              <a:pathLst>
                <a:path w="36004" h="71996">
                  <a:moveTo>
                    <a:pt x="36004" y="0"/>
                  </a:moveTo>
                  <a:lnTo>
                    <a:pt x="36004" y="17996"/>
                  </a:lnTo>
                  <a:cubicBezTo>
                    <a:pt x="26060" y="17996"/>
                    <a:pt x="18009" y="26060"/>
                    <a:pt x="18009" y="36004"/>
                  </a:cubicBezTo>
                  <a:cubicBezTo>
                    <a:pt x="18009" y="45936"/>
                    <a:pt x="26060" y="54000"/>
                    <a:pt x="36004" y="54000"/>
                  </a:cubicBezTo>
                  <a:lnTo>
                    <a:pt x="36004" y="71996"/>
                  </a:lnTo>
                  <a:cubicBezTo>
                    <a:pt x="16116" y="71996"/>
                    <a:pt x="0" y="55880"/>
                    <a:pt x="0" y="36004"/>
                  </a:cubicBezTo>
                  <a:cubicBezTo>
                    <a:pt x="0" y="16116"/>
                    <a:pt x="16116" y="0"/>
                    <a:pt x="36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8" name="Shape 3684"/>
            <p:cNvSpPr/>
            <p:nvPr/>
          </p:nvSpPr>
          <p:spPr>
            <a:xfrm>
              <a:off x="828001" y="300001"/>
              <a:ext cx="36004" cy="71996"/>
            </a:xfrm>
            <a:custGeom>
              <a:avLst/>
              <a:gdLst/>
              <a:ahLst/>
              <a:cxnLst/>
              <a:rect l="0" t="0" r="0" b="0"/>
              <a:pathLst>
                <a:path w="36004" h="71996">
                  <a:moveTo>
                    <a:pt x="0" y="0"/>
                  </a:moveTo>
                  <a:cubicBezTo>
                    <a:pt x="19876" y="0"/>
                    <a:pt x="36004" y="16116"/>
                    <a:pt x="36004" y="36004"/>
                  </a:cubicBezTo>
                  <a:cubicBezTo>
                    <a:pt x="36004" y="55880"/>
                    <a:pt x="19876" y="71996"/>
                    <a:pt x="0" y="71996"/>
                  </a:cubicBezTo>
                  <a:lnTo>
                    <a:pt x="0" y="54000"/>
                  </a:lnTo>
                  <a:cubicBezTo>
                    <a:pt x="9944" y="54000"/>
                    <a:pt x="17996" y="45936"/>
                    <a:pt x="17996" y="36004"/>
                  </a:cubicBezTo>
                  <a:cubicBezTo>
                    <a:pt x="17996" y="26060"/>
                    <a:pt x="9944" y="17996"/>
                    <a:pt x="0" y="17996"/>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3685"/>
            <p:cNvSpPr/>
            <p:nvPr/>
          </p:nvSpPr>
          <p:spPr>
            <a:xfrm>
              <a:off x="900002" y="327003"/>
              <a:ext cx="324002" cy="17996"/>
            </a:xfrm>
            <a:custGeom>
              <a:avLst/>
              <a:gdLst/>
              <a:ahLst/>
              <a:cxnLst/>
              <a:rect l="0" t="0" r="0" b="0"/>
              <a:pathLst>
                <a:path w="324002" h="17996">
                  <a:moveTo>
                    <a:pt x="9004" y="0"/>
                  </a:moveTo>
                  <a:lnTo>
                    <a:pt x="314998" y="0"/>
                  </a:lnTo>
                  <a:cubicBezTo>
                    <a:pt x="319964" y="0"/>
                    <a:pt x="324002" y="4026"/>
                    <a:pt x="324002" y="9004"/>
                  </a:cubicBezTo>
                  <a:cubicBezTo>
                    <a:pt x="324002" y="13970"/>
                    <a:pt x="319964" y="17996"/>
                    <a:pt x="314998" y="17996"/>
                  </a:cubicBezTo>
                  <a:lnTo>
                    <a:pt x="9004" y="17996"/>
                  </a:lnTo>
                  <a:cubicBezTo>
                    <a:pt x="4026" y="17996"/>
                    <a:pt x="0" y="13970"/>
                    <a:pt x="0" y="9004"/>
                  </a:cubicBezTo>
                  <a:cubicBezTo>
                    <a:pt x="0" y="4026"/>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3686"/>
            <p:cNvSpPr/>
            <p:nvPr/>
          </p:nvSpPr>
          <p:spPr>
            <a:xfrm>
              <a:off x="791996" y="408001"/>
              <a:ext cx="36004" cy="71996"/>
            </a:xfrm>
            <a:custGeom>
              <a:avLst/>
              <a:gdLst/>
              <a:ahLst/>
              <a:cxnLst/>
              <a:rect l="0" t="0" r="0" b="0"/>
              <a:pathLst>
                <a:path w="36004" h="71996">
                  <a:moveTo>
                    <a:pt x="36004" y="0"/>
                  </a:moveTo>
                  <a:lnTo>
                    <a:pt x="36004" y="17996"/>
                  </a:lnTo>
                  <a:cubicBezTo>
                    <a:pt x="26060" y="17996"/>
                    <a:pt x="18009" y="26060"/>
                    <a:pt x="18009" y="36004"/>
                  </a:cubicBezTo>
                  <a:cubicBezTo>
                    <a:pt x="18009" y="45936"/>
                    <a:pt x="26060" y="54000"/>
                    <a:pt x="36004" y="54000"/>
                  </a:cubicBezTo>
                  <a:lnTo>
                    <a:pt x="36004" y="71996"/>
                  </a:lnTo>
                  <a:cubicBezTo>
                    <a:pt x="16116" y="71996"/>
                    <a:pt x="0" y="55880"/>
                    <a:pt x="0" y="36004"/>
                  </a:cubicBezTo>
                  <a:cubicBezTo>
                    <a:pt x="0" y="16116"/>
                    <a:pt x="16116" y="0"/>
                    <a:pt x="36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3687"/>
            <p:cNvSpPr/>
            <p:nvPr/>
          </p:nvSpPr>
          <p:spPr>
            <a:xfrm>
              <a:off x="828001" y="408001"/>
              <a:ext cx="36004" cy="71996"/>
            </a:xfrm>
            <a:custGeom>
              <a:avLst/>
              <a:gdLst/>
              <a:ahLst/>
              <a:cxnLst/>
              <a:rect l="0" t="0" r="0" b="0"/>
              <a:pathLst>
                <a:path w="36004" h="71996">
                  <a:moveTo>
                    <a:pt x="0" y="0"/>
                  </a:moveTo>
                  <a:cubicBezTo>
                    <a:pt x="19876" y="0"/>
                    <a:pt x="36004" y="16116"/>
                    <a:pt x="36004" y="36004"/>
                  </a:cubicBezTo>
                  <a:cubicBezTo>
                    <a:pt x="36004" y="55880"/>
                    <a:pt x="19876" y="71996"/>
                    <a:pt x="0" y="71996"/>
                  </a:cubicBezTo>
                  <a:lnTo>
                    <a:pt x="0" y="54000"/>
                  </a:lnTo>
                  <a:cubicBezTo>
                    <a:pt x="9944" y="54000"/>
                    <a:pt x="17996" y="45936"/>
                    <a:pt x="17996" y="36004"/>
                  </a:cubicBezTo>
                  <a:cubicBezTo>
                    <a:pt x="17996" y="26060"/>
                    <a:pt x="9944" y="17996"/>
                    <a:pt x="0" y="17996"/>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3688"/>
            <p:cNvSpPr/>
            <p:nvPr/>
          </p:nvSpPr>
          <p:spPr>
            <a:xfrm>
              <a:off x="900002" y="435002"/>
              <a:ext cx="324002" cy="17996"/>
            </a:xfrm>
            <a:custGeom>
              <a:avLst/>
              <a:gdLst/>
              <a:ahLst/>
              <a:cxnLst/>
              <a:rect l="0" t="0" r="0" b="0"/>
              <a:pathLst>
                <a:path w="324002" h="17996">
                  <a:moveTo>
                    <a:pt x="9004" y="0"/>
                  </a:moveTo>
                  <a:lnTo>
                    <a:pt x="314998" y="0"/>
                  </a:lnTo>
                  <a:cubicBezTo>
                    <a:pt x="319964" y="0"/>
                    <a:pt x="324002" y="4026"/>
                    <a:pt x="324002" y="9004"/>
                  </a:cubicBezTo>
                  <a:cubicBezTo>
                    <a:pt x="324002" y="13970"/>
                    <a:pt x="319964" y="17996"/>
                    <a:pt x="314998" y="17996"/>
                  </a:cubicBezTo>
                  <a:lnTo>
                    <a:pt x="9004" y="17996"/>
                  </a:lnTo>
                  <a:cubicBezTo>
                    <a:pt x="4026" y="17996"/>
                    <a:pt x="0" y="13970"/>
                    <a:pt x="0" y="9004"/>
                  </a:cubicBezTo>
                  <a:cubicBezTo>
                    <a:pt x="0" y="4026"/>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3689"/>
            <p:cNvSpPr/>
            <p:nvPr/>
          </p:nvSpPr>
          <p:spPr>
            <a:xfrm>
              <a:off x="791996" y="516001"/>
              <a:ext cx="36004" cy="71996"/>
            </a:xfrm>
            <a:custGeom>
              <a:avLst/>
              <a:gdLst/>
              <a:ahLst/>
              <a:cxnLst/>
              <a:rect l="0" t="0" r="0" b="0"/>
              <a:pathLst>
                <a:path w="36004" h="71996">
                  <a:moveTo>
                    <a:pt x="36004" y="0"/>
                  </a:moveTo>
                  <a:lnTo>
                    <a:pt x="36004" y="17996"/>
                  </a:lnTo>
                  <a:cubicBezTo>
                    <a:pt x="26060" y="17996"/>
                    <a:pt x="18009" y="26060"/>
                    <a:pt x="18009" y="36004"/>
                  </a:cubicBezTo>
                  <a:cubicBezTo>
                    <a:pt x="18009" y="45936"/>
                    <a:pt x="26060" y="54000"/>
                    <a:pt x="36004" y="54000"/>
                  </a:cubicBezTo>
                  <a:lnTo>
                    <a:pt x="36004" y="71996"/>
                  </a:lnTo>
                  <a:cubicBezTo>
                    <a:pt x="16116" y="71996"/>
                    <a:pt x="0" y="55880"/>
                    <a:pt x="0" y="36004"/>
                  </a:cubicBezTo>
                  <a:cubicBezTo>
                    <a:pt x="0" y="16116"/>
                    <a:pt x="16116" y="0"/>
                    <a:pt x="36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3690"/>
            <p:cNvSpPr/>
            <p:nvPr/>
          </p:nvSpPr>
          <p:spPr>
            <a:xfrm>
              <a:off x="828001" y="516001"/>
              <a:ext cx="36004" cy="71996"/>
            </a:xfrm>
            <a:custGeom>
              <a:avLst/>
              <a:gdLst/>
              <a:ahLst/>
              <a:cxnLst/>
              <a:rect l="0" t="0" r="0" b="0"/>
              <a:pathLst>
                <a:path w="36004" h="71996">
                  <a:moveTo>
                    <a:pt x="0" y="0"/>
                  </a:moveTo>
                  <a:cubicBezTo>
                    <a:pt x="19876" y="0"/>
                    <a:pt x="36004" y="16116"/>
                    <a:pt x="36004" y="36004"/>
                  </a:cubicBezTo>
                  <a:cubicBezTo>
                    <a:pt x="36004" y="55880"/>
                    <a:pt x="19876" y="71996"/>
                    <a:pt x="0" y="71996"/>
                  </a:cubicBezTo>
                  <a:lnTo>
                    <a:pt x="0" y="54000"/>
                  </a:lnTo>
                  <a:cubicBezTo>
                    <a:pt x="9944" y="54000"/>
                    <a:pt x="17996" y="45936"/>
                    <a:pt x="17996" y="36004"/>
                  </a:cubicBezTo>
                  <a:cubicBezTo>
                    <a:pt x="17996" y="26060"/>
                    <a:pt x="9944" y="17996"/>
                    <a:pt x="0" y="17996"/>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3691"/>
            <p:cNvSpPr/>
            <p:nvPr/>
          </p:nvSpPr>
          <p:spPr>
            <a:xfrm>
              <a:off x="900002" y="543002"/>
              <a:ext cx="324002" cy="17996"/>
            </a:xfrm>
            <a:custGeom>
              <a:avLst/>
              <a:gdLst/>
              <a:ahLst/>
              <a:cxnLst/>
              <a:rect l="0" t="0" r="0" b="0"/>
              <a:pathLst>
                <a:path w="324002" h="17996">
                  <a:moveTo>
                    <a:pt x="9004" y="0"/>
                  </a:moveTo>
                  <a:lnTo>
                    <a:pt x="314998" y="0"/>
                  </a:lnTo>
                  <a:cubicBezTo>
                    <a:pt x="319964" y="0"/>
                    <a:pt x="324002" y="4026"/>
                    <a:pt x="324002" y="9004"/>
                  </a:cubicBezTo>
                  <a:cubicBezTo>
                    <a:pt x="324002" y="13970"/>
                    <a:pt x="319964" y="17996"/>
                    <a:pt x="314998" y="17996"/>
                  </a:cubicBezTo>
                  <a:lnTo>
                    <a:pt x="9004" y="17996"/>
                  </a:lnTo>
                  <a:cubicBezTo>
                    <a:pt x="4026" y="17996"/>
                    <a:pt x="0" y="13970"/>
                    <a:pt x="0" y="9004"/>
                  </a:cubicBezTo>
                  <a:cubicBezTo>
                    <a:pt x="0" y="4026"/>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3692"/>
            <p:cNvSpPr/>
            <p:nvPr/>
          </p:nvSpPr>
          <p:spPr>
            <a:xfrm>
              <a:off x="791996" y="192000"/>
              <a:ext cx="36004" cy="71996"/>
            </a:xfrm>
            <a:custGeom>
              <a:avLst/>
              <a:gdLst/>
              <a:ahLst/>
              <a:cxnLst/>
              <a:rect l="0" t="0" r="0" b="0"/>
              <a:pathLst>
                <a:path w="36004" h="71996">
                  <a:moveTo>
                    <a:pt x="36004" y="0"/>
                  </a:moveTo>
                  <a:lnTo>
                    <a:pt x="36004" y="17996"/>
                  </a:lnTo>
                  <a:cubicBezTo>
                    <a:pt x="26060" y="17996"/>
                    <a:pt x="18009" y="26060"/>
                    <a:pt x="18009" y="36004"/>
                  </a:cubicBezTo>
                  <a:cubicBezTo>
                    <a:pt x="18009" y="45936"/>
                    <a:pt x="26060" y="54000"/>
                    <a:pt x="36004" y="54000"/>
                  </a:cubicBezTo>
                  <a:lnTo>
                    <a:pt x="36004" y="71996"/>
                  </a:lnTo>
                  <a:cubicBezTo>
                    <a:pt x="16116" y="71996"/>
                    <a:pt x="0" y="55880"/>
                    <a:pt x="0" y="36004"/>
                  </a:cubicBezTo>
                  <a:cubicBezTo>
                    <a:pt x="0" y="16116"/>
                    <a:pt x="16116" y="0"/>
                    <a:pt x="36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3693"/>
            <p:cNvSpPr/>
            <p:nvPr/>
          </p:nvSpPr>
          <p:spPr>
            <a:xfrm>
              <a:off x="828001" y="192000"/>
              <a:ext cx="36004" cy="71996"/>
            </a:xfrm>
            <a:custGeom>
              <a:avLst/>
              <a:gdLst/>
              <a:ahLst/>
              <a:cxnLst/>
              <a:rect l="0" t="0" r="0" b="0"/>
              <a:pathLst>
                <a:path w="36004" h="71996">
                  <a:moveTo>
                    <a:pt x="0" y="0"/>
                  </a:moveTo>
                  <a:cubicBezTo>
                    <a:pt x="19876" y="0"/>
                    <a:pt x="36004" y="16116"/>
                    <a:pt x="36004" y="36004"/>
                  </a:cubicBezTo>
                  <a:cubicBezTo>
                    <a:pt x="36004" y="55880"/>
                    <a:pt x="19876" y="71996"/>
                    <a:pt x="0" y="71996"/>
                  </a:cubicBezTo>
                  <a:lnTo>
                    <a:pt x="0" y="54000"/>
                  </a:lnTo>
                  <a:cubicBezTo>
                    <a:pt x="9944" y="54000"/>
                    <a:pt x="17996" y="45936"/>
                    <a:pt x="17996" y="36004"/>
                  </a:cubicBezTo>
                  <a:cubicBezTo>
                    <a:pt x="17996" y="26060"/>
                    <a:pt x="9944" y="17996"/>
                    <a:pt x="0" y="17996"/>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3694"/>
            <p:cNvSpPr/>
            <p:nvPr/>
          </p:nvSpPr>
          <p:spPr>
            <a:xfrm>
              <a:off x="900002" y="219001"/>
              <a:ext cx="324002" cy="17996"/>
            </a:xfrm>
            <a:custGeom>
              <a:avLst/>
              <a:gdLst/>
              <a:ahLst/>
              <a:cxnLst/>
              <a:rect l="0" t="0" r="0" b="0"/>
              <a:pathLst>
                <a:path w="324002" h="17996">
                  <a:moveTo>
                    <a:pt x="9004" y="0"/>
                  </a:moveTo>
                  <a:lnTo>
                    <a:pt x="314998" y="0"/>
                  </a:lnTo>
                  <a:cubicBezTo>
                    <a:pt x="319964" y="0"/>
                    <a:pt x="324002" y="4026"/>
                    <a:pt x="324002" y="9004"/>
                  </a:cubicBezTo>
                  <a:cubicBezTo>
                    <a:pt x="324002" y="13970"/>
                    <a:pt x="319964" y="17996"/>
                    <a:pt x="314998" y="17996"/>
                  </a:cubicBezTo>
                  <a:lnTo>
                    <a:pt x="9004" y="17996"/>
                  </a:lnTo>
                  <a:cubicBezTo>
                    <a:pt x="4026" y="17996"/>
                    <a:pt x="0" y="13970"/>
                    <a:pt x="0" y="9004"/>
                  </a:cubicBezTo>
                  <a:cubicBezTo>
                    <a:pt x="0" y="4026"/>
                    <a:pt x="4026" y="0"/>
                    <a:pt x="900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sp>
        <p:nvSpPr>
          <p:cNvPr id="38" name="Прямоугольник 37"/>
          <p:cNvSpPr/>
          <p:nvPr/>
        </p:nvSpPr>
        <p:spPr>
          <a:xfrm>
            <a:off x="3718497" y="210185"/>
            <a:ext cx="7799735" cy="7144585"/>
          </a:xfrm>
          <a:prstGeom prst="rect">
            <a:avLst/>
          </a:prstGeom>
        </p:spPr>
        <p:txBody>
          <a:bodyPr wrap="square">
            <a:spAutoFit/>
          </a:bodyPr>
          <a:lstStyle/>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Аппарат Правительства Ставропольского края . . . . . . . . . . . . . . . . . . . . . . . . . . . . . . . . . </a:t>
            </a:r>
            <a:r>
              <a:rPr lang="ru-RU" sz="1400" dirty="0" smtClean="0">
                <a:solidFill>
                  <a:srgbClr val="483474"/>
                </a:solidFill>
                <a:latin typeface="Calibri" panose="020F0502020204030204" pitchFamily="34" charset="0"/>
                <a:ea typeface="Calibri" panose="020F0502020204030204" pitchFamily="34" charset="0"/>
              </a:rPr>
              <a:t>. . </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.2</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Структура аппарата Правительства . . . . . . . . . . . . . . . . . . . . . . . . . . . .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a:t>
            </a:r>
            <a:r>
              <a:rPr lang="ru-RU" sz="1400" dirty="0" smtClean="0">
                <a:solidFill>
                  <a:srgbClr val="483474"/>
                </a:solidFill>
                <a:latin typeface="Calibri" panose="020F0502020204030204" pitchFamily="34" charset="0"/>
                <a:ea typeface="Calibri" panose="020F0502020204030204" pitchFamily="34" charset="0"/>
              </a:rPr>
              <a:t>.3</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Функции аппарата Правительства . . . . . . . . . . . . . . . . . . . . . . . . . . . . .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 . . </a:t>
            </a:r>
            <a:r>
              <a:rPr lang="ru-RU" sz="1400" dirty="0" smtClean="0">
                <a:solidFill>
                  <a:srgbClr val="483474"/>
                </a:solidFill>
                <a:latin typeface="Calibri" panose="020F0502020204030204" pitchFamily="34" charset="0"/>
                <a:ea typeface="Calibri" panose="020F0502020204030204" pitchFamily="34" charset="0"/>
              </a:rPr>
              <a:t>.4</a:t>
            </a:r>
            <a:endParaRPr lang="ru-RU" sz="1400" dirty="0">
              <a:solidFill>
                <a:srgbClr val="000000"/>
              </a:solidFill>
              <a:latin typeface="Calibri" panose="020F0502020204030204" pitchFamily="34" charset="0"/>
              <a:ea typeface="Calibri" panose="020F0502020204030204" pitchFamily="34" charset="0"/>
            </a:endParaRPr>
          </a:p>
          <a:p>
            <a:pPr marL="92710" marR="264795"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Основные нормативные правовые акты, регламентирующие деятельность гражданского </a:t>
            </a:r>
            <a:endParaRPr lang="ru-RU" sz="1400" dirty="0" smtClean="0">
              <a:solidFill>
                <a:srgbClr val="483474"/>
              </a:solidFill>
              <a:latin typeface="Calibri" panose="020F0502020204030204" pitchFamily="34" charset="0"/>
              <a:ea typeface="Calibri" panose="020F0502020204030204" pitchFamily="34" charset="0"/>
            </a:endParaRPr>
          </a:p>
          <a:p>
            <a:pPr marL="92710" marR="264795" indent="-6350" algn="just">
              <a:lnSpc>
                <a:spcPct val="110000"/>
              </a:lnSpc>
              <a:spcAft>
                <a:spcPts val="390"/>
              </a:spcAft>
            </a:pPr>
            <a:r>
              <a:rPr lang="ru-RU" sz="1400" dirty="0" smtClean="0">
                <a:solidFill>
                  <a:srgbClr val="483474"/>
                </a:solidFill>
                <a:latin typeface="Calibri" panose="020F0502020204030204" pitchFamily="34" charset="0"/>
                <a:ea typeface="Calibri" panose="020F0502020204030204" pitchFamily="34" charset="0"/>
              </a:rPr>
              <a:t>служащего </a:t>
            </a:r>
            <a:r>
              <a:rPr lang="ru-RU" sz="1400" dirty="0">
                <a:solidFill>
                  <a:srgbClr val="483474"/>
                </a:solidFill>
                <a:latin typeface="Calibri" panose="020F0502020204030204" pitchFamily="34" charset="0"/>
                <a:ea typeface="Calibri" panose="020F0502020204030204" pitchFamily="34" charset="0"/>
              </a:rPr>
              <a:t>в аппарате </a:t>
            </a:r>
            <a:r>
              <a:rPr lang="ru-RU" sz="1400" dirty="0" smtClean="0">
                <a:solidFill>
                  <a:srgbClr val="483474"/>
                </a:solidFill>
                <a:latin typeface="Calibri" panose="020F0502020204030204" pitchFamily="34" charset="0"/>
                <a:ea typeface="Calibri" panose="020F0502020204030204" pitchFamily="34" charset="0"/>
              </a:rPr>
              <a:t>Правительства    </a:t>
            </a:r>
            <a:r>
              <a:rPr lang="ru-RU" sz="1400" dirty="0">
                <a:solidFill>
                  <a:srgbClr val="483474"/>
                </a:solidFill>
                <a:latin typeface="Calibri" panose="020F0502020204030204" pitchFamily="34" charset="0"/>
                <a:ea typeface="Calibri" panose="020F0502020204030204" pitchFamily="34" charset="0"/>
              </a:rPr>
              <a:t>. . . . . . . . </a:t>
            </a:r>
            <a:r>
              <a:rPr lang="ru-RU" sz="1400" dirty="0" smtClean="0">
                <a:solidFill>
                  <a:srgbClr val="483474"/>
                </a:solidFill>
                <a:latin typeface="Calibri" panose="020F0502020204030204" pitchFamily="34" charset="0"/>
                <a:ea typeface="Calibri" panose="020F0502020204030204" pitchFamily="34" charset="0"/>
              </a:rPr>
              <a:t>. . </a:t>
            </a:r>
            <a:r>
              <a:rPr lang="ru-RU" sz="1400" dirty="0">
                <a:solidFill>
                  <a:srgbClr val="483474"/>
                </a:solidFill>
                <a:latin typeface="Calibri" panose="020F0502020204030204" pitchFamily="34" charset="0"/>
                <a:ea typeface="Calibri" panose="020F0502020204030204" pitchFamily="34" charset="0"/>
              </a:rPr>
              <a:t>. . . . . . . . . . . . . . . . . .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 </a:t>
            </a:r>
            <a:r>
              <a:rPr lang="ru-RU" sz="1400" dirty="0" smtClean="0">
                <a:solidFill>
                  <a:srgbClr val="483474"/>
                </a:solidFill>
                <a:latin typeface="Calibri" panose="020F0502020204030204" pitchFamily="34" charset="0"/>
                <a:ea typeface="Calibri" panose="020F0502020204030204" pitchFamily="34" charset="0"/>
              </a:rPr>
              <a:t>. .  . </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6 </a:t>
            </a:r>
          </a:p>
          <a:p>
            <a:pPr marL="92710" marR="264795" indent="-6350" algn="r">
              <a:lnSpc>
                <a:spcPct val="110000"/>
              </a:lnSpc>
              <a:spcAft>
                <a:spcPts val="390"/>
              </a:spcAft>
            </a:pPr>
            <a:r>
              <a:rPr lang="ru-RU" sz="1400" dirty="0" smtClean="0">
                <a:solidFill>
                  <a:srgbClr val="483474"/>
                </a:solidFill>
                <a:latin typeface="Calibri" panose="020F0502020204030204" pitchFamily="34" charset="0"/>
                <a:ea typeface="Calibri" panose="020F0502020204030204" pitchFamily="34" charset="0"/>
              </a:rPr>
              <a:t>Основные </a:t>
            </a:r>
            <a:r>
              <a:rPr lang="ru-RU" sz="1400" dirty="0">
                <a:solidFill>
                  <a:srgbClr val="483474"/>
                </a:solidFill>
                <a:latin typeface="Calibri" panose="020F0502020204030204" pitchFamily="34" charset="0"/>
                <a:ea typeface="Calibri" panose="020F0502020204030204" pitchFamily="34" charset="0"/>
              </a:rPr>
              <a:t>права и обязанности гражданского служащего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 . . . . . .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a:t>
            </a:r>
            <a:r>
              <a:rPr lang="ru-RU" sz="1400" dirty="0" smtClean="0">
                <a:solidFill>
                  <a:srgbClr val="483474"/>
                </a:solidFill>
                <a:latin typeface="Calibri" panose="020F0502020204030204" pitchFamily="34" charset="0"/>
                <a:ea typeface="Calibri" panose="020F0502020204030204" pitchFamily="34" charset="0"/>
              </a:rPr>
              <a:t>8</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Ограничения и запреты, связанные с прохождением гражданской службы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 .</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.10</a:t>
            </a:r>
            <a:endParaRPr lang="ru-RU" sz="1400" dirty="0">
              <a:solidFill>
                <a:srgbClr val="000000"/>
              </a:solidFill>
              <a:latin typeface="Calibri" panose="020F0502020204030204" pitchFamily="34" charset="0"/>
              <a:ea typeface="Calibri" panose="020F0502020204030204" pitchFamily="34" charset="0"/>
            </a:endParaRPr>
          </a:p>
          <a:p>
            <a:pPr marL="92710" indent="-6350">
              <a:lnSpc>
                <a:spcPct val="137000"/>
              </a:lnSpc>
              <a:spcAft>
                <a:spcPts val="0"/>
              </a:spcAft>
            </a:pPr>
            <a:r>
              <a:rPr lang="ru-RU" sz="1400" dirty="0">
                <a:solidFill>
                  <a:srgbClr val="483474"/>
                </a:solidFill>
                <a:latin typeface="Calibri" panose="020F0502020204030204" pitchFamily="34" charset="0"/>
                <a:ea typeface="Calibri" panose="020F0502020204030204" pitchFamily="34" charset="0"/>
              </a:rPr>
              <a:t>Классификация должностей гражданской службы в аппарате Правительства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12</a:t>
            </a:r>
          </a:p>
          <a:p>
            <a:pPr marL="92710" indent="-6350" algn="just">
              <a:lnSpc>
                <a:spcPct val="137000"/>
              </a:lnSpc>
              <a:spcAft>
                <a:spcPts val="0"/>
              </a:spcAft>
            </a:pPr>
            <a:r>
              <a:rPr lang="ru-RU" sz="1400" dirty="0" smtClean="0">
                <a:solidFill>
                  <a:srgbClr val="483474"/>
                </a:solidFill>
                <a:latin typeface="Calibri" panose="020F0502020204030204" pitchFamily="34" charset="0"/>
                <a:ea typeface="Calibri" panose="020F0502020204030204" pitchFamily="34" charset="0"/>
              </a:rPr>
              <a:t>Поступление </a:t>
            </a:r>
            <a:r>
              <a:rPr lang="ru-RU" sz="1400" dirty="0">
                <a:solidFill>
                  <a:srgbClr val="483474"/>
                </a:solidFill>
                <a:latin typeface="Calibri" panose="020F0502020204030204" pitchFamily="34" charset="0"/>
                <a:ea typeface="Calibri" panose="020F0502020204030204" pitchFamily="34" charset="0"/>
              </a:rPr>
              <a:t>на гражданскую службу в аппарат Правительства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 . </a:t>
            </a:r>
            <a:r>
              <a:rPr lang="ru-RU" sz="1400" dirty="0" smtClean="0">
                <a:solidFill>
                  <a:srgbClr val="483474"/>
                </a:solidFill>
                <a:latin typeface="Calibri" panose="020F0502020204030204" pitchFamily="34" charset="0"/>
                <a:ea typeface="Calibri" panose="020F0502020204030204" pitchFamily="34" charset="0"/>
              </a:rPr>
              <a:t>  . </a:t>
            </a:r>
            <a:r>
              <a:rPr lang="ru-RU" sz="1400" dirty="0">
                <a:solidFill>
                  <a:srgbClr val="483474"/>
                </a:solidFill>
                <a:latin typeface="Calibri" panose="020F0502020204030204" pitchFamily="34" charset="0"/>
                <a:ea typeface="Calibri" panose="020F0502020204030204" pitchFamily="34" charset="0"/>
              </a:rPr>
              <a:t>. .13 </a:t>
            </a:r>
            <a:endParaRPr lang="ru-RU" sz="1400" dirty="0" smtClean="0">
              <a:solidFill>
                <a:srgbClr val="483474"/>
              </a:solidFill>
              <a:latin typeface="Calibri" panose="020F0502020204030204" pitchFamily="34" charset="0"/>
              <a:ea typeface="Calibri" panose="020F0502020204030204" pitchFamily="34" charset="0"/>
            </a:endParaRPr>
          </a:p>
          <a:p>
            <a:pPr marL="92710" indent="-6350" algn="just">
              <a:lnSpc>
                <a:spcPct val="137000"/>
              </a:lnSpc>
              <a:spcAft>
                <a:spcPts val="0"/>
              </a:spcAft>
            </a:pPr>
            <a:r>
              <a:rPr lang="ru-RU" sz="1400" dirty="0" smtClean="0">
                <a:solidFill>
                  <a:srgbClr val="483474"/>
                </a:solidFill>
                <a:latin typeface="Calibri" panose="020F0502020204030204" pitchFamily="34" charset="0"/>
                <a:ea typeface="Calibri" panose="020F0502020204030204" pitchFamily="34" charset="0"/>
              </a:rPr>
              <a:t>Порядок </a:t>
            </a:r>
            <a:r>
              <a:rPr lang="ru-RU" sz="1400" dirty="0">
                <a:solidFill>
                  <a:srgbClr val="483474"/>
                </a:solidFill>
                <a:latin typeface="Calibri" panose="020F0502020204030204" pitchFamily="34" charset="0"/>
                <a:ea typeface="Calibri" panose="020F0502020204030204" pitchFamily="34" charset="0"/>
              </a:rPr>
              <a:t>прохождения испытания в аппарате Правительства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.14</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Аттестация гражданских служащих . . . . . . . . . .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 .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a:t>
            </a:r>
            <a:r>
              <a:rPr lang="ru-RU" sz="1400" dirty="0" smtClean="0">
                <a:solidFill>
                  <a:srgbClr val="483474"/>
                </a:solidFill>
                <a:latin typeface="Calibri" panose="020F0502020204030204" pitchFamily="34" charset="0"/>
                <a:ea typeface="Calibri" panose="020F0502020204030204" pitchFamily="34" charset="0"/>
              </a:rPr>
              <a:t>15</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smtClean="0">
                <a:solidFill>
                  <a:srgbClr val="483474"/>
                </a:solidFill>
              </a:rPr>
              <a:t>Классные </a:t>
            </a:r>
            <a:r>
              <a:rPr lang="ru-RU" sz="1400" dirty="0">
                <a:solidFill>
                  <a:srgbClr val="483474"/>
                </a:solidFill>
              </a:rPr>
              <a:t>чины государственной гражданской службы Ставропольского края . . . . . . </a:t>
            </a:r>
            <a:r>
              <a:rPr lang="ru-RU" sz="1400" dirty="0" smtClean="0">
                <a:solidFill>
                  <a:srgbClr val="483474"/>
                </a:solidFill>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a:t>
            </a:r>
            <a:r>
              <a:rPr lang="ru-RU" sz="1400" dirty="0" smtClean="0">
                <a:solidFill>
                  <a:srgbClr val="483474"/>
                </a:solidFill>
                <a:latin typeface="Calibri" panose="020F0502020204030204" pitchFamily="34" charset="0"/>
                <a:ea typeface="Calibri" panose="020F0502020204030204" pitchFamily="34" charset="0"/>
              </a:rPr>
              <a:t>.</a:t>
            </a:r>
            <a:r>
              <a:rPr lang="ru-RU" sz="1400" dirty="0" smtClean="0">
                <a:solidFill>
                  <a:srgbClr val="483474"/>
                </a:solidFill>
              </a:rPr>
              <a:t>.</a:t>
            </a:r>
            <a:r>
              <a:rPr lang="ru-RU" sz="1400" dirty="0">
                <a:solidFill>
                  <a:srgbClr val="483474"/>
                </a:solidFill>
              </a:rPr>
              <a:t>16 </a:t>
            </a:r>
            <a:endParaRPr lang="ru-RU" sz="1400" dirty="0" smtClean="0">
              <a:solidFill>
                <a:srgbClr val="483474"/>
              </a:solidFill>
            </a:endParaRPr>
          </a:p>
          <a:p>
            <a:pPr marL="92710" indent="-6350" algn="just">
              <a:lnSpc>
                <a:spcPct val="110000"/>
              </a:lnSpc>
              <a:spcAft>
                <a:spcPts val="390"/>
              </a:spcAft>
            </a:pPr>
            <a:r>
              <a:rPr lang="ru-RU" sz="1400" dirty="0" smtClean="0">
                <a:solidFill>
                  <a:srgbClr val="483474"/>
                </a:solidFill>
              </a:rPr>
              <a:t>Профессиональное </a:t>
            </a:r>
            <a:r>
              <a:rPr lang="ru-RU" sz="1400" dirty="0">
                <a:solidFill>
                  <a:srgbClr val="483474"/>
                </a:solidFill>
              </a:rPr>
              <a:t>развитие гражданских служащих . . . . . . . . . . . . . . . . . . . . </a:t>
            </a:r>
            <a:r>
              <a:rPr lang="ru-RU" sz="1400" dirty="0" smtClean="0">
                <a:solidFill>
                  <a:srgbClr val="483474"/>
                </a:solidFill>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smtClean="0">
                <a:solidFill>
                  <a:srgbClr val="483474"/>
                </a:solidFill>
              </a:rPr>
              <a:t> </a:t>
            </a:r>
            <a:r>
              <a:rPr lang="ru-RU" sz="1400" dirty="0">
                <a:solidFill>
                  <a:srgbClr val="483474"/>
                </a:solidFill>
              </a:rPr>
              <a:t>. </a:t>
            </a:r>
            <a:r>
              <a:rPr lang="ru-RU" sz="1400" dirty="0" smtClean="0">
                <a:solidFill>
                  <a:srgbClr val="483474"/>
                </a:solidFill>
              </a:rPr>
              <a:t>.. </a:t>
            </a:r>
            <a:r>
              <a:rPr lang="ru-RU" sz="1400" dirty="0">
                <a:solidFill>
                  <a:srgbClr val="483474"/>
                </a:solidFill>
              </a:rPr>
              <a:t>. . .18</a:t>
            </a:r>
            <a:r>
              <a:rPr lang="ru-RU" sz="1400" dirty="0"/>
              <a:t> </a:t>
            </a:r>
            <a:endParaRPr lang="ru-RU" sz="1400" dirty="0" smtClean="0"/>
          </a:p>
          <a:p>
            <a:pPr marL="92710" indent="-6350" algn="just">
              <a:lnSpc>
                <a:spcPct val="110000"/>
              </a:lnSpc>
              <a:spcAft>
                <a:spcPts val="390"/>
              </a:spcAft>
            </a:pPr>
            <a:r>
              <a:rPr lang="ru-RU" sz="1400" dirty="0" smtClean="0">
                <a:solidFill>
                  <a:srgbClr val="483474"/>
                </a:solidFill>
                <a:latin typeface="Calibri" panose="020F0502020204030204" pitchFamily="34" charset="0"/>
                <a:ea typeface="Calibri" panose="020F0502020204030204" pitchFamily="34" charset="0"/>
              </a:rPr>
              <a:t>Кадровый </a:t>
            </a:r>
            <a:r>
              <a:rPr lang="ru-RU" sz="1400" dirty="0">
                <a:solidFill>
                  <a:srgbClr val="483474"/>
                </a:solidFill>
                <a:latin typeface="Calibri" panose="020F0502020204030204" pitchFamily="34" charset="0"/>
                <a:ea typeface="Calibri" panose="020F0502020204030204" pitchFamily="34" charset="0"/>
              </a:rPr>
              <a:t>резерв . . . . . . . . . . . . . . . . . . . . . . . . . . . . . . . . . . . . . . . . . . . . . . . .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  . </a:t>
            </a:r>
            <a:r>
              <a:rPr lang="ru-RU" sz="1400" dirty="0">
                <a:solidFill>
                  <a:srgbClr val="483474"/>
                </a:solidFill>
                <a:latin typeface="Calibri" panose="020F0502020204030204" pitchFamily="34" charset="0"/>
                <a:ea typeface="Calibri" panose="020F0502020204030204" pitchFamily="34" charset="0"/>
              </a:rPr>
              <a:t>. .20</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Система оплаты труда . . . . . . . . . . . . . . . . . . . . . . . . . . . . . . . . . . . . . . . . . . . . .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.21</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Виды отпусков на гражданской службе . . . . . . . . . . . . . . . . . . . . . . . . . . . . .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.22</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Дополнительные государственные гарантии . . . . . . . . . . . . . . . . . . . . . . . . . . . . . . . . . . . . . . . . </a:t>
            </a:r>
            <a:r>
              <a:rPr lang="ru-RU" sz="1400" dirty="0" smtClean="0">
                <a:solidFill>
                  <a:srgbClr val="483474"/>
                </a:solidFill>
                <a:latin typeface="Calibri" panose="020F0502020204030204" pitchFamily="34" charset="0"/>
                <a:ea typeface="Calibri" panose="020F0502020204030204" pitchFamily="34" charset="0"/>
              </a:rPr>
              <a:t>.. ... </a:t>
            </a:r>
            <a:r>
              <a:rPr lang="ru-RU" sz="1400" dirty="0">
                <a:solidFill>
                  <a:srgbClr val="483474"/>
                </a:solidFill>
                <a:latin typeface="Calibri" panose="020F0502020204030204" pitchFamily="34" charset="0"/>
                <a:ea typeface="Calibri" panose="020F0502020204030204" pitchFamily="34" charset="0"/>
              </a:rPr>
              <a:t>.25</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Обязанности гражданского служащего в сфере противодействия коррупции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a:t>
            </a:r>
            <a:r>
              <a:rPr lang="ru-RU" sz="1400" dirty="0" smtClean="0">
                <a:solidFill>
                  <a:srgbClr val="483474"/>
                </a:solidFill>
                <a:latin typeface="Calibri" panose="020F0502020204030204" pitchFamily="34" charset="0"/>
                <a:ea typeface="Calibri" panose="020F0502020204030204" pitchFamily="34" charset="0"/>
              </a:rPr>
              <a:t> .. </a:t>
            </a:r>
            <a:r>
              <a:rPr lang="ru-RU" sz="1400" dirty="0">
                <a:solidFill>
                  <a:srgbClr val="483474"/>
                </a:solidFill>
                <a:latin typeface="Calibri" panose="020F0502020204030204" pitchFamily="34" charset="0"/>
                <a:ea typeface="Calibri" panose="020F0502020204030204" pitchFamily="34" charset="0"/>
              </a:rPr>
              <a:t>. .27</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Кодекс этики и служебного поведения гражданских служащих Ставропольского края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.30</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Поощрения и награждения в аппарате Правительства . . . . . . . .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.32</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Спортивные мероприятия . . . . . . . . . . . . . . . . . . . . . . . . . . . . . . . . . . . . . . . . . . . . .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 . </a:t>
            </a:r>
            <a:r>
              <a:rPr lang="ru-RU" sz="1400" dirty="0" smtClean="0">
                <a:solidFill>
                  <a:srgbClr val="483474"/>
                </a:solidFill>
                <a:latin typeface="Calibri" panose="020F0502020204030204" pitchFamily="34" charset="0"/>
                <a:ea typeface="Calibri" panose="020F0502020204030204" pitchFamily="34" charset="0"/>
              </a:rPr>
              <a:t>.</a:t>
            </a:r>
            <a:r>
              <a:rPr lang="ru-RU" sz="1400" dirty="0">
                <a:solidFill>
                  <a:srgbClr val="483474"/>
                </a:solidFill>
                <a:latin typeface="Calibri" panose="020F0502020204030204" pitchFamily="34" charset="0"/>
                <a:ea typeface="Calibri" panose="020F0502020204030204" pitchFamily="34" charset="0"/>
              </a:rPr>
              <a:t>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.33</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Запреты и ограничения, действующие после увольнения с гражданской службы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.34</a:t>
            </a:r>
            <a:endParaRPr lang="ru-RU" sz="1400" dirty="0">
              <a:solidFill>
                <a:srgbClr val="000000"/>
              </a:solidFill>
              <a:latin typeface="Calibri" panose="020F0502020204030204" pitchFamily="34" charset="0"/>
              <a:ea typeface="Calibri" panose="020F0502020204030204" pitchFamily="34" charset="0"/>
            </a:endParaRPr>
          </a:p>
          <a:p>
            <a:pPr marL="92710" indent="-6350" algn="just">
              <a:lnSpc>
                <a:spcPct val="110000"/>
              </a:lnSpc>
              <a:spcAft>
                <a:spcPts val="390"/>
              </a:spcAft>
            </a:pPr>
            <a:r>
              <a:rPr lang="ru-RU" sz="1400" dirty="0">
                <a:solidFill>
                  <a:srgbClr val="483474"/>
                </a:solidFill>
                <a:latin typeface="Calibri" panose="020F0502020204030204" pitchFamily="34" charset="0"/>
                <a:ea typeface="Calibri" panose="020F0502020204030204" pitchFamily="34" charset="0"/>
              </a:rPr>
              <a:t>Полезная информация . . . . . . . . . . . . . . . . . . . . . . . . . . . . . . . . . . . . . . . . . . . . . . . . . . . . . . . . . . . </a:t>
            </a:r>
            <a:r>
              <a:rPr lang="ru-RU" sz="1400" dirty="0" smtClean="0">
                <a:solidFill>
                  <a:srgbClr val="483474"/>
                </a:solidFill>
                <a:latin typeface="Calibri" panose="020F0502020204030204" pitchFamily="34" charset="0"/>
                <a:ea typeface="Calibri" panose="020F0502020204030204" pitchFamily="34" charset="0"/>
              </a:rPr>
              <a:t>.. </a:t>
            </a:r>
            <a:r>
              <a:rPr lang="ru-RU" sz="1400" dirty="0">
                <a:solidFill>
                  <a:srgbClr val="483474"/>
                </a:solidFill>
                <a:latin typeface="Calibri" panose="020F0502020204030204" pitchFamily="34" charset="0"/>
                <a:ea typeface="Calibri" panose="020F0502020204030204" pitchFamily="34" charset="0"/>
              </a:rPr>
              <a:t>. . .35</a:t>
            </a:r>
            <a:endParaRPr lang="ru-RU" sz="1400" dirty="0">
              <a:solidFill>
                <a:srgbClr val="000000"/>
              </a:solidFill>
              <a:latin typeface="Calibri" panose="020F0502020204030204" pitchFamily="34" charset="0"/>
              <a:ea typeface="Calibri" panose="020F0502020204030204" pitchFamily="34" charset="0"/>
            </a:endParaRPr>
          </a:p>
          <a:p>
            <a:endParaRPr lang="ru-RU" sz="1400" dirty="0"/>
          </a:p>
        </p:txBody>
      </p:sp>
      <p:grpSp>
        <p:nvGrpSpPr>
          <p:cNvPr id="42" name="Group 23722"/>
          <p:cNvGrpSpPr/>
          <p:nvPr/>
        </p:nvGrpSpPr>
        <p:grpSpPr>
          <a:xfrm>
            <a:off x="11418324" y="6446763"/>
            <a:ext cx="790265" cy="304083"/>
            <a:chOff x="0" y="0"/>
            <a:chExt cx="540006" cy="240970"/>
          </a:xfrm>
        </p:grpSpPr>
        <p:sp>
          <p:nvSpPr>
            <p:cNvPr id="43"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r>
                <a:rPr lang="ru-RU" dirty="0" smtClean="0"/>
                <a:t>  </a:t>
              </a:r>
              <a:r>
                <a:rPr lang="ru-RU" sz="1400" dirty="0" smtClean="0"/>
                <a:t>36</a:t>
              </a:r>
              <a:endParaRPr lang="ru-RU" sz="1400" dirty="0"/>
            </a:p>
          </p:txBody>
        </p:sp>
        <p:sp>
          <p:nvSpPr>
            <p:cNvPr id="44"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070535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4340225"/>
            <a:ext cx="10515600" cy="1325563"/>
          </a:xfrm>
        </p:spPr>
        <p:txBody>
          <a:bodyPr>
            <a:normAutofit/>
          </a:bodyPr>
          <a:lstStyle/>
          <a:p>
            <a:r>
              <a:rPr lang="ru-RU" sz="4000" b="1" dirty="0" smtClean="0">
                <a:solidFill>
                  <a:schemeClr val="bg1"/>
                </a:solidFill>
              </a:rPr>
              <a:t>2</a:t>
            </a:r>
            <a:r>
              <a:rPr lang="ru-RU" sz="4000" b="1" dirty="0">
                <a:solidFill>
                  <a:schemeClr val="bg1"/>
                </a:solidFill>
              </a:rPr>
              <a:t> │</a:t>
            </a:r>
            <a:r>
              <a:rPr lang="ru-RU" sz="4000" b="1" dirty="0" smtClean="0">
                <a:solidFill>
                  <a:schemeClr val="bg1"/>
                </a:solidFill>
              </a:rPr>
              <a:t> ФУНКЦИИ </a:t>
            </a:r>
            <a:r>
              <a:rPr lang="ru-RU" sz="4000" b="1" dirty="0">
                <a:solidFill>
                  <a:schemeClr val="bg1"/>
                </a:solidFill>
              </a:rPr>
              <a:t>АППАРАТА ПРАВИТЕЛЬСТВА</a:t>
            </a:r>
          </a:p>
        </p:txBody>
      </p:sp>
      <p:sp>
        <p:nvSpPr>
          <p:cNvPr id="7" name="Прямоугольник 6"/>
          <p:cNvSpPr/>
          <p:nvPr/>
        </p:nvSpPr>
        <p:spPr>
          <a:xfrm>
            <a:off x="3745837" y="3230484"/>
            <a:ext cx="4700326" cy="397032"/>
          </a:xfrm>
          <a:prstGeom prst="rect">
            <a:avLst/>
          </a:prstGeom>
        </p:spPr>
        <p:txBody>
          <a:bodyPr wrap="none">
            <a:spAutoFit/>
          </a:bodyPr>
          <a:lstStyle/>
          <a:p>
            <a:pPr marL="6350" indent="-6350">
              <a:lnSpc>
                <a:spcPct val="110000"/>
              </a:lnSpc>
              <a:spcAft>
                <a:spcPts val="2410"/>
              </a:spcAft>
            </a:pPr>
            <a:r>
              <a:rPr lang="ru-RU" b="1" kern="0" dirty="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 ФУНКЦИИ АППАРАТА ПРАВИТЕЛЬСТВА</a:t>
            </a:r>
          </a:p>
        </p:txBody>
      </p:sp>
      <p:sp>
        <p:nvSpPr>
          <p:cNvPr id="8" name="Прямоугольник 7"/>
          <p:cNvSpPr/>
          <p:nvPr/>
        </p:nvSpPr>
        <p:spPr>
          <a:xfrm>
            <a:off x="4134469" y="3244334"/>
            <a:ext cx="3923062" cy="369332"/>
          </a:xfrm>
          <a:prstGeom prst="rect">
            <a:avLst/>
          </a:prstGeom>
        </p:spPr>
        <p:txBody>
          <a:bodyPr wrap="none">
            <a:spAutoFit/>
          </a:bodyPr>
          <a:lstStyle/>
          <a:p>
            <a:r>
              <a:rPr lang="ru-RU" dirty="0">
                <a:solidFill>
                  <a:srgbClr val="000000"/>
                </a:solidFill>
                <a:latin typeface="Calibri" panose="020F0502020204030204" pitchFamily="34" charset="0"/>
                <a:ea typeface="Calibri" panose="020F0502020204030204" pitchFamily="34" charset="0"/>
              </a:rPr>
              <a:t>ФУНКЦИИ АППАРАТА ПРАВИТЕЛЬСТВА</a:t>
            </a:r>
            <a:endParaRPr lang="ru-RU" dirty="0"/>
          </a:p>
        </p:txBody>
      </p:sp>
      <p:grpSp>
        <p:nvGrpSpPr>
          <p:cNvPr id="9" name="Group 19748"/>
          <p:cNvGrpSpPr/>
          <p:nvPr/>
        </p:nvGrpSpPr>
        <p:grpSpPr>
          <a:xfrm>
            <a:off x="230753" y="905887"/>
            <a:ext cx="10955214" cy="5769022"/>
            <a:chOff x="0" y="0"/>
            <a:chExt cx="7344027" cy="6174444"/>
          </a:xfrm>
        </p:grpSpPr>
        <p:sp>
          <p:nvSpPr>
            <p:cNvPr id="11" name="Shape 362"/>
            <p:cNvSpPr/>
            <p:nvPr/>
          </p:nvSpPr>
          <p:spPr>
            <a:xfrm>
              <a:off x="266418" y="5153300"/>
              <a:ext cx="7077609" cy="1021144"/>
            </a:xfrm>
            <a:custGeom>
              <a:avLst/>
              <a:gdLst/>
              <a:ahLst/>
              <a:cxnLst/>
              <a:rect l="0" t="0" r="0" b="0"/>
              <a:pathLst>
                <a:path w="7077609" h="1021144">
                  <a:moveTo>
                    <a:pt x="216002" y="0"/>
                  </a:moveTo>
                  <a:lnTo>
                    <a:pt x="7077609" y="0"/>
                  </a:lnTo>
                  <a:lnTo>
                    <a:pt x="7077609" y="1021144"/>
                  </a:lnTo>
                  <a:lnTo>
                    <a:pt x="0" y="1021144"/>
                  </a:lnTo>
                  <a:lnTo>
                    <a:pt x="0" y="216002"/>
                  </a:lnTo>
                  <a:cubicBezTo>
                    <a:pt x="0" y="0"/>
                    <a:pt x="216002" y="0"/>
                    <a:pt x="216002" y="0"/>
                  </a:cubicBezTo>
                  <a:close/>
                </a:path>
              </a:pathLst>
            </a:custGeom>
            <a:ln w="0" cap="flat">
              <a:miter lim="127000"/>
            </a:ln>
          </p:spPr>
          <p:style>
            <a:lnRef idx="0">
              <a:srgbClr val="000000">
                <a:alpha val="0"/>
              </a:srgbClr>
            </a:lnRef>
            <a:fillRef idx="1">
              <a:srgbClr val="F8D5BD"/>
            </a:fillRef>
            <a:effectRef idx="0">
              <a:scrgbClr r="0" g="0" b="0"/>
            </a:effectRef>
            <a:fontRef idx="none"/>
          </p:style>
          <p:txBody>
            <a:bodyPr/>
            <a:lstStyle/>
            <a:p>
              <a:endParaRPr lang="ru-RU" dirty="0"/>
            </a:p>
          </p:txBody>
        </p:sp>
        <p:sp>
          <p:nvSpPr>
            <p:cNvPr id="10" name="Shape 361"/>
            <p:cNvSpPr/>
            <p:nvPr/>
          </p:nvSpPr>
          <p:spPr>
            <a:xfrm>
              <a:off x="266418" y="3029299"/>
              <a:ext cx="7077609" cy="2052003"/>
            </a:xfrm>
            <a:custGeom>
              <a:avLst/>
              <a:gdLst/>
              <a:ahLst/>
              <a:cxnLst/>
              <a:rect l="0" t="0" r="0" b="0"/>
              <a:pathLst>
                <a:path w="7077609" h="2052003">
                  <a:moveTo>
                    <a:pt x="216002" y="0"/>
                  </a:moveTo>
                  <a:lnTo>
                    <a:pt x="7077609" y="0"/>
                  </a:lnTo>
                  <a:lnTo>
                    <a:pt x="7077609" y="1836001"/>
                  </a:lnTo>
                  <a:cubicBezTo>
                    <a:pt x="7077609" y="2052003"/>
                    <a:pt x="6861608" y="2052003"/>
                    <a:pt x="6861608" y="2052003"/>
                  </a:cubicBezTo>
                  <a:lnTo>
                    <a:pt x="0" y="2052003"/>
                  </a:lnTo>
                  <a:lnTo>
                    <a:pt x="0" y="216002"/>
                  </a:lnTo>
                  <a:cubicBezTo>
                    <a:pt x="0" y="0"/>
                    <a:pt x="216002" y="0"/>
                    <a:pt x="216002" y="0"/>
                  </a:cubicBezTo>
                  <a:close/>
                </a:path>
              </a:pathLst>
            </a:custGeom>
            <a:ln w="0" cap="flat">
              <a:miter lim="127000"/>
            </a:ln>
          </p:spPr>
          <p:style>
            <a:lnRef idx="0">
              <a:srgbClr val="000000">
                <a:alpha val="0"/>
              </a:srgbClr>
            </a:lnRef>
            <a:fillRef idx="1">
              <a:srgbClr val="D1D1D0"/>
            </a:fillRef>
            <a:effectRef idx="0">
              <a:scrgbClr r="0" g="0" b="0"/>
            </a:effectRef>
            <a:fontRef idx="none"/>
          </p:style>
          <p:txBody>
            <a:bodyPr/>
            <a:lstStyle/>
            <a:p>
              <a:endParaRPr lang="ru-RU"/>
            </a:p>
          </p:txBody>
        </p:sp>
        <p:sp>
          <p:nvSpPr>
            <p:cNvPr id="12" name="Shape 363"/>
            <p:cNvSpPr/>
            <p:nvPr/>
          </p:nvSpPr>
          <p:spPr>
            <a:xfrm>
              <a:off x="266418" y="0"/>
              <a:ext cx="7077609" cy="2957297"/>
            </a:xfrm>
            <a:custGeom>
              <a:avLst/>
              <a:gdLst/>
              <a:ahLst/>
              <a:cxnLst/>
              <a:rect l="0" t="0" r="0" b="0"/>
              <a:pathLst>
                <a:path w="7077609" h="2957297">
                  <a:moveTo>
                    <a:pt x="216002" y="0"/>
                  </a:moveTo>
                  <a:lnTo>
                    <a:pt x="7077609" y="0"/>
                  </a:lnTo>
                  <a:lnTo>
                    <a:pt x="7077609" y="2741295"/>
                  </a:lnTo>
                  <a:cubicBezTo>
                    <a:pt x="7077609" y="2957297"/>
                    <a:pt x="6861608" y="2957297"/>
                    <a:pt x="6861608" y="2957297"/>
                  </a:cubicBezTo>
                  <a:lnTo>
                    <a:pt x="0" y="2957297"/>
                  </a:lnTo>
                  <a:lnTo>
                    <a:pt x="0" y="216002"/>
                  </a:lnTo>
                  <a:cubicBezTo>
                    <a:pt x="0" y="0"/>
                    <a:pt x="216002" y="0"/>
                    <a:pt x="216002" y="0"/>
                  </a:cubicBezTo>
                  <a:close/>
                </a:path>
              </a:pathLst>
            </a:custGeom>
            <a:ln w="0" cap="flat">
              <a:miter lim="127000"/>
            </a:ln>
          </p:spPr>
          <p:style>
            <a:lnRef idx="0">
              <a:srgbClr val="000000">
                <a:alpha val="0"/>
              </a:srgbClr>
            </a:lnRef>
            <a:fillRef idx="1">
              <a:srgbClr val="CCDCDC"/>
            </a:fillRef>
            <a:effectRef idx="0">
              <a:scrgbClr r="0" g="0" b="0"/>
            </a:effectRef>
            <a:fontRef idx="none"/>
          </p:style>
          <p:txBody>
            <a:bodyPr/>
            <a:lstStyle/>
            <a:p>
              <a:endParaRPr lang="ru-RU"/>
            </a:p>
          </p:txBody>
        </p:sp>
        <p:sp>
          <p:nvSpPr>
            <p:cNvPr id="13" name="Shape 397"/>
            <p:cNvSpPr/>
            <p:nvPr/>
          </p:nvSpPr>
          <p:spPr>
            <a:xfrm>
              <a:off x="0" y="1212230"/>
              <a:ext cx="532841" cy="532841"/>
            </a:xfrm>
            <a:custGeom>
              <a:avLst/>
              <a:gdLst/>
              <a:ahLst/>
              <a:cxnLst/>
              <a:rect l="0" t="0" r="0" b="0"/>
              <a:pathLst>
                <a:path w="532841" h="532841">
                  <a:moveTo>
                    <a:pt x="266421" y="0"/>
                  </a:moveTo>
                  <a:cubicBezTo>
                    <a:pt x="413563" y="0"/>
                    <a:pt x="532841" y="119278"/>
                    <a:pt x="532841" y="266421"/>
                  </a:cubicBezTo>
                  <a:cubicBezTo>
                    <a:pt x="532841" y="413563"/>
                    <a:pt x="413563" y="532841"/>
                    <a:pt x="266421" y="532841"/>
                  </a:cubicBezTo>
                  <a:cubicBezTo>
                    <a:pt x="119278" y="532841"/>
                    <a:pt x="0" y="413563"/>
                    <a:pt x="0" y="266421"/>
                  </a:cubicBezTo>
                  <a:cubicBezTo>
                    <a:pt x="0" y="119278"/>
                    <a:pt x="119278" y="0"/>
                    <a:pt x="26642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dirty="0"/>
            </a:p>
          </p:txBody>
        </p:sp>
        <p:sp>
          <p:nvSpPr>
            <p:cNvPr id="14" name="Shape 399"/>
            <p:cNvSpPr/>
            <p:nvPr/>
          </p:nvSpPr>
          <p:spPr>
            <a:xfrm>
              <a:off x="0" y="3788880"/>
              <a:ext cx="532841" cy="532841"/>
            </a:xfrm>
            <a:custGeom>
              <a:avLst/>
              <a:gdLst/>
              <a:ahLst/>
              <a:cxnLst/>
              <a:rect l="0" t="0" r="0" b="0"/>
              <a:pathLst>
                <a:path w="532841" h="532841">
                  <a:moveTo>
                    <a:pt x="266421" y="0"/>
                  </a:moveTo>
                  <a:cubicBezTo>
                    <a:pt x="413563" y="0"/>
                    <a:pt x="532841" y="119278"/>
                    <a:pt x="532841" y="266421"/>
                  </a:cubicBezTo>
                  <a:cubicBezTo>
                    <a:pt x="532841" y="413563"/>
                    <a:pt x="413563" y="532841"/>
                    <a:pt x="266421" y="532841"/>
                  </a:cubicBezTo>
                  <a:cubicBezTo>
                    <a:pt x="119278" y="532841"/>
                    <a:pt x="0" y="413563"/>
                    <a:pt x="0" y="266421"/>
                  </a:cubicBezTo>
                  <a:cubicBezTo>
                    <a:pt x="0" y="119278"/>
                    <a:pt x="119278" y="0"/>
                    <a:pt x="26642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401"/>
            <p:cNvSpPr/>
            <p:nvPr/>
          </p:nvSpPr>
          <p:spPr>
            <a:xfrm>
              <a:off x="170056" y="5320495"/>
              <a:ext cx="320502" cy="591184"/>
            </a:xfrm>
            <a:custGeom>
              <a:avLst/>
              <a:gdLst/>
              <a:ahLst/>
              <a:cxnLst/>
              <a:rect l="0" t="0" r="0" b="0"/>
              <a:pathLst>
                <a:path w="532841" h="532841">
                  <a:moveTo>
                    <a:pt x="266421" y="0"/>
                  </a:moveTo>
                  <a:cubicBezTo>
                    <a:pt x="413563" y="0"/>
                    <a:pt x="532841" y="119278"/>
                    <a:pt x="532841" y="266420"/>
                  </a:cubicBezTo>
                  <a:cubicBezTo>
                    <a:pt x="532841" y="413562"/>
                    <a:pt x="413563" y="532841"/>
                    <a:pt x="266421" y="532841"/>
                  </a:cubicBezTo>
                  <a:cubicBezTo>
                    <a:pt x="119278" y="532841"/>
                    <a:pt x="0" y="413562"/>
                    <a:pt x="0" y="266420"/>
                  </a:cubicBezTo>
                  <a:cubicBezTo>
                    <a:pt x="0" y="119278"/>
                    <a:pt x="119278" y="0"/>
                    <a:pt x="26642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r>
                <a:rPr lang="ru-RU" sz="4000" b="1" dirty="0">
                  <a:solidFill>
                    <a:srgbClr val="483474"/>
                  </a:solidFill>
                  <a:latin typeface="Century Gothic" panose="020B0502020202020204" pitchFamily="34" charset="0"/>
                  <a:ea typeface="Calibri" panose="020F0502020204030204" pitchFamily="34" charset="0"/>
                </a:rPr>
                <a:t>3</a:t>
              </a:r>
              <a:endParaRPr lang="ru-RU" sz="4000" dirty="0">
                <a:solidFill>
                  <a:srgbClr val="000000"/>
                </a:solidFill>
                <a:latin typeface="Calibri" panose="020F0502020204030204" pitchFamily="34" charset="0"/>
                <a:ea typeface="Calibri" panose="020F0502020204030204" pitchFamily="34" charset="0"/>
              </a:endParaRPr>
            </a:p>
            <a:p>
              <a:endParaRPr lang="ru-RU" dirty="0"/>
            </a:p>
          </p:txBody>
        </p:sp>
      </p:grpSp>
      <p:sp>
        <p:nvSpPr>
          <p:cNvPr id="52" name="Rectangle 38"/>
          <p:cNvSpPr>
            <a:spLocks noChangeArrowheads="1"/>
          </p:cNvSpPr>
          <p:nvPr/>
        </p:nvSpPr>
        <p:spPr bwMode="auto">
          <a:xfrm>
            <a:off x="962526" y="919256"/>
            <a:ext cx="982474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181717"/>
                </a:solidFill>
                <a:effectLst/>
                <a:ea typeface="Calibri" panose="020F0502020204030204" pitchFamily="34" charset="0"/>
              </a:rPr>
              <a:t>Подготовка проектов нормативных правовых актов, договоров и соглашений края, отзывов на проекты федеральных законов, законов края, правовых актов Президента РФ и Правительства РФ</a:t>
            </a:r>
            <a:endParaRPr kumimoji="0" lang="ru-RU" altLang="ru-RU" sz="1400" b="0" i="0" u="none" strike="noStrike" cap="none" normalizeH="0" baseline="0" dirty="0" smtClean="0">
              <a:ln>
                <a:noFill/>
              </a:ln>
              <a:solidFill>
                <a:schemeClr val="tx1"/>
              </a:solidFill>
              <a:effectLst/>
            </a:endParaRPr>
          </a:p>
          <a:p>
            <a:pPr algn="just"/>
            <a:endParaRPr kumimoji="0" lang="ru-RU" altLang="ru-RU" sz="1400" b="0" i="0" u="none" strike="noStrike" cap="none" normalizeH="0" baseline="0" dirty="0" smtClean="0">
              <a:ln>
                <a:noFill/>
              </a:ln>
              <a:solidFill>
                <a:srgbClr val="181717"/>
              </a:solidFill>
              <a:effectLst/>
              <a:ea typeface="Calibri" panose="020F0502020204030204" pitchFamily="34" charset="0"/>
            </a:endParaRPr>
          </a:p>
          <a:p>
            <a:pPr algn="just"/>
            <a:r>
              <a:rPr kumimoji="0" lang="ru-RU" altLang="ru-RU" sz="1400" b="0" i="0" u="none" strike="noStrike" cap="none" normalizeH="0" baseline="0" dirty="0" smtClean="0">
                <a:ln>
                  <a:noFill/>
                </a:ln>
                <a:solidFill>
                  <a:srgbClr val="181717"/>
                </a:solidFill>
                <a:effectLst/>
                <a:ea typeface="Calibri" panose="020F0502020204030204" pitchFamily="34" charset="0"/>
              </a:rPr>
              <a:t>Подготовка текущих и перспективных планов работы Губернатора, Правительства </a:t>
            </a:r>
            <a:r>
              <a:rPr lang="ru-RU" sz="1400" dirty="0" smtClean="0"/>
              <a:t>РФ</a:t>
            </a:r>
          </a:p>
          <a:p>
            <a:pPr algn="just"/>
            <a:endParaRPr lang="ru-RU" sz="1400" dirty="0" smtClean="0"/>
          </a:p>
          <a:p>
            <a:pPr algn="just"/>
            <a:r>
              <a:rPr lang="ru-RU" sz="1400" dirty="0" smtClean="0"/>
              <a:t>Подготовка </a:t>
            </a:r>
            <a:r>
              <a:rPr lang="ru-RU" sz="1400" dirty="0"/>
              <a:t>текущих и перспективных планов работы Губернатора, </a:t>
            </a:r>
            <a:r>
              <a:rPr lang="ru-RU" sz="1400" dirty="0" smtClean="0"/>
              <a:t>Правительства</a:t>
            </a:r>
          </a:p>
          <a:p>
            <a:pPr algn="just"/>
            <a:endParaRPr lang="ru-RU" sz="1400" dirty="0" smtClean="0"/>
          </a:p>
          <a:p>
            <a:pPr algn="just"/>
            <a:r>
              <a:rPr lang="ru-RU" sz="1400" dirty="0" smtClean="0"/>
              <a:t>Подготовка </a:t>
            </a:r>
            <a:r>
              <a:rPr lang="ru-RU" sz="1400" dirty="0"/>
              <a:t>аналитических и справочных материалов для заседаний Правительства, организационное обеспечение этих заседаний, подготовка совещаний с участием Губернатора и заместителей председателя </a:t>
            </a:r>
            <a:r>
              <a:rPr lang="ru-RU" sz="1400" dirty="0" smtClean="0"/>
              <a:t>Правительства</a:t>
            </a:r>
          </a:p>
          <a:p>
            <a:pPr algn="just"/>
            <a:endParaRPr lang="ru-RU" sz="1400" dirty="0" smtClean="0"/>
          </a:p>
          <a:p>
            <a:pPr algn="just"/>
            <a:r>
              <a:rPr lang="ru-RU" sz="1400" dirty="0" smtClean="0"/>
              <a:t>Подготовка </a:t>
            </a:r>
            <a:r>
              <a:rPr lang="ru-RU" sz="1400" dirty="0"/>
              <a:t>сообщений для средств массовой информации, а также размещение информации о деятельности Губернатора, Правительства в сети «Интернет</a:t>
            </a:r>
            <a:r>
              <a:rPr lang="ru-RU" sz="1400" dirty="0" smtClean="0"/>
              <a:t>»</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3" name="Rectangle 40"/>
          <p:cNvSpPr>
            <a:spLocks noChangeArrowheads="1"/>
          </p:cNvSpPr>
          <p:nvPr/>
        </p:nvSpPr>
        <p:spPr bwMode="auto">
          <a:xfrm>
            <a:off x="213360" y="3101393"/>
            <a:ext cx="4510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4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4313"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rgbClr val="181717"/>
              </a:solidFill>
              <a:effectLst/>
              <a:latin typeface="Arial" panose="020B0604020202020204" pitchFamily="34" charset="0"/>
              <a:ea typeface="Calibri" panose="020F0502020204030204" pitchFamily="34" charset="0"/>
            </a:endParaRPr>
          </a:p>
          <a:p>
            <a:pPr marL="0" marR="0" lvl="0" indent="214313"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181717"/>
                </a:solidFill>
                <a:effectLst/>
                <a:latin typeface="Arial" panose="020B0604020202020204" pitchFamily="34" charset="0"/>
                <a:ea typeface="Calibri" panose="020F0502020204030204" pitchFamily="34" charset="0"/>
              </a:rPr>
              <a:t>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4" name="Rectangle 42"/>
          <p:cNvSpPr>
            <a:spLocks noChangeArrowheads="1"/>
          </p:cNvSpPr>
          <p:nvPr/>
        </p:nvSpPr>
        <p:spPr bwMode="auto">
          <a:xfrm>
            <a:off x="-285115" y="3593518"/>
            <a:ext cx="11079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984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98475"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rgbClr val="181717"/>
              </a:solidFill>
              <a:effectLst/>
              <a:latin typeface="Arial" panose="020B0604020202020204" pitchFamily="34" charset="0"/>
              <a:ea typeface="Calibri" panose="020F0502020204030204" pitchFamily="34" charset="0"/>
            </a:endParaRPr>
          </a:p>
          <a:p>
            <a:pPr marL="0" marR="0" lvl="0" indent="214313"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181717"/>
                </a:solidFill>
                <a:effectLst/>
                <a:latin typeface="Arial" panose="020B0604020202020204" pitchFamily="34" charset="0"/>
                <a:ea typeface="Calibri" panose="020F0502020204030204" pitchFamily="34" charset="0"/>
              </a:rPr>
              <a:t>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6" name="Rectangle 47"/>
          <p:cNvSpPr>
            <a:spLocks noChangeArrowheads="1"/>
          </p:cNvSpPr>
          <p:nvPr/>
        </p:nvSpPr>
        <p:spPr bwMode="auto">
          <a:xfrm>
            <a:off x="822881" y="3936158"/>
            <a:ext cx="1017516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14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4313"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181717"/>
                </a:solidFill>
                <a:effectLst/>
                <a:ea typeface="Calibri" panose="020F0502020204030204" pitchFamily="34" charset="0"/>
              </a:rPr>
              <a:t>Обнародование законов края, выпуск постановлений и распоряжений Губернатора и Правительства</a:t>
            </a:r>
          </a:p>
          <a:p>
            <a:pPr marL="0" marR="0" lvl="0" indent="214313"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chemeClr val="tx1"/>
              </a:solidFill>
              <a:effectLst/>
            </a:endParaRPr>
          </a:p>
          <a:p>
            <a:r>
              <a:rPr kumimoji="0" lang="ru-RU" altLang="ru-RU" sz="1400" b="0" i="0" u="none" strike="noStrike" cap="none" normalizeH="0" baseline="0" dirty="0" smtClean="0">
                <a:ln>
                  <a:noFill/>
                </a:ln>
                <a:solidFill>
                  <a:srgbClr val="181717"/>
                </a:solidFill>
                <a:effectLst/>
                <a:ea typeface="Calibri" panose="020F0502020204030204" pitchFamily="34" charset="0"/>
              </a:rPr>
              <a:t>Проработка поступающих Губернатору и в Правительство документов и об</a:t>
            </a:r>
            <a:r>
              <a:rPr lang="ru-RU" sz="1400" dirty="0" smtClean="0"/>
              <a:t>ращений</a:t>
            </a:r>
          </a:p>
          <a:p>
            <a:endParaRPr lang="ru-RU" sz="1400" dirty="0"/>
          </a:p>
          <a:p>
            <a:r>
              <a:rPr lang="ru-RU" sz="1400" dirty="0"/>
              <a:t>Проработка запросов депутатов Думы края, документов из судов, органов прокуратуры и юстиции, представление интересов Губернатора и Правительства в судах, органах прокуратуры и </a:t>
            </a:r>
            <a:r>
              <a:rPr lang="ru-RU" sz="1400" dirty="0" smtClean="0"/>
              <a:t>юстиции</a:t>
            </a:r>
            <a:endParaRPr kumimoji="0" lang="ru-RU" altLang="ru-RU" sz="1400" b="0" i="0" u="none" strike="noStrike" cap="none" normalizeH="0" baseline="0" dirty="0" smtClean="0">
              <a:ln>
                <a:noFill/>
              </a:ln>
              <a:solidFill>
                <a:schemeClr val="tx1"/>
              </a:solidFill>
              <a:effectLst/>
            </a:endParaRPr>
          </a:p>
        </p:txBody>
      </p:sp>
      <p:grpSp>
        <p:nvGrpSpPr>
          <p:cNvPr id="57" name="Group 23740"/>
          <p:cNvGrpSpPr/>
          <p:nvPr/>
        </p:nvGrpSpPr>
        <p:grpSpPr>
          <a:xfrm>
            <a:off x="484428" y="4425380"/>
            <a:ext cx="378358" cy="655371"/>
            <a:chOff x="482450" y="4679606"/>
            <a:chExt cx="378358" cy="655516"/>
          </a:xfrm>
        </p:grpSpPr>
        <p:sp>
          <p:nvSpPr>
            <p:cNvPr id="58" name="Rectangle 400"/>
            <p:cNvSpPr/>
            <p:nvPr/>
          </p:nvSpPr>
          <p:spPr>
            <a:xfrm>
              <a:off x="482450" y="4679606"/>
              <a:ext cx="378358" cy="655516"/>
            </a:xfrm>
            <a:prstGeom prst="rect">
              <a:avLst/>
            </a:prstGeom>
            <a:ln>
              <a:noFill/>
            </a:ln>
          </p:spPr>
          <p:txBody>
            <a:bodyPr vert="horz" lIns="0" tIns="0" rIns="0" bIns="0" rtlCol="0">
              <a:noAutofit/>
            </a:bodyPr>
            <a:lstStyle/>
            <a:p>
              <a:pPr>
                <a:lnSpc>
                  <a:spcPct val="107000"/>
                </a:lnSpc>
                <a:spcAft>
                  <a:spcPts val="800"/>
                </a:spcAft>
              </a:pPr>
              <a:r>
                <a:rPr lang="ru-RU" sz="4000" b="1" dirty="0">
                  <a:solidFill>
                    <a:srgbClr val="483474"/>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ru-RU" sz="1100" dirty="0">
                <a:solidFill>
                  <a:srgbClr val="000000"/>
                </a:solidFill>
                <a:effectLst/>
                <a:latin typeface="Calibri" panose="020F0502020204030204" pitchFamily="34" charset="0"/>
                <a:ea typeface="Calibri" panose="020F0502020204030204" pitchFamily="34" charset="0"/>
              </a:endParaRPr>
            </a:p>
          </p:txBody>
        </p:sp>
      </p:grpSp>
      <p:grpSp>
        <p:nvGrpSpPr>
          <p:cNvPr id="60" name="Group 19749"/>
          <p:cNvGrpSpPr/>
          <p:nvPr/>
        </p:nvGrpSpPr>
        <p:grpSpPr>
          <a:xfrm>
            <a:off x="230753" y="151081"/>
            <a:ext cx="5851995" cy="643141"/>
            <a:chOff x="0" y="0"/>
            <a:chExt cx="4787998" cy="312001"/>
          </a:xfrm>
        </p:grpSpPr>
        <p:sp>
          <p:nvSpPr>
            <p:cNvPr id="61" name="Shape 395"/>
            <p:cNvSpPr/>
            <p:nvPr/>
          </p:nvSpPr>
          <p:spPr>
            <a:xfrm>
              <a:off x="0" y="0"/>
              <a:ext cx="4787998" cy="312001"/>
            </a:xfrm>
            <a:custGeom>
              <a:avLst/>
              <a:gdLst/>
              <a:ahLst/>
              <a:cxnLst/>
              <a:rect l="0" t="0" r="0" b="0"/>
              <a:pathLst>
                <a:path w="4787998" h="312001">
                  <a:moveTo>
                    <a:pt x="0" y="0"/>
                  </a:moveTo>
                  <a:lnTo>
                    <a:pt x="4787998" y="0"/>
                  </a:lnTo>
                  <a:lnTo>
                    <a:pt x="4787998" y="172301"/>
                  </a:lnTo>
                  <a:cubicBezTo>
                    <a:pt x="4787998" y="312001"/>
                    <a:pt x="4648298" y="312001"/>
                    <a:pt x="4648298" y="312001"/>
                  </a:cubicBezTo>
                  <a:lnTo>
                    <a:pt x="0" y="312001"/>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endParaRPr lang="ru-RU"/>
            </a:p>
          </p:txBody>
        </p:sp>
      </p:grpSp>
      <p:sp>
        <p:nvSpPr>
          <p:cNvPr id="62" name="Прямоугольник 61"/>
          <p:cNvSpPr/>
          <p:nvPr/>
        </p:nvSpPr>
        <p:spPr>
          <a:xfrm>
            <a:off x="438903" y="234452"/>
            <a:ext cx="8992103" cy="461665"/>
          </a:xfrm>
          <a:prstGeom prst="rect">
            <a:avLst/>
          </a:prstGeom>
        </p:spPr>
        <p:txBody>
          <a:bodyPr wrap="square">
            <a:spAutoFit/>
          </a:bodyPr>
          <a:lstStyle/>
          <a:p>
            <a:r>
              <a:rPr lang="ru-RU" sz="2400" b="1" dirty="0">
                <a:solidFill>
                  <a:schemeClr val="bg1"/>
                </a:solidFill>
                <a:latin typeface="Calibri" panose="020F0502020204030204" pitchFamily="34" charset="0"/>
                <a:ea typeface="Calibri" panose="020F0502020204030204" pitchFamily="34" charset="0"/>
              </a:rPr>
              <a:t>2│ ФУНКЦИИ АППАРАТА ПРАВИТЕЛЬСТВА</a:t>
            </a:r>
            <a:endParaRPr lang="ru-RU" sz="2400" b="1" dirty="0">
              <a:solidFill>
                <a:schemeClr val="bg1"/>
              </a:solidFill>
            </a:endParaRPr>
          </a:p>
        </p:txBody>
      </p:sp>
      <p:sp>
        <p:nvSpPr>
          <p:cNvPr id="65" name="Rectangle 400"/>
          <p:cNvSpPr/>
          <p:nvPr/>
        </p:nvSpPr>
        <p:spPr>
          <a:xfrm>
            <a:off x="558729" y="1948070"/>
            <a:ext cx="544065" cy="879404"/>
          </a:xfrm>
          <a:prstGeom prst="rect">
            <a:avLst/>
          </a:prstGeom>
          <a:ln>
            <a:noFill/>
          </a:ln>
        </p:spPr>
        <p:txBody>
          <a:bodyPr vert="horz" lIns="0" tIns="0" rIns="0" bIns="0" rtlCol="0">
            <a:noAutofit/>
          </a:bodyPr>
          <a:lstStyle/>
          <a:p>
            <a:pPr>
              <a:lnSpc>
                <a:spcPct val="107000"/>
              </a:lnSpc>
              <a:spcAft>
                <a:spcPts val="800"/>
              </a:spcAft>
            </a:pPr>
            <a:r>
              <a:rPr lang="ru-RU" sz="4000" b="1" dirty="0">
                <a:solidFill>
                  <a:srgbClr val="483474"/>
                </a:solidFill>
                <a:latin typeface="Century Gothic" panose="020B0502020202020204" pitchFamily="34" charset="0"/>
                <a:ea typeface="Calibri" panose="020F0502020204030204" pitchFamily="34" charset="0"/>
              </a:rPr>
              <a:t>1</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66" name="Rectangle 400"/>
          <p:cNvSpPr/>
          <p:nvPr/>
        </p:nvSpPr>
        <p:spPr>
          <a:xfrm>
            <a:off x="438903" y="6199712"/>
            <a:ext cx="523623" cy="655371"/>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79" name="Rectangle 67"/>
          <p:cNvSpPr>
            <a:spLocks noChangeArrowheads="1"/>
          </p:cNvSpPr>
          <p:nvPr/>
        </p:nvSpPr>
        <p:spPr bwMode="auto">
          <a:xfrm>
            <a:off x="484428" y="5771547"/>
            <a:ext cx="1062284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98475"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181717"/>
                </a:solidFill>
                <a:effectLst/>
                <a:latin typeface="Arial" panose="020B0604020202020204" pitchFamily="34" charset="0"/>
                <a:ea typeface="Calibri" panose="020F0502020204030204" pitchFamily="34" charset="0"/>
              </a:rPr>
              <a:t>Обеспечение контроля за выполнением органами власти края решений и по поручению Губернатора и Правительства</a:t>
            </a:r>
          </a:p>
          <a:p>
            <a:pPr marL="0" marR="0" lvl="0" indent="498475" algn="l" defTabSz="914400" rtl="0" eaLnBrk="0" fontAlgn="base" latinLnBrk="0" hangingPunct="0">
              <a:lnSpc>
                <a:spcPct val="100000"/>
              </a:lnSpc>
              <a:spcBef>
                <a:spcPct val="0"/>
              </a:spcBef>
              <a:spcAft>
                <a:spcPct val="0"/>
              </a:spcAft>
              <a:buClrTx/>
              <a:buSzTx/>
              <a:buFontTx/>
              <a:buNone/>
              <a:tabLst/>
            </a:pPr>
            <a:endParaRPr lang="ru-RU" altLang="ru-RU" sz="1400" dirty="0" smtClean="0">
              <a:solidFill>
                <a:srgbClr val="181717"/>
              </a:solidFill>
              <a:latin typeface="Arial" panose="020B0604020202020204" pitchFamily="34" charset="0"/>
              <a:ea typeface="Calibri" panose="020F0502020204030204" pitchFamily="34" charset="0"/>
            </a:endParaRPr>
          </a:p>
          <a:p>
            <a:pPr marL="0" marR="0" lvl="0" indent="498475" algn="l" defTabSz="914400" rtl="0" eaLnBrk="0" fontAlgn="base" latinLnBrk="0" hangingPunct="0">
              <a:lnSpc>
                <a:spcPct val="100000"/>
              </a:lnSpc>
              <a:spcBef>
                <a:spcPct val="0"/>
              </a:spcBef>
              <a:spcAft>
                <a:spcPct val="0"/>
              </a:spcAft>
              <a:buClrTx/>
              <a:buSzTx/>
              <a:buFontTx/>
              <a:buNone/>
              <a:tabLst/>
            </a:pPr>
            <a:r>
              <a:rPr lang="ru-RU" altLang="ru-RU" sz="1400" dirty="0" smtClean="0">
                <a:solidFill>
                  <a:srgbClr val="181717"/>
                </a:solidFill>
                <a:latin typeface="Arial" panose="020B0604020202020204" pitchFamily="34" charset="0"/>
                <a:ea typeface="Calibri" panose="020F0502020204030204" pitchFamily="34" charset="0"/>
              </a:rPr>
              <a:t>Обеспечение взаимодействия Губернатора, Правительства с Думой края</a:t>
            </a:r>
            <a:endParaRPr kumimoji="0" lang="ru-RU" altLang="ru-RU" sz="1400" b="0" i="0" u="none" strike="noStrike" cap="none" normalizeH="0" baseline="0" dirty="0" smtClean="0">
              <a:ln>
                <a:noFill/>
              </a:ln>
              <a:solidFill>
                <a:srgbClr val="181717"/>
              </a:solidFill>
              <a:effectLst/>
              <a:latin typeface="Arial" panose="020B0604020202020204" pitchFamily="34" charset="0"/>
              <a:ea typeface="Calibri" panose="020F0502020204030204" pitchFamily="34" charset="0"/>
            </a:endParaRPr>
          </a:p>
          <a:p>
            <a:pPr marL="0" marR="0" lvl="0" indent="4984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6" name="Номер слайда 5"/>
          <p:cNvSpPr>
            <a:spLocks noGrp="1"/>
          </p:cNvSpPr>
          <p:nvPr>
            <p:ph type="sldNum" sz="quarter" idx="12"/>
          </p:nvPr>
        </p:nvSpPr>
        <p:spPr>
          <a:xfrm>
            <a:off x="8646749" y="6440871"/>
            <a:ext cx="2743200" cy="365125"/>
          </a:xfrm>
        </p:spPr>
        <p:txBody>
          <a:bodyPr/>
          <a:lstStyle/>
          <a:p>
            <a:fld id="{9D3197B4-9225-4703-91FB-A4593262BF03}" type="slidenum">
              <a:rPr lang="ru-RU" sz="1600" smtClean="0">
                <a:solidFill>
                  <a:schemeClr val="tx1">
                    <a:lumMod val="95000"/>
                    <a:lumOff val="5000"/>
                  </a:schemeClr>
                </a:solidFill>
              </a:rPr>
              <a:t>4</a:t>
            </a:fld>
            <a:endParaRPr lang="ru-RU" sz="1600" dirty="0">
              <a:solidFill>
                <a:schemeClr val="tx1">
                  <a:lumMod val="95000"/>
                  <a:lumOff val="5000"/>
                </a:schemeClr>
              </a:solidFill>
            </a:endParaRPr>
          </a:p>
        </p:txBody>
      </p:sp>
      <p:grpSp>
        <p:nvGrpSpPr>
          <p:cNvPr id="45" name="Group 23722"/>
          <p:cNvGrpSpPr/>
          <p:nvPr/>
        </p:nvGrpSpPr>
        <p:grpSpPr>
          <a:xfrm>
            <a:off x="11418324" y="6446763"/>
            <a:ext cx="790265" cy="304083"/>
            <a:chOff x="0" y="0"/>
            <a:chExt cx="540006" cy="240970"/>
          </a:xfrm>
        </p:grpSpPr>
        <p:sp>
          <p:nvSpPr>
            <p:cNvPr id="46"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47"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792564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853"/>
          <p:cNvGrpSpPr/>
          <p:nvPr/>
        </p:nvGrpSpPr>
        <p:grpSpPr>
          <a:xfrm>
            <a:off x="428002" y="279082"/>
            <a:ext cx="11361906" cy="6299834"/>
            <a:chOff x="0" y="0"/>
            <a:chExt cx="7344027" cy="6300002"/>
          </a:xfrm>
        </p:grpSpPr>
        <p:sp>
          <p:nvSpPr>
            <p:cNvPr id="3" name="Shape 407"/>
            <p:cNvSpPr/>
            <p:nvPr/>
          </p:nvSpPr>
          <p:spPr>
            <a:xfrm>
              <a:off x="266418" y="1956598"/>
              <a:ext cx="7077609" cy="2669400"/>
            </a:xfrm>
            <a:custGeom>
              <a:avLst/>
              <a:gdLst/>
              <a:ahLst/>
              <a:cxnLst/>
              <a:rect l="0" t="0" r="0" b="0"/>
              <a:pathLst>
                <a:path w="7077609" h="2669400">
                  <a:moveTo>
                    <a:pt x="216002" y="0"/>
                  </a:moveTo>
                  <a:lnTo>
                    <a:pt x="7077609" y="0"/>
                  </a:lnTo>
                  <a:lnTo>
                    <a:pt x="7077609" y="2453399"/>
                  </a:lnTo>
                  <a:cubicBezTo>
                    <a:pt x="7077609" y="2669400"/>
                    <a:pt x="6861608" y="2669400"/>
                    <a:pt x="6861608" y="2669400"/>
                  </a:cubicBezTo>
                  <a:lnTo>
                    <a:pt x="0" y="2669400"/>
                  </a:lnTo>
                  <a:lnTo>
                    <a:pt x="0" y="216002"/>
                  </a:lnTo>
                  <a:cubicBezTo>
                    <a:pt x="0" y="0"/>
                    <a:pt x="216002" y="0"/>
                    <a:pt x="216002" y="0"/>
                  </a:cubicBezTo>
                  <a:close/>
                </a:path>
              </a:pathLst>
            </a:custGeom>
            <a:ln w="0" cap="flat">
              <a:miter lim="127000"/>
            </a:ln>
          </p:spPr>
          <p:style>
            <a:lnRef idx="0">
              <a:srgbClr val="000000">
                <a:alpha val="0"/>
              </a:srgbClr>
            </a:lnRef>
            <a:fillRef idx="1">
              <a:srgbClr val="BDD6C5"/>
            </a:fillRef>
            <a:effectRef idx="0">
              <a:scrgbClr r="0" g="0" b="0"/>
            </a:effectRef>
            <a:fontRef idx="none"/>
          </p:style>
          <p:txBody>
            <a:bodyPr/>
            <a:lstStyle/>
            <a:p>
              <a:endParaRPr lang="ru-RU" dirty="0"/>
            </a:p>
          </p:txBody>
        </p:sp>
        <p:sp>
          <p:nvSpPr>
            <p:cNvPr id="4" name="Shape 408"/>
            <p:cNvSpPr/>
            <p:nvPr/>
          </p:nvSpPr>
          <p:spPr>
            <a:xfrm>
              <a:off x="266418" y="4697999"/>
              <a:ext cx="7077609" cy="1602003"/>
            </a:xfrm>
            <a:custGeom>
              <a:avLst/>
              <a:gdLst/>
              <a:ahLst/>
              <a:cxnLst/>
              <a:rect l="0" t="0" r="0" b="0"/>
              <a:pathLst>
                <a:path w="7077609" h="1602003">
                  <a:moveTo>
                    <a:pt x="216002" y="0"/>
                  </a:moveTo>
                  <a:lnTo>
                    <a:pt x="7077609" y="0"/>
                  </a:lnTo>
                  <a:lnTo>
                    <a:pt x="7077609" y="1386002"/>
                  </a:lnTo>
                  <a:cubicBezTo>
                    <a:pt x="7077609" y="1602003"/>
                    <a:pt x="6861608" y="1602003"/>
                    <a:pt x="6861608" y="1602003"/>
                  </a:cubicBezTo>
                  <a:lnTo>
                    <a:pt x="0" y="1602003"/>
                  </a:lnTo>
                  <a:lnTo>
                    <a:pt x="0" y="216002"/>
                  </a:lnTo>
                  <a:cubicBezTo>
                    <a:pt x="0" y="0"/>
                    <a:pt x="216002" y="0"/>
                    <a:pt x="216002" y="0"/>
                  </a:cubicBezTo>
                  <a:close/>
                </a:path>
              </a:pathLst>
            </a:custGeom>
            <a:ln w="0" cap="flat">
              <a:miter lim="127000"/>
            </a:ln>
          </p:spPr>
          <p:style>
            <a:lnRef idx="0">
              <a:srgbClr val="000000">
                <a:alpha val="0"/>
              </a:srgbClr>
            </a:lnRef>
            <a:fillRef idx="1">
              <a:srgbClr val="FFF9B3"/>
            </a:fillRef>
            <a:effectRef idx="0">
              <a:scrgbClr r="0" g="0" b="0"/>
            </a:effectRef>
            <a:fontRef idx="none"/>
          </p:style>
          <p:txBody>
            <a:bodyPr/>
            <a:lstStyle/>
            <a:p>
              <a:endParaRPr lang="ru-RU"/>
            </a:p>
          </p:txBody>
        </p:sp>
        <p:sp>
          <p:nvSpPr>
            <p:cNvPr id="5" name="Shape 409"/>
            <p:cNvSpPr/>
            <p:nvPr/>
          </p:nvSpPr>
          <p:spPr>
            <a:xfrm>
              <a:off x="266421" y="0"/>
              <a:ext cx="7077596" cy="1852486"/>
            </a:xfrm>
            <a:custGeom>
              <a:avLst/>
              <a:gdLst/>
              <a:ahLst/>
              <a:cxnLst/>
              <a:rect l="0" t="0" r="0" b="0"/>
              <a:pathLst>
                <a:path w="7077596" h="1852486">
                  <a:moveTo>
                    <a:pt x="0" y="0"/>
                  </a:moveTo>
                  <a:lnTo>
                    <a:pt x="7077596" y="0"/>
                  </a:lnTo>
                  <a:lnTo>
                    <a:pt x="7077596" y="1636484"/>
                  </a:lnTo>
                  <a:cubicBezTo>
                    <a:pt x="7077596" y="1852486"/>
                    <a:pt x="6861607" y="1852486"/>
                    <a:pt x="6861607" y="1852486"/>
                  </a:cubicBezTo>
                  <a:lnTo>
                    <a:pt x="0" y="1852486"/>
                  </a:lnTo>
                  <a:lnTo>
                    <a:pt x="0" y="0"/>
                  </a:lnTo>
                  <a:close/>
                </a:path>
              </a:pathLst>
            </a:custGeom>
            <a:ln w="0" cap="flat">
              <a:miter lim="127000"/>
            </a:ln>
          </p:spPr>
          <p:style>
            <a:lnRef idx="0">
              <a:srgbClr val="000000">
                <a:alpha val="0"/>
              </a:srgbClr>
            </a:lnRef>
            <a:fillRef idx="1">
              <a:srgbClr val="F8D5BD"/>
            </a:fillRef>
            <a:effectRef idx="0">
              <a:scrgbClr r="0" g="0" b="0"/>
            </a:effectRef>
            <a:fontRef idx="none"/>
          </p:style>
          <p:txBody>
            <a:bodyPr/>
            <a:lstStyle/>
            <a:p>
              <a:endParaRPr lang="ru-RU"/>
            </a:p>
          </p:txBody>
        </p:sp>
        <p:sp>
          <p:nvSpPr>
            <p:cNvPr id="6" name="Shape 438"/>
            <p:cNvSpPr/>
            <p:nvPr/>
          </p:nvSpPr>
          <p:spPr>
            <a:xfrm>
              <a:off x="0" y="3002382"/>
              <a:ext cx="532841" cy="532841"/>
            </a:xfrm>
            <a:custGeom>
              <a:avLst/>
              <a:gdLst/>
              <a:ahLst/>
              <a:cxnLst/>
              <a:rect l="0" t="0" r="0" b="0"/>
              <a:pathLst>
                <a:path w="532841" h="532841">
                  <a:moveTo>
                    <a:pt x="266421" y="0"/>
                  </a:moveTo>
                  <a:cubicBezTo>
                    <a:pt x="413563" y="0"/>
                    <a:pt x="532841" y="119278"/>
                    <a:pt x="532841" y="266421"/>
                  </a:cubicBezTo>
                  <a:cubicBezTo>
                    <a:pt x="532841" y="413563"/>
                    <a:pt x="413563" y="532841"/>
                    <a:pt x="266421" y="532841"/>
                  </a:cubicBezTo>
                  <a:cubicBezTo>
                    <a:pt x="119278" y="532841"/>
                    <a:pt x="0" y="413563"/>
                    <a:pt x="0" y="266421"/>
                  </a:cubicBezTo>
                  <a:cubicBezTo>
                    <a:pt x="0" y="119278"/>
                    <a:pt x="119278" y="0"/>
                    <a:pt x="26642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7" name="Shape 440"/>
            <p:cNvSpPr/>
            <p:nvPr/>
          </p:nvSpPr>
          <p:spPr>
            <a:xfrm>
              <a:off x="0" y="5232582"/>
              <a:ext cx="532841" cy="532841"/>
            </a:xfrm>
            <a:custGeom>
              <a:avLst/>
              <a:gdLst/>
              <a:ahLst/>
              <a:cxnLst/>
              <a:rect l="0" t="0" r="0" b="0"/>
              <a:pathLst>
                <a:path w="532841" h="532841">
                  <a:moveTo>
                    <a:pt x="266421" y="0"/>
                  </a:moveTo>
                  <a:cubicBezTo>
                    <a:pt x="413563" y="0"/>
                    <a:pt x="532841" y="119278"/>
                    <a:pt x="532841" y="266421"/>
                  </a:cubicBezTo>
                  <a:cubicBezTo>
                    <a:pt x="532841" y="413562"/>
                    <a:pt x="413563" y="532841"/>
                    <a:pt x="266421" y="532841"/>
                  </a:cubicBezTo>
                  <a:cubicBezTo>
                    <a:pt x="119278" y="532841"/>
                    <a:pt x="0" y="413562"/>
                    <a:pt x="0" y="266421"/>
                  </a:cubicBezTo>
                  <a:cubicBezTo>
                    <a:pt x="0" y="119278"/>
                    <a:pt x="119278" y="0"/>
                    <a:pt x="26642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sp>
        <p:nvSpPr>
          <p:cNvPr id="8" name="Прямоугольник 7"/>
          <p:cNvSpPr/>
          <p:nvPr/>
        </p:nvSpPr>
        <p:spPr>
          <a:xfrm>
            <a:off x="879102" y="279082"/>
            <a:ext cx="10949717" cy="1859035"/>
          </a:xfrm>
          <a:prstGeom prst="rect">
            <a:avLst/>
          </a:prstGeom>
        </p:spPr>
        <p:txBody>
          <a:bodyPr wrap="square">
            <a:spAutoFit/>
          </a:bodyPr>
          <a:lstStyle/>
          <a:p>
            <a:pPr marL="362585" indent="-6350">
              <a:lnSpc>
                <a:spcPct val="94000"/>
              </a:lnSpc>
              <a:spcAft>
                <a:spcPts val="1740"/>
              </a:spcAft>
            </a:pPr>
            <a:r>
              <a:rPr lang="ru-RU" dirty="0">
                <a:solidFill>
                  <a:srgbClr val="181717"/>
                </a:solidFill>
                <a:latin typeface="Calibri" panose="020F0502020204030204" pitchFamily="34" charset="0"/>
                <a:ea typeface="Calibri" panose="020F0502020204030204" pitchFamily="34" charset="0"/>
              </a:rPr>
              <a:t>Обеспечение взаимодействия Губернатора, Правительства с Думой края Обеспечение взаимодействия Губернатора, Правительства с органами местного самоуправления края, оказание им организационной, методической и юридической помощи</a:t>
            </a:r>
            <a:endParaRPr lang="ru-RU" sz="1400" dirty="0" smtClean="0">
              <a:solidFill>
                <a:srgbClr val="000000"/>
              </a:solidFill>
              <a:effectLst/>
              <a:latin typeface="Calibri" panose="020F0502020204030204" pitchFamily="34" charset="0"/>
              <a:ea typeface="Calibri" panose="020F0502020204030204" pitchFamily="34" charset="0"/>
            </a:endParaRPr>
          </a:p>
          <a:p>
            <a:pPr marL="362585" marR="5080" indent="-6350" algn="just">
              <a:lnSpc>
                <a:spcPct val="103000"/>
              </a:lnSpc>
              <a:spcAft>
                <a:spcPts val="1580"/>
              </a:spcAft>
            </a:pPr>
            <a:r>
              <a:rPr lang="ru-RU" dirty="0">
                <a:solidFill>
                  <a:srgbClr val="181717"/>
                </a:solidFill>
                <a:latin typeface="Calibri" panose="020F0502020204030204" pitchFamily="34" charset="0"/>
                <a:ea typeface="Calibri" panose="020F0502020204030204" pitchFamily="34" charset="0"/>
              </a:rPr>
              <a:t>Организация проведения протокольных мероприятий Губернатора, Правительства</a:t>
            </a:r>
            <a:endParaRPr lang="ru-RU" sz="1400" dirty="0" smtClean="0">
              <a:solidFill>
                <a:srgbClr val="000000"/>
              </a:solidFill>
              <a:effectLst/>
              <a:latin typeface="Calibri" panose="020F0502020204030204" pitchFamily="34" charset="0"/>
              <a:ea typeface="Calibri" panose="020F0502020204030204" pitchFamily="34" charset="0"/>
            </a:endParaRPr>
          </a:p>
          <a:p>
            <a:r>
              <a:rPr lang="ru-RU" dirty="0" smtClean="0">
                <a:solidFill>
                  <a:srgbClr val="181717"/>
                </a:solidFill>
                <a:latin typeface="Calibri" panose="020F0502020204030204" pitchFamily="34" charset="0"/>
                <a:ea typeface="Calibri" panose="020F0502020204030204" pitchFamily="34" charset="0"/>
              </a:rPr>
              <a:t>      Управление </a:t>
            </a:r>
            <a:r>
              <a:rPr lang="ru-RU" dirty="0">
                <a:solidFill>
                  <a:srgbClr val="181717"/>
                </a:solidFill>
                <a:latin typeface="Calibri" panose="020F0502020204030204" pitchFamily="34" charset="0"/>
                <a:ea typeface="Calibri" panose="020F0502020204030204" pitchFamily="34" charset="0"/>
              </a:rPr>
              <a:t>и нормативно-правовое регулирование в области молодежной политики</a:t>
            </a:r>
            <a:endParaRPr lang="ru-RU" dirty="0"/>
          </a:p>
        </p:txBody>
      </p:sp>
      <p:sp>
        <p:nvSpPr>
          <p:cNvPr id="11" name="Rectangle 400"/>
          <p:cNvSpPr/>
          <p:nvPr/>
        </p:nvSpPr>
        <p:spPr>
          <a:xfrm flipH="1">
            <a:off x="642025" y="3281384"/>
            <a:ext cx="237075" cy="532827"/>
          </a:xfrm>
          <a:prstGeom prst="rect">
            <a:avLst/>
          </a:prstGeom>
          <a:ln>
            <a:noFill/>
          </a:ln>
        </p:spPr>
        <p:txBody>
          <a:bodyPr vert="horz" lIns="0" tIns="0" rIns="0" bIns="0" rtlCol="0">
            <a:noAutofit/>
          </a:bodyPr>
          <a:lstStyle/>
          <a:p>
            <a:pPr>
              <a:lnSpc>
                <a:spcPct val="107000"/>
              </a:lnSpc>
              <a:spcAft>
                <a:spcPts val="800"/>
              </a:spcAft>
            </a:pPr>
            <a:r>
              <a:rPr lang="ru-RU" sz="4000" b="1" dirty="0">
                <a:solidFill>
                  <a:srgbClr val="483474"/>
                </a:solidFill>
                <a:latin typeface="Century Gothic" panose="020B0502020202020204" pitchFamily="34" charset="0"/>
                <a:ea typeface="Calibri" panose="020F0502020204030204" pitchFamily="34" charset="0"/>
              </a:rPr>
              <a:t>4</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2" name="Rectangle 400"/>
          <p:cNvSpPr/>
          <p:nvPr/>
        </p:nvSpPr>
        <p:spPr>
          <a:xfrm>
            <a:off x="272374" y="4678571"/>
            <a:ext cx="588434" cy="760954"/>
          </a:xfrm>
          <a:prstGeom prst="rect">
            <a:avLst/>
          </a:prstGeom>
          <a:ln>
            <a:noFill/>
          </a:ln>
        </p:spPr>
        <p:txBody>
          <a:bodyPr vert="horz" lIns="0" tIns="0" rIns="0" bIns="0" rtlCol="0">
            <a:noAutofit/>
          </a:bodyPr>
          <a:lstStyle/>
          <a:p>
            <a:pPr>
              <a:lnSpc>
                <a:spcPct val="107000"/>
              </a:lnSpc>
              <a:spcAft>
                <a:spcPts val="800"/>
              </a:spcAft>
            </a:pP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3" name="Прямоугольник 12"/>
          <p:cNvSpPr/>
          <p:nvPr/>
        </p:nvSpPr>
        <p:spPr>
          <a:xfrm>
            <a:off x="642024" y="5439525"/>
            <a:ext cx="218783" cy="750975"/>
          </a:xfrm>
          <a:prstGeom prst="rect">
            <a:avLst/>
          </a:prstGeom>
        </p:spPr>
        <p:txBody>
          <a:bodyPr wrap="square">
            <a:spAutoFit/>
          </a:bodyPr>
          <a:lstStyle/>
          <a:p>
            <a:pPr>
              <a:lnSpc>
                <a:spcPct val="107000"/>
              </a:lnSpc>
              <a:spcAft>
                <a:spcPts val="800"/>
              </a:spcAft>
            </a:pPr>
            <a:r>
              <a:rPr lang="ru-RU" sz="4000" b="1" dirty="0" smtClean="0">
                <a:solidFill>
                  <a:srgbClr val="483474"/>
                </a:solidFill>
                <a:latin typeface="Century Gothic" panose="020B0502020202020204" pitchFamily="34" charset="0"/>
                <a:ea typeface="Century Gothic" panose="020B0502020202020204" pitchFamily="34" charset="0"/>
                <a:cs typeface="Century Gothic" panose="020B0502020202020204" pitchFamily="34" charset="0"/>
              </a:rPr>
              <a:t>5</a:t>
            </a:r>
            <a:endParaRPr lang="ru-RU" sz="4000" dirty="0">
              <a:solidFill>
                <a:srgbClr val="000000"/>
              </a:solidFill>
              <a:effectLst/>
              <a:latin typeface="Calibri" panose="020F0502020204030204" pitchFamily="34" charset="0"/>
              <a:ea typeface="Calibri" panose="020F0502020204030204" pitchFamily="34" charset="0"/>
            </a:endParaRPr>
          </a:p>
        </p:txBody>
      </p:sp>
      <p:sp>
        <p:nvSpPr>
          <p:cNvPr id="22" name="Прямоугольник 21"/>
          <p:cNvSpPr/>
          <p:nvPr/>
        </p:nvSpPr>
        <p:spPr>
          <a:xfrm>
            <a:off x="1093123" y="2235628"/>
            <a:ext cx="10696770" cy="2585323"/>
          </a:xfrm>
          <a:prstGeom prst="rect">
            <a:avLst/>
          </a:prstGeom>
        </p:spPr>
        <p:txBody>
          <a:bodyPr wrap="square">
            <a:spAutoFit/>
          </a:bodyPr>
          <a:lstStyle/>
          <a:p>
            <a:pPr marL="362585" marR="5080" indent="-6350" algn="just"/>
            <a:r>
              <a:rPr lang="ru-RU" dirty="0">
                <a:solidFill>
                  <a:srgbClr val="181717"/>
                </a:solidFill>
                <a:latin typeface="Calibri" panose="020F0502020204030204" pitchFamily="34" charset="0"/>
                <a:ea typeface="Calibri" panose="020F0502020204030204" pitchFamily="34" charset="0"/>
              </a:rPr>
              <a:t>Обеспечение ведения делопроизводства, соблюдения режима секретности и защиты сведений, составляющих государственную </a:t>
            </a:r>
            <a:r>
              <a:rPr lang="ru-RU" dirty="0" smtClean="0">
                <a:solidFill>
                  <a:srgbClr val="181717"/>
                </a:solidFill>
                <a:latin typeface="Calibri" panose="020F0502020204030204" pitchFamily="34" charset="0"/>
                <a:ea typeface="Calibri" panose="020F0502020204030204" pitchFamily="34" charset="0"/>
              </a:rPr>
              <a:t>тайну</a:t>
            </a:r>
          </a:p>
          <a:p>
            <a:pPr marL="362585" marR="5080" indent="-6350" algn="just"/>
            <a:r>
              <a:rPr lang="ru-RU" dirty="0" smtClean="0"/>
              <a:t>Определение </a:t>
            </a:r>
            <a:r>
              <a:rPr lang="ru-RU" dirty="0"/>
              <a:t>основных направлений и содержания кадровой политики, организация государственной гражданской и муниципальной службы края, представление к государственным наградам РФ и награждению наградами </a:t>
            </a:r>
            <a:r>
              <a:rPr lang="ru-RU" dirty="0" smtClean="0"/>
              <a:t>края</a:t>
            </a:r>
            <a:endParaRPr lang="ru-RU" dirty="0"/>
          </a:p>
          <a:p>
            <a:r>
              <a:rPr lang="ru-RU" dirty="0" smtClean="0"/>
              <a:t>      Обеспечение </a:t>
            </a:r>
            <a:r>
              <a:rPr lang="ru-RU" dirty="0"/>
              <a:t>деятельности Общественной палаты края, комиссии по делам несовершеннолетних и </a:t>
            </a:r>
            <a:r>
              <a:rPr lang="ru-RU" dirty="0" smtClean="0"/>
              <a:t>      защите </a:t>
            </a:r>
            <a:r>
              <a:rPr lang="ru-RU" dirty="0"/>
              <a:t>их прав, геральдической </a:t>
            </a:r>
            <a:r>
              <a:rPr lang="ru-RU" dirty="0" smtClean="0"/>
              <a:t>комиссии</a:t>
            </a:r>
            <a:endParaRPr lang="ru-RU" dirty="0"/>
          </a:p>
          <a:p>
            <a:r>
              <a:rPr lang="ru-RU" dirty="0" smtClean="0"/>
              <a:t>       Осуществление </a:t>
            </a:r>
            <a:r>
              <a:rPr lang="ru-RU" dirty="0"/>
              <a:t>полномочий Правительства как главного распорядителя и получателя средств бюджета </a:t>
            </a:r>
            <a:r>
              <a:rPr lang="ru-RU" dirty="0" smtClean="0"/>
              <a:t>края</a:t>
            </a: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35" name="Прямоугольник 34"/>
          <p:cNvSpPr/>
          <p:nvPr/>
        </p:nvSpPr>
        <p:spPr>
          <a:xfrm>
            <a:off x="1622008" y="5147604"/>
            <a:ext cx="9914996" cy="1477328"/>
          </a:xfrm>
          <a:prstGeom prst="rect">
            <a:avLst/>
          </a:prstGeom>
        </p:spPr>
        <p:txBody>
          <a:bodyPr wrap="square">
            <a:spAutoFit/>
          </a:bodyPr>
          <a:lstStyle/>
          <a:p>
            <a:r>
              <a:rPr lang="ru-RU" dirty="0" smtClean="0">
                <a:solidFill>
                  <a:srgbClr val="181717"/>
                </a:solidFill>
                <a:effectLst/>
                <a:latin typeface="Calibri" panose="020F0502020204030204" pitchFamily="34" charset="0"/>
                <a:ea typeface="Calibri" panose="020F0502020204030204" pitchFamily="34" charset="0"/>
              </a:rPr>
              <a:t>Рассмотрение обращений граждан и организаций и подготовка предложений по решению поставленных в них вопросов, информационно-аналитическая работа с обращениями граждан и организаций</a:t>
            </a:r>
          </a:p>
          <a:p>
            <a:r>
              <a:rPr lang="ru-RU" dirty="0"/>
              <a:t>Организация личного приема граждан Губернатором, заместителями председателя </a:t>
            </a:r>
          </a:p>
          <a:p>
            <a:r>
              <a:rPr lang="ru-RU" dirty="0"/>
              <a:t>Правительства, руководителем аппарата Правительства и его заместителями</a:t>
            </a:r>
          </a:p>
        </p:txBody>
      </p:sp>
      <p:sp>
        <p:nvSpPr>
          <p:cNvPr id="10" name="Номер слайда 9"/>
          <p:cNvSpPr>
            <a:spLocks noGrp="1"/>
          </p:cNvSpPr>
          <p:nvPr>
            <p:ph type="sldNum" sz="quarter" idx="12"/>
          </p:nvPr>
        </p:nvSpPr>
        <p:spPr>
          <a:xfrm>
            <a:off x="10746738" y="6446763"/>
            <a:ext cx="607061" cy="274712"/>
          </a:xfrm>
        </p:spPr>
        <p:txBody>
          <a:bodyPr/>
          <a:lstStyle/>
          <a:p>
            <a:fld id="{9D3197B4-9225-4703-91FB-A4593262BF03}" type="slidenum">
              <a:rPr lang="ru-RU" sz="1600" smtClean="0">
                <a:solidFill>
                  <a:schemeClr val="tx1">
                    <a:lumMod val="95000"/>
                    <a:lumOff val="5000"/>
                  </a:schemeClr>
                </a:solidFill>
              </a:rPr>
              <a:t>5</a:t>
            </a:fld>
            <a:endParaRPr lang="ru-RU" sz="1600" dirty="0">
              <a:solidFill>
                <a:schemeClr val="tx1">
                  <a:lumMod val="95000"/>
                  <a:lumOff val="5000"/>
                </a:schemeClr>
              </a:solidFill>
            </a:endParaRPr>
          </a:p>
        </p:txBody>
      </p:sp>
      <p:grpSp>
        <p:nvGrpSpPr>
          <p:cNvPr id="16" name="Group 23722"/>
          <p:cNvGrpSpPr/>
          <p:nvPr/>
        </p:nvGrpSpPr>
        <p:grpSpPr>
          <a:xfrm>
            <a:off x="11418324" y="6446763"/>
            <a:ext cx="790265" cy="304083"/>
            <a:chOff x="0" y="0"/>
            <a:chExt cx="540006" cy="240970"/>
          </a:xfrm>
        </p:grpSpPr>
        <p:sp>
          <p:nvSpPr>
            <p:cNvPr id="17"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8"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3510646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428"/>
          <p:cNvGrpSpPr/>
          <p:nvPr/>
        </p:nvGrpSpPr>
        <p:grpSpPr>
          <a:xfrm>
            <a:off x="739300" y="334821"/>
            <a:ext cx="11264631" cy="981228"/>
            <a:chOff x="-108419" y="0"/>
            <a:chExt cx="8446530" cy="981500"/>
          </a:xfrm>
        </p:grpSpPr>
        <p:sp>
          <p:nvSpPr>
            <p:cNvPr id="3" name="Shape 483"/>
            <p:cNvSpPr/>
            <p:nvPr/>
          </p:nvSpPr>
          <p:spPr>
            <a:xfrm>
              <a:off x="-108419" y="0"/>
              <a:ext cx="8446530" cy="981500"/>
            </a:xfrm>
            <a:custGeom>
              <a:avLst/>
              <a:gdLst/>
              <a:ahLst/>
              <a:cxnLst/>
              <a:rect l="0" t="0" r="0" b="0"/>
              <a:pathLst>
                <a:path w="7739998" h="779996">
                  <a:moveTo>
                    <a:pt x="0" y="0"/>
                  </a:moveTo>
                  <a:lnTo>
                    <a:pt x="7739998" y="0"/>
                  </a:lnTo>
                  <a:lnTo>
                    <a:pt x="7739998" y="627596"/>
                  </a:lnTo>
                  <a:cubicBezTo>
                    <a:pt x="7739998" y="779996"/>
                    <a:pt x="7587598" y="779996"/>
                    <a:pt x="7587598"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r>
                <a:rPr lang="ru-RU" sz="2000" b="1" dirty="0" smtClean="0">
                  <a:solidFill>
                    <a:schemeClr val="bg1"/>
                  </a:solidFill>
                  <a:latin typeface="Calibri" panose="020F0502020204030204" pitchFamily="34" charset="0"/>
                  <a:ea typeface="Calibri" panose="020F0502020204030204" pitchFamily="34" charset="0"/>
                </a:rPr>
                <a:t>                                   3│ ОСНОВНЫЕ НОРМАТИВНЫЕ ПРАВОВЫЕ АКТЫ,  </a:t>
              </a:r>
            </a:p>
            <a:p>
              <a:r>
                <a:rPr lang="ru-RU" sz="2000" b="1" dirty="0" smtClean="0">
                  <a:solidFill>
                    <a:schemeClr val="bg1"/>
                  </a:solidFill>
                  <a:latin typeface="Calibri" panose="020F0502020204030204" pitchFamily="34" charset="0"/>
                  <a:ea typeface="Calibri" panose="020F0502020204030204" pitchFamily="34" charset="0"/>
                </a:rPr>
                <a:t>                                     РЕГЛАМЕНТИРУЮЩИЕ ДЕЯТЕЛЬНОСТЬ ГРАЖДАНСКОГО </a:t>
              </a:r>
            </a:p>
            <a:p>
              <a:r>
                <a:rPr lang="ru-RU" sz="2000" b="1" dirty="0" smtClean="0">
                  <a:solidFill>
                    <a:schemeClr val="bg1"/>
                  </a:solidFill>
                  <a:latin typeface="Calibri" panose="020F0502020204030204" pitchFamily="34" charset="0"/>
                  <a:ea typeface="Calibri" panose="020F0502020204030204" pitchFamily="34" charset="0"/>
                </a:rPr>
                <a:t>                                     СЛУЖАЩЕГО В АППАРАТЕ ПРАВИТЕЛЬСТВА</a:t>
              </a:r>
              <a:endParaRPr lang="ru-RU" sz="2000" b="1" dirty="0" smtClean="0">
                <a:solidFill>
                  <a:schemeClr val="bg1"/>
                </a:solidFill>
              </a:endParaRPr>
            </a:p>
            <a:p>
              <a:endParaRPr lang="ru-RU" dirty="0"/>
            </a:p>
          </p:txBody>
        </p:sp>
        <p:sp>
          <p:nvSpPr>
            <p:cNvPr id="4" name="Shape 487"/>
            <p:cNvSpPr/>
            <p:nvPr/>
          </p:nvSpPr>
          <p:spPr>
            <a:xfrm>
              <a:off x="939961" y="222969"/>
              <a:ext cx="23228" cy="369976"/>
            </a:xfrm>
            <a:custGeom>
              <a:avLst/>
              <a:gdLst/>
              <a:ahLst/>
              <a:cxnLst/>
              <a:rect l="0" t="0" r="0" b="0"/>
              <a:pathLst>
                <a:path w="23228" h="369976">
                  <a:moveTo>
                    <a:pt x="11621" y="0"/>
                  </a:moveTo>
                  <a:cubicBezTo>
                    <a:pt x="18021" y="0"/>
                    <a:pt x="23228" y="5182"/>
                    <a:pt x="23228" y="11608"/>
                  </a:cubicBezTo>
                  <a:lnTo>
                    <a:pt x="23228" y="358369"/>
                  </a:lnTo>
                  <a:cubicBezTo>
                    <a:pt x="23228" y="364782"/>
                    <a:pt x="18021" y="369976"/>
                    <a:pt x="11621" y="369976"/>
                  </a:cubicBezTo>
                  <a:cubicBezTo>
                    <a:pt x="5207" y="369976"/>
                    <a:pt x="0" y="364782"/>
                    <a:pt x="0" y="358369"/>
                  </a:cubicBezTo>
                  <a:lnTo>
                    <a:pt x="0" y="11608"/>
                  </a:lnTo>
                  <a:cubicBezTo>
                    <a:pt x="0" y="5182"/>
                    <a:pt x="5207" y="0"/>
                    <a:pt x="1162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 name="Shape 488"/>
            <p:cNvSpPr/>
            <p:nvPr/>
          </p:nvSpPr>
          <p:spPr>
            <a:xfrm>
              <a:off x="591571" y="95234"/>
              <a:ext cx="720001" cy="543090"/>
            </a:xfrm>
            <a:custGeom>
              <a:avLst/>
              <a:gdLst/>
              <a:ahLst/>
              <a:cxnLst/>
              <a:rect l="0" t="0" r="0" b="0"/>
              <a:pathLst>
                <a:path w="720001" h="543090">
                  <a:moveTo>
                    <a:pt x="234899" y="0"/>
                  </a:moveTo>
                  <a:cubicBezTo>
                    <a:pt x="290690" y="0"/>
                    <a:pt x="324726" y="24447"/>
                    <a:pt x="343459" y="44958"/>
                  </a:cubicBezTo>
                  <a:cubicBezTo>
                    <a:pt x="350469" y="52629"/>
                    <a:pt x="355892" y="60325"/>
                    <a:pt x="360007" y="67145"/>
                  </a:cubicBezTo>
                  <a:cubicBezTo>
                    <a:pt x="364122" y="60325"/>
                    <a:pt x="369557" y="52629"/>
                    <a:pt x="376555" y="44958"/>
                  </a:cubicBezTo>
                  <a:cubicBezTo>
                    <a:pt x="395288" y="24447"/>
                    <a:pt x="429324" y="0"/>
                    <a:pt x="485127" y="0"/>
                  </a:cubicBezTo>
                  <a:cubicBezTo>
                    <a:pt x="533349" y="0"/>
                    <a:pt x="579831" y="16091"/>
                    <a:pt x="620852" y="30302"/>
                  </a:cubicBezTo>
                  <a:cubicBezTo>
                    <a:pt x="653250" y="41516"/>
                    <a:pt x="683844" y="52108"/>
                    <a:pt x="708393" y="52108"/>
                  </a:cubicBezTo>
                  <a:cubicBezTo>
                    <a:pt x="714807" y="52108"/>
                    <a:pt x="720001" y="57302"/>
                    <a:pt x="720001" y="63716"/>
                  </a:cubicBezTo>
                  <a:lnTo>
                    <a:pt x="720001" y="531470"/>
                  </a:lnTo>
                  <a:cubicBezTo>
                    <a:pt x="720001" y="537896"/>
                    <a:pt x="714807" y="543090"/>
                    <a:pt x="708393" y="543090"/>
                  </a:cubicBezTo>
                  <a:cubicBezTo>
                    <a:pt x="679933" y="543090"/>
                    <a:pt x="647548" y="531876"/>
                    <a:pt x="613258" y="520001"/>
                  </a:cubicBezTo>
                  <a:cubicBezTo>
                    <a:pt x="573964" y="506400"/>
                    <a:pt x="529438" y="490982"/>
                    <a:pt x="485127" y="490982"/>
                  </a:cubicBezTo>
                  <a:cubicBezTo>
                    <a:pt x="447129" y="490982"/>
                    <a:pt x="416370" y="503555"/>
                    <a:pt x="393700" y="528371"/>
                  </a:cubicBezTo>
                  <a:cubicBezTo>
                    <a:pt x="389382" y="533108"/>
                    <a:pt x="382041" y="533438"/>
                    <a:pt x="377292" y="529120"/>
                  </a:cubicBezTo>
                  <a:cubicBezTo>
                    <a:pt x="372567" y="524789"/>
                    <a:pt x="372224" y="517449"/>
                    <a:pt x="376555" y="512712"/>
                  </a:cubicBezTo>
                  <a:cubicBezTo>
                    <a:pt x="395288" y="492201"/>
                    <a:pt x="429324" y="467741"/>
                    <a:pt x="485127" y="467741"/>
                  </a:cubicBezTo>
                  <a:cubicBezTo>
                    <a:pt x="533349" y="467741"/>
                    <a:pt x="579831" y="483857"/>
                    <a:pt x="620852" y="498056"/>
                  </a:cubicBezTo>
                  <a:cubicBezTo>
                    <a:pt x="648322" y="507556"/>
                    <a:pt x="674497" y="516623"/>
                    <a:pt x="696786" y="519163"/>
                  </a:cubicBezTo>
                  <a:lnTo>
                    <a:pt x="696786" y="74765"/>
                  </a:lnTo>
                  <a:cubicBezTo>
                    <a:pt x="671246" y="72327"/>
                    <a:pt x="642963" y="62535"/>
                    <a:pt x="613258" y="52248"/>
                  </a:cubicBezTo>
                  <a:cubicBezTo>
                    <a:pt x="573964" y="38646"/>
                    <a:pt x="529438" y="23228"/>
                    <a:pt x="485127" y="23228"/>
                  </a:cubicBezTo>
                  <a:cubicBezTo>
                    <a:pt x="394932" y="23228"/>
                    <a:pt x="371335" y="96647"/>
                    <a:pt x="371107" y="97384"/>
                  </a:cubicBezTo>
                  <a:cubicBezTo>
                    <a:pt x="369608" y="102260"/>
                    <a:pt x="365112" y="105588"/>
                    <a:pt x="360007" y="105588"/>
                  </a:cubicBezTo>
                  <a:cubicBezTo>
                    <a:pt x="354902" y="105588"/>
                    <a:pt x="350406" y="102248"/>
                    <a:pt x="348907" y="97384"/>
                  </a:cubicBezTo>
                  <a:cubicBezTo>
                    <a:pt x="347967" y="94386"/>
                    <a:pt x="324510" y="23228"/>
                    <a:pt x="234886" y="23228"/>
                  </a:cubicBezTo>
                  <a:cubicBezTo>
                    <a:pt x="190576" y="23228"/>
                    <a:pt x="146037" y="38646"/>
                    <a:pt x="106756" y="52248"/>
                  </a:cubicBezTo>
                  <a:cubicBezTo>
                    <a:pt x="77051" y="62522"/>
                    <a:pt x="48768" y="72327"/>
                    <a:pt x="23228" y="74765"/>
                  </a:cubicBezTo>
                  <a:lnTo>
                    <a:pt x="23228" y="519163"/>
                  </a:lnTo>
                  <a:cubicBezTo>
                    <a:pt x="45517" y="516623"/>
                    <a:pt x="71692" y="507556"/>
                    <a:pt x="99149" y="498056"/>
                  </a:cubicBezTo>
                  <a:cubicBezTo>
                    <a:pt x="140183" y="483857"/>
                    <a:pt x="186665" y="467741"/>
                    <a:pt x="234886" y="467741"/>
                  </a:cubicBezTo>
                  <a:cubicBezTo>
                    <a:pt x="290678" y="467741"/>
                    <a:pt x="324726" y="492201"/>
                    <a:pt x="343459" y="512712"/>
                  </a:cubicBezTo>
                  <a:cubicBezTo>
                    <a:pt x="347777" y="517436"/>
                    <a:pt x="347447" y="524789"/>
                    <a:pt x="342710" y="529120"/>
                  </a:cubicBezTo>
                  <a:cubicBezTo>
                    <a:pt x="337972" y="533438"/>
                    <a:pt x="330632" y="533108"/>
                    <a:pt x="326301" y="528371"/>
                  </a:cubicBezTo>
                  <a:cubicBezTo>
                    <a:pt x="303644" y="503555"/>
                    <a:pt x="272885" y="490969"/>
                    <a:pt x="234886" y="490969"/>
                  </a:cubicBezTo>
                  <a:cubicBezTo>
                    <a:pt x="190576" y="490969"/>
                    <a:pt x="146037" y="506400"/>
                    <a:pt x="106756" y="520001"/>
                  </a:cubicBezTo>
                  <a:cubicBezTo>
                    <a:pt x="72466" y="531876"/>
                    <a:pt x="40081" y="543090"/>
                    <a:pt x="11621" y="543090"/>
                  </a:cubicBezTo>
                  <a:cubicBezTo>
                    <a:pt x="5207" y="543090"/>
                    <a:pt x="0" y="537896"/>
                    <a:pt x="0" y="531470"/>
                  </a:cubicBezTo>
                  <a:lnTo>
                    <a:pt x="0" y="63716"/>
                  </a:lnTo>
                  <a:cubicBezTo>
                    <a:pt x="0" y="57302"/>
                    <a:pt x="5207" y="52108"/>
                    <a:pt x="11621" y="52108"/>
                  </a:cubicBezTo>
                  <a:cubicBezTo>
                    <a:pt x="36170" y="52108"/>
                    <a:pt x="66764" y="41516"/>
                    <a:pt x="99149" y="30302"/>
                  </a:cubicBezTo>
                  <a:cubicBezTo>
                    <a:pt x="140183" y="16091"/>
                    <a:pt x="186677" y="0"/>
                    <a:pt x="23489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 name="Shape 489"/>
            <p:cNvSpPr/>
            <p:nvPr/>
          </p:nvSpPr>
          <p:spPr>
            <a:xfrm>
              <a:off x="591571" y="609425"/>
              <a:ext cx="720001" cy="75349"/>
            </a:xfrm>
            <a:custGeom>
              <a:avLst/>
              <a:gdLst/>
              <a:ahLst/>
              <a:cxnLst/>
              <a:rect l="0" t="0" r="0" b="0"/>
              <a:pathLst>
                <a:path w="720001" h="75349">
                  <a:moveTo>
                    <a:pt x="234886" y="0"/>
                  </a:moveTo>
                  <a:cubicBezTo>
                    <a:pt x="287287" y="0"/>
                    <a:pt x="320497" y="21577"/>
                    <a:pt x="339865" y="41186"/>
                  </a:cubicBezTo>
                  <a:lnTo>
                    <a:pt x="380149" y="41186"/>
                  </a:lnTo>
                  <a:cubicBezTo>
                    <a:pt x="399504" y="21577"/>
                    <a:pt x="432727" y="0"/>
                    <a:pt x="485127" y="0"/>
                  </a:cubicBezTo>
                  <a:cubicBezTo>
                    <a:pt x="533349" y="0"/>
                    <a:pt x="579831" y="16116"/>
                    <a:pt x="620852" y="30315"/>
                  </a:cubicBezTo>
                  <a:cubicBezTo>
                    <a:pt x="653250" y="41529"/>
                    <a:pt x="683844" y="52121"/>
                    <a:pt x="708393" y="52121"/>
                  </a:cubicBezTo>
                  <a:cubicBezTo>
                    <a:pt x="714807" y="52121"/>
                    <a:pt x="720001" y="57328"/>
                    <a:pt x="720001" y="63729"/>
                  </a:cubicBezTo>
                  <a:cubicBezTo>
                    <a:pt x="720001" y="70155"/>
                    <a:pt x="714807" y="75349"/>
                    <a:pt x="708393" y="75349"/>
                  </a:cubicBezTo>
                  <a:cubicBezTo>
                    <a:pt x="679933" y="75349"/>
                    <a:pt x="647548" y="64135"/>
                    <a:pt x="613258" y="52261"/>
                  </a:cubicBezTo>
                  <a:cubicBezTo>
                    <a:pt x="573964" y="38659"/>
                    <a:pt x="529438" y="23228"/>
                    <a:pt x="485115" y="23228"/>
                  </a:cubicBezTo>
                  <a:cubicBezTo>
                    <a:pt x="447116" y="23228"/>
                    <a:pt x="416370" y="35827"/>
                    <a:pt x="393700" y="60630"/>
                  </a:cubicBezTo>
                  <a:cubicBezTo>
                    <a:pt x="391503" y="63043"/>
                    <a:pt x="388391" y="64414"/>
                    <a:pt x="385127" y="64414"/>
                  </a:cubicBezTo>
                  <a:lnTo>
                    <a:pt x="334886" y="64414"/>
                  </a:lnTo>
                  <a:cubicBezTo>
                    <a:pt x="331610" y="64414"/>
                    <a:pt x="328498" y="63043"/>
                    <a:pt x="326301" y="60630"/>
                  </a:cubicBezTo>
                  <a:cubicBezTo>
                    <a:pt x="303644" y="35827"/>
                    <a:pt x="272885" y="23228"/>
                    <a:pt x="234886" y="23228"/>
                  </a:cubicBezTo>
                  <a:cubicBezTo>
                    <a:pt x="190576" y="23228"/>
                    <a:pt x="146037" y="38659"/>
                    <a:pt x="106756" y="52261"/>
                  </a:cubicBezTo>
                  <a:cubicBezTo>
                    <a:pt x="72466" y="64135"/>
                    <a:pt x="40081" y="75349"/>
                    <a:pt x="11621" y="75349"/>
                  </a:cubicBezTo>
                  <a:cubicBezTo>
                    <a:pt x="5207" y="75349"/>
                    <a:pt x="0" y="70155"/>
                    <a:pt x="0" y="63729"/>
                  </a:cubicBezTo>
                  <a:cubicBezTo>
                    <a:pt x="0" y="57328"/>
                    <a:pt x="5207" y="52121"/>
                    <a:pt x="11621" y="52121"/>
                  </a:cubicBezTo>
                  <a:cubicBezTo>
                    <a:pt x="36170" y="52121"/>
                    <a:pt x="66764" y="41529"/>
                    <a:pt x="99149" y="30315"/>
                  </a:cubicBezTo>
                  <a:cubicBezTo>
                    <a:pt x="140183" y="16116"/>
                    <a:pt x="186665" y="0"/>
                    <a:pt x="23488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grpSp>
        <p:nvGrpSpPr>
          <p:cNvPr id="19" name="Group 20427"/>
          <p:cNvGrpSpPr/>
          <p:nvPr/>
        </p:nvGrpSpPr>
        <p:grpSpPr>
          <a:xfrm>
            <a:off x="583660" y="1374245"/>
            <a:ext cx="5466944" cy="420288"/>
            <a:chOff x="90353" y="-60977"/>
            <a:chExt cx="5467307" cy="420971"/>
          </a:xfrm>
        </p:grpSpPr>
        <p:sp>
          <p:nvSpPr>
            <p:cNvPr id="20" name="Shape 449"/>
            <p:cNvSpPr/>
            <p:nvPr/>
          </p:nvSpPr>
          <p:spPr>
            <a:xfrm>
              <a:off x="90353" y="-60977"/>
              <a:ext cx="5467307" cy="420971"/>
            </a:xfrm>
            <a:custGeom>
              <a:avLst/>
              <a:gdLst/>
              <a:ahLst/>
              <a:cxnLst/>
              <a:rect l="0" t="0" r="0" b="0"/>
              <a:pathLst>
                <a:path w="4980001" h="359994">
                  <a:moveTo>
                    <a:pt x="211646" y="0"/>
                  </a:moveTo>
                  <a:cubicBezTo>
                    <a:pt x="214173" y="0"/>
                    <a:pt x="216611" y="241"/>
                    <a:pt x="219113" y="318"/>
                  </a:cubicBezTo>
                  <a:lnTo>
                    <a:pt x="219113" y="0"/>
                  </a:lnTo>
                  <a:lnTo>
                    <a:pt x="4760888" y="0"/>
                  </a:lnTo>
                  <a:lnTo>
                    <a:pt x="4760888" y="318"/>
                  </a:lnTo>
                  <a:cubicBezTo>
                    <a:pt x="4763389" y="241"/>
                    <a:pt x="4765828" y="0"/>
                    <a:pt x="4768355" y="0"/>
                  </a:cubicBezTo>
                  <a:cubicBezTo>
                    <a:pt x="4885246" y="0"/>
                    <a:pt x="4980001" y="80582"/>
                    <a:pt x="4980001" y="179997"/>
                  </a:cubicBezTo>
                  <a:cubicBezTo>
                    <a:pt x="4980001" y="279413"/>
                    <a:pt x="4885246" y="359994"/>
                    <a:pt x="4768355" y="359994"/>
                  </a:cubicBezTo>
                  <a:cubicBezTo>
                    <a:pt x="4765828" y="359994"/>
                    <a:pt x="4763389" y="359753"/>
                    <a:pt x="4760888" y="359677"/>
                  </a:cubicBezTo>
                  <a:lnTo>
                    <a:pt x="4760888" y="359994"/>
                  </a:lnTo>
                  <a:lnTo>
                    <a:pt x="219113" y="359994"/>
                  </a:lnTo>
                  <a:lnTo>
                    <a:pt x="219113" y="359677"/>
                  </a:lnTo>
                  <a:cubicBezTo>
                    <a:pt x="216611" y="359753"/>
                    <a:pt x="214173" y="359994"/>
                    <a:pt x="211646" y="359994"/>
                  </a:cubicBezTo>
                  <a:cubicBezTo>
                    <a:pt x="94755" y="359994"/>
                    <a:pt x="0" y="279413"/>
                    <a:pt x="0" y="179997"/>
                  </a:cubicBezTo>
                  <a:cubicBezTo>
                    <a:pt x="0" y="80582"/>
                    <a:pt x="94755" y="0"/>
                    <a:pt x="211646" y="0"/>
                  </a:cubicBezTo>
                  <a:close/>
                </a:path>
              </a:pathLst>
            </a:custGeom>
            <a:ln w="0" cap="flat">
              <a:miter lim="100000"/>
            </a:ln>
          </p:spPr>
          <p:style>
            <a:lnRef idx="0">
              <a:srgbClr val="000000">
                <a:alpha val="0"/>
              </a:srgbClr>
            </a:lnRef>
            <a:fillRef idx="1">
              <a:srgbClr val="2A3E5D"/>
            </a:fillRef>
            <a:effectRef idx="0">
              <a:scrgbClr r="0" g="0" b="0"/>
            </a:effectRef>
            <a:fontRef idx="none"/>
          </p:style>
          <p:txBody>
            <a:bodyPr/>
            <a:lstStyle/>
            <a:p>
              <a:r>
                <a:rPr lang="ru-RU" b="1" dirty="0" smtClean="0">
                  <a:solidFill>
                    <a:schemeClr val="bg1"/>
                  </a:solidFill>
                </a:rPr>
                <a:t>              Конституция Российской Федерации</a:t>
              </a:r>
              <a:endParaRPr lang="ru-RU" b="1" dirty="0">
                <a:solidFill>
                  <a:schemeClr val="bg1"/>
                </a:solidFill>
              </a:endParaRPr>
            </a:p>
          </p:txBody>
        </p:sp>
      </p:grpSp>
      <p:sp>
        <p:nvSpPr>
          <p:cNvPr id="24" name="Прямоугольник 23"/>
          <p:cNvSpPr/>
          <p:nvPr/>
        </p:nvSpPr>
        <p:spPr>
          <a:xfrm>
            <a:off x="739300" y="2047501"/>
            <a:ext cx="7373565" cy="377667"/>
          </a:xfrm>
          <a:prstGeom prst="rect">
            <a:avLst/>
          </a:prstGeom>
        </p:spPr>
        <p:txBody>
          <a:bodyPr wrap="square">
            <a:spAutoFit/>
          </a:bodyPr>
          <a:lstStyle/>
          <a:p>
            <a:pPr>
              <a:lnSpc>
                <a:spcPct val="103000"/>
              </a:lnSpc>
              <a:spcAft>
                <a:spcPts val="795"/>
              </a:spcAft>
              <a:tabLst>
                <a:tab pos="1456690" algn="ctr"/>
              </a:tabLst>
            </a:pPr>
            <a:r>
              <a:rPr lang="ru-RU" b="1" dirty="0">
                <a:solidFill>
                  <a:srgbClr val="FFFEFD"/>
                </a:solidFill>
                <a:latin typeface="Calibri" panose="020F0502020204030204" pitchFamily="34" charset="0"/>
                <a:ea typeface="Calibri" panose="020F0502020204030204" pitchFamily="34" charset="0"/>
              </a:rPr>
              <a:t>Федеральные законы:</a:t>
            </a:r>
            <a:endParaRPr lang="ru-RU" sz="1400" dirty="0">
              <a:solidFill>
                <a:srgbClr val="000000"/>
              </a:solidFill>
              <a:effectLst/>
              <a:latin typeface="Calibri" panose="020F0502020204030204" pitchFamily="34" charset="0"/>
              <a:ea typeface="Calibri" panose="020F0502020204030204" pitchFamily="34" charset="0"/>
            </a:endParaRPr>
          </a:p>
        </p:txBody>
      </p:sp>
      <p:pic>
        <p:nvPicPr>
          <p:cNvPr id="25" name="Рисунок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660" y="1953741"/>
            <a:ext cx="10719880" cy="2393769"/>
          </a:xfrm>
          <a:prstGeom prst="rect">
            <a:avLst/>
          </a:prstGeom>
        </p:spPr>
      </p:pic>
      <p:sp>
        <p:nvSpPr>
          <p:cNvPr id="26" name="Shape 449"/>
          <p:cNvSpPr/>
          <p:nvPr/>
        </p:nvSpPr>
        <p:spPr>
          <a:xfrm>
            <a:off x="1060250" y="1992501"/>
            <a:ext cx="2991545" cy="311585"/>
          </a:xfrm>
          <a:custGeom>
            <a:avLst/>
            <a:gdLst/>
            <a:ahLst/>
            <a:cxnLst/>
            <a:rect l="0" t="0" r="0" b="0"/>
            <a:pathLst>
              <a:path w="4980001" h="359994">
                <a:moveTo>
                  <a:pt x="211646" y="0"/>
                </a:moveTo>
                <a:cubicBezTo>
                  <a:pt x="214173" y="0"/>
                  <a:pt x="216611" y="241"/>
                  <a:pt x="219113" y="318"/>
                </a:cubicBezTo>
                <a:lnTo>
                  <a:pt x="219113" y="0"/>
                </a:lnTo>
                <a:lnTo>
                  <a:pt x="4760888" y="0"/>
                </a:lnTo>
                <a:lnTo>
                  <a:pt x="4760888" y="318"/>
                </a:lnTo>
                <a:cubicBezTo>
                  <a:pt x="4763389" y="241"/>
                  <a:pt x="4765828" y="0"/>
                  <a:pt x="4768355" y="0"/>
                </a:cubicBezTo>
                <a:cubicBezTo>
                  <a:pt x="4885246" y="0"/>
                  <a:pt x="4980001" y="80582"/>
                  <a:pt x="4980001" y="179997"/>
                </a:cubicBezTo>
                <a:cubicBezTo>
                  <a:pt x="4980001" y="279413"/>
                  <a:pt x="4885246" y="359994"/>
                  <a:pt x="4768355" y="359994"/>
                </a:cubicBezTo>
                <a:cubicBezTo>
                  <a:pt x="4765828" y="359994"/>
                  <a:pt x="4763389" y="359753"/>
                  <a:pt x="4760888" y="359677"/>
                </a:cubicBezTo>
                <a:lnTo>
                  <a:pt x="4760888" y="359994"/>
                </a:lnTo>
                <a:lnTo>
                  <a:pt x="219113" y="359994"/>
                </a:lnTo>
                <a:lnTo>
                  <a:pt x="219113" y="359677"/>
                </a:lnTo>
                <a:cubicBezTo>
                  <a:pt x="216611" y="359753"/>
                  <a:pt x="214173" y="359994"/>
                  <a:pt x="211646" y="359994"/>
                </a:cubicBezTo>
                <a:cubicBezTo>
                  <a:pt x="94755" y="359994"/>
                  <a:pt x="0" y="279413"/>
                  <a:pt x="0" y="179997"/>
                </a:cubicBezTo>
                <a:cubicBezTo>
                  <a:pt x="0" y="80582"/>
                  <a:pt x="94755" y="0"/>
                  <a:pt x="211646" y="0"/>
                </a:cubicBezTo>
                <a:close/>
              </a:path>
            </a:pathLst>
          </a:custGeom>
          <a:ln w="0" cap="flat">
            <a:miter lim="100000"/>
          </a:ln>
        </p:spPr>
        <p:style>
          <a:lnRef idx="0">
            <a:srgbClr val="000000">
              <a:alpha val="0"/>
            </a:srgbClr>
          </a:lnRef>
          <a:fillRef idx="1">
            <a:srgbClr val="2A3E5D"/>
          </a:fillRef>
          <a:effectRef idx="0">
            <a:scrgbClr r="0" g="0" b="0"/>
          </a:effectRef>
          <a:fontRef idx="none"/>
        </p:style>
        <p:txBody>
          <a:bodyPr/>
          <a:lstStyle/>
          <a:p>
            <a:r>
              <a:rPr lang="ru-RU" b="1" dirty="0" smtClean="0">
                <a:solidFill>
                  <a:schemeClr val="bg1"/>
                </a:solidFill>
              </a:rPr>
              <a:t>             Федеральные законы:</a:t>
            </a:r>
            <a:endParaRPr lang="ru-RU" b="1" dirty="0">
              <a:solidFill>
                <a:schemeClr val="bg1"/>
              </a:solidFill>
            </a:endParaRPr>
          </a:p>
        </p:txBody>
      </p:sp>
      <p:grpSp>
        <p:nvGrpSpPr>
          <p:cNvPr id="27" name="Group 20423"/>
          <p:cNvGrpSpPr/>
          <p:nvPr/>
        </p:nvGrpSpPr>
        <p:grpSpPr>
          <a:xfrm>
            <a:off x="389102" y="4397276"/>
            <a:ext cx="10914438" cy="695566"/>
            <a:chOff x="0" y="0"/>
            <a:chExt cx="7002005" cy="511645"/>
          </a:xfrm>
        </p:grpSpPr>
        <p:sp>
          <p:nvSpPr>
            <p:cNvPr id="28" name="Shape 444"/>
            <p:cNvSpPr/>
            <p:nvPr/>
          </p:nvSpPr>
          <p:spPr>
            <a:xfrm>
              <a:off x="0" y="0"/>
              <a:ext cx="7002005" cy="511645"/>
            </a:xfrm>
            <a:custGeom>
              <a:avLst/>
              <a:gdLst/>
              <a:ahLst/>
              <a:cxnLst/>
              <a:rect l="0" t="0" r="0" b="0"/>
              <a:pathLst>
                <a:path w="7002005" h="511645">
                  <a:moveTo>
                    <a:pt x="241211" y="0"/>
                  </a:moveTo>
                  <a:cubicBezTo>
                    <a:pt x="244081" y="0"/>
                    <a:pt x="246862" y="356"/>
                    <a:pt x="249720" y="470"/>
                  </a:cubicBezTo>
                  <a:lnTo>
                    <a:pt x="249720" y="0"/>
                  </a:lnTo>
                  <a:lnTo>
                    <a:pt x="6752298" y="0"/>
                  </a:lnTo>
                  <a:lnTo>
                    <a:pt x="6752298" y="470"/>
                  </a:lnTo>
                  <a:cubicBezTo>
                    <a:pt x="6755143" y="356"/>
                    <a:pt x="6757924" y="0"/>
                    <a:pt x="6760807" y="0"/>
                  </a:cubicBezTo>
                  <a:cubicBezTo>
                    <a:pt x="6894017" y="0"/>
                    <a:pt x="7002005" y="114541"/>
                    <a:pt x="7002005" y="255829"/>
                  </a:cubicBezTo>
                  <a:cubicBezTo>
                    <a:pt x="7002005" y="397116"/>
                    <a:pt x="6894017" y="511645"/>
                    <a:pt x="6760807" y="511645"/>
                  </a:cubicBezTo>
                  <a:cubicBezTo>
                    <a:pt x="6757924" y="511645"/>
                    <a:pt x="6755143" y="511302"/>
                    <a:pt x="6752298" y="511188"/>
                  </a:cubicBezTo>
                  <a:lnTo>
                    <a:pt x="6752298" y="511645"/>
                  </a:lnTo>
                  <a:lnTo>
                    <a:pt x="249720" y="511645"/>
                  </a:lnTo>
                  <a:lnTo>
                    <a:pt x="249720" y="511188"/>
                  </a:lnTo>
                  <a:cubicBezTo>
                    <a:pt x="246862" y="511302"/>
                    <a:pt x="244081" y="511645"/>
                    <a:pt x="241211" y="511645"/>
                  </a:cubicBezTo>
                  <a:cubicBezTo>
                    <a:pt x="108000" y="511645"/>
                    <a:pt x="0" y="397116"/>
                    <a:pt x="0" y="255829"/>
                  </a:cubicBezTo>
                  <a:cubicBezTo>
                    <a:pt x="0" y="114541"/>
                    <a:pt x="108000" y="0"/>
                    <a:pt x="241211" y="0"/>
                  </a:cubicBezTo>
                  <a:close/>
                </a:path>
              </a:pathLst>
            </a:custGeom>
            <a:ln w="0" cap="flat">
              <a:miter lim="127000"/>
            </a:ln>
          </p:spPr>
          <p:style>
            <a:lnRef idx="0">
              <a:srgbClr val="000000">
                <a:alpha val="0"/>
              </a:srgbClr>
            </a:lnRef>
            <a:fillRef idx="1">
              <a:srgbClr val="2A3E5D"/>
            </a:fillRef>
            <a:effectRef idx="0">
              <a:scrgbClr r="0" g="0" b="0"/>
            </a:effectRef>
            <a:fontRef idx="none"/>
          </p:style>
          <p:txBody>
            <a:bodyPr/>
            <a:lstStyle/>
            <a:p>
              <a:endParaRPr lang="ru-RU" dirty="0"/>
            </a:p>
          </p:txBody>
        </p:sp>
      </p:grpSp>
      <p:sp>
        <p:nvSpPr>
          <p:cNvPr id="29" name="Прямоугольник 28"/>
          <p:cNvSpPr/>
          <p:nvPr/>
        </p:nvSpPr>
        <p:spPr>
          <a:xfrm>
            <a:off x="841857" y="4347510"/>
            <a:ext cx="10169854" cy="646331"/>
          </a:xfrm>
          <a:prstGeom prst="rect">
            <a:avLst/>
          </a:prstGeom>
        </p:spPr>
        <p:txBody>
          <a:bodyPr wrap="square">
            <a:spAutoFit/>
          </a:bodyPr>
          <a:lstStyle/>
          <a:p>
            <a:r>
              <a:rPr lang="ru-RU" b="1" dirty="0">
                <a:solidFill>
                  <a:srgbClr val="FFFEFD"/>
                </a:solidFill>
                <a:latin typeface="Calibri" panose="020F0502020204030204" pitchFamily="34" charset="0"/>
                <a:ea typeface="Calibri" panose="020F0502020204030204" pitchFamily="34" charset="0"/>
              </a:rPr>
              <a:t>Указ Президента Российской Федерации от 12 августа 2002 года № 885 «Об утверждении общих принципов служебного поведения государственных служащих»</a:t>
            </a:r>
            <a:endParaRPr lang="ru-RU" dirty="0"/>
          </a:p>
        </p:txBody>
      </p:sp>
      <p:grpSp>
        <p:nvGrpSpPr>
          <p:cNvPr id="30" name="Group 20425"/>
          <p:cNvGrpSpPr/>
          <p:nvPr/>
        </p:nvGrpSpPr>
        <p:grpSpPr>
          <a:xfrm>
            <a:off x="428013" y="5387773"/>
            <a:ext cx="10719885" cy="1405518"/>
            <a:chOff x="0" y="37206"/>
            <a:chExt cx="8001712" cy="1405691"/>
          </a:xfrm>
        </p:grpSpPr>
        <p:sp>
          <p:nvSpPr>
            <p:cNvPr id="31" name="Shape 446"/>
            <p:cNvSpPr/>
            <p:nvPr/>
          </p:nvSpPr>
          <p:spPr>
            <a:xfrm>
              <a:off x="0" y="192697"/>
              <a:ext cx="8001712" cy="1250200"/>
            </a:xfrm>
            <a:custGeom>
              <a:avLst/>
              <a:gdLst/>
              <a:ahLst/>
              <a:cxnLst/>
              <a:rect l="0" t="0" r="0" b="0"/>
              <a:pathLst>
                <a:path w="7462597" h="1250200">
                  <a:moveTo>
                    <a:pt x="152400" y="0"/>
                  </a:moveTo>
                  <a:cubicBezTo>
                    <a:pt x="152400" y="0"/>
                    <a:pt x="0" y="0"/>
                    <a:pt x="0" y="152400"/>
                  </a:cubicBezTo>
                  <a:lnTo>
                    <a:pt x="0" y="1097800"/>
                  </a:lnTo>
                  <a:cubicBezTo>
                    <a:pt x="0" y="1097800"/>
                    <a:pt x="0" y="1250200"/>
                    <a:pt x="152400" y="1250200"/>
                  </a:cubicBezTo>
                  <a:lnTo>
                    <a:pt x="7310197" y="1250200"/>
                  </a:lnTo>
                  <a:cubicBezTo>
                    <a:pt x="7310197" y="1250200"/>
                    <a:pt x="7462597" y="1250200"/>
                    <a:pt x="7462597" y="1097800"/>
                  </a:cubicBezTo>
                  <a:lnTo>
                    <a:pt x="7462597" y="152400"/>
                  </a:lnTo>
                  <a:cubicBezTo>
                    <a:pt x="7462597" y="152400"/>
                    <a:pt x="7462597" y="0"/>
                    <a:pt x="7310197" y="0"/>
                  </a:cubicBezTo>
                  <a:lnTo>
                    <a:pt x="152400" y="0"/>
                  </a:lnTo>
                  <a:close/>
                </a:path>
              </a:pathLst>
            </a:custGeom>
            <a:ln w="25400" cap="flat">
              <a:miter lim="100000"/>
            </a:ln>
          </p:spPr>
          <p:style>
            <a:lnRef idx="1">
              <a:srgbClr val="00858D"/>
            </a:lnRef>
            <a:fillRef idx="0">
              <a:srgbClr val="000000">
                <a:alpha val="0"/>
              </a:srgbClr>
            </a:fillRef>
            <a:effectRef idx="0">
              <a:scrgbClr r="0" g="0" b="0"/>
            </a:effectRef>
            <a:fontRef idx="none"/>
          </p:style>
          <p:txBody>
            <a:bodyPr/>
            <a:lstStyle/>
            <a:p>
              <a:endParaRPr lang="ru-RU"/>
            </a:p>
          </p:txBody>
        </p:sp>
        <p:sp>
          <p:nvSpPr>
            <p:cNvPr id="32" name="Shape 451"/>
            <p:cNvSpPr/>
            <p:nvPr/>
          </p:nvSpPr>
          <p:spPr>
            <a:xfrm>
              <a:off x="194560" y="37206"/>
              <a:ext cx="4980001" cy="359994"/>
            </a:xfrm>
            <a:custGeom>
              <a:avLst/>
              <a:gdLst/>
              <a:ahLst/>
              <a:cxnLst/>
              <a:rect l="0" t="0" r="0" b="0"/>
              <a:pathLst>
                <a:path w="4980001" h="359994">
                  <a:moveTo>
                    <a:pt x="211646" y="0"/>
                  </a:moveTo>
                  <a:cubicBezTo>
                    <a:pt x="214173" y="0"/>
                    <a:pt x="216611" y="241"/>
                    <a:pt x="219113" y="317"/>
                  </a:cubicBezTo>
                  <a:lnTo>
                    <a:pt x="219113" y="0"/>
                  </a:lnTo>
                  <a:lnTo>
                    <a:pt x="4760888" y="0"/>
                  </a:lnTo>
                  <a:lnTo>
                    <a:pt x="4760888" y="317"/>
                  </a:lnTo>
                  <a:cubicBezTo>
                    <a:pt x="4763389" y="241"/>
                    <a:pt x="4765828" y="0"/>
                    <a:pt x="4768355" y="0"/>
                  </a:cubicBezTo>
                  <a:cubicBezTo>
                    <a:pt x="4885246" y="0"/>
                    <a:pt x="4980001" y="80582"/>
                    <a:pt x="4980001" y="179997"/>
                  </a:cubicBezTo>
                  <a:cubicBezTo>
                    <a:pt x="4980001" y="279413"/>
                    <a:pt x="4885246" y="359994"/>
                    <a:pt x="4768355" y="359994"/>
                  </a:cubicBezTo>
                  <a:cubicBezTo>
                    <a:pt x="4765828" y="359994"/>
                    <a:pt x="4763389" y="359753"/>
                    <a:pt x="4760888" y="359677"/>
                  </a:cubicBezTo>
                  <a:lnTo>
                    <a:pt x="4760888" y="359994"/>
                  </a:lnTo>
                  <a:lnTo>
                    <a:pt x="219113" y="359994"/>
                  </a:lnTo>
                  <a:lnTo>
                    <a:pt x="219113" y="359677"/>
                  </a:lnTo>
                  <a:cubicBezTo>
                    <a:pt x="216611" y="359753"/>
                    <a:pt x="214173" y="359994"/>
                    <a:pt x="211646" y="359994"/>
                  </a:cubicBezTo>
                  <a:cubicBezTo>
                    <a:pt x="94755" y="359994"/>
                    <a:pt x="0" y="279413"/>
                    <a:pt x="0" y="179997"/>
                  </a:cubicBezTo>
                  <a:cubicBezTo>
                    <a:pt x="0" y="80582"/>
                    <a:pt x="94755" y="0"/>
                    <a:pt x="211646" y="0"/>
                  </a:cubicBezTo>
                  <a:close/>
                </a:path>
              </a:pathLst>
            </a:custGeom>
            <a:ln w="0" cap="flat">
              <a:miter lim="100000"/>
            </a:ln>
          </p:spPr>
          <p:style>
            <a:lnRef idx="0">
              <a:srgbClr val="000000">
                <a:alpha val="0"/>
              </a:srgbClr>
            </a:lnRef>
            <a:fillRef idx="1">
              <a:srgbClr val="2A3E5D"/>
            </a:fillRef>
            <a:effectRef idx="0">
              <a:scrgbClr r="0" g="0" b="0"/>
            </a:effectRef>
            <a:fontRef idx="none"/>
          </p:style>
          <p:txBody>
            <a:bodyPr/>
            <a:lstStyle/>
            <a:p>
              <a:endParaRPr lang="ru-RU"/>
            </a:p>
          </p:txBody>
        </p:sp>
        <p:sp>
          <p:nvSpPr>
            <p:cNvPr id="33" name="Rectangle 472"/>
            <p:cNvSpPr/>
            <p:nvPr/>
          </p:nvSpPr>
          <p:spPr>
            <a:xfrm>
              <a:off x="167272" y="111744"/>
              <a:ext cx="257284" cy="222272"/>
            </a:xfrm>
            <a:prstGeom prst="rect">
              <a:avLst/>
            </a:prstGeom>
            <a:ln>
              <a:noFill/>
            </a:ln>
          </p:spPr>
          <p:txBody>
            <a:bodyPr vert="horz" lIns="0" tIns="0" rIns="0" bIns="0" rtlCol="0">
              <a:noAutofit/>
            </a:bodyPr>
            <a:lstStyle/>
            <a:p>
              <a:pPr>
                <a:lnSpc>
                  <a:spcPct val="107000"/>
                </a:lnSpc>
                <a:spcAft>
                  <a:spcPts val="800"/>
                </a:spcAft>
              </a:pPr>
              <a:r>
                <a:rPr lang="ru-RU" sz="1400" i="1" spc="815">
                  <a:solidFill>
                    <a:srgbClr val="181717"/>
                  </a:solidFill>
                  <a:effectLst/>
                  <a:latin typeface="Calibri" panose="020F0502020204030204" pitchFamily="34" charset="0"/>
                  <a:ea typeface="Calibri" panose="020F0502020204030204" pitchFamily="34" charset="0"/>
                </a:rPr>
                <a:t> </a:t>
              </a:r>
              <a:r>
                <a:rPr lang="ru-RU" sz="1400" i="1" spc="820">
                  <a:solidFill>
                    <a:srgbClr val="181717"/>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34" name="Rectangle 473"/>
            <p:cNvSpPr/>
            <p:nvPr/>
          </p:nvSpPr>
          <p:spPr>
            <a:xfrm>
              <a:off x="591828" y="41629"/>
              <a:ext cx="3686748" cy="222272"/>
            </a:xfrm>
            <a:prstGeom prst="rect">
              <a:avLst/>
            </a:prstGeom>
            <a:ln>
              <a:noFill/>
            </a:ln>
          </p:spPr>
          <p:txBody>
            <a:bodyPr vert="horz" lIns="0" tIns="0" rIns="0" bIns="0" rtlCol="0">
              <a:noAutofit/>
            </a:bodyPr>
            <a:lstStyle/>
            <a:p>
              <a:pPr>
                <a:lnSpc>
                  <a:spcPct val="107000"/>
                </a:lnSpc>
                <a:spcAft>
                  <a:spcPts val="800"/>
                </a:spcAft>
              </a:pPr>
              <a:r>
                <a:rPr lang="ru-RU" sz="2000" b="1" dirty="0">
                  <a:solidFill>
                    <a:srgbClr val="FFFEFD"/>
                  </a:solidFill>
                  <a:effectLst/>
                  <a:latin typeface="Calibri" panose="020F0502020204030204" pitchFamily="34" charset="0"/>
                  <a:ea typeface="Calibri" panose="020F0502020204030204" pitchFamily="34" charset="0"/>
                </a:rPr>
                <a:t>Законы</a:t>
              </a:r>
              <a:r>
                <a:rPr lang="ru-RU" sz="2000" b="1" spc="75" dirty="0">
                  <a:solidFill>
                    <a:srgbClr val="FFFEFD"/>
                  </a:solidFill>
                  <a:effectLst/>
                  <a:latin typeface="Calibri" panose="020F0502020204030204" pitchFamily="34" charset="0"/>
                  <a:ea typeface="Calibri" panose="020F0502020204030204" pitchFamily="34" charset="0"/>
                </a:rPr>
                <a:t> </a:t>
              </a:r>
              <a:r>
                <a:rPr lang="ru-RU" sz="2000" b="1" dirty="0">
                  <a:solidFill>
                    <a:srgbClr val="FFFEFD"/>
                  </a:solidFill>
                  <a:effectLst/>
                  <a:latin typeface="Calibri" panose="020F0502020204030204" pitchFamily="34" charset="0"/>
                  <a:ea typeface="Calibri" panose="020F0502020204030204" pitchFamily="34" charset="0"/>
                </a:rPr>
                <a:t>Ставропольского</a:t>
              </a:r>
              <a:r>
                <a:rPr lang="ru-RU" sz="2000" b="1" spc="75" dirty="0">
                  <a:solidFill>
                    <a:srgbClr val="FFFEFD"/>
                  </a:solidFill>
                  <a:effectLst/>
                  <a:latin typeface="Calibri" panose="020F0502020204030204" pitchFamily="34" charset="0"/>
                  <a:ea typeface="Calibri" panose="020F0502020204030204" pitchFamily="34" charset="0"/>
                </a:rPr>
                <a:t> </a:t>
              </a:r>
              <a:r>
                <a:rPr lang="ru-RU" sz="2000" b="1" dirty="0">
                  <a:solidFill>
                    <a:srgbClr val="FFFEFD"/>
                  </a:solidFill>
                  <a:effectLst/>
                  <a:latin typeface="Calibri" panose="020F0502020204030204" pitchFamily="34" charset="0"/>
                  <a:ea typeface="Calibri" panose="020F0502020204030204" pitchFamily="34" charset="0"/>
                </a:rPr>
                <a:t>края:</a:t>
              </a:r>
              <a:endParaRPr lang="ru-RU" sz="2000" dirty="0">
                <a:solidFill>
                  <a:srgbClr val="000000"/>
                </a:solidFill>
                <a:effectLst/>
                <a:latin typeface="Calibri" panose="020F0502020204030204" pitchFamily="34" charset="0"/>
                <a:ea typeface="Calibri" panose="020F0502020204030204" pitchFamily="34" charset="0"/>
              </a:endParaRPr>
            </a:p>
          </p:txBody>
        </p:sp>
        <p:sp>
          <p:nvSpPr>
            <p:cNvPr id="35" name="Rectangle 474"/>
            <p:cNvSpPr/>
            <p:nvPr/>
          </p:nvSpPr>
          <p:spPr>
            <a:xfrm>
              <a:off x="167272" y="433029"/>
              <a:ext cx="208570" cy="222272"/>
            </a:xfrm>
            <a:prstGeom prst="rect">
              <a:avLst/>
            </a:prstGeom>
            <a:ln>
              <a:noFill/>
            </a:ln>
          </p:spPr>
          <p:txBody>
            <a:bodyPr vert="horz" lIns="0" tIns="0" rIns="0" bIns="0" rtlCol="0">
              <a:noAutofit/>
            </a:bodyPr>
            <a:lstStyle/>
            <a:p>
              <a:pPr>
                <a:lnSpc>
                  <a:spcPct val="107000"/>
                </a:lnSpc>
                <a:spcAft>
                  <a:spcPts val="800"/>
                </a:spcAft>
              </a:pPr>
              <a:r>
                <a:rPr lang="ru-RU" sz="1400">
                  <a:solidFill>
                    <a:srgbClr val="F7A945"/>
                  </a:solidFill>
                  <a:effectLst/>
                  <a:latin typeface="Calibri" panose="020F0502020204030204" pitchFamily="34" charset="0"/>
                  <a:ea typeface="Calibri" panose="020F0502020204030204" pitchFamily="34" charset="0"/>
                </a:rPr>
                <a:t>●</a:t>
              </a:r>
              <a:r>
                <a:rPr lang="ru-RU" sz="1400" spc="75">
                  <a:solidFill>
                    <a:srgbClr val="F7A945"/>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36" name="Rectangle 475"/>
            <p:cNvSpPr/>
            <p:nvPr/>
          </p:nvSpPr>
          <p:spPr>
            <a:xfrm>
              <a:off x="324091" y="433029"/>
              <a:ext cx="6312538" cy="258101"/>
            </a:xfrm>
            <a:prstGeom prst="rect">
              <a:avLst/>
            </a:prstGeom>
            <a:ln>
              <a:noFill/>
            </a:ln>
          </p:spPr>
          <p:txBody>
            <a:bodyPr vert="horz" lIns="0" tIns="0" rIns="0" bIns="0" rtlCol="0">
              <a:noAutofit/>
            </a:bodyPr>
            <a:lstStyle/>
            <a:p>
              <a:pPr>
                <a:lnSpc>
                  <a:spcPct val="107000"/>
                </a:lnSpc>
                <a:spcAft>
                  <a:spcPts val="800"/>
                </a:spcAft>
              </a:pPr>
              <a:r>
                <a:rPr lang="ru-RU" sz="1600" spc="30" dirty="0">
                  <a:solidFill>
                    <a:srgbClr val="181717"/>
                  </a:solidFill>
                  <a:effectLst/>
                  <a:latin typeface="Calibri" panose="020F0502020204030204" pitchFamily="34" charset="0"/>
                  <a:ea typeface="Calibri" panose="020F0502020204030204" pitchFamily="34" charset="0"/>
                </a:rPr>
                <a:t>Устав</a:t>
              </a:r>
              <a:r>
                <a:rPr lang="ru-RU" sz="1600" spc="100" dirty="0">
                  <a:solidFill>
                    <a:srgbClr val="181717"/>
                  </a:solidFill>
                  <a:effectLst/>
                  <a:latin typeface="Calibri" panose="020F0502020204030204" pitchFamily="34" charset="0"/>
                  <a:ea typeface="Calibri" panose="020F0502020204030204" pitchFamily="34" charset="0"/>
                </a:rPr>
                <a:t> </a:t>
              </a:r>
              <a:r>
                <a:rPr lang="ru-RU" sz="1600" spc="30" dirty="0">
                  <a:solidFill>
                    <a:srgbClr val="181717"/>
                  </a:solidFill>
                  <a:effectLst/>
                  <a:latin typeface="Calibri" panose="020F0502020204030204" pitchFamily="34" charset="0"/>
                  <a:ea typeface="Calibri" panose="020F0502020204030204" pitchFamily="34" charset="0"/>
                </a:rPr>
                <a:t>(Основной</a:t>
              </a:r>
              <a:r>
                <a:rPr lang="ru-RU" sz="1600" spc="100" dirty="0">
                  <a:solidFill>
                    <a:srgbClr val="181717"/>
                  </a:solidFill>
                  <a:effectLst/>
                  <a:latin typeface="Calibri" panose="020F0502020204030204" pitchFamily="34" charset="0"/>
                  <a:ea typeface="Calibri" panose="020F0502020204030204" pitchFamily="34" charset="0"/>
                </a:rPr>
                <a:t> </a:t>
              </a:r>
              <a:r>
                <a:rPr lang="ru-RU" sz="1600" spc="30" dirty="0">
                  <a:solidFill>
                    <a:srgbClr val="181717"/>
                  </a:solidFill>
                  <a:effectLst/>
                  <a:latin typeface="Calibri" panose="020F0502020204030204" pitchFamily="34" charset="0"/>
                  <a:ea typeface="Calibri" panose="020F0502020204030204" pitchFamily="34" charset="0"/>
                </a:rPr>
                <a:t>закон)</a:t>
              </a:r>
              <a:r>
                <a:rPr lang="ru-RU" sz="1600" spc="100" dirty="0">
                  <a:solidFill>
                    <a:srgbClr val="181717"/>
                  </a:solidFill>
                  <a:effectLst/>
                  <a:latin typeface="Calibri" panose="020F0502020204030204" pitchFamily="34" charset="0"/>
                  <a:ea typeface="Calibri" panose="020F0502020204030204" pitchFamily="34" charset="0"/>
                </a:rPr>
                <a:t> </a:t>
              </a:r>
              <a:r>
                <a:rPr lang="ru-RU" sz="1600" spc="30" dirty="0">
                  <a:solidFill>
                    <a:srgbClr val="181717"/>
                  </a:solidFill>
                  <a:effectLst/>
                  <a:latin typeface="Calibri" panose="020F0502020204030204" pitchFamily="34" charset="0"/>
                  <a:ea typeface="Calibri" panose="020F0502020204030204" pitchFamily="34" charset="0"/>
                </a:rPr>
                <a:t>Ставропольского</a:t>
              </a:r>
              <a:r>
                <a:rPr lang="ru-RU" sz="1600" spc="100" dirty="0">
                  <a:solidFill>
                    <a:srgbClr val="181717"/>
                  </a:solidFill>
                  <a:effectLst/>
                  <a:latin typeface="Calibri" panose="020F0502020204030204" pitchFamily="34" charset="0"/>
                  <a:ea typeface="Calibri" panose="020F0502020204030204" pitchFamily="34" charset="0"/>
                </a:rPr>
                <a:t> </a:t>
              </a:r>
              <a:r>
                <a:rPr lang="ru-RU" sz="1600" spc="30" dirty="0">
                  <a:solidFill>
                    <a:srgbClr val="181717"/>
                  </a:solidFill>
                  <a:effectLst/>
                  <a:latin typeface="Calibri" panose="020F0502020204030204" pitchFamily="34" charset="0"/>
                  <a:ea typeface="Calibri" panose="020F0502020204030204" pitchFamily="34" charset="0"/>
                </a:rPr>
                <a:t>края</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37" name="Rectangle 476"/>
            <p:cNvSpPr/>
            <p:nvPr/>
          </p:nvSpPr>
          <p:spPr>
            <a:xfrm>
              <a:off x="167272" y="754313"/>
              <a:ext cx="208570" cy="222272"/>
            </a:xfrm>
            <a:prstGeom prst="rect">
              <a:avLst/>
            </a:prstGeom>
            <a:ln>
              <a:noFill/>
            </a:ln>
          </p:spPr>
          <p:txBody>
            <a:bodyPr vert="horz" lIns="0" tIns="0" rIns="0" bIns="0" rtlCol="0">
              <a:noAutofit/>
            </a:bodyPr>
            <a:lstStyle/>
            <a:p>
              <a:pPr>
                <a:lnSpc>
                  <a:spcPct val="107000"/>
                </a:lnSpc>
                <a:spcAft>
                  <a:spcPts val="800"/>
                </a:spcAft>
              </a:pPr>
              <a:r>
                <a:rPr lang="ru-RU" sz="1400">
                  <a:solidFill>
                    <a:srgbClr val="F7A945"/>
                  </a:solidFill>
                  <a:effectLst/>
                  <a:latin typeface="Calibri" panose="020F0502020204030204" pitchFamily="34" charset="0"/>
                  <a:ea typeface="Calibri" panose="020F0502020204030204" pitchFamily="34" charset="0"/>
                </a:rPr>
                <a:t>●</a:t>
              </a:r>
              <a:r>
                <a:rPr lang="ru-RU" sz="1400" spc="75">
                  <a:solidFill>
                    <a:srgbClr val="F7A945"/>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38" name="Rectangle 477"/>
            <p:cNvSpPr/>
            <p:nvPr/>
          </p:nvSpPr>
          <p:spPr>
            <a:xfrm>
              <a:off x="324091" y="754313"/>
              <a:ext cx="7575966" cy="222272"/>
            </a:xfrm>
            <a:prstGeom prst="rect">
              <a:avLst/>
            </a:prstGeom>
            <a:ln>
              <a:noFill/>
            </a:ln>
          </p:spPr>
          <p:txBody>
            <a:bodyPr vert="horz" lIns="0" tIns="0" rIns="0" bIns="0" rtlCol="0">
              <a:noAutofit/>
            </a:bodyPr>
            <a:lstStyle/>
            <a:p>
              <a:pPr>
                <a:lnSpc>
                  <a:spcPct val="107000"/>
                </a:lnSpc>
                <a:spcAft>
                  <a:spcPts val="800"/>
                </a:spcAft>
              </a:pPr>
              <a:r>
                <a:rPr lang="ru-RU" sz="1600" dirty="0">
                  <a:solidFill>
                    <a:srgbClr val="181717"/>
                  </a:solidFill>
                  <a:effectLst/>
                  <a:latin typeface="Calibri" panose="020F0502020204030204" pitchFamily="34" charset="0"/>
                  <a:ea typeface="Calibri" panose="020F0502020204030204" pitchFamily="34" charset="0"/>
                </a:rPr>
                <a:t>«О</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системе</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органов</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государственной</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власти</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Ставропольского</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края»</a:t>
              </a:r>
              <a:endParaRPr lang="ru-RU" sz="1600" dirty="0">
                <a:solidFill>
                  <a:srgbClr val="000000"/>
                </a:solidFill>
                <a:effectLst/>
                <a:latin typeface="Calibri" panose="020F0502020204030204" pitchFamily="34" charset="0"/>
                <a:ea typeface="Calibri" panose="020F0502020204030204" pitchFamily="34" charset="0"/>
              </a:endParaRPr>
            </a:p>
          </p:txBody>
        </p:sp>
        <p:sp>
          <p:nvSpPr>
            <p:cNvPr id="39" name="Rectangle 478"/>
            <p:cNvSpPr/>
            <p:nvPr/>
          </p:nvSpPr>
          <p:spPr>
            <a:xfrm>
              <a:off x="167272" y="1075598"/>
              <a:ext cx="208570" cy="222272"/>
            </a:xfrm>
            <a:prstGeom prst="rect">
              <a:avLst/>
            </a:prstGeom>
            <a:ln>
              <a:noFill/>
            </a:ln>
          </p:spPr>
          <p:txBody>
            <a:bodyPr vert="horz" lIns="0" tIns="0" rIns="0" bIns="0" rtlCol="0">
              <a:noAutofit/>
            </a:bodyPr>
            <a:lstStyle/>
            <a:p>
              <a:pPr>
                <a:lnSpc>
                  <a:spcPct val="107000"/>
                </a:lnSpc>
                <a:spcAft>
                  <a:spcPts val="800"/>
                </a:spcAft>
              </a:pPr>
              <a:r>
                <a:rPr lang="ru-RU" sz="1400">
                  <a:solidFill>
                    <a:srgbClr val="F7A945"/>
                  </a:solidFill>
                  <a:effectLst/>
                  <a:latin typeface="Calibri" panose="020F0502020204030204" pitchFamily="34" charset="0"/>
                  <a:ea typeface="Calibri" panose="020F0502020204030204" pitchFamily="34" charset="0"/>
                </a:rPr>
                <a:t>●</a:t>
              </a:r>
              <a:r>
                <a:rPr lang="ru-RU" sz="1400" spc="75">
                  <a:solidFill>
                    <a:srgbClr val="F7A945"/>
                  </a:solidFill>
                  <a:effectLst/>
                  <a:latin typeface="Calibri" panose="020F0502020204030204" pitchFamily="34" charset="0"/>
                  <a:ea typeface="Calibri" panose="020F0502020204030204" pitchFamily="34"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40" name="Rectangle 479"/>
            <p:cNvSpPr/>
            <p:nvPr/>
          </p:nvSpPr>
          <p:spPr>
            <a:xfrm>
              <a:off x="295914" y="1057539"/>
              <a:ext cx="4405393" cy="222272"/>
            </a:xfrm>
            <a:prstGeom prst="rect">
              <a:avLst/>
            </a:prstGeom>
            <a:ln>
              <a:noFill/>
            </a:ln>
          </p:spPr>
          <p:txBody>
            <a:bodyPr vert="horz" lIns="0" tIns="0" rIns="0" bIns="0" rtlCol="0">
              <a:noAutofit/>
            </a:bodyPr>
            <a:lstStyle/>
            <a:p>
              <a:pPr>
                <a:lnSpc>
                  <a:spcPct val="107000"/>
                </a:lnSpc>
                <a:spcAft>
                  <a:spcPts val="800"/>
                </a:spcAft>
              </a:pPr>
              <a:r>
                <a:rPr lang="ru-RU" sz="1600" dirty="0">
                  <a:solidFill>
                    <a:srgbClr val="181717"/>
                  </a:solidFill>
                  <a:effectLst/>
                  <a:latin typeface="Calibri" panose="020F0502020204030204" pitchFamily="34" charset="0"/>
                  <a:ea typeface="Calibri" panose="020F0502020204030204" pitchFamily="34" charset="0"/>
                </a:rPr>
                <a:t>«О</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Губернаторе</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Ставропольского</a:t>
              </a:r>
              <a:r>
                <a:rPr lang="ru-RU" sz="1600" spc="75" dirty="0">
                  <a:solidFill>
                    <a:srgbClr val="181717"/>
                  </a:solidFill>
                  <a:effectLst/>
                  <a:latin typeface="Calibri" panose="020F0502020204030204" pitchFamily="34" charset="0"/>
                  <a:ea typeface="Calibri" panose="020F0502020204030204" pitchFamily="34" charset="0"/>
                </a:rPr>
                <a:t> </a:t>
              </a:r>
              <a:r>
                <a:rPr lang="ru-RU" sz="1600" dirty="0">
                  <a:solidFill>
                    <a:srgbClr val="181717"/>
                  </a:solidFill>
                  <a:effectLst/>
                  <a:latin typeface="Calibri" panose="020F0502020204030204" pitchFamily="34" charset="0"/>
                  <a:ea typeface="Calibri" panose="020F0502020204030204" pitchFamily="34" charset="0"/>
                </a:rPr>
                <a:t>края»</a:t>
              </a:r>
              <a:endParaRPr lang="ru-RU" sz="1600" dirty="0">
                <a:solidFill>
                  <a:srgbClr val="000000"/>
                </a:solidFill>
                <a:effectLst/>
                <a:latin typeface="Calibri" panose="020F0502020204030204" pitchFamily="34" charset="0"/>
                <a:ea typeface="Calibri" panose="020F0502020204030204" pitchFamily="34" charset="0"/>
              </a:endParaRPr>
            </a:p>
          </p:txBody>
        </p:sp>
      </p:grpSp>
      <p:sp>
        <p:nvSpPr>
          <p:cNvPr id="8" name="Номер слайда 7"/>
          <p:cNvSpPr>
            <a:spLocks noGrp="1"/>
          </p:cNvSpPr>
          <p:nvPr>
            <p:ph type="sldNum" sz="quarter" idx="12"/>
          </p:nvPr>
        </p:nvSpPr>
        <p:spPr>
          <a:xfrm>
            <a:off x="11076235" y="6441836"/>
            <a:ext cx="342089" cy="331262"/>
          </a:xfrm>
        </p:spPr>
        <p:txBody>
          <a:bodyPr/>
          <a:lstStyle/>
          <a:p>
            <a:fld id="{9D3197B4-9225-4703-91FB-A4593262BF03}" type="slidenum">
              <a:rPr lang="ru-RU" sz="1600" smtClean="0">
                <a:solidFill>
                  <a:schemeClr val="tx1">
                    <a:lumMod val="95000"/>
                    <a:lumOff val="5000"/>
                  </a:schemeClr>
                </a:solidFill>
              </a:rPr>
              <a:t>6</a:t>
            </a:fld>
            <a:endParaRPr lang="ru-RU" sz="1600" dirty="0">
              <a:solidFill>
                <a:schemeClr val="tx1">
                  <a:lumMod val="95000"/>
                  <a:lumOff val="5000"/>
                </a:schemeClr>
              </a:solidFill>
            </a:endParaRPr>
          </a:p>
        </p:txBody>
      </p:sp>
      <p:grpSp>
        <p:nvGrpSpPr>
          <p:cNvPr id="41" name="Group 23722"/>
          <p:cNvGrpSpPr/>
          <p:nvPr/>
        </p:nvGrpSpPr>
        <p:grpSpPr>
          <a:xfrm>
            <a:off x="11418324" y="6446763"/>
            <a:ext cx="790265" cy="304083"/>
            <a:chOff x="0" y="0"/>
            <a:chExt cx="540006" cy="240970"/>
          </a:xfrm>
        </p:grpSpPr>
        <p:sp>
          <p:nvSpPr>
            <p:cNvPr id="42"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43"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108124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301"/>
          <p:cNvGrpSpPr/>
          <p:nvPr/>
        </p:nvGrpSpPr>
        <p:grpSpPr>
          <a:xfrm>
            <a:off x="175099" y="-630621"/>
            <a:ext cx="12016901" cy="7832073"/>
            <a:chOff x="0" y="9144"/>
            <a:chExt cx="7845284" cy="7711441"/>
          </a:xfrm>
        </p:grpSpPr>
        <p:pic>
          <p:nvPicPr>
            <p:cNvPr id="3" name="Picture 23587"/>
            <p:cNvPicPr/>
            <p:nvPr/>
          </p:nvPicPr>
          <p:blipFill>
            <a:blip r:embed="rId2" cstate="email">
              <a:extLst>
                <a:ext uri="{28A0092B-C50C-407E-A947-70E740481C1C}">
                  <a14:useLocalDpi xmlns:a14="http://schemas.microsoft.com/office/drawing/2010/main"/>
                </a:ext>
              </a:extLst>
            </a:blip>
            <a:stretch>
              <a:fillRect/>
            </a:stretch>
          </p:blipFill>
          <p:spPr>
            <a:xfrm>
              <a:off x="450835" y="9144"/>
              <a:ext cx="7394449" cy="7711441"/>
            </a:xfrm>
            <a:prstGeom prst="rect">
              <a:avLst/>
            </a:prstGeom>
          </p:spPr>
        </p:pic>
        <p:sp>
          <p:nvSpPr>
            <p:cNvPr id="4" name="Shape 497"/>
            <p:cNvSpPr/>
            <p:nvPr/>
          </p:nvSpPr>
          <p:spPr>
            <a:xfrm>
              <a:off x="0" y="695881"/>
              <a:ext cx="7462597" cy="1640421"/>
            </a:xfrm>
            <a:custGeom>
              <a:avLst/>
              <a:gdLst/>
              <a:ahLst/>
              <a:cxnLst/>
              <a:rect l="0" t="0" r="0" b="0"/>
              <a:pathLst>
                <a:path w="7462597" h="1640421">
                  <a:moveTo>
                    <a:pt x="152400" y="0"/>
                  </a:moveTo>
                  <a:cubicBezTo>
                    <a:pt x="152400" y="0"/>
                    <a:pt x="0" y="0"/>
                    <a:pt x="0" y="152400"/>
                  </a:cubicBezTo>
                  <a:lnTo>
                    <a:pt x="0" y="1488021"/>
                  </a:lnTo>
                  <a:cubicBezTo>
                    <a:pt x="0" y="1488021"/>
                    <a:pt x="0" y="1640421"/>
                    <a:pt x="152400" y="1640421"/>
                  </a:cubicBezTo>
                  <a:lnTo>
                    <a:pt x="7310197" y="1640421"/>
                  </a:lnTo>
                  <a:cubicBezTo>
                    <a:pt x="7310197" y="1640421"/>
                    <a:pt x="7462597" y="1640421"/>
                    <a:pt x="7462597" y="1488021"/>
                  </a:cubicBezTo>
                  <a:lnTo>
                    <a:pt x="7462597" y="152400"/>
                  </a:lnTo>
                  <a:cubicBezTo>
                    <a:pt x="7462597" y="152400"/>
                    <a:pt x="7462597" y="0"/>
                    <a:pt x="7310197" y="0"/>
                  </a:cubicBezTo>
                  <a:lnTo>
                    <a:pt x="152400" y="0"/>
                  </a:lnTo>
                  <a:close/>
                </a:path>
              </a:pathLst>
            </a:custGeom>
            <a:ln w="25400" cap="flat">
              <a:miter lim="100000"/>
            </a:ln>
          </p:spPr>
          <p:style>
            <a:lnRef idx="1">
              <a:srgbClr val="00858D"/>
            </a:lnRef>
            <a:fillRef idx="0">
              <a:srgbClr val="000000">
                <a:alpha val="0"/>
              </a:srgbClr>
            </a:fillRef>
            <a:effectRef idx="0">
              <a:scrgbClr r="0" g="0" b="0"/>
            </a:effectRef>
            <a:fontRef idx="none"/>
          </p:style>
          <p:txBody>
            <a:bodyPr/>
            <a:lstStyle/>
            <a:p>
              <a:endParaRPr lang="ru-RU"/>
            </a:p>
          </p:txBody>
        </p:sp>
        <p:sp>
          <p:nvSpPr>
            <p:cNvPr id="5" name="Shape 499"/>
            <p:cNvSpPr/>
            <p:nvPr/>
          </p:nvSpPr>
          <p:spPr>
            <a:xfrm>
              <a:off x="0" y="2769701"/>
              <a:ext cx="7462597" cy="2161604"/>
            </a:xfrm>
            <a:custGeom>
              <a:avLst/>
              <a:gdLst/>
              <a:ahLst/>
              <a:cxnLst/>
              <a:rect l="0" t="0" r="0" b="0"/>
              <a:pathLst>
                <a:path w="7462597" h="2161604">
                  <a:moveTo>
                    <a:pt x="152400" y="0"/>
                  </a:moveTo>
                  <a:cubicBezTo>
                    <a:pt x="152400" y="0"/>
                    <a:pt x="0" y="0"/>
                    <a:pt x="0" y="152400"/>
                  </a:cubicBezTo>
                  <a:lnTo>
                    <a:pt x="0" y="2009204"/>
                  </a:lnTo>
                  <a:cubicBezTo>
                    <a:pt x="0" y="2009204"/>
                    <a:pt x="0" y="2161604"/>
                    <a:pt x="152400" y="2161604"/>
                  </a:cubicBezTo>
                  <a:lnTo>
                    <a:pt x="7310197" y="2161604"/>
                  </a:lnTo>
                  <a:cubicBezTo>
                    <a:pt x="7310197" y="2161604"/>
                    <a:pt x="7462597" y="2161604"/>
                    <a:pt x="7462597" y="2009204"/>
                  </a:cubicBezTo>
                  <a:lnTo>
                    <a:pt x="7462597" y="152400"/>
                  </a:lnTo>
                  <a:cubicBezTo>
                    <a:pt x="7462597" y="152400"/>
                    <a:pt x="7462597" y="0"/>
                    <a:pt x="7310197" y="0"/>
                  </a:cubicBezTo>
                  <a:lnTo>
                    <a:pt x="152400" y="0"/>
                  </a:lnTo>
                  <a:close/>
                </a:path>
              </a:pathLst>
            </a:custGeom>
            <a:ln w="25400" cap="flat">
              <a:miter lim="100000"/>
            </a:ln>
          </p:spPr>
          <p:style>
            <a:lnRef idx="1">
              <a:srgbClr val="00858D"/>
            </a:lnRef>
            <a:fillRef idx="0">
              <a:srgbClr val="000000">
                <a:alpha val="0"/>
              </a:srgbClr>
            </a:fillRef>
            <a:effectRef idx="0">
              <a:scrgbClr r="0" g="0" b="0"/>
            </a:effectRef>
            <a:fontRef idx="none"/>
          </p:style>
          <p:txBody>
            <a:bodyPr/>
            <a:lstStyle/>
            <a:p>
              <a:endParaRPr lang="ru-RU"/>
            </a:p>
          </p:txBody>
        </p:sp>
        <p:sp>
          <p:nvSpPr>
            <p:cNvPr id="6" name="Shape 501"/>
            <p:cNvSpPr/>
            <p:nvPr/>
          </p:nvSpPr>
          <p:spPr>
            <a:xfrm>
              <a:off x="0" y="5097701"/>
              <a:ext cx="7462597" cy="2020608"/>
            </a:xfrm>
            <a:custGeom>
              <a:avLst/>
              <a:gdLst/>
              <a:ahLst/>
              <a:cxnLst/>
              <a:rect l="0" t="0" r="0" b="0"/>
              <a:pathLst>
                <a:path w="7462597" h="2020608">
                  <a:moveTo>
                    <a:pt x="152400" y="0"/>
                  </a:moveTo>
                  <a:cubicBezTo>
                    <a:pt x="152400" y="0"/>
                    <a:pt x="0" y="0"/>
                    <a:pt x="0" y="152400"/>
                  </a:cubicBezTo>
                  <a:lnTo>
                    <a:pt x="0" y="1868208"/>
                  </a:lnTo>
                  <a:cubicBezTo>
                    <a:pt x="0" y="1868208"/>
                    <a:pt x="0" y="2020608"/>
                    <a:pt x="152400" y="2020608"/>
                  </a:cubicBezTo>
                  <a:lnTo>
                    <a:pt x="7310197" y="2020608"/>
                  </a:lnTo>
                  <a:cubicBezTo>
                    <a:pt x="7310197" y="2020608"/>
                    <a:pt x="7462597" y="2020608"/>
                    <a:pt x="7462597" y="1868208"/>
                  </a:cubicBezTo>
                  <a:lnTo>
                    <a:pt x="7462597" y="152400"/>
                  </a:lnTo>
                  <a:cubicBezTo>
                    <a:pt x="7462597" y="152400"/>
                    <a:pt x="7462597" y="0"/>
                    <a:pt x="7310197" y="0"/>
                  </a:cubicBezTo>
                  <a:lnTo>
                    <a:pt x="152400" y="0"/>
                  </a:lnTo>
                  <a:close/>
                </a:path>
              </a:pathLst>
            </a:custGeom>
            <a:ln w="25400" cap="flat">
              <a:miter lim="100000"/>
            </a:ln>
          </p:spPr>
          <p:style>
            <a:lnRef idx="1">
              <a:srgbClr val="00858D"/>
            </a:lnRef>
            <a:fillRef idx="0">
              <a:srgbClr val="000000">
                <a:alpha val="0"/>
              </a:srgbClr>
            </a:fillRef>
            <a:effectRef idx="0">
              <a:scrgbClr r="0" g="0" b="0"/>
            </a:effectRef>
            <a:fontRef idx="none"/>
          </p:style>
          <p:txBody>
            <a:bodyPr/>
            <a:lstStyle/>
            <a:p>
              <a:endParaRPr lang="ru-RU"/>
            </a:p>
          </p:txBody>
        </p:sp>
        <p:sp>
          <p:nvSpPr>
            <p:cNvPr id="7" name="Shape 502"/>
            <p:cNvSpPr/>
            <p:nvPr/>
          </p:nvSpPr>
          <p:spPr>
            <a:xfrm>
              <a:off x="221294" y="2577006"/>
              <a:ext cx="5274005" cy="359994"/>
            </a:xfrm>
            <a:custGeom>
              <a:avLst/>
              <a:gdLst/>
              <a:ahLst/>
              <a:cxnLst/>
              <a:rect l="0" t="0" r="0" b="0"/>
              <a:pathLst>
                <a:path w="5274005" h="359994">
                  <a:moveTo>
                    <a:pt x="224155" y="0"/>
                  </a:moveTo>
                  <a:cubicBezTo>
                    <a:pt x="226822" y="0"/>
                    <a:pt x="229413" y="241"/>
                    <a:pt x="232054" y="318"/>
                  </a:cubicBezTo>
                  <a:lnTo>
                    <a:pt x="232054" y="0"/>
                  </a:lnTo>
                  <a:lnTo>
                    <a:pt x="5041951" y="0"/>
                  </a:lnTo>
                  <a:lnTo>
                    <a:pt x="5041951" y="318"/>
                  </a:lnTo>
                  <a:cubicBezTo>
                    <a:pt x="5044606" y="241"/>
                    <a:pt x="5047196" y="0"/>
                    <a:pt x="5049863" y="0"/>
                  </a:cubicBezTo>
                  <a:cubicBezTo>
                    <a:pt x="5173650" y="0"/>
                    <a:pt x="5274005" y="80582"/>
                    <a:pt x="5274005" y="179997"/>
                  </a:cubicBezTo>
                  <a:cubicBezTo>
                    <a:pt x="5274005" y="279413"/>
                    <a:pt x="5173650" y="359994"/>
                    <a:pt x="5049863" y="359994"/>
                  </a:cubicBezTo>
                  <a:cubicBezTo>
                    <a:pt x="5047196" y="359994"/>
                    <a:pt x="5044606" y="359753"/>
                    <a:pt x="5041951" y="359677"/>
                  </a:cubicBezTo>
                  <a:lnTo>
                    <a:pt x="5041951" y="359994"/>
                  </a:lnTo>
                  <a:lnTo>
                    <a:pt x="232054" y="359994"/>
                  </a:lnTo>
                  <a:lnTo>
                    <a:pt x="232054" y="359677"/>
                  </a:lnTo>
                  <a:cubicBezTo>
                    <a:pt x="229413" y="359753"/>
                    <a:pt x="226822" y="359994"/>
                    <a:pt x="224155" y="359994"/>
                  </a:cubicBezTo>
                  <a:cubicBezTo>
                    <a:pt x="100356" y="359994"/>
                    <a:pt x="0" y="279413"/>
                    <a:pt x="0" y="179997"/>
                  </a:cubicBezTo>
                  <a:cubicBezTo>
                    <a:pt x="0" y="80582"/>
                    <a:pt x="100356" y="0"/>
                    <a:pt x="224155" y="0"/>
                  </a:cubicBezTo>
                  <a:close/>
                </a:path>
              </a:pathLst>
            </a:custGeom>
            <a:ln w="0" cap="flat">
              <a:miter lim="100000"/>
            </a:ln>
          </p:spPr>
          <p:style>
            <a:lnRef idx="0">
              <a:srgbClr val="000000">
                <a:alpha val="0"/>
              </a:srgbClr>
            </a:lnRef>
            <a:fillRef idx="1">
              <a:srgbClr val="2A3E5D"/>
            </a:fillRef>
            <a:effectRef idx="0">
              <a:scrgbClr r="0" g="0" b="0"/>
            </a:effectRef>
            <a:fontRef idx="none"/>
          </p:style>
          <p:txBody>
            <a:bodyPr/>
            <a:lstStyle/>
            <a:p>
              <a:endParaRPr lang="ru-RU"/>
            </a:p>
          </p:txBody>
        </p:sp>
      </p:grpSp>
      <p:sp>
        <p:nvSpPr>
          <p:cNvPr id="10" name="Прямоугольник 9"/>
          <p:cNvSpPr/>
          <p:nvPr/>
        </p:nvSpPr>
        <p:spPr>
          <a:xfrm>
            <a:off x="514063" y="177312"/>
            <a:ext cx="10922280" cy="1493358"/>
          </a:xfrm>
          <a:prstGeom prst="rect">
            <a:avLst/>
          </a:prstGeom>
        </p:spPr>
        <p:txBody>
          <a:bodyPr wrap="square">
            <a:spAutoFit/>
          </a:bodyPr>
          <a:lstStyle/>
          <a:p>
            <a:pPr marL="342900" marR="5080" lvl="0" indent="-342900" algn="just" fontAlgn="base">
              <a:lnSpc>
                <a:spcPts val="2160"/>
              </a:lnSpc>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 Правительстве Ставропольского края»</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ts val="2160"/>
              </a:lnSpc>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 некоторых вопросах государственной гражданской службы Ставропольского края»</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ts val="2160"/>
              </a:lnSpc>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 дополнительных гарантиях права граждан Российской Федерации на обращение в Ставропольском крае»</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ts val="2160"/>
              </a:lnSpc>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 противодействии коррупции в Ставропольском крае»</a:t>
            </a:r>
            <a:endParaRPr lang="ru-RU" sz="14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11" name="Прямоугольник 10"/>
          <p:cNvSpPr/>
          <p:nvPr/>
        </p:nvSpPr>
        <p:spPr>
          <a:xfrm>
            <a:off x="1023897" y="2032779"/>
            <a:ext cx="5358198" cy="369332"/>
          </a:xfrm>
          <a:prstGeom prst="rect">
            <a:avLst/>
          </a:prstGeom>
        </p:spPr>
        <p:txBody>
          <a:bodyPr wrap="none">
            <a:spAutoFit/>
          </a:bodyPr>
          <a:lstStyle/>
          <a:p>
            <a:r>
              <a:rPr lang="ru-RU" b="1" dirty="0" smtClean="0">
                <a:solidFill>
                  <a:srgbClr val="FFFEFD"/>
                </a:solidFill>
                <a:latin typeface="Calibri" panose="020F0502020204030204" pitchFamily="34" charset="0"/>
                <a:ea typeface="Calibri" panose="020F0502020204030204" pitchFamily="34" charset="0"/>
              </a:rPr>
              <a:t>Постановления Губернатора Ставропольского края:</a:t>
            </a:r>
            <a:endParaRPr lang="ru-RU" dirty="0"/>
          </a:p>
        </p:txBody>
      </p:sp>
      <p:sp>
        <p:nvSpPr>
          <p:cNvPr id="12" name="Прямоугольник 11"/>
          <p:cNvSpPr/>
          <p:nvPr/>
        </p:nvSpPr>
        <p:spPr>
          <a:xfrm>
            <a:off x="232675" y="2400142"/>
            <a:ext cx="11373150" cy="2112117"/>
          </a:xfrm>
          <a:prstGeom prst="rect">
            <a:avLst/>
          </a:prstGeom>
        </p:spPr>
        <p:txBody>
          <a:bodyPr wrap="square">
            <a:spAutoFit/>
          </a:bodyPr>
          <a:lstStyle/>
          <a:p>
            <a:pPr marL="342900" marR="5080" lvl="0" indent="-342900" algn="just" fontAlgn="base">
              <a:lnSpc>
                <a:spcPct val="103000"/>
              </a:lnSpc>
              <a:spcAft>
                <a:spcPts val="755"/>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от 25 июля 2000 г. № 498 «Об аппарате Правительства Ставропольского края»</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785"/>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от 20 сентября 2000 г. № 627 «Об утверждении Положения об аппарате Правительства Ставропольского края»</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785"/>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от 05 марта 2001 г. № 90 «О мерах по совершенствованию государственного управления в Ставропольском </a:t>
            </a:r>
            <a:r>
              <a:rPr lang="ru-RU"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крае»</a:t>
            </a:r>
          </a:p>
          <a:p>
            <a:pPr marL="342900" marR="5080" lvl="0" indent="-342900" algn="just" fontAlgn="base">
              <a:lnSpc>
                <a:spcPct val="103000"/>
              </a:lnSpc>
              <a:spcAft>
                <a:spcPts val="785"/>
              </a:spcAft>
              <a:buClr>
                <a:srgbClr val="F7A945"/>
              </a:buClr>
              <a:buSzPts val="1400"/>
              <a:buFont typeface="Arial" panose="020B0604020202020204" pitchFamily="34" charset="0"/>
              <a:buChar char="●"/>
            </a:pPr>
            <a:r>
              <a:rPr lang="ru-RU" dirty="0" smtClean="0">
                <a:solidFill>
                  <a:srgbClr val="181717"/>
                </a:solidFill>
                <a:latin typeface="Calibri" panose="020F0502020204030204" pitchFamily="34" charset="0"/>
                <a:ea typeface="Calibri" panose="020F0502020204030204" pitchFamily="34" charset="0"/>
              </a:rPr>
              <a:t>от </a:t>
            </a:r>
            <a:r>
              <a:rPr lang="ru-RU" dirty="0">
                <a:solidFill>
                  <a:srgbClr val="181717"/>
                </a:solidFill>
                <a:latin typeface="Calibri" panose="020F0502020204030204" pitchFamily="34" charset="0"/>
                <a:ea typeface="Calibri" panose="020F0502020204030204" pitchFamily="34" charset="0"/>
              </a:rPr>
              <a:t>05 марта 2011 г. № 129 «Об утверждении Кодекса этики и служебного поведения государственных гражданских служащих Ставропольского края»</a:t>
            </a:r>
            <a:endParaRPr lang="ru-RU" dirty="0"/>
          </a:p>
        </p:txBody>
      </p:sp>
      <p:sp>
        <p:nvSpPr>
          <p:cNvPr id="19" name="Прямоугольник 18"/>
          <p:cNvSpPr/>
          <p:nvPr/>
        </p:nvSpPr>
        <p:spPr>
          <a:xfrm>
            <a:off x="286095" y="4594753"/>
            <a:ext cx="11150248" cy="2009524"/>
          </a:xfrm>
          <a:prstGeom prst="rect">
            <a:avLst/>
          </a:prstGeom>
        </p:spPr>
        <p:txBody>
          <a:bodyPr wrap="square">
            <a:spAutoFit/>
          </a:bodyPr>
          <a:lstStyle/>
          <a:p>
            <a:pPr marL="342900" marR="5080" lvl="0" indent="-342900" algn="just" fontAlgn="base">
              <a:lnSpc>
                <a:spcPct val="103000"/>
              </a:lnSpc>
              <a:spcAft>
                <a:spcPts val="785"/>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Регламент аппарата Правительства Ставропольского края, утвержденный постановлением Правительства Ставропольского края от 19 февраля 2008 г. № 20-п</a:t>
            </a:r>
            <a:endParaRPr lang="ru-RU" sz="1400" u="none" strike="noStrike" dirty="0" smtClean="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5080" lvl="0" indent="-342900" algn="just" fontAlgn="base">
              <a:lnSpc>
                <a:spcPct val="103000"/>
              </a:lnSpc>
              <a:spcAft>
                <a:spcPts val="785"/>
              </a:spcAft>
              <a:buClr>
                <a:srgbClr val="F7A945"/>
              </a:buClr>
              <a:buSzPts val="1400"/>
              <a:buFont typeface="Arial" panose="020B0604020202020204" pitchFamily="34" charset="0"/>
              <a:buChar char="●"/>
            </a:pPr>
            <a:r>
              <a:rPr lang="ru-RU" dirty="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Регламент Правительства Ставропольского края, утвержденный постановлением Правительства Ставропольского края от 20 ноября 2013 г. № </a:t>
            </a:r>
            <a:r>
              <a:rPr lang="ru-RU" dirty="0" smtClean="0">
                <a:solidFill>
                  <a:srgbClr val="181717"/>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419-п</a:t>
            </a:r>
          </a:p>
          <a:p>
            <a:pPr marL="342900" marR="5080" lvl="0" indent="-342900" algn="just" fontAlgn="base">
              <a:lnSpc>
                <a:spcPct val="103000"/>
              </a:lnSpc>
              <a:spcAft>
                <a:spcPts val="785"/>
              </a:spcAft>
              <a:buClr>
                <a:srgbClr val="F7A945"/>
              </a:buClr>
              <a:buSzPts val="1400"/>
              <a:buFont typeface="Arial" panose="020B0604020202020204" pitchFamily="34" charset="0"/>
              <a:buChar char="●"/>
            </a:pPr>
            <a:r>
              <a:rPr lang="ru-RU" dirty="0"/>
              <a:t>Инструкция по делопроизводству в аппарате Правительства Ставропольского края, утвержденная распоряжением Правительства Ставропольского края от 26 декабря 2014 г. № </a:t>
            </a:r>
            <a:r>
              <a:rPr lang="ru-RU" dirty="0" smtClean="0"/>
              <a:t>435-рп</a:t>
            </a:r>
            <a:endParaRPr lang="ru-RU" sz="14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9" name="Номер слайда 8"/>
          <p:cNvSpPr>
            <a:spLocks noGrp="1"/>
          </p:cNvSpPr>
          <p:nvPr>
            <p:ph type="sldNum" sz="quarter" idx="12"/>
          </p:nvPr>
        </p:nvSpPr>
        <p:spPr>
          <a:xfrm>
            <a:off x="11018194" y="6386870"/>
            <a:ext cx="586176" cy="334605"/>
          </a:xfrm>
        </p:spPr>
        <p:txBody>
          <a:bodyPr/>
          <a:lstStyle/>
          <a:p>
            <a:fld id="{9D3197B4-9225-4703-91FB-A4593262BF03}" type="slidenum">
              <a:rPr lang="ru-RU" sz="1600" smtClean="0">
                <a:solidFill>
                  <a:schemeClr val="tx1">
                    <a:lumMod val="95000"/>
                    <a:lumOff val="5000"/>
                  </a:schemeClr>
                </a:solidFill>
              </a:rPr>
              <a:t>7</a:t>
            </a:fld>
            <a:endParaRPr lang="ru-RU" sz="1600" dirty="0">
              <a:solidFill>
                <a:schemeClr val="tx1">
                  <a:lumMod val="95000"/>
                  <a:lumOff val="5000"/>
                </a:schemeClr>
              </a:solidFill>
            </a:endParaRPr>
          </a:p>
        </p:txBody>
      </p:sp>
      <p:grpSp>
        <p:nvGrpSpPr>
          <p:cNvPr id="14" name="Group 23722"/>
          <p:cNvGrpSpPr/>
          <p:nvPr/>
        </p:nvGrpSpPr>
        <p:grpSpPr>
          <a:xfrm>
            <a:off x="11605097" y="6386870"/>
            <a:ext cx="790265" cy="304083"/>
            <a:chOff x="0" y="0"/>
            <a:chExt cx="540006" cy="240970"/>
          </a:xfrm>
        </p:grpSpPr>
        <p:sp>
          <p:nvSpPr>
            <p:cNvPr id="15"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6"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3928060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818"/>
          <p:cNvGrpSpPr/>
          <p:nvPr/>
        </p:nvGrpSpPr>
        <p:grpSpPr>
          <a:xfrm>
            <a:off x="0" y="257000"/>
            <a:ext cx="7821038" cy="779780"/>
            <a:chOff x="0" y="0"/>
            <a:chExt cx="5652004" cy="779996"/>
          </a:xfrm>
        </p:grpSpPr>
        <p:sp>
          <p:nvSpPr>
            <p:cNvPr id="3" name="Shape 551"/>
            <p:cNvSpPr/>
            <p:nvPr/>
          </p:nvSpPr>
          <p:spPr>
            <a:xfrm>
              <a:off x="0" y="0"/>
              <a:ext cx="5652004" cy="779996"/>
            </a:xfrm>
            <a:custGeom>
              <a:avLst/>
              <a:gdLst/>
              <a:ahLst/>
              <a:cxnLst/>
              <a:rect l="0" t="0" r="0" b="0"/>
              <a:pathLst>
                <a:path w="5652004" h="779996">
                  <a:moveTo>
                    <a:pt x="0" y="0"/>
                  </a:moveTo>
                  <a:lnTo>
                    <a:pt x="5652004" y="0"/>
                  </a:lnTo>
                  <a:lnTo>
                    <a:pt x="5652004" y="627596"/>
                  </a:lnTo>
                  <a:cubicBezTo>
                    <a:pt x="5652004" y="779996"/>
                    <a:pt x="5499604" y="779996"/>
                    <a:pt x="5499604" y="779996"/>
                  </a:cubicBezTo>
                  <a:lnTo>
                    <a:pt x="0" y="779996"/>
                  </a:lnTo>
                  <a:lnTo>
                    <a:pt x="0" y="0"/>
                  </a:lnTo>
                  <a:close/>
                </a:path>
              </a:pathLst>
            </a:custGeom>
            <a:ln w="0" cap="flat">
              <a:miter lim="127000"/>
            </a:ln>
          </p:spPr>
          <p:style>
            <a:lnRef idx="0">
              <a:srgbClr val="000000">
                <a:alpha val="0"/>
              </a:srgbClr>
            </a:lnRef>
            <a:fillRef idx="1">
              <a:srgbClr val="483474"/>
            </a:fillRef>
            <a:effectRef idx="0">
              <a:scrgbClr r="0" g="0" b="0"/>
            </a:effectRef>
            <a:fontRef idx="none"/>
          </p:style>
          <p:txBody>
            <a:bodyPr/>
            <a:lstStyle/>
            <a:p>
              <a:r>
                <a:rPr lang="ru-RU" sz="2000" dirty="0" smtClean="0">
                  <a:solidFill>
                    <a:schemeClr val="bg1"/>
                  </a:solidFill>
                  <a:latin typeface="Calibri" panose="020F0502020204030204" pitchFamily="34" charset="0"/>
                  <a:ea typeface="Calibri" panose="020F0502020204030204" pitchFamily="34" charset="0"/>
                </a:rPr>
                <a:t>                                              </a:t>
              </a:r>
              <a:r>
                <a:rPr lang="ru-RU" sz="2000" b="1" dirty="0" smtClean="0">
                  <a:solidFill>
                    <a:schemeClr val="bg1"/>
                  </a:solidFill>
                  <a:latin typeface="Calibri" panose="020F0502020204030204" pitchFamily="34" charset="0"/>
                  <a:ea typeface="Calibri" panose="020F0502020204030204" pitchFamily="34" charset="0"/>
                </a:rPr>
                <a:t>4</a:t>
              </a:r>
              <a:r>
                <a:rPr lang="ru-RU" sz="2000" b="1" dirty="0">
                  <a:solidFill>
                    <a:schemeClr val="bg1"/>
                  </a:solidFill>
                  <a:latin typeface="Calibri" panose="020F0502020204030204" pitchFamily="34" charset="0"/>
                  <a:ea typeface="Calibri" panose="020F0502020204030204" pitchFamily="34" charset="0"/>
                </a:rPr>
                <a:t>│ ОСНОВНЫЕ ПРАВА </a:t>
              </a:r>
              <a:r>
                <a:rPr lang="ru-RU" sz="2000" b="1" dirty="0" smtClean="0">
                  <a:solidFill>
                    <a:schemeClr val="bg1"/>
                  </a:solidFill>
                  <a:latin typeface="Calibri" panose="020F0502020204030204" pitchFamily="34" charset="0"/>
                  <a:ea typeface="Calibri" panose="020F0502020204030204" pitchFamily="34" charset="0"/>
                </a:rPr>
                <a:t>И ОБЯЗАННОСТИ </a:t>
              </a:r>
            </a:p>
            <a:p>
              <a:r>
                <a:rPr lang="ru-RU" sz="2000" b="1" dirty="0" smtClean="0">
                  <a:solidFill>
                    <a:schemeClr val="bg1"/>
                  </a:solidFill>
                  <a:latin typeface="Calibri" panose="020F0502020204030204" pitchFamily="34" charset="0"/>
                  <a:ea typeface="Calibri" panose="020F0502020204030204" pitchFamily="34" charset="0"/>
                </a:rPr>
                <a:t>                                           ГРАЖДАНСКОГО  </a:t>
              </a:r>
              <a:r>
                <a:rPr lang="ru-RU" sz="2000" b="1" dirty="0">
                  <a:solidFill>
                    <a:schemeClr val="bg1"/>
                  </a:solidFill>
                  <a:latin typeface="Calibri" panose="020F0502020204030204" pitchFamily="34" charset="0"/>
                  <a:ea typeface="Calibri" panose="020F0502020204030204" pitchFamily="34" charset="0"/>
                </a:rPr>
                <a:t>СЛУЖАЩЕГО</a:t>
              </a:r>
              <a:endParaRPr lang="ru-RU" sz="2000" b="1" dirty="0">
                <a:solidFill>
                  <a:schemeClr val="bg1"/>
                </a:solidFill>
              </a:endParaRPr>
            </a:p>
            <a:p>
              <a:endParaRPr lang="ru-RU" sz="2400" dirty="0"/>
            </a:p>
          </p:txBody>
        </p:sp>
        <p:sp>
          <p:nvSpPr>
            <p:cNvPr id="4" name="Shape 554"/>
            <p:cNvSpPr/>
            <p:nvPr/>
          </p:nvSpPr>
          <p:spPr>
            <a:xfrm>
              <a:off x="908719" y="132472"/>
              <a:ext cx="26537" cy="37494"/>
            </a:xfrm>
            <a:custGeom>
              <a:avLst/>
              <a:gdLst/>
              <a:ahLst/>
              <a:cxnLst/>
              <a:rect l="0" t="0" r="0" b="0"/>
              <a:pathLst>
                <a:path w="26537" h="37494">
                  <a:moveTo>
                    <a:pt x="13014" y="294"/>
                  </a:moveTo>
                  <a:cubicBezTo>
                    <a:pt x="15697" y="587"/>
                    <a:pt x="18269" y="1905"/>
                    <a:pt x="20091" y="4172"/>
                  </a:cubicBezTo>
                  <a:lnTo>
                    <a:pt x="26537" y="9915"/>
                  </a:lnTo>
                  <a:lnTo>
                    <a:pt x="26537" y="37494"/>
                  </a:lnTo>
                  <a:lnTo>
                    <a:pt x="21923" y="34860"/>
                  </a:lnTo>
                  <a:cubicBezTo>
                    <a:pt x="15284" y="29982"/>
                    <a:pt x="9125" y="24203"/>
                    <a:pt x="3645" y="17380"/>
                  </a:cubicBezTo>
                  <a:cubicBezTo>
                    <a:pt x="0" y="12846"/>
                    <a:pt x="724" y="6204"/>
                    <a:pt x="5271" y="2559"/>
                  </a:cubicBezTo>
                  <a:cubicBezTo>
                    <a:pt x="7537" y="730"/>
                    <a:pt x="10331" y="0"/>
                    <a:pt x="13014" y="294"/>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5" name="Shape 555"/>
            <p:cNvSpPr/>
            <p:nvPr/>
          </p:nvSpPr>
          <p:spPr>
            <a:xfrm>
              <a:off x="763812" y="53692"/>
              <a:ext cx="171444" cy="648939"/>
            </a:xfrm>
            <a:custGeom>
              <a:avLst/>
              <a:gdLst/>
              <a:ahLst/>
              <a:cxnLst/>
              <a:rect l="0" t="0" r="0" b="0"/>
              <a:pathLst>
                <a:path w="171444" h="648939">
                  <a:moveTo>
                    <a:pt x="171444" y="0"/>
                  </a:moveTo>
                  <a:lnTo>
                    <a:pt x="171444" y="23984"/>
                  </a:lnTo>
                  <a:lnTo>
                    <a:pt x="166797" y="26532"/>
                  </a:lnTo>
                  <a:cubicBezTo>
                    <a:pt x="159481" y="31168"/>
                    <a:pt x="155574" y="34799"/>
                    <a:pt x="155473" y="34894"/>
                  </a:cubicBezTo>
                  <a:cubicBezTo>
                    <a:pt x="153505" y="36749"/>
                    <a:pt x="150889" y="37815"/>
                    <a:pt x="148184" y="37815"/>
                  </a:cubicBezTo>
                  <a:cubicBezTo>
                    <a:pt x="148184" y="37815"/>
                    <a:pt x="139548" y="38006"/>
                    <a:pt x="131382" y="43187"/>
                  </a:cubicBezTo>
                  <a:cubicBezTo>
                    <a:pt x="120879" y="49830"/>
                    <a:pt x="115557" y="61907"/>
                    <a:pt x="115557" y="79078"/>
                  </a:cubicBezTo>
                  <a:cubicBezTo>
                    <a:pt x="115557" y="107945"/>
                    <a:pt x="120790" y="131567"/>
                    <a:pt x="123622" y="142209"/>
                  </a:cubicBezTo>
                  <a:cubicBezTo>
                    <a:pt x="128168" y="143454"/>
                    <a:pt x="132423" y="145715"/>
                    <a:pt x="136004" y="148877"/>
                  </a:cubicBezTo>
                  <a:cubicBezTo>
                    <a:pt x="140513" y="145029"/>
                    <a:pt x="144437" y="140482"/>
                    <a:pt x="147714" y="135301"/>
                  </a:cubicBezTo>
                  <a:cubicBezTo>
                    <a:pt x="150838" y="130386"/>
                    <a:pt x="157353" y="128912"/>
                    <a:pt x="162268" y="132037"/>
                  </a:cubicBezTo>
                  <a:cubicBezTo>
                    <a:pt x="167195" y="135148"/>
                    <a:pt x="168656" y="141676"/>
                    <a:pt x="165532" y="146591"/>
                  </a:cubicBezTo>
                  <a:cubicBezTo>
                    <a:pt x="159779" y="155671"/>
                    <a:pt x="152514" y="163355"/>
                    <a:pt x="143942" y="169400"/>
                  </a:cubicBezTo>
                  <a:cubicBezTo>
                    <a:pt x="140221" y="172029"/>
                    <a:pt x="135395" y="172804"/>
                    <a:pt x="131013" y="171483"/>
                  </a:cubicBezTo>
                  <a:cubicBezTo>
                    <a:pt x="128016" y="170568"/>
                    <a:pt x="125400" y="168740"/>
                    <a:pt x="123444" y="166187"/>
                  </a:cubicBezTo>
                  <a:cubicBezTo>
                    <a:pt x="121069" y="163101"/>
                    <a:pt x="117335" y="161666"/>
                    <a:pt x="113449" y="162352"/>
                  </a:cubicBezTo>
                  <a:cubicBezTo>
                    <a:pt x="108814" y="163164"/>
                    <a:pt x="105194" y="168016"/>
                    <a:pt x="105194" y="173413"/>
                  </a:cubicBezTo>
                  <a:lnTo>
                    <a:pt x="105194" y="181363"/>
                  </a:lnTo>
                  <a:cubicBezTo>
                    <a:pt x="105194" y="186875"/>
                    <a:pt x="108687" y="191739"/>
                    <a:pt x="113335" y="192692"/>
                  </a:cubicBezTo>
                  <a:cubicBezTo>
                    <a:pt x="114249" y="192882"/>
                    <a:pt x="115176" y="192946"/>
                    <a:pt x="116065" y="192882"/>
                  </a:cubicBezTo>
                  <a:cubicBezTo>
                    <a:pt x="126416" y="192120"/>
                    <a:pt x="136030" y="199651"/>
                    <a:pt x="137935" y="210027"/>
                  </a:cubicBezTo>
                  <a:cubicBezTo>
                    <a:pt x="140973" y="226572"/>
                    <a:pt x="148280" y="241417"/>
                    <a:pt x="158593" y="253510"/>
                  </a:cubicBezTo>
                  <a:lnTo>
                    <a:pt x="171444" y="265173"/>
                  </a:lnTo>
                  <a:lnTo>
                    <a:pt x="171444" y="290829"/>
                  </a:lnTo>
                  <a:lnTo>
                    <a:pt x="167373" y="288945"/>
                  </a:lnTo>
                  <a:lnTo>
                    <a:pt x="167373" y="311373"/>
                  </a:lnTo>
                  <a:lnTo>
                    <a:pt x="171444" y="314934"/>
                  </a:lnTo>
                  <a:lnTo>
                    <a:pt x="171444" y="342960"/>
                  </a:lnTo>
                  <a:lnTo>
                    <a:pt x="146939" y="321521"/>
                  </a:lnTo>
                  <a:lnTo>
                    <a:pt x="128943" y="339517"/>
                  </a:lnTo>
                  <a:lnTo>
                    <a:pt x="171444" y="403280"/>
                  </a:lnTo>
                  <a:lnTo>
                    <a:pt x="171444" y="427976"/>
                  </a:lnTo>
                  <a:lnTo>
                    <a:pt x="164671" y="425738"/>
                  </a:lnTo>
                  <a:cubicBezTo>
                    <a:pt x="160757" y="423387"/>
                    <a:pt x="157359" y="420174"/>
                    <a:pt x="154750" y="416263"/>
                  </a:cubicBezTo>
                  <a:lnTo>
                    <a:pt x="111722" y="351709"/>
                  </a:lnTo>
                  <a:lnTo>
                    <a:pt x="55334" y="373451"/>
                  </a:lnTo>
                  <a:cubicBezTo>
                    <a:pt x="47244" y="376575"/>
                    <a:pt x="40284" y="381579"/>
                    <a:pt x="34874" y="387853"/>
                  </a:cubicBezTo>
                  <a:lnTo>
                    <a:pt x="73520" y="426512"/>
                  </a:lnTo>
                  <a:cubicBezTo>
                    <a:pt x="87262" y="440240"/>
                    <a:pt x="94831" y="458503"/>
                    <a:pt x="94831" y="477934"/>
                  </a:cubicBezTo>
                  <a:lnTo>
                    <a:pt x="94831" y="638398"/>
                  </a:lnTo>
                  <a:cubicBezTo>
                    <a:pt x="94831" y="644228"/>
                    <a:pt x="90107" y="648939"/>
                    <a:pt x="84277" y="648939"/>
                  </a:cubicBezTo>
                  <a:cubicBezTo>
                    <a:pt x="78461" y="648939"/>
                    <a:pt x="73736" y="644228"/>
                    <a:pt x="73736" y="638398"/>
                  </a:cubicBezTo>
                  <a:lnTo>
                    <a:pt x="73736" y="477934"/>
                  </a:lnTo>
                  <a:cubicBezTo>
                    <a:pt x="73736" y="464142"/>
                    <a:pt x="68364" y="451175"/>
                    <a:pt x="58611" y="441421"/>
                  </a:cubicBezTo>
                  <a:lnTo>
                    <a:pt x="24359" y="407169"/>
                  </a:lnTo>
                  <a:cubicBezTo>
                    <a:pt x="22822" y="412427"/>
                    <a:pt x="22098" y="418003"/>
                    <a:pt x="22327" y="423692"/>
                  </a:cubicBezTo>
                  <a:lnTo>
                    <a:pt x="30912" y="637979"/>
                  </a:lnTo>
                  <a:cubicBezTo>
                    <a:pt x="31140" y="643796"/>
                    <a:pt x="26607" y="648698"/>
                    <a:pt x="20790" y="648939"/>
                  </a:cubicBezTo>
                  <a:cubicBezTo>
                    <a:pt x="20650" y="648939"/>
                    <a:pt x="20498" y="648939"/>
                    <a:pt x="20358" y="648939"/>
                  </a:cubicBezTo>
                  <a:cubicBezTo>
                    <a:pt x="14732" y="648939"/>
                    <a:pt x="10058" y="644494"/>
                    <a:pt x="9830" y="638818"/>
                  </a:cubicBezTo>
                  <a:lnTo>
                    <a:pt x="1245" y="424530"/>
                  </a:lnTo>
                  <a:cubicBezTo>
                    <a:pt x="0" y="393415"/>
                    <a:pt x="18682" y="364980"/>
                    <a:pt x="47739" y="353766"/>
                  </a:cubicBezTo>
                  <a:lnTo>
                    <a:pt x="108166" y="330461"/>
                  </a:lnTo>
                  <a:lnTo>
                    <a:pt x="139002" y="299626"/>
                  </a:lnTo>
                  <a:cubicBezTo>
                    <a:pt x="141008" y="297619"/>
                    <a:pt x="143637" y="296591"/>
                    <a:pt x="146279" y="296553"/>
                  </a:cubicBezTo>
                  <a:lnTo>
                    <a:pt x="146279" y="271356"/>
                  </a:lnTo>
                  <a:cubicBezTo>
                    <a:pt x="131686" y="255849"/>
                    <a:pt x="121310" y="236164"/>
                    <a:pt x="117208" y="213977"/>
                  </a:cubicBezTo>
                  <a:cubicBezTo>
                    <a:pt x="117208" y="213964"/>
                    <a:pt x="117196" y="213952"/>
                    <a:pt x="117183" y="213939"/>
                  </a:cubicBezTo>
                  <a:cubicBezTo>
                    <a:pt x="114503" y="214104"/>
                    <a:pt x="111785" y="213901"/>
                    <a:pt x="109106" y="213355"/>
                  </a:cubicBezTo>
                  <a:cubicBezTo>
                    <a:pt x="94615" y="210396"/>
                    <a:pt x="84099" y="196934"/>
                    <a:pt x="84099" y="181363"/>
                  </a:cubicBezTo>
                  <a:lnTo>
                    <a:pt x="84099" y="173413"/>
                  </a:lnTo>
                  <a:cubicBezTo>
                    <a:pt x="84099" y="160396"/>
                    <a:pt x="91415" y="149042"/>
                    <a:pt x="102286" y="143962"/>
                  </a:cubicBezTo>
                  <a:cubicBezTo>
                    <a:pt x="99060" y="130906"/>
                    <a:pt x="94463" y="107386"/>
                    <a:pt x="94463" y="79090"/>
                  </a:cubicBezTo>
                  <a:cubicBezTo>
                    <a:pt x="94463" y="27986"/>
                    <a:pt x="131000" y="18753"/>
                    <a:pt x="143815" y="17089"/>
                  </a:cubicBezTo>
                  <a:cubicBezTo>
                    <a:pt x="146091" y="15203"/>
                    <a:pt x="149654" y="12451"/>
                    <a:pt x="154439" y="9345"/>
                  </a:cubicBezTo>
                  <a:lnTo>
                    <a:pt x="171444"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6" name="Shape 556"/>
            <p:cNvSpPr/>
            <p:nvPr/>
          </p:nvSpPr>
          <p:spPr>
            <a:xfrm>
              <a:off x="935256" y="368627"/>
              <a:ext cx="57925" cy="334005"/>
            </a:xfrm>
            <a:custGeom>
              <a:avLst/>
              <a:gdLst/>
              <a:ahLst/>
              <a:cxnLst/>
              <a:rect l="0" t="0" r="0" b="0"/>
              <a:pathLst>
                <a:path w="57925" h="334005">
                  <a:moveTo>
                    <a:pt x="0" y="0"/>
                  </a:moveTo>
                  <a:lnTo>
                    <a:pt x="57925" y="50675"/>
                  </a:lnTo>
                  <a:lnTo>
                    <a:pt x="57925" y="79618"/>
                  </a:lnTo>
                  <a:lnTo>
                    <a:pt x="47555" y="89987"/>
                  </a:lnTo>
                  <a:lnTo>
                    <a:pt x="46857" y="105964"/>
                  </a:lnTo>
                  <a:lnTo>
                    <a:pt x="57925" y="105964"/>
                  </a:lnTo>
                  <a:lnTo>
                    <a:pt x="57925" y="127059"/>
                  </a:lnTo>
                  <a:lnTo>
                    <a:pt x="45942" y="127059"/>
                  </a:lnTo>
                  <a:lnTo>
                    <a:pt x="37382" y="323921"/>
                  </a:lnTo>
                  <a:cubicBezTo>
                    <a:pt x="37128" y="329586"/>
                    <a:pt x="32468" y="334005"/>
                    <a:pt x="26854" y="334005"/>
                  </a:cubicBezTo>
                  <a:cubicBezTo>
                    <a:pt x="26689" y="334005"/>
                    <a:pt x="26537" y="334005"/>
                    <a:pt x="26384" y="333992"/>
                  </a:cubicBezTo>
                  <a:cubicBezTo>
                    <a:pt x="20555" y="333751"/>
                    <a:pt x="16047" y="328824"/>
                    <a:pt x="16300" y="323007"/>
                  </a:cubicBezTo>
                  <a:lnTo>
                    <a:pt x="25546" y="110688"/>
                  </a:lnTo>
                  <a:cubicBezTo>
                    <a:pt x="20695" y="113647"/>
                    <a:pt x="15119" y="115260"/>
                    <a:pt x="9366" y="115260"/>
                  </a:cubicBezTo>
                  <a:cubicBezTo>
                    <a:pt x="8338" y="115260"/>
                    <a:pt x="7296" y="115210"/>
                    <a:pt x="6255" y="115108"/>
                  </a:cubicBezTo>
                  <a:lnTo>
                    <a:pt x="0" y="113042"/>
                  </a:lnTo>
                  <a:lnTo>
                    <a:pt x="0" y="88346"/>
                  </a:lnTo>
                  <a:lnTo>
                    <a:pt x="857" y="89632"/>
                  </a:lnTo>
                  <a:cubicBezTo>
                    <a:pt x="2559" y="92172"/>
                    <a:pt x="5277" y="93810"/>
                    <a:pt x="8325" y="94115"/>
                  </a:cubicBezTo>
                  <a:cubicBezTo>
                    <a:pt x="11373" y="94420"/>
                    <a:pt x="14357" y="93340"/>
                    <a:pt x="16529" y="91181"/>
                  </a:cubicBezTo>
                  <a:lnTo>
                    <a:pt x="42501" y="65210"/>
                  </a:lnTo>
                  <a:lnTo>
                    <a:pt x="0" y="2802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7" name="Shape 557"/>
            <p:cNvSpPr/>
            <p:nvPr/>
          </p:nvSpPr>
          <p:spPr>
            <a:xfrm>
              <a:off x="935256" y="318865"/>
              <a:ext cx="57925" cy="42097"/>
            </a:xfrm>
            <a:custGeom>
              <a:avLst/>
              <a:gdLst/>
              <a:ahLst/>
              <a:cxnLst/>
              <a:rect l="0" t="0" r="0" b="0"/>
              <a:pathLst>
                <a:path w="57925" h="42097">
                  <a:moveTo>
                    <a:pt x="0" y="0"/>
                  </a:moveTo>
                  <a:lnTo>
                    <a:pt x="4717" y="4281"/>
                  </a:lnTo>
                  <a:cubicBezTo>
                    <a:pt x="11220" y="8821"/>
                    <a:pt x="18316" y="12541"/>
                    <a:pt x="25848" y="15310"/>
                  </a:cubicBezTo>
                  <a:lnTo>
                    <a:pt x="57925" y="21003"/>
                  </a:lnTo>
                  <a:lnTo>
                    <a:pt x="57925" y="42097"/>
                  </a:lnTo>
                  <a:lnTo>
                    <a:pt x="25154" y="37298"/>
                  </a:lnTo>
                  <a:lnTo>
                    <a:pt x="0" y="2565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8" name="Shape 558"/>
            <p:cNvSpPr/>
            <p:nvPr/>
          </p:nvSpPr>
          <p:spPr>
            <a:xfrm>
              <a:off x="935256" y="142386"/>
              <a:ext cx="57925" cy="47223"/>
            </a:xfrm>
            <a:custGeom>
              <a:avLst/>
              <a:gdLst/>
              <a:ahLst/>
              <a:cxnLst/>
              <a:rect l="0" t="0" r="0" b="0"/>
              <a:pathLst>
                <a:path w="57925" h="47223">
                  <a:moveTo>
                    <a:pt x="0" y="0"/>
                  </a:moveTo>
                  <a:lnTo>
                    <a:pt x="12227" y="10894"/>
                  </a:lnTo>
                  <a:cubicBezTo>
                    <a:pt x="19168" y="15328"/>
                    <a:pt x="26722" y="18719"/>
                    <a:pt x="34574" y="21274"/>
                  </a:cubicBezTo>
                  <a:lnTo>
                    <a:pt x="57925" y="26463"/>
                  </a:lnTo>
                  <a:lnTo>
                    <a:pt x="57925" y="47223"/>
                  </a:lnTo>
                  <a:lnTo>
                    <a:pt x="16540" y="37021"/>
                  </a:lnTo>
                  <a:lnTo>
                    <a:pt x="0" y="2758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9" name="Shape 559"/>
            <p:cNvSpPr/>
            <p:nvPr/>
          </p:nvSpPr>
          <p:spPr>
            <a:xfrm>
              <a:off x="935256" y="39336"/>
              <a:ext cx="57925" cy="38340"/>
            </a:xfrm>
            <a:custGeom>
              <a:avLst/>
              <a:gdLst/>
              <a:ahLst/>
              <a:cxnLst/>
              <a:rect l="0" t="0" r="0" b="0"/>
              <a:pathLst>
                <a:path w="57925" h="38340">
                  <a:moveTo>
                    <a:pt x="57360" y="0"/>
                  </a:moveTo>
                  <a:lnTo>
                    <a:pt x="57925" y="16"/>
                  </a:lnTo>
                  <a:lnTo>
                    <a:pt x="57925" y="21155"/>
                  </a:lnTo>
                  <a:lnTo>
                    <a:pt x="27128" y="26498"/>
                  </a:lnTo>
                  <a:cubicBezTo>
                    <a:pt x="20261" y="28555"/>
                    <a:pt x="14146" y="30993"/>
                    <a:pt x="8834" y="33497"/>
                  </a:cubicBezTo>
                  <a:lnTo>
                    <a:pt x="0" y="38340"/>
                  </a:lnTo>
                  <a:lnTo>
                    <a:pt x="0" y="14356"/>
                  </a:lnTo>
                  <a:lnTo>
                    <a:pt x="954" y="13832"/>
                  </a:lnTo>
                  <a:cubicBezTo>
                    <a:pt x="15288" y="7226"/>
                    <a:pt x="34258" y="1251"/>
                    <a:pt x="5736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0" name="Shape 560"/>
            <p:cNvSpPr/>
            <p:nvPr/>
          </p:nvSpPr>
          <p:spPr>
            <a:xfrm>
              <a:off x="993181" y="368622"/>
              <a:ext cx="57931" cy="334010"/>
            </a:xfrm>
            <a:custGeom>
              <a:avLst/>
              <a:gdLst/>
              <a:ahLst/>
              <a:cxnLst/>
              <a:rect l="0" t="0" r="0" b="0"/>
              <a:pathLst>
                <a:path w="57931" h="334010">
                  <a:moveTo>
                    <a:pt x="57931" y="0"/>
                  </a:moveTo>
                  <a:lnTo>
                    <a:pt x="57931" y="28029"/>
                  </a:lnTo>
                  <a:lnTo>
                    <a:pt x="15437" y="65214"/>
                  </a:lnTo>
                  <a:lnTo>
                    <a:pt x="41396" y="91186"/>
                  </a:lnTo>
                  <a:cubicBezTo>
                    <a:pt x="44367" y="94145"/>
                    <a:pt x="47809" y="94297"/>
                    <a:pt x="49600" y="94120"/>
                  </a:cubicBezTo>
                  <a:cubicBezTo>
                    <a:pt x="52648" y="93815"/>
                    <a:pt x="55366" y="92176"/>
                    <a:pt x="57067" y="89637"/>
                  </a:cubicBezTo>
                  <a:lnTo>
                    <a:pt x="57931" y="88341"/>
                  </a:lnTo>
                  <a:lnTo>
                    <a:pt x="57931" y="113047"/>
                  </a:lnTo>
                  <a:lnTo>
                    <a:pt x="51683" y="115113"/>
                  </a:lnTo>
                  <a:cubicBezTo>
                    <a:pt x="50641" y="115214"/>
                    <a:pt x="49600" y="115265"/>
                    <a:pt x="48571" y="115265"/>
                  </a:cubicBezTo>
                  <a:cubicBezTo>
                    <a:pt x="42818" y="115265"/>
                    <a:pt x="37255" y="113652"/>
                    <a:pt x="32391" y="110693"/>
                  </a:cubicBezTo>
                  <a:lnTo>
                    <a:pt x="41637" y="323012"/>
                  </a:lnTo>
                  <a:cubicBezTo>
                    <a:pt x="41891" y="328828"/>
                    <a:pt x="37382" y="333756"/>
                    <a:pt x="31553" y="333997"/>
                  </a:cubicBezTo>
                  <a:cubicBezTo>
                    <a:pt x="31401" y="334010"/>
                    <a:pt x="31248" y="334010"/>
                    <a:pt x="31096" y="334010"/>
                  </a:cubicBezTo>
                  <a:cubicBezTo>
                    <a:pt x="25482" y="334010"/>
                    <a:pt x="20809" y="329590"/>
                    <a:pt x="20568" y="323926"/>
                  </a:cubicBezTo>
                  <a:lnTo>
                    <a:pt x="11995" y="127063"/>
                  </a:lnTo>
                  <a:lnTo>
                    <a:pt x="0" y="127063"/>
                  </a:lnTo>
                  <a:lnTo>
                    <a:pt x="0" y="105969"/>
                  </a:lnTo>
                  <a:lnTo>
                    <a:pt x="11068" y="105969"/>
                  </a:lnTo>
                  <a:lnTo>
                    <a:pt x="10370" y="89992"/>
                  </a:lnTo>
                  <a:lnTo>
                    <a:pt x="6" y="79616"/>
                  </a:lnTo>
                  <a:lnTo>
                    <a:pt x="0" y="79623"/>
                  </a:lnTo>
                  <a:lnTo>
                    <a:pt x="0" y="50680"/>
                  </a:lnTo>
                  <a:lnTo>
                    <a:pt x="6" y="50686"/>
                  </a:lnTo>
                  <a:lnTo>
                    <a:pt x="57931"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1" name="Shape 561"/>
            <p:cNvSpPr/>
            <p:nvPr/>
          </p:nvSpPr>
          <p:spPr>
            <a:xfrm>
              <a:off x="993181" y="319249"/>
              <a:ext cx="57931" cy="41714"/>
            </a:xfrm>
            <a:custGeom>
              <a:avLst/>
              <a:gdLst/>
              <a:ahLst/>
              <a:cxnLst/>
              <a:rect l="0" t="0" r="0" b="0"/>
              <a:pathLst>
                <a:path w="57931" h="41714">
                  <a:moveTo>
                    <a:pt x="57931" y="0"/>
                  </a:moveTo>
                  <a:lnTo>
                    <a:pt x="57931" y="25269"/>
                  </a:lnTo>
                  <a:lnTo>
                    <a:pt x="32772" y="36914"/>
                  </a:lnTo>
                  <a:cubicBezTo>
                    <a:pt x="22355" y="40041"/>
                    <a:pt x="11347" y="41714"/>
                    <a:pt x="6" y="41714"/>
                  </a:cubicBezTo>
                  <a:lnTo>
                    <a:pt x="0" y="41713"/>
                  </a:lnTo>
                  <a:lnTo>
                    <a:pt x="0" y="20618"/>
                  </a:lnTo>
                  <a:lnTo>
                    <a:pt x="6" y="20619"/>
                  </a:lnTo>
                  <a:cubicBezTo>
                    <a:pt x="11224" y="20619"/>
                    <a:pt x="22040" y="18618"/>
                    <a:pt x="32082" y="14925"/>
                  </a:cubicBezTo>
                  <a:lnTo>
                    <a:pt x="57931"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2" name="Shape 562"/>
            <p:cNvSpPr/>
            <p:nvPr/>
          </p:nvSpPr>
          <p:spPr>
            <a:xfrm>
              <a:off x="993181" y="168416"/>
              <a:ext cx="57931" cy="23889"/>
            </a:xfrm>
            <a:custGeom>
              <a:avLst/>
              <a:gdLst/>
              <a:ahLst/>
              <a:cxnLst/>
              <a:rect l="0" t="0" r="0" b="0"/>
              <a:pathLst>
                <a:path w="57931" h="23889">
                  <a:moveTo>
                    <a:pt x="57931" y="0"/>
                  </a:moveTo>
                  <a:lnTo>
                    <a:pt x="57931" y="21257"/>
                  </a:lnTo>
                  <a:lnTo>
                    <a:pt x="47989" y="22427"/>
                  </a:lnTo>
                  <a:cubicBezTo>
                    <a:pt x="35125" y="23528"/>
                    <a:pt x="20179" y="23889"/>
                    <a:pt x="4750" y="22365"/>
                  </a:cubicBezTo>
                  <a:lnTo>
                    <a:pt x="0" y="21194"/>
                  </a:lnTo>
                  <a:lnTo>
                    <a:pt x="0" y="434"/>
                  </a:lnTo>
                  <a:lnTo>
                    <a:pt x="787" y="609"/>
                  </a:lnTo>
                  <a:cubicBezTo>
                    <a:pt x="21125" y="3333"/>
                    <a:pt x="41365" y="2125"/>
                    <a:pt x="56601" y="215"/>
                  </a:cubicBezTo>
                  <a:lnTo>
                    <a:pt x="57931"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3" name="Shape 563"/>
            <p:cNvSpPr/>
            <p:nvPr/>
          </p:nvSpPr>
          <p:spPr>
            <a:xfrm>
              <a:off x="993181" y="39352"/>
              <a:ext cx="57931" cy="27685"/>
            </a:xfrm>
            <a:custGeom>
              <a:avLst/>
              <a:gdLst/>
              <a:ahLst/>
              <a:cxnLst/>
              <a:rect l="0" t="0" r="0" b="0"/>
              <a:pathLst>
                <a:path w="57931" h="27685">
                  <a:moveTo>
                    <a:pt x="0" y="0"/>
                  </a:moveTo>
                  <a:lnTo>
                    <a:pt x="34587" y="957"/>
                  </a:lnTo>
                  <a:lnTo>
                    <a:pt x="57931" y="7493"/>
                  </a:lnTo>
                  <a:lnTo>
                    <a:pt x="57931" y="27685"/>
                  </a:lnTo>
                  <a:lnTo>
                    <a:pt x="57094" y="27294"/>
                  </a:lnTo>
                  <a:cubicBezTo>
                    <a:pt x="40989" y="22019"/>
                    <a:pt x="21996" y="19885"/>
                    <a:pt x="565" y="21041"/>
                  </a:cubicBezTo>
                  <a:lnTo>
                    <a:pt x="0" y="2113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4" name="Shape 564"/>
            <p:cNvSpPr/>
            <p:nvPr/>
          </p:nvSpPr>
          <p:spPr>
            <a:xfrm>
              <a:off x="1051112" y="46844"/>
              <a:ext cx="125133" cy="434825"/>
            </a:xfrm>
            <a:custGeom>
              <a:avLst/>
              <a:gdLst/>
              <a:ahLst/>
              <a:cxnLst/>
              <a:rect l="0" t="0" r="0" b="0"/>
              <a:pathLst>
                <a:path w="125133" h="434825">
                  <a:moveTo>
                    <a:pt x="0" y="0"/>
                  </a:moveTo>
                  <a:lnTo>
                    <a:pt x="21071" y="5899"/>
                  </a:lnTo>
                  <a:cubicBezTo>
                    <a:pt x="34089" y="12197"/>
                    <a:pt x="45245" y="20622"/>
                    <a:pt x="54318" y="31100"/>
                  </a:cubicBezTo>
                  <a:cubicBezTo>
                    <a:pt x="79413" y="60081"/>
                    <a:pt x="87401" y="103464"/>
                    <a:pt x="77508" y="156715"/>
                  </a:cubicBezTo>
                  <a:cubicBezTo>
                    <a:pt x="83591" y="162646"/>
                    <a:pt x="87351" y="171003"/>
                    <a:pt x="87351" y="180134"/>
                  </a:cubicBezTo>
                  <a:lnTo>
                    <a:pt x="87351" y="188211"/>
                  </a:lnTo>
                  <a:cubicBezTo>
                    <a:pt x="87351" y="203782"/>
                    <a:pt x="76822" y="217244"/>
                    <a:pt x="62332" y="220203"/>
                  </a:cubicBezTo>
                  <a:cubicBezTo>
                    <a:pt x="59652" y="220749"/>
                    <a:pt x="56934" y="220952"/>
                    <a:pt x="54254" y="220787"/>
                  </a:cubicBezTo>
                  <a:cubicBezTo>
                    <a:pt x="54242" y="220800"/>
                    <a:pt x="54242" y="220812"/>
                    <a:pt x="54229" y="220825"/>
                  </a:cubicBezTo>
                  <a:cubicBezTo>
                    <a:pt x="50127" y="243012"/>
                    <a:pt x="39751" y="262697"/>
                    <a:pt x="25159" y="278204"/>
                  </a:cubicBezTo>
                  <a:lnTo>
                    <a:pt x="25159" y="303400"/>
                  </a:lnTo>
                  <a:cubicBezTo>
                    <a:pt x="27800" y="303439"/>
                    <a:pt x="30429" y="304467"/>
                    <a:pt x="32436" y="306474"/>
                  </a:cubicBezTo>
                  <a:lnTo>
                    <a:pt x="63271" y="337309"/>
                  </a:lnTo>
                  <a:lnTo>
                    <a:pt x="116992" y="358036"/>
                  </a:lnTo>
                  <a:cubicBezTo>
                    <a:pt x="122428" y="360131"/>
                    <a:pt x="125133" y="366227"/>
                    <a:pt x="123038" y="371663"/>
                  </a:cubicBezTo>
                  <a:cubicBezTo>
                    <a:pt x="121425" y="375854"/>
                    <a:pt x="117424" y="378419"/>
                    <a:pt x="113195" y="378419"/>
                  </a:cubicBezTo>
                  <a:cubicBezTo>
                    <a:pt x="111938" y="378419"/>
                    <a:pt x="110655" y="378191"/>
                    <a:pt x="109398" y="377708"/>
                  </a:cubicBezTo>
                  <a:lnTo>
                    <a:pt x="59728" y="358557"/>
                  </a:lnTo>
                  <a:lnTo>
                    <a:pt x="16688" y="423111"/>
                  </a:lnTo>
                  <a:cubicBezTo>
                    <a:pt x="14078" y="427022"/>
                    <a:pt x="10684" y="430235"/>
                    <a:pt x="6772" y="432586"/>
                  </a:cubicBezTo>
                  <a:lnTo>
                    <a:pt x="0" y="434825"/>
                  </a:lnTo>
                  <a:lnTo>
                    <a:pt x="0" y="410118"/>
                  </a:lnTo>
                  <a:lnTo>
                    <a:pt x="42494" y="346365"/>
                  </a:lnTo>
                  <a:lnTo>
                    <a:pt x="24498" y="328369"/>
                  </a:lnTo>
                  <a:lnTo>
                    <a:pt x="0" y="349806"/>
                  </a:lnTo>
                  <a:lnTo>
                    <a:pt x="0" y="321777"/>
                  </a:lnTo>
                  <a:lnTo>
                    <a:pt x="4064" y="318221"/>
                  </a:lnTo>
                  <a:lnTo>
                    <a:pt x="4064" y="295793"/>
                  </a:lnTo>
                  <a:lnTo>
                    <a:pt x="0" y="297674"/>
                  </a:lnTo>
                  <a:lnTo>
                    <a:pt x="0" y="272405"/>
                  </a:lnTo>
                  <a:lnTo>
                    <a:pt x="1576" y="271495"/>
                  </a:lnTo>
                  <a:cubicBezTo>
                    <a:pt x="17812" y="257973"/>
                    <a:pt x="29451" y="238935"/>
                    <a:pt x="33503" y="216875"/>
                  </a:cubicBezTo>
                  <a:cubicBezTo>
                    <a:pt x="35408" y="206499"/>
                    <a:pt x="45034" y="198968"/>
                    <a:pt x="55372" y="199730"/>
                  </a:cubicBezTo>
                  <a:cubicBezTo>
                    <a:pt x="56261" y="199794"/>
                    <a:pt x="57175" y="199730"/>
                    <a:pt x="58103" y="199540"/>
                  </a:cubicBezTo>
                  <a:cubicBezTo>
                    <a:pt x="62751" y="198587"/>
                    <a:pt x="66243" y="193723"/>
                    <a:pt x="66243" y="188211"/>
                  </a:cubicBezTo>
                  <a:lnTo>
                    <a:pt x="66243" y="180134"/>
                  </a:lnTo>
                  <a:cubicBezTo>
                    <a:pt x="66243" y="174851"/>
                    <a:pt x="62687" y="170152"/>
                    <a:pt x="57963" y="169212"/>
                  </a:cubicBezTo>
                  <a:cubicBezTo>
                    <a:pt x="56388" y="168907"/>
                    <a:pt x="52769" y="169047"/>
                    <a:pt x="49454" y="169835"/>
                  </a:cubicBezTo>
                  <a:cubicBezTo>
                    <a:pt x="40970" y="171828"/>
                    <a:pt x="32385" y="167422"/>
                    <a:pt x="29020" y="159357"/>
                  </a:cubicBezTo>
                  <a:lnTo>
                    <a:pt x="20803" y="139621"/>
                  </a:lnTo>
                  <a:cubicBezTo>
                    <a:pt x="17253" y="140339"/>
                    <a:pt x="12783" y="141158"/>
                    <a:pt x="7592" y="141935"/>
                  </a:cubicBezTo>
                  <a:lnTo>
                    <a:pt x="0" y="142828"/>
                  </a:lnTo>
                  <a:lnTo>
                    <a:pt x="0" y="121571"/>
                  </a:lnTo>
                  <a:lnTo>
                    <a:pt x="17158" y="118798"/>
                  </a:lnTo>
                  <a:cubicBezTo>
                    <a:pt x="21661" y="117896"/>
                    <a:pt x="24299" y="117222"/>
                    <a:pt x="24460" y="117180"/>
                  </a:cubicBezTo>
                  <a:cubicBezTo>
                    <a:pt x="29553" y="115847"/>
                    <a:pt x="34849" y="118476"/>
                    <a:pt x="36881" y="123327"/>
                  </a:cubicBezTo>
                  <a:lnTo>
                    <a:pt x="47447" y="148714"/>
                  </a:lnTo>
                  <a:cubicBezTo>
                    <a:pt x="50940" y="148105"/>
                    <a:pt x="54458" y="147876"/>
                    <a:pt x="57620" y="148016"/>
                  </a:cubicBezTo>
                  <a:cubicBezTo>
                    <a:pt x="64986" y="103566"/>
                    <a:pt x="58395" y="68031"/>
                    <a:pt x="38367" y="44905"/>
                  </a:cubicBezTo>
                  <a:cubicBezTo>
                    <a:pt x="33426" y="39199"/>
                    <a:pt x="27652" y="34242"/>
                    <a:pt x="21099" y="30052"/>
                  </a:cubicBezTo>
                  <a:lnTo>
                    <a:pt x="0" y="2019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5" name="Shape 565"/>
            <p:cNvSpPr/>
            <p:nvPr/>
          </p:nvSpPr>
          <p:spPr>
            <a:xfrm>
              <a:off x="1058094" y="489910"/>
              <a:ext cx="100724" cy="269088"/>
            </a:xfrm>
            <a:custGeom>
              <a:avLst/>
              <a:gdLst/>
              <a:ahLst/>
              <a:cxnLst/>
              <a:rect l="0" t="0" r="0" b="0"/>
              <a:pathLst>
                <a:path w="100724" h="269088">
                  <a:moveTo>
                    <a:pt x="44361" y="0"/>
                  </a:moveTo>
                  <a:lnTo>
                    <a:pt x="100724" y="0"/>
                  </a:lnTo>
                  <a:lnTo>
                    <a:pt x="100724" y="21095"/>
                  </a:lnTo>
                  <a:lnTo>
                    <a:pt x="44361" y="21095"/>
                  </a:lnTo>
                  <a:cubicBezTo>
                    <a:pt x="31521" y="21095"/>
                    <a:pt x="21082" y="31534"/>
                    <a:pt x="21082" y="44361"/>
                  </a:cubicBezTo>
                  <a:lnTo>
                    <a:pt x="21082" y="75679"/>
                  </a:lnTo>
                  <a:cubicBezTo>
                    <a:pt x="21082" y="93777"/>
                    <a:pt x="38214" y="111735"/>
                    <a:pt x="67627" y="125146"/>
                  </a:cubicBezTo>
                  <a:lnTo>
                    <a:pt x="67627" y="123266"/>
                  </a:lnTo>
                  <a:cubicBezTo>
                    <a:pt x="67627" y="117450"/>
                    <a:pt x="72352" y="112725"/>
                    <a:pt x="78181" y="112725"/>
                  </a:cubicBezTo>
                  <a:lnTo>
                    <a:pt x="100724" y="112725"/>
                  </a:lnTo>
                  <a:lnTo>
                    <a:pt x="100724" y="133820"/>
                  </a:lnTo>
                  <a:lnTo>
                    <a:pt x="88722" y="133820"/>
                  </a:lnTo>
                  <a:lnTo>
                    <a:pt x="88722" y="157086"/>
                  </a:lnTo>
                  <a:cubicBezTo>
                    <a:pt x="88722" y="163703"/>
                    <a:pt x="94107" y="169088"/>
                    <a:pt x="100724" y="169088"/>
                  </a:cubicBezTo>
                  <a:lnTo>
                    <a:pt x="100724" y="190182"/>
                  </a:lnTo>
                  <a:cubicBezTo>
                    <a:pt x="82474" y="190182"/>
                    <a:pt x="67627" y="175336"/>
                    <a:pt x="67627" y="157086"/>
                  </a:cubicBezTo>
                  <a:lnTo>
                    <a:pt x="67627" y="148069"/>
                  </a:lnTo>
                  <a:cubicBezTo>
                    <a:pt x="53937" y="142583"/>
                    <a:pt x="42113" y="136220"/>
                    <a:pt x="32360" y="129134"/>
                  </a:cubicBezTo>
                  <a:lnTo>
                    <a:pt x="32360" y="225869"/>
                  </a:lnTo>
                  <a:cubicBezTo>
                    <a:pt x="32360" y="238074"/>
                    <a:pt x="42291" y="247993"/>
                    <a:pt x="54483" y="247993"/>
                  </a:cubicBezTo>
                  <a:lnTo>
                    <a:pt x="100724" y="247993"/>
                  </a:lnTo>
                  <a:lnTo>
                    <a:pt x="100724" y="269088"/>
                  </a:lnTo>
                  <a:lnTo>
                    <a:pt x="54483" y="269088"/>
                  </a:lnTo>
                  <a:cubicBezTo>
                    <a:pt x="30658" y="269088"/>
                    <a:pt x="11265" y="249707"/>
                    <a:pt x="11265" y="225869"/>
                  </a:cubicBezTo>
                  <a:lnTo>
                    <a:pt x="11265" y="108560"/>
                  </a:lnTo>
                  <a:cubicBezTo>
                    <a:pt x="3886" y="98311"/>
                    <a:pt x="0" y="87224"/>
                    <a:pt x="0" y="75679"/>
                  </a:cubicBezTo>
                  <a:lnTo>
                    <a:pt x="0" y="44361"/>
                  </a:lnTo>
                  <a:cubicBezTo>
                    <a:pt x="0" y="19901"/>
                    <a:pt x="19901" y="0"/>
                    <a:pt x="4436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6" name="Shape 24282"/>
            <p:cNvSpPr/>
            <p:nvPr/>
          </p:nvSpPr>
          <p:spPr>
            <a:xfrm>
              <a:off x="1158818" y="737903"/>
              <a:ext cx="78911" cy="21095"/>
            </a:xfrm>
            <a:custGeom>
              <a:avLst/>
              <a:gdLst/>
              <a:ahLst/>
              <a:cxnLst/>
              <a:rect l="0" t="0" r="0" b="0"/>
              <a:pathLst>
                <a:path w="78911" h="21095">
                  <a:moveTo>
                    <a:pt x="0" y="0"/>
                  </a:moveTo>
                  <a:lnTo>
                    <a:pt x="78911" y="0"/>
                  </a:lnTo>
                  <a:lnTo>
                    <a:pt x="78911" y="21095"/>
                  </a:lnTo>
                  <a:lnTo>
                    <a:pt x="0" y="21095"/>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7" name="Shape 567"/>
            <p:cNvSpPr/>
            <p:nvPr/>
          </p:nvSpPr>
          <p:spPr>
            <a:xfrm>
              <a:off x="1158818" y="602635"/>
              <a:ext cx="78911" cy="77457"/>
            </a:xfrm>
            <a:custGeom>
              <a:avLst/>
              <a:gdLst/>
              <a:ahLst/>
              <a:cxnLst/>
              <a:rect l="0" t="0" r="0" b="0"/>
              <a:pathLst>
                <a:path w="78911" h="77457">
                  <a:moveTo>
                    <a:pt x="0" y="0"/>
                  </a:moveTo>
                  <a:lnTo>
                    <a:pt x="22543" y="0"/>
                  </a:lnTo>
                  <a:cubicBezTo>
                    <a:pt x="28372" y="0"/>
                    <a:pt x="33096" y="4724"/>
                    <a:pt x="33096" y="10541"/>
                  </a:cubicBezTo>
                  <a:lnTo>
                    <a:pt x="33096" y="30683"/>
                  </a:lnTo>
                  <a:cubicBezTo>
                    <a:pt x="47904" y="32753"/>
                    <a:pt x="63271" y="33820"/>
                    <a:pt x="78905" y="33820"/>
                  </a:cubicBezTo>
                  <a:lnTo>
                    <a:pt x="78911" y="33820"/>
                  </a:lnTo>
                  <a:lnTo>
                    <a:pt x="78911" y="54915"/>
                  </a:lnTo>
                  <a:lnTo>
                    <a:pt x="78905" y="54915"/>
                  </a:lnTo>
                  <a:cubicBezTo>
                    <a:pt x="63017" y="54915"/>
                    <a:pt x="47371" y="53873"/>
                    <a:pt x="32233" y="51854"/>
                  </a:cubicBezTo>
                  <a:cubicBezTo>
                    <a:pt x="28829" y="66497"/>
                    <a:pt x="15672" y="77457"/>
                    <a:pt x="0" y="77457"/>
                  </a:cubicBezTo>
                  <a:lnTo>
                    <a:pt x="0" y="56363"/>
                  </a:lnTo>
                  <a:cubicBezTo>
                    <a:pt x="6617" y="56363"/>
                    <a:pt x="12001" y="50978"/>
                    <a:pt x="12001" y="44361"/>
                  </a:cubicBezTo>
                  <a:lnTo>
                    <a:pt x="12001" y="21095"/>
                  </a:lnTo>
                  <a:lnTo>
                    <a:pt x="0" y="2109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8" name="Shape 568"/>
            <p:cNvSpPr/>
            <p:nvPr/>
          </p:nvSpPr>
          <p:spPr>
            <a:xfrm>
              <a:off x="1158818" y="433548"/>
              <a:ext cx="78911" cy="77457"/>
            </a:xfrm>
            <a:custGeom>
              <a:avLst/>
              <a:gdLst/>
              <a:ahLst/>
              <a:cxnLst/>
              <a:rect l="0" t="0" r="0" b="0"/>
              <a:pathLst>
                <a:path w="78911" h="77457">
                  <a:moveTo>
                    <a:pt x="45085" y="0"/>
                  </a:moveTo>
                  <a:lnTo>
                    <a:pt x="78911" y="0"/>
                  </a:lnTo>
                  <a:lnTo>
                    <a:pt x="78911" y="21082"/>
                  </a:lnTo>
                  <a:lnTo>
                    <a:pt x="45085" y="21082"/>
                  </a:lnTo>
                  <a:cubicBezTo>
                    <a:pt x="38481" y="21082"/>
                    <a:pt x="33096" y="26467"/>
                    <a:pt x="33096" y="33083"/>
                  </a:cubicBezTo>
                  <a:lnTo>
                    <a:pt x="33096" y="56363"/>
                  </a:lnTo>
                  <a:lnTo>
                    <a:pt x="78911" y="56363"/>
                  </a:lnTo>
                  <a:lnTo>
                    <a:pt x="78911" y="77457"/>
                  </a:lnTo>
                  <a:lnTo>
                    <a:pt x="0" y="77457"/>
                  </a:lnTo>
                  <a:lnTo>
                    <a:pt x="0" y="56363"/>
                  </a:lnTo>
                  <a:lnTo>
                    <a:pt x="12001" y="56363"/>
                  </a:lnTo>
                  <a:lnTo>
                    <a:pt x="12001" y="33083"/>
                  </a:lnTo>
                  <a:cubicBezTo>
                    <a:pt x="12001" y="14846"/>
                    <a:pt x="26848" y="0"/>
                    <a:pt x="450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19" name="Shape 24283"/>
            <p:cNvSpPr/>
            <p:nvPr/>
          </p:nvSpPr>
          <p:spPr>
            <a:xfrm>
              <a:off x="1237729" y="737903"/>
              <a:ext cx="78905" cy="21095"/>
            </a:xfrm>
            <a:custGeom>
              <a:avLst/>
              <a:gdLst/>
              <a:ahLst/>
              <a:cxnLst/>
              <a:rect l="0" t="0" r="0" b="0"/>
              <a:pathLst>
                <a:path w="78905" h="21095">
                  <a:moveTo>
                    <a:pt x="0" y="0"/>
                  </a:moveTo>
                  <a:lnTo>
                    <a:pt x="78905" y="0"/>
                  </a:lnTo>
                  <a:lnTo>
                    <a:pt x="78905" y="21095"/>
                  </a:lnTo>
                  <a:lnTo>
                    <a:pt x="0" y="21095"/>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0" name="Shape 570"/>
            <p:cNvSpPr/>
            <p:nvPr/>
          </p:nvSpPr>
          <p:spPr>
            <a:xfrm>
              <a:off x="1237729" y="636074"/>
              <a:ext cx="21990" cy="21476"/>
            </a:xfrm>
            <a:custGeom>
              <a:avLst/>
              <a:gdLst/>
              <a:ahLst/>
              <a:cxnLst/>
              <a:rect l="0" t="0" r="0" b="0"/>
              <a:pathLst>
                <a:path w="21990" h="21476">
                  <a:moveTo>
                    <a:pt x="10928" y="203"/>
                  </a:moveTo>
                  <a:cubicBezTo>
                    <a:pt x="16796" y="0"/>
                    <a:pt x="21622" y="4585"/>
                    <a:pt x="21812" y="10414"/>
                  </a:cubicBezTo>
                  <a:cubicBezTo>
                    <a:pt x="21990" y="16231"/>
                    <a:pt x="17431" y="21107"/>
                    <a:pt x="11601" y="21285"/>
                  </a:cubicBezTo>
                  <a:lnTo>
                    <a:pt x="0" y="21476"/>
                  </a:lnTo>
                  <a:lnTo>
                    <a:pt x="0" y="381"/>
                  </a:lnTo>
                  <a:lnTo>
                    <a:pt x="10928" y="203"/>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1" name="Shape 571"/>
            <p:cNvSpPr/>
            <p:nvPr/>
          </p:nvSpPr>
          <p:spPr>
            <a:xfrm>
              <a:off x="1283545" y="602635"/>
              <a:ext cx="33090" cy="77457"/>
            </a:xfrm>
            <a:custGeom>
              <a:avLst/>
              <a:gdLst/>
              <a:ahLst/>
              <a:cxnLst/>
              <a:rect l="0" t="0" r="0" b="0"/>
              <a:pathLst>
                <a:path w="33090" h="77457">
                  <a:moveTo>
                    <a:pt x="10541" y="0"/>
                  </a:moveTo>
                  <a:lnTo>
                    <a:pt x="33090" y="0"/>
                  </a:lnTo>
                  <a:lnTo>
                    <a:pt x="33090" y="21095"/>
                  </a:lnTo>
                  <a:lnTo>
                    <a:pt x="21095" y="21095"/>
                  </a:lnTo>
                  <a:lnTo>
                    <a:pt x="21095" y="44361"/>
                  </a:lnTo>
                  <a:cubicBezTo>
                    <a:pt x="21095" y="47669"/>
                    <a:pt x="22441" y="50670"/>
                    <a:pt x="24614" y="52843"/>
                  </a:cubicBezTo>
                  <a:lnTo>
                    <a:pt x="33090" y="56360"/>
                  </a:lnTo>
                  <a:lnTo>
                    <a:pt x="33090" y="77456"/>
                  </a:lnTo>
                  <a:lnTo>
                    <a:pt x="33084" y="77457"/>
                  </a:lnTo>
                  <a:cubicBezTo>
                    <a:pt x="14846" y="77457"/>
                    <a:pt x="0" y="62611"/>
                    <a:pt x="0" y="44361"/>
                  </a:cubicBezTo>
                  <a:lnTo>
                    <a:pt x="0" y="10541"/>
                  </a:lnTo>
                  <a:cubicBezTo>
                    <a:pt x="0" y="4724"/>
                    <a:pt x="4724" y="0"/>
                    <a:pt x="1054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2" name="Shape 572"/>
            <p:cNvSpPr/>
            <p:nvPr/>
          </p:nvSpPr>
          <p:spPr>
            <a:xfrm>
              <a:off x="1237729" y="433548"/>
              <a:ext cx="78905" cy="77457"/>
            </a:xfrm>
            <a:custGeom>
              <a:avLst/>
              <a:gdLst/>
              <a:ahLst/>
              <a:cxnLst/>
              <a:rect l="0" t="0" r="0" b="0"/>
              <a:pathLst>
                <a:path w="78905" h="77457">
                  <a:moveTo>
                    <a:pt x="0" y="0"/>
                  </a:moveTo>
                  <a:lnTo>
                    <a:pt x="33814" y="0"/>
                  </a:lnTo>
                  <a:cubicBezTo>
                    <a:pt x="52064" y="0"/>
                    <a:pt x="66910" y="14846"/>
                    <a:pt x="66910" y="33083"/>
                  </a:cubicBezTo>
                  <a:lnTo>
                    <a:pt x="66910" y="56363"/>
                  </a:lnTo>
                  <a:lnTo>
                    <a:pt x="78905" y="56363"/>
                  </a:lnTo>
                  <a:lnTo>
                    <a:pt x="78905" y="77457"/>
                  </a:lnTo>
                  <a:lnTo>
                    <a:pt x="0" y="77457"/>
                  </a:lnTo>
                  <a:lnTo>
                    <a:pt x="0" y="56363"/>
                  </a:lnTo>
                  <a:lnTo>
                    <a:pt x="45815" y="56363"/>
                  </a:lnTo>
                  <a:lnTo>
                    <a:pt x="45815" y="33083"/>
                  </a:lnTo>
                  <a:cubicBezTo>
                    <a:pt x="45815" y="26467"/>
                    <a:pt x="40430" y="21082"/>
                    <a:pt x="33814" y="21082"/>
                  </a:cubicBezTo>
                  <a:lnTo>
                    <a:pt x="0" y="2108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sp>
          <p:nvSpPr>
            <p:cNvPr id="23" name="Shape 573"/>
            <p:cNvSpPr/>
            <p:nvPr/>
          </p:nvSpPr>
          <p:spPr>
            <a:xfrm>
              <a:off x="1316634" y="489910"/>
              <a:ext cx="100730" cy="269088"/>
            </a:xfrm>
            <a:custGeom>
              <a:avLst/>
              <a:gdLst/>
              <a:ahLst/>
              <a:cxnLst/>
              <a:rect l="0" t="0" r="0" b="0"/>
              <a:pathLst>
                <a:path w="100730" h="269088">
                  <a:moveTo>
                    <a:pt x="0" y="0"/>
                  </a:moveTo>
                  <a:lnTo>
                    <a:pt x="56369" y="0"/>
                  </a:lnTo>
                  <a:cubicBezTo>
                    <a:pt x="80829" y="0"/>
                    <a:pt x="100730" y="19901"/>
                    <a:pt x="100730" y="44361"/>
                  </a:cubicBezTo>
                  <a:lnTo>
                    <a:pt x="100730" y="75679"/>
                  </a:lnTo>
                  <a:cubicBezTo>
                    <a:pt x="100730" y="87224"/>
                    <a:pt x="96844" y="98298"/>
                    <a:pt x="89452" y="108560"/>
                  </a:cubicBezTo>
                  <a:lnTo>
                    <a:pt x="89452" y="225869"/>
                  </a:lnTo>
                  <a:cubicBezTo>
                    <a:pt x="89452" y="249707"/>
                    <a:pt x="70072" y="269088"/>
                    <a:pt x="46247" y="269088"/>
                  </a:cubicBezTo>
                  <a:lnTo>
                    <a:pt x="0" y="269088"/>
                  </a:lnTo>
                  <a:lnTo>
                    <a:pt x="0" y="247993"/>
                  </a:lnTo>
                  <a:lnTo>
                    <a:pt x="46234" y="247993"/>
                  </a:lnTo>
                  <a:cubicBezTo>
                    <a:pt x="58439" y="247993"/>
                    <a:pt x="68358" y="238074"/>
                    <a:pt x="68358" y="225869"/>
                  </a:cubicBezTo>
                  <a:lnTo>
                    <a:pt x="68358" y="129134"/>
                  </a:lnTo>
                  <a:cubicBezTo>
                    <a:pt x="58604" y="136220"/>
                    <a:pt x="46780" y="142596"/>
                    <a:pt x="33090" y="148069"/>
                  </a:cubicBezTo>
                  <a:lnTo>
                    <a:pt x="33090" y="157086"/>
                  </a:lnTo>
                  <a:cubicBezTo>
                    <a:pt x="33090" y="170774"/>
                    <a:pt x="24739" y="182547"/>
                    <a:pt x="12864" y="187578"/>
                  </a:cubicBezTo>
                  <a:lnTo>
                    <a:pt x="0" y="190181"/>
                  </a:lnTo>
                  <a:lnTo>
                    <a:pt x="0" y="169085"/>
                  </a:lnTo>
                  <a:lnTo>
                    <a:pt x="6" y="169088"/>
                  </a:lnTo>
                  <a:cubicBezTo>
                    <a:pt x="6623" y="169088"/>
                    <a:pt x="11995" y="163703"/>
                    <a:pt x="11995" y="157086"/>
                  </a:cubicBezTo>
                  <a:lnTo>
                    <a:pt x="11995" y="133820"/>
                  </a:lnTo>
                  <a:lnTo>
                    <a:pt x="0" y="133820"/>
                  </a:lnTo>
                  <a:lnTo>
                    <a:pt x="0" y="112725"/>
                  </a:lnTo>
                  <a:lnTo>
                    <a:pt x="22549" y="112725"/>
                  </a:lnTo>
                  <a:cubicBezTo>
                    <a:pt x="28366" y="112725"/>
                    <a:pt x="33090" y="117450"/>
                    <a:pt x="33090" y="123266"/>
                  </a:cubicBezTo>
                  <a:lnTo>
                    <a:pt x="33090" y="125146"/>
                  </a:lnTo>
                  <a:cubicBezTo>
                    <a:pt x="62503" y="111735"/>
                    <a:pt x="79635" y="93777"/>
                    <a:pt x="79635" y="75679"/>
                  </a:cubicBezTo>
                  <a:lnTo>
                    <a:pt x="79635" y="44361"/>
                  </a:lnTo>
                  <a:cubicBezTo>
                    <a:pt x="79635" y="31534"/>
                    <a:pt x="69196" y="21095"/>
                    <a:pt x="56369" y="21095"/>
                  </a:cubicBezTo>
                  <a:lnTo>
                    <a:pt x="0" y="2109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ru-RU"/>
            </a:p>
          </p:txBody>
        </p:sp>
      </p:grpSp>
      <p:grpSp>
        <p:nvGrpSpPr>
          <p:cNvPr id="31" name="Group 20803"/>
          <p:cNvGrpSpPr/>
          <p:nvPr/>
        </p:nvGrpSpPr>
        <p:grpSpPr>
          <a:xfrm>
            <a:off x="564203" y="1146810"/>
            <a:ext cx="11128443" cy="5711190"/>
            <a:chOff x="0" y="0"/>
            <a:chExt cx="7462597" cy="5711288"/>
          </a:xfrm>
        </p:grpSpPr>
        <p:sp>
          <p:nvSpPr>
            <p:cNvPr id="32" name="Shape 546"/>
            <p:cNvSpPr/>
            <p:nvPr/>
          </p:nvSpPr>
          <p:spPr>
            <a:xfrm>
              <a:off x="0" y="192693"/>
              <a:ext cx="7462597" cy="5518595"/>
            </a:xfrm>
            <a:custGeom>
              <a:avLst/>
              <a:gdLst/>
              <a:ahLst/>
              <a:cxnLst/>
              <a:rect l="0" t="0" r="0" b="0"/>
              <a:pathLst>
                <a:path w="7462597" h="5518595">
                  <a:moveTo>
                    <a:pt x="152400" y="0"/>
                  </a:moveTo>
                  <a:cubicBezTo>
                    <a:pt x="152400" y="0"/>
                    <a:pt x="0" y="0"/>
                    <a:pt x="0" y="152400"/>
                  </a:cubicBezTo>
                  <a:lnTo>
                    <a:pt x="0" y="5366195"/>
                  </a:lnTo>
                  <a:cubicBezTo>
                    <a:pt x="0" y="5366195"/>
                    <a:pt x="0" y="5518595"/>
                    <a:pt x="152400" y="5518595"/>
                  </a:cubicBezTo>
                  <a:lnTo>
                    <a:pt x="7310197" y="5518595"/>
                  </a:lnTo>
                  <a:cubicBezTo>
                    <a:pt x="7310197" y="5518595"/>
                    <a:pt x="7462597" y="5518595"/>
                    <a:pt x="7462597" y="5366195"/>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33" name="Shape 550"/>
            <p:cNvSpPr/>
            <p:nvPr/>
          </p:nvSpPr>
          <p:spPr>
            <a:xfrm>
              <a:off x="1613652" y="0"/>
              <a:ext cx="4235298" cy="359994"/>
            </a:xfrm>
            <a:custGeom>
              <a:avLst/>
              <a:gdLst/>
              <a:ahLst/>
              <a:cxnLst/>
              <a:rect l="0" t="0" r="0" b="0"/>
              <a:pathLst>
                <a:path w="4235298" h="359994">
                  <a:moveTo>
                    <a:pt x="179997" y="0"/>
                  </a:moveTo>
                  <a:cubicBezTo>
                    <a:pt x="182144" y="0"/>
                    <a:pt x="184226" y="241"/>
                    <a:pt x="186347" y="318"/>
                  </a:cubicBezTo>
                  <a:lnTo>
                    <a:pt x="186347" y="0"/>
                  </a:lnTo>
                  <a:lnTo>
                    <a:pt x="4048951" y="0"/>
                  </a:lnTo>
                  <a:lnTo>
                    <a:pt x="4048951" y="318"/>
                  </a:lnTo>
                  <a:cubicBezTo>
                    <a:pt x="4051071" y="241"/>
                    <a:pt x="4053154" y="0"/>
                    <a:pt x="4055301" y="0"/>
                  </a:cubicBezTo>
                  <a:cubicBezTo>
                    <a:pt x="4154704" y="0"/>
                    <a:pt x="4235298" y="80582"/>
                    <a:pt x="4235298" y="179997"/>
                  </a:cubicBezTo>
                  <a:cubicBezTo>
                    <a:pt x="4235298" y="279413"/>
                    <a:pt x="4154704" y="359994"/>
                    <a:pt x="4055301" y="359994"/>
                  </a:cubicBezTo>
                  <a:cubicBezTo>
                    <a:pt x="4053154" y="359994"/>
                    <a:pt x="4051071" y="359753"/>
                    <a:pt x="4048951" y="359677"/>
                  </a:cubicBezTo>
                  <a:lnTo>
                    <a:pt x="4048951" y="359994"/>
                  </a:lnTo>
                  <a:lnTo>
                    <a:pt x="186347" y="359994"/>
                  </a:lnTo>
                  <a:lnTo>
                    <a:pt x="186347" y="359677"/>
                  </a:lnTo>
                  <a:cubicBezTo>
                    <a:pt x="184226" y="359753"/>
                    <a:pt x="182144" y="359994"/>
                    <a:pt x="179997" y="359994"/>
                  </a:cubicBezTo>
                  <a:cubicBezTo>
                    <a:pt x="80582" y="359994"/>
                    <a:pt x="0" y="279413"/>
                    <a:pt x="0" y="179997"/>
                  </a:cubicBezTo>
                  <a:cubicBezTo>
                    <a:pt x="0" y="80582"/>
                    <a:pt x="80582" y="0"/>
                    <a:pt x="179997" y="0"/>
                  </a:cubicBezTo>
                  <a:close/>
                </a:path>
              </a:pathLst>
            </a:custGeom>
            <a:ln w="0" cap="flat">
              <a:miter lim="127000"/>
            </a:ln>
          </p:spPr>
          <p:style>
            <a:lnRef idx="0">
              <a:srgbClr val="000000">
                <a:alpha val="0"/>
              </a:srgbClr>
            </a:lnRef>
            <a:fillRef idx="1">
              <a:srgbClr val="03679C"/>
            </a:fillRef>
            <a:effectRef idx="0">
              <a:scrgbClr r="0" g="0" b="0"/>
            </a:effectRef>
            <a:fontRef idx="none"/>
          </p:style>
          <p:txBody>
            <a:bodyPr/>
            <a:lstStyle/>
            <a:p>
              <a:r>
                <a:rPr lang="ru-RU" altLang="ru-RU" b="1" dirty="0" smtClean="0">
                  <a:solidFill>
                    <a:srgbClr val="FFFEFD"/>
                  </a:solidFill>
                  <a:latin typeface="Arial" panose="020B0604020202020204" pitchFamily="34" charset="0"/>
                  <a:ea typeface="Century Gothic" panose="020B0502020202020204" pitchFamily="34" charset="0"/>
                  <a:cs typeface="Century Gothic" panose="020B0502020202020204" pitchFamily="34" charset="0"/>
                </a:rPr>
                <a:t>           Гражданский </a:t>
              </a:r>
              <a:r>
                <a:rPr lang="ru-RU" altLang="ru-RU" b="1" dirty="0">
                  <a:solidFill>
                    <a:srgbClr val="FFFEFD"/>
                  </a:solidFill>
                  <a:latin typeface="Arial" panose="020B0604020202020204" pitchFamily="34" charset="0"/>
                  <a:ea typeface="Century Gothic" panose="020B0502020202020204" pitchFamily="34" charset="0"/>
                  <a:cs typeface="Century Gothic" panose="020B0502020202020204" pitchFamily="34" charset="0"/>
                </a:rPr>
                <a:t>служащий имеет право:</a:t>
              </a:r>
              <a:endParaRPr lang="ru-RU" dirty="0"/>
            </a:p>
          </p:txBody>
        </p:sp>
      </p:grpSp>
      <p:sp>
        <p:nvSpPr>
          <p:cNvPr id="35" name="Прямоугольник 34"/>
          <p:cNvSpPr/>
          <p:nvPr/>
        </p:nvSpPr>
        <p:spPr>
          <a:xfrm>
            <a:off x="749808" y="1572601"/>
            <a:ext cx="11442192" cy="5262979"/>
          </a:xfrm>
          <a:prstGeom prst="rect">
            <a:avLst/>
          </a:prstGeom>
        </p:spPr>
        <p:txBody>
          <a:bodyPr wrap="square">
            <a:spAutoFit/>
          </a:bodyPr>
          <a:lstStyle/>
          <a:p>
            <a:pPr lvl="0" eaLnBrk="0" fontAlgn="base" hangingPunct="0">
              <a:spcBef>
                <a:spcPct val="0"/>
              </a:spcBef>
              <a:spcAft>
                <a:spcPct val="0"/>
              </a:spcAft>
              <a:buFontTx/>
              <a:buChar char="•"/>
            </a:pPr>
            <a:r>
              <a:rPr lang="ru-RU" altLang="ru-RU" sz="1600" dirty="0" smtClean="0">
                <a:solidFill>
                  <a:srgbClr val="181717"/>
                </a:solidFill>
                <a:latin typeface="Arial" panose="020B0604020202020204" pitchFamily="34" charset="0"/>
                <a:ea typeface="Calibri" panose="020F0502020204030204" pitchFamily="34" charset="0"/>
              </a:rPr>
              <a:t>ознакомление с должностным регламентом и иными документами</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smtClean="0">
                <a:solidFill>
                  <a:srgbClr val="181717"/>
                </a:solidFill>
                <a:latin typeface="Arial" panose="020B0604020202020204" pitchFamily="34" charset="0"/>
                <a:ea typeface="Calibri" panose="020F0502020204030204" pitchFamily="34" charset="0"/>
              </a:rPr>
              <a:t>на обеспечение организационно-технических условий</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smtClean="0">
                <a:solidFill>
                  <a:srgbClr val="181717"/>
                </a:solidFill>
                <a:latin typeface="Arial" panose="020B0604020202020204" pitchFamily="34" charset="0"/>
                <a:ea typeface="Calibri" panose="020F0502020204030204" pitchFamily="34" charset="0"/>
              </a:rPr>
              <a:t>отдых, оплату труда</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smtClean="0">
                <a:solidFill>
                  <a:srgbClr val="181717"/>
                </a:solidFill>
                <a:latin typeface="Arial" panose="020B0604020202020204" pitchFamily="34" charset="0"/>
                <a:ea typeface="Calibri" panose="020F0502020204030204" pitchFamily="34" charset="0"/>
              </a:rPr>
              <a:t>доступ к служебной информации в установленном порядке, внесение предложений о совершенствовании деятельности государственного органа</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smtClean="0">
                <a:solidFill>
                  <a:srgbClr val="181717"/>
                </a:solidFill>
                <a:latin typeface="Arial" panose="020B0604020202020204" pitchFamily="34" charset="0"/>
                <a:ea typeface="Calibri" panose="020F0502020204030204" pitchFamily="34" charset="0"/>
              </a:rPr>
              <a:t>доступ в установленном порядке в связи с исполнением должностных обязанностей в государственные органы, органы местного самоуправления, общественные объединения и иные организации</a:t>
            </a:r>
          </a:p>
          <a:p>
            <a:pPr lvl="0" eaLnBrk="0" fontAlgn="base" hangingPunct="0">
              <a:spcBef>
                <a:spcPct val="0"/>
              </a:spcBef>
              <a:spcAft>
                <a:spcPct val="0"/>
              </a:spcAft>
              <a:buFontTx/>
              <a:buChar char="•"/>
            </a:pPr>
            <a:r>
              <a:rPr lang="ru-RU" altLang="ru-RU" sz="1600" dirty="0" smtClean="0">
                <a:solidFill>
                  <a:srgbClr val="181717"/>
                </a:solidFill>
                <a:latin typeface="Arial" panose="020B0604020202020204" pitchFamily="34" charset="0"/>
                <a:ea typeface="Calibri" panose="020F0502020204030204" pitchFamily="34" charset="0"/>
              </a:rPr>
              <a:t>ознакомление </a:t>
            </a:r>
            <a:r>
              <a:rPr lang="ru-RU" altLang="ru-RU" sz="1600" dirty="0">
                <a:solidFill>
                  <a:srgbClr val="181717"/>
                </a:solidFill>
                <a:latin typeface="Arial" panose="020B0604020202020204" pitchFamily="34" charset="0"/>
                <a:ea typeface="Calibri" panose="020F0502020204030204" pitchFamily="34" charset="0"/>
              </a:rPr>
              <a:t>с отзывами о своей служебной деятельности и другими документами, а также на приобщение к личному делу своих письменных объяснений и других документов</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защиту сведений о гражданском служащем</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должностной рост на конкурсной основе</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профессиональное развитие</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членство в профессиональном союзе</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рассмотрение индивидуальных служебных споров</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проведение по его заявлению служебной проверки</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защиту своих прав и законных интересов на гражданской службе</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медицинское страхование</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государственную защиту своих жизни и здоровья, жизни и здоровья членов своей семьи, имущества</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государственное пенсионное обеспечение</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ru-RU" altLang="ru-RU" sz="1600" dirty="0">
                <a:solidFill>
                  <a:srgbClr val="181717"/>
                </a:solidFill>
                <a:latin typeface="Arial" panose="020B0604020202020204" pitchFamily="34" charset="0"/>
                <a:ea typeface="Calibri" panose="020F0502020204030204" pitchFamily="34" charset="0"/>
              </a:rPr>
              <a:t>иную оплачиваемую деятельность с предварительного уведомления представителя нанимателя, если это не повлечет конфликт интересов</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p:txBody>
      </p:sp>
      <p:sp>
        <p:nvSpPr>
          <p:cNvPr id="25" name="Номер слайда 24"/>
          <p:cNvSpPr>
            <a:spLocks noGrp="1"/>
          </p:cNvSpPr>
          <p:nvPr>
            <p:ph type="sldNum" sz="quarter" idx="12"/>
          </p:nvPr>
        </p:nvSpPr>
        <p:spPr>
          <a:xfrm>
            <a:off x="10918970" y="6446763"/>
            <a:ext cx="434830" cy="274712"/>
          </a:xfrm>
        </p:spPr>
        <p:txBody>
          <a:bodyPr/>
          <a:lstStyle/>
          <a:p>
            <a:fld id="{9D3197B4-9225-4703-91FB-A4593262BF03}" type="slidenum">
              <a:rPr lang="ru-RU" sz="1600" smtClean="0">
                <a:solidFill>
                  <a:schemeClr val="tx1">
                    <a:lumMod val="95000"/>
                    <a:lumOff val="5000"/>
                  </a:schemeClr>
                </a:solidFill>
              </a:rPr>
              <a:t>8</a:t>
            </a:fld>
            <a:endParaRPr lang="ru-RU" sz="1600" dirty="0">
              <a:solidFill>
                <a:schemeClr val="tx1">
                  <a:lumMod val="95000"/>
                  <a:lumOff val="5000"/>
                </a:schemeClr>
              </a:solidFill>
            </a:endParaRPr>
          </a:p>
        </p:txBody>
      </p:sp>
      <p:grpSp>
        <p:nvGrpSpPr>
          <p:cNvPr id="30" name="Group 23722"/>
          <p:cNvGrpSpPr/>
          <p:nvPr/>
        </p:nvGrpSpPr>
        <p:grpSpPr>
          <a:xfrm>
            <a:off x="11418324" y="6446763"/>
            <a:ext cx="790265" cy="304083"/>
            <a:chOff x="0" y="0"/>
            <a:chExt cx="540006" cy="240970"/>
          </a:xfrm>
        </p:grpSpPr>
        <p:sp>
          <p:nvSpPr>
            <p:cNvPr id="34"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36"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291122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677"/>
          <p:cNvGrpSpPr/>
          <p:nvPr/>
        </p:nvGrpSpPr>
        <p:grpSpPr>
          <a:xfrm>
            <a:off x="151481" y="-331304"/>
            <a:ext cx="12040519" cy="7189304"/>
            <a:chOff x="0" y="9144"/>
            <a:chExt cx="7845284" cy="7711441"/>
          </a:xfrm>
        </p:grpSpPr>
        <p:pic>
          <p:nvPicPr>
            <p:cNvPr id="3" name="Picture 23588"/>
            <p:cNvPicPr/>
            <p:nvPr/>
          </p:nvPicPr>
          <p:blipFill>
            <a:blip r:embed="rId2" cstate="email">
              <a:extLst>
                <a:ext uri="{28A0092B-C50C-407E-A947-70E740481C1C}">
                  <a14:useLocalDpi xmlns:a14="http://schemas.microsoft.com/office/drawing/2010/main"/>
                </a:ext>
              </a:extLst>
            </a:blip>
            <a:stretch>
              <a:fillRect/>
            </a:stretch>
          </p:blipFill>
          <p:spPr>
            <a:xfrm>
              <a:off x="450835" y="9144"/>
              <a:ext cx="7394449" cy="7711441"/>
            </a:xfrm>
            <a:prstGeom prst="rect">
              <a:avLst/>
            </a:prstGeom>
          </p:spPr>
        </p:pic>
        <p:sp>
          <p:nvSpPr>
            <p:cNvPr id="4" name="Shape 625"/>
            <p:cNvSpPr/>
            <p:nvPr/>
          </p:nvSpPr>
          <p:spPr>
            <a:xfrm>
              <a:off x="0" y="732702"/>
              <a:ext cx="7462597" cy="4654601"/>
            </a:xfrm>
            <a:custGeom>
              <a:avLst/>
              <a:gdLst/>
              <a:ahLst/>
              <a:cxnLst/>
              <a:rect l="0" t="0" r="0" b="0"/>
              <a:pathLst>
                <a:path w="7462597" h="4654601">
                  <a:moveTo>
                    <a:pt x="152400" y="0"/>
                  </a:moveTo>
                  <a:cubicBezTo>
                    <a:pt x="152400" y="0"/>
                    <a:pt x="0" y="0"/>
                    <a:pt x="0" y="152400"/>
                  </a:cubicBezTo>
                  <a:lnTo>
                    <a:pt x="0" y="4502201"/>
                  </a:lnTo>
                  <a:cubicBezTo>
                    <a:pt x="0" y="4502201"/>
                    <a:pt x="0" y="4654601"/>
                    <a:pt x="152400" y="4654601"/>
                  </a:cubicBezTo>
                  <a:lnTo>
                    <a:pt x="7310197" y="4654601"/>
                  </a:lnTo>
                  <a:cubicBezTo>
                    <a:pt x="7310197" y="4654601"/>
                    <a:pt x="7462597" y="4654601"/>
                    <a:pt x="7462597" y="4502201"/>
                  </a:cubicBezTo>
                  <a:lnTo>
                    <a:pt x="7462597" y="152400"/>
                  </a:lnTo>
                  <a:cubicBezTo>
                    <a:pt x="7462597" y="152400"/>
                    <a:pt x="7462597" y="0"/>
                    <a:pt x="7310197"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sp>
          <p:nvSpPr>
            <p:cNvPr id="5" name="Shape 629"/>
            <p:cNvSpPr/>
            <p:nvPr/>
          </p:nvSpPr>
          <p:spPr>
            <a:xfrm>
              <a:off x="1118648" y="541364"/>
              <a:ext cx="5225301" cy="359994"/>
            </a:xfrm>
            <a:custGeom>
              <a:avLst/>
              <a:gdLst/>
              <a:ahLst/>
              <a:cxnLst/>
              <a:rect l="0" t="0" r="0" b="0"/>
              <a:pathLst>
                <a:path w="5225301" h="359994">
                  <a:moveTo>
                    <a:pt x="179997" y="0"/>
                  </a:moveTo>
                  <a:cubicBezTo>
                    <a:pt x="182144" y="0"/>
                    <a:pt x="184226" y="241"/>
                    <a:pt x="186347" y="318"/>
                  </a:cubicBezTo>
                  <a:lnTo>
                    <a:pt x="186347" y="0"/>
                  </a:lnTo>
                  <a:lnTo>
                    <a:pt x="5038954" y="0"/>
                  </a:lnTo>
                  <a:lnTo>
                    <a:pt x="5038954" y="318"/>
                  </a:lnTo>
                  <a:cubicBezTo>
                    <a:pt x="5041075" y="241"/>
                    <a:pt x="5043158" y="0"/>
                    <a:pt x="5045304" y="0"/>
                  </a:cubicBezTo>
                  <a:cubicBezTo>
                    <a:pt x="5144707" y="0"/>
                    <a:pt x="5225301" y="80582"/>
                    <a:pt x="5225301" y="179997"/>
                  </a:cubicBezTo>
                  <a:cubicBezTo>
                    <a:pt x="5225301" y="279413"/>
                    <a:pt x="5144707" y="359994"/>
                    <a:pt x="5045304" y="359994"/>
                  </a:cubicBezTo>
                  <a:cubicBezTo>
                    <a:pt x="5043158" y="359994"/>
                    <a:pt x="5041075" y="359753"/>
                    <a:pt x="5038954" y="359677"/>
                  </a:cubicBezTo>
                  <a:lnTo>
                    <a:pt x="5038954" y="359994"/>
                  </a:lnTo>
                  <a:lnTo>
                    <a:pt x="186347" y="359994"/>
                  </a:lnTo>
                  <a:lnTo>
                    <a:pt x="186347" y="359677"/>
                  </a:lnTo>
                  <a:cubicBezTo>
                    <a:pt x="184226" y="359753"/>
                    <a:pt x="182144" y="359994"/>
                    <a:pt x="179997" y="359994"/>
                  </a:cubicBezTo>
                  <a:cubicBezTo>
                    <a:pt x="80594" y="359994"/>
                    <a:pt x="0" y="279413"/>
                    <a:pt x="0" y="179997"/>
                  </a:cubicBezTo>
                  <a:cubicBezTo>
                    <a:pt x="0" y="80582"/>
                    <a:pt x="80594" y="0"/>
                    <a:pt x="179997" y="0"/>
                  </a:cubicBezTo>
                  <a:close/>
                </a:path>
              </a:pathLst>
            </a:custGeom>
            <a:ln w="0" cap="flat">
              <a:miter lim="127000"/>
            </a:ln>
          </p:spPr>
          <p:style>
            <a:lnRef idx="0">
              <a:srgbClr val="000000">
                <a:alpha val="0"/>
              </a:srgbClr>
            </a:lnRef>
            <a:fillRef idx="1">
              <a:srgbClr val="03679C"/>
            </a:fillRef>
            <a:effectRef idx="0">
              <a:scrgbClr r="0" g="0" b="0"/>
            </a:effectRef>
            <a:fontRef idx="none"/>
          </p:style>
          <p:txBody>
            <a:bodyPr/>
            <a:lstStyle/>
            <a:p>
              <a:r>
                <a:rPr lang="ru-RU" sz="2000" b="1" dirty="0" smtClean="0">
                  <a:solidFill>
                    <a:srgbClr val="FFFEFD"/>
                  </a:solidFill>
                  <a:latin typeface="Century Gothic" panose="020B0502020202020204" pitchFamily="34" charset="0"/>
                  <a:ea typeface="Century Gothic" panose="020B0502020202020204" pitchFamily="34" charset="0"/>
                  <a:cs typeface="Century Gothic" panose="020B0502020202020204" pitchFamily="34" charset="0"/>
                </a:rPr>
                <a:t>                Основные обязанности гражданского служащего:</a:t>
              </a:r>
              <a:endParaRPr lang="ru-RU" sz="2000" b="1" dirty="0" smtClean="0">
                <a:solidFill>
                  <a:srgbClr val="000000"/>
                </a:solidFill>
                <a:effectLst/>
                <a:latin typeface="Calibri" panose="020F0502020204030204" pitchFamily="34" charset="0"/>
                <a:ea typeface="Calibri" panose="020F0502020204030204" pitchFamily="34" charset="0"/>
              </a:endParaRPr>
            </a:p>
            <a:p>
              <a:endParaRPr lang="ru-RU" dirty="0"/>
            </a:p>
          </p:txBody>
        </p:sp>
        <p:sp>
          <p:nvSpPr>
            <p:cNvPr id="6" name="Shape 630"/>
            <p:cNvSpPr/>
            <p:nvPr/>
          </p:nvSpPr>
          <p:spPr>
            <a:xfrm>
              <a:off x="68824" y="5581904"/>
              <a:ext cx="7324954" cy="1605394"/>
            </a:xfrm>
            <a:custGeom>
              <a:avLst/>
              <a:gdLst/>
              <a:ahLst/>
              <a:cxnLst/>
              <a:rect l="0" t="0" r="0" b="0"/>
              <a:pathLst>
                <a:path w="7324954" h="1605394">
                  <a:moveTo>
                    <a:pt x="152400" y="0"/>
                  </a:moveTo>
                  <a:lnTo>
                    <a:pt x="7172554" y="0"/>
                  </a:lnTo>
                  <a:cubicBezTo>
                    <a:pt x="7324954" y="0"/>
                    <a:pt x="7324954" y="152400"/>
                    <a:pt x="7324954" y="152400"/>
                  </a:cubicBezTo>
                  <a:lnTo>
                    <a:pt x="7324954" y="1452994"/>
                  </a:lnTo>
                  <a:cubicBezTo>
                    <a:pt x="7324954" y="1605394"/>
                    <a:pt x="7172554" y="1605394"/>
                    <a:pt x="7172554" y="1605394"/>
                  </a:cubicBezTo>
                  <a:lnTo>
                    <a:pt x="152400" y="1605394"/>
                  </a:lnTo>
                  <a:cubicBezTo>
                    <a:pt x="0" y="1605394"/>
                    <a:pt x="0" y="1452994"/>
                    <a:pt x="0" y="1452994"/>
                  </a:cubicBezTo>
                  <a:lnTo>
                    <a:pt x="0" y="152400"/>
                  </a:lnTo>
                  <a:cubicBezTo>
                    <a:pt x="0" y="0"/>
                    <a:pt x="152400" y="0"/>
                    <a:pt x="152400" y="0"/>
                  </a:cubicBezTo>
                  <a:close/>
                </a:path>
              </a:pathLst>
            </a:custGeom>
            <a:ln w="0" cap="flat">
              <a:miter lim="127000"/>
            </a:ln>
          </p:spPr>
          <p:style>
            <a:lnRef idx="0">
              <a:srgbClr val="000000">
                <a:alpha val="0"/>
              </a:srgbClr>
            </a:lnRef>
            <a:fillRef idx="1">
              <a:srgbClr val="E9B939"/>
            </a:fillRef>
            <a:effectRef idx="0">
              <a:scrgbClr r="0" g="0" b="0"/>
            </a:effectRef>
            <a:fontRef idx="none"/>
          </p:style>
          <p:txBody>
            <a:bodyPr/>
            <a:lstStyle/>
            <a:p>
              <a:endParaRPr lang="ru-RU"/>
            </a:p>
          </p:txBody>
        </p:sp>
        <p:sp>
          <p:nvSpPr>
            <p:cNvPr id="7" name="Shape 631"/>
            <p:cNvSpPr/>
            <p:nvPr/>
          </p:nvSpPr>
          <p:spPr>
            <a:xfrm>
              <a:off x="68824" y="5581904"/>
              <a:ext cx="7324954" cy="1605394"/>
            </a:xfrm>
            <a:custGeom>
              <a:avLst/>
              <a:gdLst/>
              <a:ahLst/>
              <a:cxnLst/>
              <a:rect l="0" t="0" r="0" b="0"/>
              <a:pathLst>
                <a:path w="7324954" h="1605394">
                  <a:moveTo>
                    <a:pt x="152400" y="0"/>
                  </a:moveTo>
                  <a:cubicBezTo>
                    <a:pt x="152400" y="0"/>
                    <a:pt x="0" y="0"/>
                    <a:pt x="0" y="152400"/>
                  </a:cubicBezTo>
                  <a:lnTo>
                    <a:pt x="0" y="1452994"/>
                  </a:lnTo>
                  <a:cubicBezTo>
                    <a:pt x="0" y="1452994"/>
                    <a:pt x="0" y="1605394"/>
                    <a:pt x="152400" y="1605394"/>
                  </a:cubicBezTo>
                  <a:lnTo>
                    <a:pt x="7172554" y="1605394"/>
                  </a:lnTo>
                  <a:cubicBezTo>
                    <a:pt x="7172554" y="1605394"/>
                    <a:pt x="7324954" y="1605394"/>
                    <a:pt x="7324954" y="1452994"/>
                  </a:cubicBezTo>
                  <a:lnTo>
                    <a:pt x="7324954" y="152400"/>
                  </a:lnTo>
                  <a:cubicBezTo>
                    <a:pt x="7324954" y="152400"/>
                    <a:pt x="7324954" y="0"/>
                    <a:pt x="7172554" y="0"/>
                  </a:cubicBezTo>
                  <a:lnTo>
                    <a:pt x="152400" y="0"/>
                  </a:lnTo>
                  <a:close/>
                </a:path>
              </a:pathLst>
            </a:custGeom>
            <a:ln w="25400" cap="flat">
              <a:miter lim="100000"/>
            </a:ln>
          </p:spPr>
          <p:style>
            <a:lnRef idx="1">
              <a:srgbClr val="F7A945"/>
            </a:lnRef>
            <a:fillRef idx="0">
              <a:srgbClr val="000000">
                <a:alpha val="0"/>
              </a:srgbClr>
            </a:fillRef>
            <a:effectRef idx="0">
              <a:scrgbClr r="0" g="0" b="0"/>
            </a:effectRef>
            <a:fontRef idx="none"/>
          </p:style>
          <p:txBody>
            <a:bodyPr/>
            <a:lstStyle/>
            <a:p>
              <a:endParaRPr lang="ru-RU"/>
            </a:p>
          </p:txBody>
        </p:sp>
      </p:grpSp>
      <p:sp>
        <p:nvSpPr>
          <p:cNvPr id="13" name="Rectangle 8"/>
          <p:cNvSpPr>
            <a:spLocks noChangeArrowheads="1"/>
          </p:cNvSpPr>
          <p:nvPr/>
        </p:nvSpPr>
        <p:spPr bwMode="auto">
          <a:xfrm>
            <a:off x="217904" y="472872"/>
            <a:ext cx="1159555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соблюдать Конституцию РФ и действующее законодательство, обеспечивать их исполнение</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исполнять должностные обязанности в соответствии с должностным регламентом</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исполнять поручения соответствующих руководителей, данные в пределах их полномочий</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соблюдать при исполнении должностных обязанностей права и законные интересы граждан и организаций</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поддерживать уровень квалификации</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соблюдать служебный распорядок государственного органа</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не разглашать сведения, составляющие государственную тайну и иную охраняемую законом тайну, служебную информацию</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беречь государственное имущество</a:t>
            </a:r>
            <a:endParaRPr kumimoji="0" lang="ru-RU" altLang="ru-RU" sz="17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rgbClr val="FFC000"/>
              </a:buClr>
              <a:buSzTx/>
              <a:buFont typeface="Arial" panose="020B0604020202020204" pitchFamily="34" charset="0"/>
              <a:buChar char="•"/>
              <a:tabLst/>
            </a:pPr>
            <a:r>
              <a:rPr kumimoji="0" lang="ru-RU" altLang="ru-RU" sz="1700" b="0" i="0" u="none" strike="noStrike" cap="none" normalizeH="0" baseline="0" dirty="0" smtClean="0">
                <a:ln>
                  <a:noFill/>
                </a:ln>
                <a:solidFill>
                  <a:srgbClr val="181717"/>
                </a:solidFill>
                <a:effectLst/>
                <a:ea typeface="Calibri" panose="020F0502020204030204" pitchFamily="34" charset="0"/>
              </a:rPr>
              <a:t>представлять сведения о себе и членах своей семьи</a:t>
            </a:r>
          </a:p>
          <a:p>
            <a:pPr marL="285750" lvl="0" indent="-285750">
              <a:buClr>
                <a:srgbClr val="FFC000"/>
              </a:buClr>
              <a:buFont typeface="Arial" panose="020B0604020202020204" pitchFamily="34" charset="0"/>
              <a:buChar char="•"/>
            </a:pPr>
            <a:r>
              <a:rPr lang="ru-RU" altLang="ru-RU" sz="1700" dirty="0">
                <a:solidFill>
                  <a:srgbClr val="181717"/>
                </a:solidFill>
                <a:ea typeface="Calibri" panose="020F0502020204030204" pitchFamily="34" charset="0"/>
              </a:rPr>
              <a:t>сообщать о выходе из гражданства РФ или о приобретении гражданства другого государства</a:t>
            </a:r>
            <a:endParaRPr lang="ru-RU" altLang="ru-RU" sz="1700" dirty="0"/>
          </a:p>
          <a:p>
            <a:pPr marL="285750" lvl="0" indent="-285750">
              <a:buClr>
                <a:srgbClr val="FFC000"/>
              </a:buClr>
              <a:buFont typeface="Arial" panose="020B0604020202020204" pitchFamily="34" charset="0"/>
              <a:buChar char="•"/>
            </a:pPr>
            <a:r>
              <a:rPr lang="ru-RU" altLang="ru-RU" sz="1700" dirty="0">
                <a:solidFill>
                  <a:srgbClr val="181717"/>
                </a:solidFill>
                <a:ea typeface="Calibri" panose="020F0502020204030204" pitchFamily="34" charset="0"/>
              </a:rPr>
              <a:t>соблюдать ограничения, выполнять обязательства и требования к служебному поведению, не нарушать запреты</a:t>
            </a:r>
            <a:endParaRPr lang="ru-RU" altLang="ru-RU" sz="1700" dirty="0"/>
          </a:p>
          <a:p>
            <a:pPr marL="285750" lvl="0" indent="-285750">
              <a:buClr>
                <a:srgbClr val="FFC000"/>
              </a:buClr>
              <a:buFont typeface="Arial" panose="020B0604020202020204" pitchFamily="34" charset="0"/>
              <a:buChar char="•"/>
            </a:pPr>
            <a:r>
              <a:rPr lang="ru-RU" altLang="ru-RU" sz="1700" dirty="0">
                <a:solidFill>
                  <a:srgbClr val="181717"/>
                </a:solidFill>
                <a:ea typeface="Calibri" panose="020F0502020204030204" pitchFamily="34" charset="0"/>
              </a:rPr>
              <a:t>сообщать представителю нанимателя о личной заинтересованности, принимать меры по предотвращению конфликта </a:t>
            </a:r>
            <a:r>
              <a:rPr lang="ru-RU" altLang="ru-RU" sz="1700" dirty="0" smtClean="0">
                <a:solidFill>
                  <a:srgbClr val="181717"/>
                </a:solidFill>
                <a:ea typeface="Calibri" panose="020F0502020204030204" pitchFamily="34" charset="0"/>
              </a:rPr>
              <a:t>интересов</a:t>
            </a:r>
          </a:p>
          <a:p>
            <a:pPr marL="285750" lvl="0" indent="-285750">
              <a:buClr>
                <a:srgbClr val="FFC000"/>
              </a:buClr>
              <a:buFont typeface="Arial" panose="020B0604020202020204" pitchFamily="34" charset="0"/>
              <a:buChar char="•"/>
            </a:pPr>
            <a:r>
              <a:rPr lang="ru-RU" altLang="ru-RU" sz="1700" dirty="0" smtClean="0">
                <a:solidFill>
                  <a:srgbClr val="181717"/>
                </a:solidFill>
                <a:ea typeface="Calibri" panose="020F0502020204030204" pitchFamily="34" charset="0"/>
              </a:rPr>
              <a:t>указывать </a:t>
            </a:r>
            <a:r>
              <a:rPr lang="ru-RU" altLang="ru-RU" sz="1700" dirty="0">
                <a:solidFill>
                  <a:srgbClr val="181717"/>
                </a:solidFill>
                <a:ea typeface="Calibri" panose="020F0502020204030204" pitchFamily="34" charset="0"/>
              </a:rPr>
              <a:t>стоимостные показатели в соответствии с действующим законодательством</a:t>
            </a:r>
            <a:r>
              <a:rPr lang="ru-RU" altLang="ru-RU" sz="1700" dirty="0"/>
              <a:t> </a:t>
            </a:r>
            <a:endParaRPr kumimoji="0" lang="ru-RU" altLang="ru-RU" sz="1700" b="0" i="0" u="none" strike="noStrike" cap="none" normalizeH="0" baseline="0" dirty="0" smtClean="0">
              <a:ln>
                <a:noFill/>
              </a:ln>
              <a:solidFill>
                <a:schemeClr val="tx1"/>
              </a:solidFill>
              <a:effectLst/>
            </a:endParaRPr>
          </a:p>
        </p:txBody>
      </p:sp>
      <p:grpSp>
        <p:nvGrpSpPr>
          <p:cNvPr id="14" name="Group 23750"/>
          <p:cNvGrpSpPr/>
          <p:nvPr/>
        </p:nvGrpSpPr>
        <p:grpSpPr>
          <a:xfrm>
            <a:off x="508815" y="4366950"/>
            <a:ext cx="714166" cy="1952710"/>
            <a:chOff x="9395" y="-1118107"/>
            <a:chExt cx="936437" cy="3952494"/>
          </a:xfrm>
        </p:grpSpPr>
        <p:sp>
          <p:nvSpPr>
            <p:cNvPr id="15" name="Rectangle 643"/>
            <p:cNvSpPr/>
            <p:nvPr/>
          </p:nvSpPr>
          <p:spPr>
            <a:xfrm>
              <a:off x="9395" y="-1118107"/>
              <a:ext cx="936437" cy="3952494"/>
            </a:xfrm>
            <a:prstGeom prst="rect">
              <a:avLst/>
            </a:prstGeom>
            <a:ln>
              <a:noFill/>
            </a:ln>
          </p:spPr>
          <p:txBody>
            <a:bodyPr vert="horz" lIns="0" tIns="0" rIns="0" bIns="0" rtlCol="0">
              <a:noAutofit/>
            </a:bodyPr>
            <a:lstStyle/>
            <a:p>
              <a:pPr>
                <a:lnSpc>
                  <a:spcPct val="107000"/>
                </a:lnSpc>
                <a:spcAft>
                  <a:spcPts val="800"/>
                </a:spcAft>
              </a:pPr>
              <a:r>
                <a:rPr lang="ru-RU" sz="15000" dirty="0">
                  <a:solidFill>
                    <a:srgbClr val="A72A44"/>
                  </a:solidFill>
                  <a:effectLst/>
                  <a:latin typeface="Times New Roman" panose="02020603050405020304" pitchFamily="18" charset="0"/>
                  <a:ea typeface="Times New Roman" panose="02020603050405020304" pitchFamily="18" charset="0"/>
                </a:rPr>
                <a:t>!</a:t>
              </a:r>
              <a:endParaRPr lang="ru-RU" sz="15000" dirty="0">
                <a:solidFill>
                  <a:srgbClr val="000000"/>
                </a:solidFill>
                <a:effectLst/>
                <a:latin typeface="Calibri" panose="020F0502020204030204" pitchFamily="34" charset="0"/>
                <a:ea typeface="Calibri" panose="020F0502020204030204" pitchFamily="34" charset="0"/>
              </a:endParaRPr>
            </a:p>
          </p:txBody>
        </p:sp>
      </p:grpSp>
      <p:sp>
        <p:nvSpPr>
          <p:cNvPr id="17" name="Прямоугольник 16"/>
          <p:cNvSpPr/>
          <p:nvPr/>
        </p:nvSpPr>
        <p:spPr>
          <a:xfrm>
            <a:off x="588031" y="4810560"/>
            <a:ext cx="10813704" cy="1940147"/>
          </a:xfrm>
          <a:prstGeom prst="rect">
            <a:avLst/>
          </a:prstGeom>
        </p:spPr>
        <p:txBody>
          <a:bodyPr wrap="square">
            <a:spAutoFit/>
          </a:bodyPr>
          <a:lstStyle/>
          <a:p>
            <a:pPr marL="644525" indent="-6350">
              <a:lnSpc>
                <a:spcPct val="94000"/>
              </a:lnSpc>
              <a:spcAft>
                <a:spcPts val="1005"/>
              </a:spcAft>
            </a:pPr>
            <a:r>
              <a:rPr lang="ru-RU" sz="1600" dirty="0">
                <a:solidFill>
                  <a:srgbClr val="181717"/>
                </a:solidFill>
                <a:latin typeface="Calibri" panose="020F0502020204030204" pitchFamily="34" charset="0"/>
                <a:ea typeface="Calibri" panose="020F0502020204030204" pitchFamily="34" charset="0"/>
              </a:rPr>
              <a:t>Гражданский служащий не вправе исполнять данное ему неправомерное поручение. В случае исполнения неправомерного поручения несет дисциплинарную, гражданско-правовую, административную или уголовную ответственность</a:t>
            </a:r>
            <a:r>
              <a:rPr lang="ru-RU" sz="1600" dirty="0" smtClean="0">
                <a:solidFill>
                  <a:srgbClr val="181717"/>
                </a:solidFill>
                <a:latin typeface="Calibri" panose="020F0502020204030204" pitchFamily="34" charset="0"/>
                <a:ea typeface="Calibri" panose="020F0502020204030204" pitchFamily="34" charset="0"/>
              </a:rPr>
              <a:t>.</a:t>
            </a:r>
          </a:p>
          <a:p>
            <a:pPr marL="644525" indent="-6350">
              <a:lnSpc>
                <a:spcPct val="94000"/>
              </a:lnSpc>
              <a:spcAft>
                <a:spcPts val="1005"/>
              </a:spcAft>
            </a:pPr>
            <a:r>
              <a:rPr lang="ru-RU" sz="1600" dirty="0" smtClean="0">
                <a:solidFill>
                  <a:srgbClr val="181717"/>
                </a:solidFill>
                <a:latin typeface="Calibri" panose="020F0502020204030204" pitchFamily="34" charset="0"/>
                <a:ea typeface="Calibri" panose="020F0502020204030204" pitchFamily="34" charset="0"/>
              </a:rPr>
              <a:t>Г</a:t>
            </a:r>
            <a:r>
              <a:rPr lang="ru-RU" sz="1600" dirty="0"/>
              <a:t>ражданский служащий, замещающий должность гражданской службы категории «руководители» высшей группы, не может представлять интересы гражданских служащих в выборном профсоюзном органе данного государственного органа.</a:t>
            </a:r>
            <a:endParaRPr lang="ru-RU" sz="1600" dirty="0" smtClean="0">
              <a:solidFill>
                <a:srgbClr val="181717"/>
              </a:solidFill>
              <a:latin typeface="Calibri" panose="020F0502020204030204" pitchFamily="34" charset="0"/>
              <a:ea typeface="Calibri" panose="020F0502020204030204" pitchFamily="34" charset="0"/>
            </a:endParaRPr>
          </a:p>
          <a:p>
            <a:pPr marL="644525" indent="-6350">
              <a:lnSpc>
                <a:spcPct val="94000"/>
              </a:lnSpc>
              <a:spcAft>
                <a:spcPts val="1005"/>
              </a:spcAft>
            </a:pPr>
            <a:endParaRPr lang="ru-RU" sz="1400" dirty="0">
              <a:solidFill>
                <a:srgbClr val="000000"/>
              </a:solidFill>
              <a:effectLst/>
              <a:latin typeface="Calibri" panose="020F0502020204030204" pitchFamily="34" charset="0"/>
              <a:ea typeface="Calibri" panose="020F0502020204030204" pitchFamily="34" charset="0"/>
            </a:endParaRPr>
          </a:p>
        </p:txBody>
      </p:sp>
      <p:sp>
        <p:nvSpPr>
          <p:cNvPr id="9" name="Номер слайда 8"/>
          <p:cNvSpPr>
            <a:spLocks noGrp="1"/>
          </p:cNvSpPr>
          <p:nvPr>
            <p:ph type="sldNum" sz="quarter" idx="12"/>
          </p:nvPr>
        </p:nvSpPr>
        <p:spPr>
          <a:xfrm>
            <a:off x="10948624" y="6446763"/>
            <a:ext cx="501770" cy="360653"/>
          </a:xfrm>
        </p:spPr>
        <p:txBody>
          <a:bodyPr/>
          <a:lstStyle/>
          <a:p>
            <a:fld id="{9D3197B4-9225-4703-91FB-A4593262BF03}" type="slidenum">
              <a:rPr lang="ru-RU" sz="1600" smtClean="0">
                <a:solidFill>
                  <a:schemeClr val="tx1">
                    <a:lumMod val="95000"/>
                    <a:lumOff val="5000"/>
                  </a:schemeClr>
                </a:solidFill>
              </a:rPr>
              <a:t>9</a:t>
            </a:fld>
            <a:endParaRPr lang="ru-RU" sz="1600" dirty="0">
              <a:solidFill>
                <a:schemeClr val="tx1">
                  <a:lumMod val="95000"/>
                  <a:lumOff val="5000"/>
                </a:schemeClr>
              </a:solidFill>
            </a:endParaRPr>
          </a:p>
        </p:txBody>
      </p:sp>
      <p:grpSp>
        <p:nvGrpSpPr>
          <p:cNvPr id="16" name="Group 23722"/>
          <p:cNvGrpSpPr/>
          <p:nvPr/>
        </p:nvGrpSpPr>
        <p:grpSpPr>
          <a:xfrm>
            <a:off x="11418324" y="6446763"/>
            <a:ext cx="790265" cy="304083"/>
            <a:chOff x="0" y="0"/>
            <a:chExt cx="540006" cy="240970"/>
          </a:xfrm>
        </p:grpSpPr>
        <p:sp>
          <p:nvSpPr>
            <p:cNvPr id="18" name="Shape 28154"/>
            <p:cNvSpPr/>
            <p:nvPr/>
          </p:nvSpPr>
          <p:spPr>
            <a:xfrm>
              <a:off x="2" y="4"/>
              <a:ext cx="540004" cy="240856"/>
            </a:xfrm>
            <a:custGeom>
              <a:avLst/>
              <a:gdLst/>
              <a:ahLst/>
              <a:cxnLst/>
              <a:rect l="0" t="0" r="0" b="0"/>
              <a:pathLst>
                <a:path w="540004" h="240856">
                  <a:moveTo>
                    <a:pt x="0" y="0"/>
                  </a:moveTo>
                  <a:lnTo>
                    <a:pt x="540004" y="0"/>
                  </a:lnTo>
                  <a:lnTo>
                    <a:pt x="540004" y="240856"/>
                  </a:lnTo>
                  <a:lnTo>
                    <a:pt x="0" y="240856"/>
                  </a:lnTo>
                  <a:lnTo>
                    <a:pt x="0" y="0"/>
                  </a:lnTo>
                </a:path>
              </a:pathLst>
            </a:custGeom>
            <a:ln w="0" cap="flat">
              <a:miter lim="127000"/>
            </a:ln>
          </p:spPr>
          <p:style>
            <a:lnRef idx="0">
              <a:srgbClr val="000000">
                <a:alpha val="0"/>
              </a:srgbClr>
            </a:lnRef>
            <a:fillRef idx="1">
              <a:srgbClr val="E9E8E7"/>
            </a:fillRef>
            <a:effectRef idx="0">
              <a:scrgbClr r="0" g="0" b="0"/>
            </a:effectRef>
            <a:fontRef idx="none"/>
          </p:style>
          <p:txBody>
            <a:bodyPr/>
            <a:lstStyle/>
            <a:p>
              <a:endParaRPr lang="ru-RU" dirty="0"/>
            </a:p>
          </p:txBody>
        </p:sp>
        <p:sp>
          <p:nvSpPr>
            <p:cNvPr id="19" name="Shape 23724"/>
            <p:cNvSpPr/>
            <p:nvPr/>
          </p:nvSpPr>
          <p:spPr>
            <a:xfrm>
              <a:off x="0" y="0"/>
              <a:ext cx="0" cy="240970"/>
            </a:xfrm>
            <a:custGeom>
              <a:avLst/>
              <a:gdLst/>
              <a:ahLst/>
              <a:cxnLst/>
              <a:rect l="0" t="0" r="0" b="0"/>
              <a:pathLst>
                <a:path h="240970">
                  <a:moveTo>
                    <a:pt x="0" y="0"/>
                  </a:moveTo>
                  <a:lnTo>
                    <a:pt x="0" y="240970"/>
                  </a:lnTo>
                </a:path>
              </a:pathLst>
            </a:custGeom>
            <a:ln w="25400" cap="flat">
              <a:miter lim="291160"/>
            </a:ln>
          </p:spPr>
          <p:style>
            <a:lnRef idx="1">
              <a:srgbClr val="E9B939"/>
            </a:lnRef>
            <a:fillRef idx="0">
              <a:srgbClr val="000000">
                <a:alpha val="0"/>
              </a:srgbClr>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2872705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6368</Words>
  <Application>Microsoft Office PowerPoint</Application>
  <PresentationFormat>Широкоэкранный</PresentationFormat>
  <Paragraphs>575</Paragraphs>
  <Slides>36</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36</vt:i4>
      </vt:variant>
    </vt:vector>
  </HeadingPairs>
  <TitlesOfParts>
    <vt:vector size="46" baseType="lpstr">
      <vt:lpstr>Batang</vt:lpstr>
      <vt:lpstr>Aharoni</vt:lpstr>
      <vt:lpstr>Arabic Typesetting</vt:lpstr>
      <vt:lpstr>Arial</vt:lpstr>
      <vt:lpstr>Calibri</vt:lpstr>
      <vt:lpstr>Calibri Light</vt:lpstr>
      <vt:lpstr>Century Gothic</vt:lpstr>
      <vt:lpstr>Impact</vt:lpstr>
      <vt:lpstr>Times New Roman</vt:lpstr>
      <vt:lpstr>Тема Office</vt:lpstr>
      <vt:lpstr>                                                        </vt:lpstr>
      <vt:lpstr>Презентация PowerPoint</vt:lpstr>
      <vt:lpstr>│1 │СТРУКТУРА АППАРАТА ПРАВИТЕЛЬСТВА</vt:lpstr>
      <vt:lpstr>2 │ ФУНКЦИИ АППАРАТА ПРАВИТЕЛЬСТВА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apsk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Уважаемый коллега! Приветствую Вас в аппарате Правительства Ставропольского края! Быть принятым на государственную службу –  это высокая ответственность. Она требует упорной работы, профессионализма, широкого спектра знаний в различных отраслях хозяйства и экономики, чёткого и грамотного подхода к решению поставленных задач. От качества работы государственных служащих во многом зависят уровень жизни людей и реализация государственной политики, направленной на улучшение благосостояния ставропольцев. Пусть ваша энергия, знания, компетентность, а также приверженность ценностям государственной гражданской службы способствуют эффективному решению задач государственного управления. Желаю Вам успехов в работе!</dc:title>
  <dc:creator>Абросимова Елена Владимировна (235-03-02 - abrosimov</dc:creator>
  <cp:lastModifiedBy>user</cp:lastModifiedBy>
  <cp:revision>69</cp:revision>
  <dcterms:created xsi:type="dcterms:W3CDTF">2019-10-24T13:03:36Z</dcterms:created>
  <dcterms:modified xsi:type="dcterms:W3CDTF">2019-10-30T08:10:11Z</dcterms:modified>
</cp:coreProperties>
</file>