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0" r:id="rId2"/>
    <p:sldId id="322" r:id="rId3"/>
    <p:sldId id="325" r:id="rId4"/>
    <p:sldId id="335" r:id="rId5"/>
    <p:sldId id="336" r:id="rId6"/>
    <p:sldId id="333" r:id="rId7"/>
    <p:sldId id="326" r:id="rId8"/>
    <p:sldId id="328" r:id="rId9"/>
    <p:sldId id="334" r:id="rId10"/>
    <p:sldId id="278" r:id="rId11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lyanskaya.tv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8E"/>
    <a:srgbClr val="A8C6EA"/>
    <a:srgbClr val="FC581B"/>
    <a:srgbClr val="FD7B4D"/>
    <a:srgbClr val="FDE295"/>
    <a:srgbClr val="8AAC46"/>
    <a:srgbClr val="6D6D79"/>
    <a:srgbClr val="71717D"/>
    <a:srgbClr val="797985"/>
    <a:srgbClr val="8D8D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86" y="-6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216882406019929"/>
          <c:y val="2.7770834104852617E-3"/>
          <c:w val="0.60264780878005464"/>
          <c:h val="0.825587280425631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elete val="1"/>
          </c:dLbls>
          <c:cat>
            <c:strRef>
              <c:f>Лист1!$A$2:$A$3</c:f>
              <c:strCache>
                <c:ptCount val="2"/>
                <c:pt idx="1">
                  <c:v>включено в резерв от числа поданных заявлений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556</c:v>
                </c:pt>
                <c:pt idx="1">
                  <c:v>380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4.9999864513699033E-2"/>
          <c:y val="0.6214645132022365"/>
          <c:w val="0.8010610609661255"/>
          <c:h val="0.3491406047476213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216882406019929"/>
          <c:y val="2.7770834104852591E-3"/>
          <c:w val="0.60264780878005464"/>
          <c:h val="0.825587280425631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elete val="1"/>
          </c:dLbls>
          <c:cat>
            <c:strRef>
              <c:f>Лист1!$A$2:$A$3</c:f>
              <c:strCache>
                <c:ptCount val="2"/>
                <c:pt idx="1">
                  <c:v>включено в резерв от числа поданных заявлений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601</c:v>
                </c:pt>
                <c:pt idx="1">
                  <c:v>475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4.9999864513699019E-2"/>
          <c:y val="0.6214645132022365"/>
          <c:w val="0.8010610609661255"/>
          <c:h val="0.3491406047476208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Динамика</a:t>
            </a:r>
            <a:r>
              <a:rPr lang="ru-RU" baseline="0"/>
              <a:t> назначений из кадрового резерва</a:t>
            </a:r>
            <a:endParaRPr lang="ru-RU"/>
          </a:p>
        </c:rich>
      </c:tx>
      <c:layout/>
    </c:title>
    <c:plotArea>
      <c:layout>
        <c:manualLayout>
          <c:layoutTarget val="inner"/>
          <c:xMode val="edge"/>
          <c:yMode val="edge"/>
          <c:x val="2.1391582955701198E-2"/>
          <c:y val="0.16127399530253519"/>
          <c:w val="0.95721683408859881"/>
          <c:h val="0.72982118844139365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2.777777777777815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Назначено из кадрового резерва</c:v>
                </c:pt>
                <c:pt idx="1">
                  <c:v>Всего назначений(по конкурсу и из кадрового резерва)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2"/>
                <c:pt idx="0">
                  <c:v>15.4</c:v>
                </c:pt>
                <c:pt idx="1">
                  <c:v>38.200000000000003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3.968253968253968E-2"/>
                </c:manualLayout>
              </c:layout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/>
                      <a:t>6</a:t>
                    </a:r>
                    <a:r>
                      <a:rPr lang="en-US"/>
                      <a:t>3,2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Назначено из кадрового резерва</c:v>
                </c:pt>
                <c:pt idx="1">
                  <c:v>Всего назначений(по конкурсу и из кадрового резерва)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2"/>
                <c:pt idx="0">
                  <c:v>32.700000000000003</c:v>
                </c:pt>
                <c:pt idx="1">
                  <c:v>58.2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2"/>
                <c:pt idx="0">
                  <c:v>Назначено из кадрового резерва</c:v>
                </c:pt>
                <c:pt idx="1">
                  <c:v>Всего назначений(по конкурсу и из кадрового резерва)</c:v>
                </c:pt>
              </c:strCache>
            </c:strRef>
          </c:cat>
          <c:val>
            <c:numRef>
              <c:f>Лист1!$D$2:$D$5</c:f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triangle"/>
            <c:size val="7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7.2213846237388522E-3"/>
                  <c:y val="5.253553387685056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2"/>
                <c:pt idx="0">
                  <c:v>Назначено из кадрового резерва</c:v>
                </c:pt>
                <c:pt idx="1">
                  <c:v>Всего назначений(по конкурсу и из кадрового резерва)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2"/>
                <c:pt idx="0">
                  <c:v>63.2</c:v>
                </c:pt>
                <c:pt idx="1">
                  <c:v>91.5</c:v>
                </c:pt>
              </c:numCache>
            </c:numRef>
          </c:val>
        </c:ser>
        <c:dLbls>
          <c:showVal val="1"/>
        </c:dLbls>
        <c:marker val="1"/>
        <c:axId val="61625856"/>
        <c:axId val="61627392"/>
      </c:lineChart>
      <c:catAx>
        <c:axId val="6162585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1627392"/>
        <c:crosses val="autoZero"/>
        <c:auto val="1"/>
        <c:lblAlgn val="ctr"/>
        <c:lblOffset val="100"/>
      </c:catAx>
      <c:valAx>
        <c:axId val="61627392"/>
        <c:scaling>
          <c:orientation val="minMax"/>
        </c:scaling>
        <c:delete val="1"/>
        <c:axPos val="l"/>
        <c:numFmt formatCode="General" sourceLinked="1"/>
        <c:tickLblPos val="none"/>
        <c:crossAx val="61625856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B68C2-F9EA-485C-A73C-A55B8C28156A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80D93-19D2-44F9-9836-17D98CF6C6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F131-ED16-42C5-BADC-06506535204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BF002-8331-40AB-85CD-46BE6FF5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F131-ED16-42C5-BADC-065065352045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BF002-8331-40AB-85CD-46BE6FF565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okuvshinnikov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chart" Target="../charts/chart1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-39555" y="0"/>
            <a:ext cx="335437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70835" y="0"/>
            <a:ext cx="6435165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70835" y="5949280"/>
            <a:ext cx="6435165" cy="90872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70835" y="1196752"/>
            <a:ext cx="6435165" cy="4464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704861" y="2132856"/>
            <a:ext cx="6201139" cy="15271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Реализация комплексного подхода к формированию кадрового резерва на государственной гражданской службе (на примере проекта «Команда Губернатора: команда профессионалов»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70835" y="1484784"/>
            <a:ext cx="234026" cy="35283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0922" y="11837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Департамент государственного управления и кадровой политики Вологодской области</a:t>
            </a:r>
          </a:p>
        </p:txBody>
      </p:sp>
      <p:pic>
        <p:nvPicPr>
          <p:cNvPr id="1027" name="Picture 3" descr="C:\Users\polyanskaya.tv\Pictures\gerb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8866" y="188641"/>
            <a:ext cx="538723" cy="648072"/>
          </a:xfrm>
          <a:prstGeom prst="rect">
            <a:avLst/>
          </a:prstGeom>
          <a:noFill/>
        </p:spPr>
      </p:pic>
      <p:pic>
        <p:nvPicPr>
          <p:cNvPr id="15" name="Picture 2" descr="C:\Users\ptv\Pictures\russia_01.jpg"/>
          <p:cNvPicPr>
            <a:picLocks noChangeAspect="1" noChangeArrowheads="1"/>
          </p:cNvPicPr>
          <p:nvPr/>
        </p:nvPicPr>
        <p:blipFill>
          <a:blip r:embed="rId4" cstate="print"/>
          <a:srcRect t="27138" b="30853"/>
          <a:stretch>
            <a:fillRect/>
          </a:stretch>
        </p:blipFill>
        <p:spPr bwMode="auto">
          <a:xfrm>
            <a:off x="3470835" y="5921896"/>
            <a:ext cx="6435165" cy="9361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Группа 20"/>
          <p:cNvGrpSpPr>
            <a:grpSpLocks noChangeAspect="1"/>
          </p:cNvGrpSpPr>
          <p:nvPr/>
        </p:nvGrpSpPr>
        <p:grpSpPr>
          <a:xfrm>
            <a:off x="116463" y="1704682"/>
            <a:ext cx="3116152" cy="2876447"/>
            <a:chOff x="-2764753" y="3418199"/>
            <a:chExt cx="2609023" cy="2609022"/>
          </a:xfrm>
        </p:grpSpPr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5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" name="TextBox 13"/>
          <p:cNvSpPr txBox="1"/>
          <p:nvPr/>
        </p:nvSpPr>
        <p:spPr>
          <a:xfrm>
            <a:off x="3158801" y="465313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25000"/>
                  </a:schemeClr>
                </a:solidFill>
              </a:rPr>
              <a:t>«Лучшие кадровые практики и инициативы в системе государственного и муниципального управления – 2018»</a:t>
            </a:r>
            <a:endParaRPr lang="ru-RU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-39555" y="0"/>
            <a:ext cx="3354373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70835" y="0"/>
            <a:ext cx="6435165" cy="9807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70835" y="5949280"/>
            <a:ext cx="6435165" cy="908720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70835" y="1196752"/>
            <a:ext cx="6435165" cy="4464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92827" y="1196752"/>
            <a:ext cx="234026" cy="23762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ptv\Pictures\russia_01.jpg"/>
          <p:cNvPicPr>
            <a:picLocks noChangeAspect="1" noChangeArrowheads="1"/>
          </p:cNvPicPr>
          <p:nvPr/>
        </p:nvPicPr>
        <p:blipFill>
          <a:blip r:embed="rId3" cstate="print"/>
          <a:srcRect t="27138" b="30853"/>
          <a:stretch>
            <a:fillRect/>
          </a:stretch>
        </p:blipFill>
        <p:spPr bwMode="auto">
          <a:xfrm>
            <a:off x="3470835" y="5921896"/>
            <a:ext cx="6435165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3704861" y="1613119"/>
            <a:ext cx="6084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Департамент государственного управления и кадровой политики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Вологодской области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194471" y="1124745"/>
            <a:ext cx="2967764" cy="2739473"/>
            <a:chOff x="-2764753" y="3418199"/>
            <a:chExt cx="2609023" cy="2609022"/>
          </a:xfrm>
        </p:grpSpPr>
        <p:sp>
          <p:nvSpPr>
            <p:cNvPr id="14" name="Овал 13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7" name="Прямоугольник 16"/>
          <p:cNvSpPr/>
          <p:nvPr/>
        </p:nvSpPr>
        <p:spPr>
          <a:xfrm>
            <a:off x="4212468" y="3429000"/>
            <a:ext cx="4953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Россия, 160000, г. Вологда, ул. Мира, 1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тел.(817-2) 23-02-00 (2510)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факс (817-2) 23-02-00 (2512)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Е-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mail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dgs@gov35.ru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http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://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www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dgs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35.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ru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3764" y="0"/>
            <a:ext cx="852785" cy="6810946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9579174" y="65056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208584" y="908720"/>
            <a:ext cx="8541399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300705" y="112798"/>
            <a:ext cx="51485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Идея и этапы реализации проекта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144688" y="233264"/>
            <a:ext cx="78009" cy="603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vologda-portal.ru/upload/iblock/0a9/kruzhevnaya_ptits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3" r="11489"/>
          <a:stretch>
            <a:fillRect/>
          </a:stretch>
        </p:blipFill>
        <p:spPr bwMode="auto">
          <a:xfrm>
            <a:off x="1215032" y="188640"/>
            <a:ext cx="773639" cy="685800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1052567" y="1988840"/>
            <a:ext cx="4524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cs typeface="Arial" pitchFamily="34" charset="0"/>
              </a:rPr>
              <a:t>Проект реализуется в два этапа: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286593" y="2348880"/>
            <a:ext cx="301833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00518E"/>
                </a:solidFill>
              </a:rPr>
              <a:t>Формирование профессионального </a:t>
            </a:r>
          </a:p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00518E"/>
                </a:solidFill>
              </a:rPr>
              <a:t>экспертного сообщества</a:t>
            </a:r>
            <a:endParaRPr lang="ru-RU" sz="1600" dirty="0">
              <a:solidFill>
                <a:srgbClr val="00518E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616625" y="2167814"/>
            <a:ext cx="34408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solidFill>
                  <a:srgbClr val="00518E"/>
                </a:solidFill>
              </a:rPr>
              <a:t>Формирование кадрового резерва на государственной гражданской службе Вологодской области</a:t>
            </a:r>
            <a:endParaRPr lang="ru-RU" sz="1600" dirty="0">
              <a:solidFill>
                <a:srgbClr val="00518E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052567" y="5948204"/>
            <a:ext cx="3432381" cy="93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rgbClr val="C00000"/>
                </a:solidFill>
              </a:rPr>
              <a:t>Особенность</a:t>
            </a:r>
            <a:r>
              <a:rPr lang="ru-RU" sz="1600" b="1" i="1" dirty="0" smtClean="0">
                <a:solidFill>
                  <a:srgbClr val="FF0000"/>
                </a:solidFill>
              </a:rPr>
              <a:t>:</a:t>
            </a:r>
            <a:r>
              <a:rPr lang="ru-RU" sz="1600" b="1" i="1" dirty="0" smtClean="0"/>
              <a:t> </a:t>
            </a:r>
            <a:r>
              <a:rPr lang="ru-RU" sz="1500" b="1" i="1" dirty="0" smtClean="0"/>
              <a:t>интерактивное общение с кандидатами в эксперты в рубрике «Вопрос-ответ»; интернет-голосование</a:t>
            </a:r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1028564" y="2571042"/>
            <a:ext cx="360040" cy="156017"/>
          </a:xfrm>
          <a:prstGeom prst="triangle">
            <a:avLst/>
          </a:pr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16624" y="5740455"/>
            <a:ext cx="4289376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i="1" dirty="0" smtClean="0">
                <a:solidFill>
                  <a:srgbClr val="C00000"/>
                </a:solidFill>
              </a:rPr>
              <a:t>Особенность: </a:t>
            </a:r>
          </a:p>
          <a:p>
            <a:pPr>
              <a:lnSpc>
                <a:spcPct val="90000"/>
              </a:lnSpc>
            </a:pPr>
            <a:r>
              <a:rPr lang="ru-RU" sz="1500" b="1" i="1" dirty="0" smtClean="0"/>
              <a:t>размещение на сайте предложений кандидатов в резерв о развитии одной из сфер, курируемой ОИГВО; оценка предложений экспертами; интернет-голосование</a:t>
            </a: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5358595" y="2389976"/>
            <a:ext cx="360040" cy="156017"/>
          </a:xfrm>
          <a:prstGeom prst="triangle">
            <a:avLst/>
          </a:prstGeom>
          <a:solidFill>
            <a:srgbClr val="FF0000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4" cstate="print"/>
          <a:srcRect l="26031" t="29704" r="27476" b="64090"/>
          <a:stretch>
            <a:fillRect/>
          </a:stretch>
        </p:blipFill>
        <p:spPr bwMode="auto">
          <a:xfrm>
            <a:off x="1130576" y="3690349"/>
            <a:ext cx="3373504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 l="14408" t="12600" r="39634" b="71505"/>
          <a:stretch>
            <a:fillRect/>
          </a:stretch>
        </p:blipFill>
        <p:spPr bwMode="auto">
          <a:xfrm>
            <a:off x="1130575" y="3140969"/>
            <a:ext cx="3373508" cy="62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51"/>
          <p:cNvGrpSpPr/>
          <p:nvPr/>
        </p:nvGrpSpPr>
        <p:grpSpPr>
          <a:xfrm>
            <a:off x="5601072" y="2996952"/>
            <a:ext cx="2880320" cy="2736304"/>
            <a:chOff x="5436096" y="2785140"/>
            <a:chExt cx="2952328" cy="2876108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36096" y="3326544"/>
              <a:ext cx="2952328" cy="233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4408" t="12600" r="39634" b="71505"/>
            <a:stretch>
              <a:fillRect/>
            </a:stretch>
          </p:blipFill>
          <p:spPr bwMode="auto">
            <a:xfrm>
              <a:off x="5436096" y="2785140"/>
              <a:ext cx="2952328" cy="569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 l="29561" t="36704" r="27476" b="16841"/>
          <a:stretch>
            <a:fillRect/>
          </a:stretch>
        </p:blipFill>
        <p:spPr bwMode="auto">
          <a:xfrm>
            <a:off x="1091021" y="3906373"/>
            <a:ext cx="349750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C:\Users\polyanskaya.tv\Pictures\КГКП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1356" y="107904"/>
            <a:ext cx="1389890" cy="1527442"/>
          </a:xfrm>
          <a:prstGeom prst="rect">
            <a:avLst/>
          </a:prstGeom>
          <a:noFill/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130576" y="1196753"/>
            <a:ext cx="716622" cy="729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Прямоугольник 23"/>
          <p:cNvSpPr/>
          <p:nvPr/>
        </p:nvSpPr>
        <p:spPr>
          <a:xfrm>
            <a:off x="1832653" y="1127066"/>
            <a:ext cx="650472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/>
              <a:t>Публичное формирование профессионального экспертного сообщества и кадрового резерва на государственной </a:t>
            </a:r>
          </a:p>
          <a:p>
            <a:r>
              <a:rPr lang="ru-RU" sz="1600" b="1" dirty="0" smtClean="0"/>
              <a:t>гражданской службе Вологодской области с учетом мнения населения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3764" y="0"/>
            <a:ext cx="852785" cy="6810946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9579174" y="64886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208584" y="908720"/>
            <a:ext cx="8541399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44688" y="233264"/>
            <a:ext cx="78009" cy="603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vologda-portal.ru/upload/iblock/0a9/kruzhevnaya_ptits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3" r="11489"/>
          <a:stretch>
            <a:fillRect/>
          </a:stretch>
        </p:blipFill>
        <p:spPr bwMode="auto">
          <a:xfrm>
            <a:off x="1215032" y="188640"/>
            <a:ext cx="773639" cy="685800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2456723" y="256874"/>
            <a:ext cx="74108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Формирование кадрового резерва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79147" y="1916832"/>
            <a:ext cx="1638182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6851" y="4418952"/>
            <a:ext cx="2184243" cy="19623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08584" y="4418952"/>
            <a:ext cx="2184243" cy="19623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26854" y="1844824"/>
            <a:ext cx="2184243" cy="2304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08584" y="1844824"/>
            <a:ext cx="2184243" cy="2304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2653" y="1268760"/>
            <a:ext cx="7254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ОСОБЕННОСТИ ФОРМИРОВАНИЯ КАДРОВОГО РЕЗЕРВА: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626853" y="2132857"/>
            <a:ext cx="218424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формируется 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трехлетний период </a:t>
            </a:r>
          </a:p>
          <a:p>
            <a:pPr marL="0"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возможностью дополнительного набора в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квартале текущего года</a:t>
            </a:r>
            <a:endParaRPr kumimoji="0" lang="ru-RU" sz="700" b="0" i="0" u="none" strike="noStrike" cap="none" spc="-50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286593" y="2066422"/>
            <a:ext cx="210623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формируется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исходя из анализа кадровой ситуации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ОИГВО с учетом прогноза высвобождения должностей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626853" y="4629996"/>
            <a:ext cx="222269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формируется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учетом мнения населения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области (голосование на сайте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www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okuvshinnikov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.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08584" y="4657200"/>
            <a:ext cx="226225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формируется </a:t>
            </a:r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одновременно </a:t>
            </a:r>
          </a:p>
          <a:p>
            <a:pPr algn="ctr"/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на все категории </a:t>
            </a:r>
          </a:p>
          <a:p>
            <a:pPr algn="ctr"/>
            <a:r>
              <a:rPr lang="ru-RU" sz="1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группы должностей </a:t>
            </a:r>
          </a:p>
          <a:p>
            <a:pPr algn="ctr"/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 всех ОИГВО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79147" y="1916832"/>
            <a:ext cx="1638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Единая </a:t>
            </a:r>
          </a:p>
          <a:p>
            <a:pPr algn="ctr"/>
            <a:r>
              <a:rPr lang="ru-RU" b="1" dirty="0"/>
              <a:t>к</a:t>
            </a:r>
            <a:r>
              <a:rPr lang="ru-RU" b="1" dirty="0" smtClean="0"/>
              <a:t>онкурсная комиссия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73347" y="1916832"/>
            <a:ext cx="1638182" cy="9361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073347" y="1916832"/>
            <a:ext cx="1638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Единые конкурсные процедуры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11095" y="191683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+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ФОТО-ВИДЕО\тестирование подборка\DSC_0008_през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1183" y="3068960"/>
            <a:ext cx="2718587" cy="1661914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1182" y="4869160"/>
            <a:ext cx="2766283" cy="169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olyanskaya.tv\Pictures\Схема формирования.jpg"/>
          <p:cNvPicPr>
            <a:picLocks noChangeAspect="1" noChangeArrowheads="1"/>
          </p:cNvPicPr>
          <p:nvPr/>
        </p:nvPicPr>
        <p:blipFill>
          <a:blip r:embed="rId2" cstate="print"/>
          <a:srcRect r="1131"/>
          <a:stretch>
            <a:fillRect/>
          </a:stretch>
        </p:blipFill>
        <p:spPr bwMode="auto">
          <a:xfrm>
            <a:off x="1028782" y="991621"/>
            <a:ext cx="8863363" cy="5749747"/>
          </a:xfrm>
          <a:prstGeom prst="rect">
            <a:avLst/>
          </a:prstGeom>
          <a:noFill/>
        </p:spPr>
      </p:pic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3764" y="0"/>
            <a:ext cx="852785" cy="6810946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9666734" y="64886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208584" y="764704"/>
            <a:ext cx="8541399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44688" y="89248"/>
            <a:ext cx="78009" cy="603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vologda-portal.ru/upload/iblock/0a9/kruzhevnaya_ptits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3" r="11489"/>
          <a:stretch>
            <a:fillRect/>
          </a:stretch>
        </p:blipFill>
        <p:spPr bwMode="auto">
          <a:xfrm>
            <a:off x="1215032" y="44624"/>
            <a:ext cx="773639" cy="685800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2456723" y="112858"/>
            <a:ext cx="74108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Схема взаимодействия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lyanskaya.tv\Pictures\Схема формирования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980728"/>
            <a:ext cx="8761781" cy="5749747"/>
          </a:xfrm>
          <a:prstGeom prst="rect">
            <a:avLst/>
          </a:prstGeom>
          <a:noFill/>
        </p:spPr>
      </p:pic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3764" y="0"/>
            <a:ext cx="852785" cy="6810946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9666734" y="64886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208584" y="764704"/>
            <a:ext cx="8541399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44688" y="89248"/>
            <a:ext cx="78009" cy="603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vologda-portal.ru/upload/iblock/0a9/kruzhevnaya_ptits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3" r="11489"/>
          <a:stretch>
            <a:fillRect/>
          </a:stretch>
        </p:blipFill>
        <p:spPr bwMode="auto">
          <a:xfrm>
            <a:off x="1215032" y="44624"/>
            <a:ext cx="773639" cy="685800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2216696" y="11285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Общая схема формирования кадрового резерва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3764" y="0"/>
            <a:ext cx="852785" cy="6810946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9568505" y="64886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208584" y="908720"/>
            <a:ext cx="8541399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44688" y="233264"/>
            <a:ext cx="78009" cy="603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vologda-portal.ru/upload/iblock/0a9/kruzhevnaya_ptits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3" r="11489"/>
          <a:stretch>
            <a:fillRect/>
          </a:stretch>
        </p:blipFill>
        <p:spPr bwMode="auto">
          <a:xfrm>
            <a:off x="1215032" y="188640"/>
            <a:ext cx="773639" cy="685800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2456723" y="256874"/>
            <a:ext cx="74108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Формирование кадрового резерва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856656" y="1311151"/>
            <a:ext cx="113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518E"/>
                </a:solidFill>
              </a:rPr>
              <a:t>2017 год</a:t>
            </a:r>
            <a:endParaRPr lang="ru-RU" sz="2000" b="1" dirty="0">
              <a:solidFill>
                <a:srgbClr val="00518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98882" y="1340768"/>
            <a:ext cx="113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518E"/>
                </a:solidFill>
              </a:rPr>
              <a:t>2018 год</a:t>
            </a:r>
            <a:endParaRPr lang="ru-RU" sz="2000" b="1" dirty="0">
              <a:solidFill>
                <a:srgbClr val="00518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127353" y="2499861"/>
            <a:ext cx="2010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публикаций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>
                <a:cs typeface="Times New Roman" pitchFamily="18" charset="0"/>
              </a:rPr>
              <a:t>размещается</a:t>
            </a:r>
          </a:p>
          <a:p>
            <a:r>
              <a:rPr lang="ru-RU" sz="1600" b="1" dirty="0" smtClean="0">
                <a:cs typeface="Times New Roman" pitchFamily="18" charset="0"/>
              </a:rPr>
              <a:t> в СМИ </a:t>
            </a:r>
          </a:p>
          <a:p>
            <a:r>
              <a:rPr lang="ru-RU" sz="1600" b="1" dirty="0" smtClean="0">
                <a:cs typeface="Times New Roman" pitchFamily="18" charset="0"/>
              </a:rPr>
              <a:t>о реализации проекта </a:t>
            </a:r>
          </a:p>
          <a:p>
            <a:r>
              <a:rPr lang="ru-RU" sz="1600" b="1" dirty="0" smtClean="0">
                <a:cs typeface="Times New Roman" pitchFamily="18" charset="0"/>
              </a:rPr>
              <a:t>«Команда </a:t>
            </a:r>
          </a:p>
          <a:p>
            <a:r>
              <a:rPr lang="ru-RU" sz="1600" b="1" dirty="0" smtClean="0">
                <a:cs typeface="Times New Roman" pitchFamily="18" charset="0"/>
              </a:rPr>
              <a:t>Губернатора: </a:t>
            </a:r>
          </a:p>
          <a:p>
            <a:r>
              <a:rPr lang="ru-RU" sz="1600" b="1" dirty="0" smtClean="0">
                <a:cs typeface="Times New Roman" pitchFamily="18" charset="0"/>
              </a:rPr>
              <a:t>Команда профессионалов»</a:t>
            </a:r>
            <a:endParaRPr lang="ru-RU" sz="1600" dirty="0"/>
          </a:p>
        </p:txBody>
      </p:sp>
      <p:sp>
        <p:nvSpPr>
          <p:cNvPr id="71" name="TextBox 70"/>
          <p:cNvSpPr txBox="1"/>
          <p:nvPr/>
        </p:nvSpPr>
        <p:spPr>
          <a:xfrm>
            <a:off x="8127353" y="1929026"/>
            <a:ext cx="8483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>
                <a:solidFill>
                  <a:srgbClr val="C00000"/>
                </a:solidFill>
              </a:rPr>
              <a:t>110</a:t>
            </a:r>
            <a:endParaRPr lang="ru-RU" sz="3400" b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127353" y="1484784"/>
            <a:ext cx="1052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Ежегодно</a:t>
            </a:r>
          </a:p>
          <a:p>
            <a:r>
              <a:rPr lang="ru-RU" sz="1600" b="1" dirty="0" smtClean="0"/>
              <a:t>более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 flipV="1">
            <a:off x="7977336" y="1484784"/>
            <a:ext cx="0" cy="511256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10" descr="https://static.365info.kz/uploads/2014/08/brauzer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65368" y="6165304"/>
            <a:ext cx="544295" cy="491311"/>
          </a:xfrm>
          <a:prstGeom prst="rect">
            <a:avLst/>
          </a:prstGeom>
          <a:noFill/>
        </p:spPr>
      </p:pic>
      <p:pic>
        <p:nvPicPr>
          <p:cNvPr id="75" name="Picture 4" descr="http://freevector.co/wp-content/uploads/2010/01/26321-mic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9129464" y="5661248"/>
            <a:ext cx="630070" cy="581603"/>
          </a:xfrm>
          <a:prstGeom prst="rect">
            <a:avLst/>
          </a:prstGeom>
          <a:noFill/>
        </p:spPr>
      </p:pic>
      <p:pic>
        <p:nvPicPr>
          <p:cNvPr id="76" name="Picture 6" descr="https://im3-tub-ru.yandex.net/i?id=0cdbb8201f695e62fb7ffd5a750ff10e-l&amp;n=1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8089"/>
          <a:stretch>
            <a:fillRect/>
          </a:stretch>
        </p:blipFill>
        <p:spPr bwMode="auto">
          <a:xfrm>
            <a:off x="8193360" y="5301208"/>
            <a:ext cx="780087" cy="689758"/>
          </a:xfrm>
          <a:prstGeom prst="rect">
            <a:avLst/>
          </a:prstGeom>
          <a:noFill/>
        </p:spPr>
      </p:pic>
      <p:pic>
        <p:nvPicPr>
          <p:cNvPr id="77" name="Picture 8" descr="http://xn----7sbbatyjiycz3a0e.xn--p1ai/images/easyblog_images/519/-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95439" y="4941169"/>
            <a:ext cx="832406" cy="478313"/>
          </a:xfrm>
          <a:prstGeom prst="rect">
            <a:avLst/>
          </a:prstGeom>
          <a:noFill/>
        </p:spPr>
      </p:pic>
      <p:pic>
        <p:nvPicPr>
          <p:cNvPr id="2" name="Picture 2" descr="C:\Users\polyanskaya.tv\Pictures\2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2560" y="2120661"/>
            <a:ext cx="3537928" cy="4476691"/>
          </a:xfrm>
          <a:prstGeom prst="rect">
            <a:avLst/>
          </a:prstGeom>
          <a:noFill/>
        </p:spPr>
      </p:pic>
      <p:pic>
        <p:nvPicPr>
          <p:cNvPr id="1027" name="Picture 3" descr="C:\Users\polyanskaya.tv\Pictures\308.jpg"/>
          <p:cNvPicPr>
            <a:picLocks noChangeAspect="1" noChangeArrowheads="1"/>
          </p:cNvPicPr>
          <p:nvPr/>
        </p:nvPicPr>
        <p:blipFill>
          <a:blip r:embed="rId9" cstate="print"/>
          <a:srcRect r="10682"/>
          <a:stretch>
            <a:fillRect/>
          </a:stretch>
        </p:blipFill>
        <p:spPr bwMode="auto">
          <a:xfrm>
            <a:off x="4448944" y="1772816"/>
            <a:ext cx="3240360" cy="4828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3764" y="0"/>
            <a:ext cx="852785" cy="6810946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9579174" y="645333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7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208584" y="908720"/>
            <a:ext cx="8541399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44688" y="233264"/>
            <a:ext cx="78009" cy="603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vologda-portal.ru/upload/iblock/0a9/kruzhevnaya_ptits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3" r="11489"/>
          <a:stretch>
            <a:fillRect/>
          </a:stretch>
        </p:blipFill>
        <p:spPr bwMode="auto">
          <a:xfrm>
            <a:off x="1215032" y="188640"/>
            <a:ext cx="773639" cy="685800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2456723" y="256874"/>
            <a:ext cx="741082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Формирование кадрового резерва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1832653" y="1268760"/>
            <a:ext cx="7254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</a:rPr>
              <a:t>ОЦЕНОЧНЫЕ ПРОЦЕДУРЫ: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075981" y="1802433"/>
            <a:ext cx="1948355" cy="23419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400842" y="1904058"/>
            <a:ext cx="1398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ln/>
                <a:ea typeface="Calibri" pitchFamily="34" charset="0"/>
                <a:cs typeface="Times New Roman" pitchFamily="18" charset="0"/>
              </a:rPr>
              <a:t>тестирование</a:t>
            </a:r>
            <a:endParaRPr lang="ru-RU" sz="1600" b="1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303246" y="1844824"/>
            <a:ext cx="1948355" cy="2304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535494" y="1844824"/>
            <a:ext cx="1948355" cy="2304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248811" y="1772816"/>
            <a:ext cx="2064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n/>
                <a:ea typeface="Calibri" pitchFamily="34" charset="0"/>
                <a:cs typeface="Times New Roman" pitchFamily="18" charset="0"/>
              </a:rPr>
              <a:t>решение практических заданий (кейсов)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252445" y="1832051"/>
            <a:ext cx="2496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ln/>
                <a:ea typeface="Calibri" pitchFamily="34" charset="0"/>
                <a:cs typeface="Times New Roman" pitchFamily="18" charset="0"/>
              </a:rPr>
              <a:t>индивидуальное собеседование</a:t>
            </a:r>
          </a:p>
        </p:txBody>
      </p:sp>
      <p:graphicFrame>
        <p:nvGraphicFramePr>
          <p:cNvPr id="73" name="Диаграмма 72"/>
          <p:cNvGraphicFramePr/>
          <p:nvPr/>
        </p:nvGraphicFramePr>
        <p:xfrm>
          <a:off x="1988671" y="4437112"/>
          <a:ext cx="319835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1286593" y="4942909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40%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r="35281" b="9526"/>
          <a:stretch>
            <a:fillRect/>
          </a:stretch>
        </p:blipFill>
        <p:spPr bwMode="auto">
          <a:xfrm>
            <a:off x="1256966" y="2420888"/>
            <a:ext cx="1540025" cy="142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1"/>
          <p:cNvPicPr>
            <a:picLocks noChangeAspect="1" noChangeArrowheads="1"/>
          </p:cNvPicPr>
          <p:nvPr/>
        </p:nvPicPr>
        <p:blipFill>
          <a:blip r:embed="rId6" cstate="print"/>
          <a:srcRect t="50665" r="67641"/>
          <a:stretch>
            <a:fillRect/>
          </a:stretch>
        </p:blipFill>
        <p:spPr bwMode="auto">
          <a:xfrm>
            <a:off x="3668269" y="2704669"/>
            <a:ext cx="1212723" cy="122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9"/>
          <p:cNvPicPr>
            <a:picLocks noChangeAspect="1" noChangeArrowheads="1"/>
          </p:cNvPicPr>
          <p:nvPr/>
        </p:nvPicPr>
        <p:blipFill>
          <a:blip r:embed="rId7" cstate="print"/>
          <a:srcRect t="5428" r="40001" b="9412"/>
          <a:stretch>
            <a:fillRect/>
          </a:stretch>
        </p:blipFill>
        <p:spPr bwMode="auto">
          <a:xfrm>
            <a:off x="5792963" y="2687845"/>
            <a:ext cx="1326317" cy="124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" name="Диаграмма 24"/>
          <p:cNvGraphicFramePr/>
          <p:nvPr/>
        </p:nvGraphicFramePr>
        <p:xfrm>
          <a:off x="6507173" y="4420181"/>
          <a:ext cx="319835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805095" y="4870901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44%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43670" y="4439433"/>
            <a:ext cx="113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518E"/>
                </a:solidFill>
              </a:rPr>
              <a:t>2017 год</a:t>
            </a:r>
            <a:endParaRPr lang="ru-RU" sz="2000" b="1" dirty="0">
              <a:solidFill>
                <a:srgbClr val="00518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01272" y="4469050"/>
            <a:ext cx="113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518E"/>
                </a:solidFill>
              </a:rPr>
              <a:t>2018 год</a:t>
            </a:r>
            <a:endParaRPr lang="ru-RU" sz="2000" b="1" dirty="0">
              <a:solidFill>
                <a:srgbClr val="00518E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95884" y="1844824"/>
            <a:ext cx="1908421" cy="2304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704856" y="1832051"/>
            <a:ext cx="2072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spc="-40" dirty="0" smtClean="0">
                <a:ln/>
                <a:ea typeface="Calibri" pitchFamily="34" charset="0"/>
                <a:cs typeface="Times New Roman" pitchFamily="18" charset="0"/>
              </a:rPr>
              <a:t>Собеседование с членами конкурсной комиссии (интервью)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56468" y="2830763"/>
            <a:ext cx="1558597" cy="103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Скругленный прямоугольник 67"/>
          <p:cNvSpPr/>
          <p:nvPr/>
        </p:nvSpPr>
        <p:spPr>
          <a:xfrm rot="10800000">
            <a:off x="3666613" y="1556791"/>
            <a:ext cx="2736304" cy="158417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3764" y="0"/>
            <a:ext cx="852785" cy="6810946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9568505" y="645333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8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208584" y="908720"/>
            <a:ext cx="8541399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44688" y="233264"/>
            <a:ext cx="78009" cy="603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vologda-portal.ru/upload/iblock/0a9/kruzhevnaya_ptits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3" r="11489"/>
          <a:stretch>
            <a:fillRect/>
          </a:stretch>
        </p:blipFill>
        <p:spPr bwMode="auto">
          <a:xfrm>
            <a:off x="1215032" y="188640"/>
            <a:ext cx="773639" cy="6858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456723" y="4462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Итоги проекта «Команда Губернатора: Команда профессионалов»</a:t>
            </a:r>
            <a:endParaRPr lang="ru-RU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92560" y="1628801"/>
            <a:ext cx="1944216" cy="15121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2" tIns="45693" rIns="91382" bIns="45693" rtlCol="0" anchor="ctr"/>
          <a:lstStyle/>
          <a:p>
            <a:pPr algn="ctr"/>
            <a:r>
              <a:rPr lang="ru-RU" b="1" dirty="0" smtClean="0"/>
              <a:t>Сформированы </a:t>
            </a:r>
          </a:p>
          <a:p>
            <a:pPr algn="ctr"/>
            <a:r>
              <a:rPr lang="ru-RU" b="1" dirty="0" smtClean="0"/>
              <a:t>кадровый резерв ОИГВО, кадровый резерв области </a:t>
            </a:r>
            <a:endParaRPr lang="ru-RU" b="1" dirty="0"/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3666613" y="1633737"/>
            <a:ext cx="28083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n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ru-RU" sz="1400" b="1" dirty="0" smtClean="0">
                <a:ln/>
                <a:ea typeface="Calibri" pitchFamily="34" charset="0"/>
                <a:cs typeface="Times New Roman" pitchFamily="18" charset="0"/>
              </a:rPr>
              <a:t>в случае </a:t>
            </a:r>
            <a:r>
              <a:rPr lang="ru-RU" sz="1400" b="1" dirty="0" err="1" smtClean="0">
                <a:ln/>
                <a:ea typeface="Calibri" pitchFamily="34" charset="0"/>
                <a:cs typeface="Times New Roman" pitchFamily="18" charset="0"/>
              </a:rPr>
              <a:t>неназначения</a:t>
            </a:r>
            <a:r>
              <a:rPr lang="ru-RU" sz="1400" b="1" dirty="0" smtClean="0">
                <a:ln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n/>
                <a:ea typeface="Calibri" pitchFamily="34" charset="0"/>
                <a:cs typeface="Times New Roman" pitchFamily="18" charset="0"/>
              </a:rPr>
              <a:t>кандидатов, состоящих в кадровом резерве области, на вакантную должность,  </a:t>
            </a:r>
            <a:r>
              <a:rPr lang="ru-RU" sz="1400" b="1" dirty="0" smtClean="0">
                <a:ln/>
                <a:ea typeface="Calibri" pitchFamily="34" charset="0"/>
                <a:cs typeface="Times New Roman" pitchFamily="18" charset="0"/>
              </a:rPr>
              <a:t>ОИГВО</a:t>
            </a:r>
            <a:r>
              <a:rPr lang="ru-RU" sz="1400" dirty="0" smtClean="0">
                <a:ln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n/>
                <a:ea typeface="Calibri" pitchFamily="34" charset="0"/>
                <a:cs typeface="Times New Roman" pitchFamily="18" charset="0"/>
              </a:rPr>
              <a:t>представляют  </a:t>
            </a:r>
            <a:r>
              <a:rPr lang="ru-RU" sz="1400" b="1" dirty="0" err="1" smtClean="0">
                <a:ln/>
                <a:ea typeface="Calibri" pitchFamily="34" charset="0"/>
                <a:cs typeface="Times New Roman" pitchFamily="18" charset="0"/>
              </a:rPr>
              <a:t>аргументирован-ный</a:t>
            </a:r>
            <a:r>
              <a:rPr lang="ru-RU" sz="1400" b="1" dirty="0" smtClean="0">
                <a:ln/>
                <a:ea typeface="Calibri" pitchFamily="34" charset="0"/>
                <a:cs typeface="Times New Roman" pitchFamily="18" charset="0"/>
              </a:rPr>
              <a:t> отказ </a:t>
            </a:r>
            <a:r>
              <a:rPr lang="ru-RU" sz="1400" dirty="0" smtClean="0">
                <a:ln/>
                <a:ea typeface="Calibri" pitchFamily="34" charset="0"/>
                <a:cs typeface="Times New Roman" pitchFamily="18" charset="0"/>
              </a:rPr>
              <a:t>от назначения</a:t>
            </a:r>
          </a:p>
        </p:txBody>
      </p:sp>
      <p:grpSp>
        <p:nvGrpSpPr>
          <p:cNvPr id="63" name="Группа 49"/>
          <p:cNvGrpSpPr/>
          <p:nvPr/>
        </p:nvGrpSpPr>
        <p:grpSpPr>
          <a:xfrm rot="10800000">
            <a:off x="3020785" y="1196753"/>
            <a:ext cx="1326147" cy="864096"/>
            <a:chOff x="2952173" y="2210050"/>
            <a:chExt cx="949336" cy="359594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2952173" y="2285143"/>
              <a:ext cx="816903" cy="16735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Скругленный прямоугольник 6"/>
            <p:cNvSpPr/>
            <p:nvPr/>
          </p:nvSpPr>
          <p:spPr>
            <a:xfrm>
              <a:off x="2963358" y="2210050"/>
              <a:ext cx="938151" cy="359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algn="ctr" defTabSz="3997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dirty="0"/>
            </a:p>
          </p:txBody>
        </p:sp>
      </p:grpSp>
      <p:sp>
        <p:nvSpPr>
          <p:cNvPr id="66" name="Rectangle 2"/>
          <p:cNvSpPr>
            <a:spLocks noChangeArrowheads="1"/>
          </p:cNvSpPr>
          <p:nvPr/>
        </p:nvSpPr>
        <p:spPr bwMode="auto">
          <a:xfrm>
            <a:off x="2864768" y="1556793"/>
            <a:ext cx="1737949" cy="3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2" tIns="45693" rIns="91382" bIns="45693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ПРАВИЛО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 rot="10800000">
            <a:off x="7041232" y="1556791"/>
            <a:ext cx="2736304" cy="1584178"/>
          </a:xfrm>
          <a:prstGeom prst="roundRect">
            <a:avLst>
              <a:gd name="adj" fmla="val 10000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6" name="Группа 49"/>
          <p:cNvGrpSpPr/>
          <p:nvPr/>
        </p:nvGrpSpPr>
        <p:grpSpPr>
          <a:xfrm rot="10800000">
            <a:off x="6395404" y="1196753"/>
            <a:ext cx="1326147" cy="864096"/>
            <a:chOff x="2952173" y="2210050"/>
            <a:chExt cx="949336" cy="359594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952173" y="2285143"/>
              <a:ext cx="816903" cy="167353"/>
            </a:xfrm>
            <a:prstGeom prst="roundRect">
              <a:avLst>
                <a:gd name="adj" fmla="val 10000"/>
              </a:avLst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Скругленный прямоугольник 6"/>
            <p:cNvSpPr/>
            <p:nvPr/>
          </p:nvSpPr>
          <p:spPr>
            <a:xfrm>
              <a:off x="2963358" y="2210050"/>
              <a:ext cx="938151" cy="359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" tIns="11430" rIns="17145" bIns="11430" numCol="1" spcCol="1270" anchor="ctr" anchorCtr="0">
              <a:noAutofit/>
            </a:bodyPr>
            <a:lstStyle/>
            <a:p>
              <a:pPr algn="ctr" defTabSz="3997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00" b="1" dirty="0"/>
            </a:p>
          </p:txBody>
        </p:sp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6239387" y="1556793"/>
            <a:ext cx="1737949" cy="3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2" tIns="45693" rIns="91382" bIns="45693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bg1"/>
                </a:solidFill>
              </a:rPr>
              <a:t>ПРАВИЛО</a:t>
            </a: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7025680" y="1628801"/>
            <a:ext cx="288032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n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400" dirty="0" smtClean="0">
                <a:ln/>
                <a:ea typeface="Calibri" pitchFamily="34" charset="0"/>
                <a:cs typeface="Times New Roman" pitchFamily="18" charset="0"/>
              </a:rPr>
              <a:t>ОИГВО принимают </a:t>
            </a:r>
            <a:r>
              <a:rPr lang="ru-RU" sz="1400" b="1" dirty="0" smtClean="0">
                <a:ln/>
                <a:ea typeface="Calibri" pitchFamily="34" charset="0"/>
                <a:cs typeface="Times New Roman" pitchFamily="18" charset="0"/>
              </a:rPr>
              <a:t>решения о проведении конкурса на вакантную должность только по согласованию </a:t>
            </a:r>
            <a:r>
              <a:rPr lang="ru-RU" sz="1400" dirty="0" smtClean="0">
                <a:ln/>
                <a:ea typeface="Calibri" pitchFamily="34" charset="0"/>
                <a:cs typeface="Times New Roman" pitchFamily="18" charset="0"/>
              </a:rPr>
              <a:t>с </a:t>
            </a:r>
            <a:r>
              <a:rPr lang="ru-RU" sz="1400" dirty="0" err="1" smtClean="0">
                <a:ln/>
                <a:ea typeface="Calibri" pitchFamily="34" charset="0"/>
                <a:cs typeface="Times New Roman" pitchFamily="18" charset="0"/>
              </a:rPr>
              <a:t>Департамен-том</a:t>
            </a:r>
            <a:r>
              <a:rPr lang="ru-RU" sz="1400" dirty="0" smtClean="0">
                <a:ln/>
                <a:ea typeface="Calibri" pitchFamily="34" charset="0"/>
                <a:cs typeface="Times New Roman" pitchFamily="18" charset="0"/>
              </a:rPr>
              <a:t> государственного управления и кадровой политики области</a:t>
            </a:r>
          </a:p>
        </p:txBody>
      </p:sp>
      <p:graphicFrame>
        <p:nvGraphicFramePr>
          <p:cNvPr id="75" name="Диаграмма 74"/>
          <p:cNvGraphicFramePr/>
          <p:nvPr/>
        </p:nvGraphicFramePr>
        <p:xfrm>
          <a:off x="1784648" y="3473624"/>
          <a:ext cx="703466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8050" r="87939"/>
          <a:stretch>
            <a:fillRect/>
          </a:stretch>
        </p:blipFill>
        <p:spPr bwMode="auto">
          <a:xfrm>
            <a:off x="43764" y="0"/>
            <a:ext cx="852785" cy="6810946"/>
          </a:xfrm>
          <a:prstGeom prst="rect">
            <a:avLst/>
          </a:prstGeom>
          <a:noFill/>
        </p:spPr>
      </p:pic>
      <p:sp>
        <p:nvSpPr>
          <p:cNvPr id="45" name="TextBox 44"/>
          <p:cNvSpPr txBox="1"/>
          <p:nvPr/>
        </p:nvSpPr>
        <p:spPr>
          <a:xfrm>
            <a:off x="9568505" y="645333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9</a:t>
            </a:r>
            <a:endParaRPr lang="ru-RU" sz="1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208584" y="908720"/>
            <a:ext cx="8541399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44688" y="233264"/>
            <a:ext cx="78009" cy="6034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http://vologda-portal.ru/upload/iblock/0a9/kruzhevnaya_ptits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13" r="11489"/>
          <a:stretch>
            <a:fillRect/>
          </a:stretch>
        </p:blipFill>
        <p:spPr bwMode="auto">
          <a:xfrm>
            <a:off x="1215032" y="188640"/>
            <a:ext cx="773639" cy="685800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2456723" y="4462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Развитие проекта «Команда Губернатора: Команда профессионалов»</a:t>
            </a:r>
            <a:endParaRPr lang="ru-RU" sz="3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Picture 2" descr="http://www.kamaklaster.ru/file/photopic/thumb1/2c2ab343a70c5dba7ee676a2df8c235e.jpg"/>
          <p:cNvPicPr>
            <a:picLocks noChangeAspect="1" noChangeArrowheads="1"/>
          </p:cNvPicPr>
          <p:nvPr/>
        </p:nvPicPr>
        <p:blipFill>
          <a:blip r:embed="rId4" cstate="print"/>
          <a:srcRect b="31579"/>
          <a:stretch>
            <a:fillRect/>
          </a:stretch>
        </p:blipFill>
        <p:spPr bwMode="auto">
          <a:xfrm>
            <a:off x="4448944" y="3068960"/>
            <a:ext cx="1944216" cy="1116170"/>
          </a:xfrm>
          <a:prstGeom prst="rect">
            <a:avLst/>
          </a:prstGeom>
          <a:noFill/>
        </p:spPr>
      </p:pic>
      <p:sp>
        <p:nvSpPr>
          <p:cNvPr id="23" name="Скругленный прямоугольник 22"/>
          <p:cNvSpPr/>
          <p:nvPr/>
        </p:nvSpPr>
        <p:spPr>
          <a:xfrm>
            <a:off x="1784648" y="1700808"/>
            <a:ext cx="3024335" cy="151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12640" y="4149080"/>
            <a:ext cx="3024335" cy="1872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072680" y="4581128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Формирование молодежного резерва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856656" y="1844824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Обеспечение наличия не менее двух кандидатов на каждую целевую должность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353246" y="190754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4536" y="1916832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249144" y="1700808"/>
            <a:ext cx="3024335" cy="15121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321152" y="2001614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Разработка проекта о стажировках резервистов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249145" y="4149080"/>
            <a:ext cx="3024335" cy="18722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609185" y="4654877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Разработка проекта о наставничестве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352600" y="449053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13890" y="449982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4.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2F2F2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6012</TotalTime>
  <Words>401</Words>
  <Application>Microsoft Office PowerPoint</Application>
  <PresentationFormat>Лист A4 (210x297 мм)</PresentationFormat>
  <Paragraphs>92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polyanskaya.tv</dc:creator>
  <cp:lastModifiedBy>Mikhasko.IA</cp:lastModifiedBy>
  <cp:revision>540</cp:revision>
  <dcterms:created xsi:type="dcterms:W3CDTF">2016-04-01T06:43:54Z</dcterms:created>
  <dcterms:modified xsi:type="dcterms:W3CDTF">2018-10-29T13:29:05Z</dcterms:modified>
</cp:coreProperties>
</file>