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</p:sldMasterIdLst>
  <p:notesMasterIdLst>
    <p:notesMasterId r:id="rId25"/>
  </p:notesMasterIdLst>
  <p:sldIdLst>
    <p:sldId id="306" r:id="rId3"/>
    <p:sldId id="386" r:id="rId4"/>
    <p:sldId id="388" r:id="rId5"/>
    <p:sldId id="387" r:id="rId6"/>
    <p:sldId id="391" r:id="rId7"/>
    <p:sldId id="389" r:id="rId8"/>
    <p:sldId id="390" r:id="rId9"/>
    <p:sldId id="361" r:id="rId10"/>
    <p:sldId id="375" r:id="rId11"/>
    <p:sldId id="379" r:id="rId12"/>
    <p:sldId id="383" r:id="rId13"/>
    <p:sldId id="360" r:id="rId14"/>
    <p:sldId id="358" r:id="rId15"/>
    <p:sldId id="381" r:id="rId16"/>
    <p:sldId id="363" r:id="rId17"/>
    <p:sldId id="367" r:id="rId18"/>
    <p:sldId id="368" r:id="rId19"/>
    <p:sldId id="366" r:id="rId20"/>
    <p:sldId id="364" r:id="rId21"/>
    <p:sldId id="362" r:id="rId22"/>
    <p:sldId id="378" r:id="rId23"/>
    <p:sldId id="343" r:id="rId2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CA"/>
    <a:srgbClr val="0D5FE3"/>
    <a:srgbClr val="858151"/>
    <a:srgbClr val="1F1FD1"/>
    <a:srgbClr val="6FA0DB"/>
    <a:srgbClr val="ED8D0D"/>
    <a:srgbClr val="F7D64B"/>
    <a:srgbClr val="D8A822"/>
    <a:srgbClr val="5E52F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612" autoAdjust="0"/>
  </p:normalViewPr>
  <p:slideViewPr>
    <p:cSldViewPr>
      <p:cViewPr varScale="1">
        <p:scale>
          <a:sx n="81" d="100"/>
          <a:sy n="81" d="100"/>
        </p:scale>
        <p:origin x="-984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217" cy="497524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1"/>
            <a:ext cx="2951217" cy="497524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r">
              <a:defRPr sz="1200"/>
            </a:lvl1pPr>
          </a:lstStyle>
          <a:p>
            <a:fld id="{0970BAA4-E557-45CF-9281-10D519223F4A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8" tIns="45780" rIns="91558" bIns="457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22498"/>
            <a:ext cx="5447666" cy="4472939"/>
          </a:xfrm>
          <a:prstGeom prst="rect">
            <a:avLst/>
          </a:prstGeom>
        </p:spPr>
        <p:txBody>
          <a:bodyPr vert="horz" lIns="91558" tIns="45780" rIns="91558" bIns="457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812"/>
            <a:ext cx="2951217" cy="497524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r">
              <a:defRPr sz="1200"/>
            </a:lvl1pPr>
          </a:lstStyle>
          <a:p>
            <a:fld id="{62E45E92-9AAA-4A5D-A574-3E3F6902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7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648b8f7e3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4648b8f7e3_0_98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48b8f7e3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648b8f7e3_0_84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4648b8f7e3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4648b8f7e3_0_110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5E92-9AAA-4A5D-A574-3E3F690291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4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9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8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3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1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2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10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6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36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CFB1-17BA-442F-942F-ACFFF8B89E4B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70C8-7A95-4A9B-8903-B926AB14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83768" y="0"/>
            <a:ext cx="4176464" cy="5143500"/>
          </a:xfrm>
          <a:prstGeom prst="rect">
            <a:avLst/>
          </a:prstGeom>
          <a:solidFill>
            <a:srgbClr val="0C5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76922" y="1275606"/>
            <a:ext cx="41764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dirty="0" smtClean="0">
              <a:solidFill>
                <a:schemeClr val="bg1"/>
              </a:solidFill>
              <a:latin typeface="Century Gothic" pitchFamily="34" charset="0"/>
              <a:cs typeface="Aharoni" pitchFamily="2" charset="-79"/>
            </a:endParaRP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Century Gothic" pitchFamily="34" charset="0"/>
                <a:cs typeface="Aharoni" pitchFamily="2" charset="-79"/>
              </a:rPr>
              <a:t>Конкурс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Century Gothic" pitchFamily="34" charset="0"/>
                <a:cs typeface="Aharoni" pitchFamily="2" charset="-79"/>
              </a:rPr>
              <a:t> на звание:</a:t>
            </a:r>
          </a:p>
          <a:p>
            <a:pPr algn="ctr"/>
            <a:endParaRPr lang="ru-RU" sz="2100" dirty="0" smtClean="0">
              <a:solidFill>
                <a:schemeClr val="bg1"/>
              </a:solidFill>
              <a:latin typeface="Century Gothic" pitchFamily="34" charset="0"/>
              <a:cs typeface="Aharoni" pitchFamily="2" charset="-79"/>
            </a:endParaRPr>
          </a:p>
          <a:p>
            <a:pPr algn="ctr"/>
            <a:r>
              <a:rPr lang="ru-RU" sz="2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 системе федеральной инспекции труда</a:t>
            </a:r>
            <a:r>
              <a:rPr lang="ru-RU" sz="2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cs typeface="Aharoni" pitchFamily="2" charset="-79"/>
              </a:rPr>
              <a:t>»</a:t>
            </a:r>
            <a:endParaRPr lang="ru-RU" sz="2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ea typeface="Times New Roman" charset="0"/>
              <a:cs typeface="Aharoni" pitchFamily="2" charset="-79"/>
            </a:endParaRPr>
          </a:p>
        </p:txBody>
      </p:sp>
      <p:pic>
        <p:nvPicPr>
          <p:cNvPr id="16" name="Рисунок 15" descr="03 ╨Ч╨╛╨╗╨╛╤В╨╛╨╕╠Ж 1000 px.pn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483518"/>
            <a:ext cx="1907704" cy="4177511"/>
          </a:xfrm>
          <a:prstGeom prst="rect">
            <a:avLst/>
          </a:prstGeom>
        </p:spPr>
      </p:pic>
      <p:pic>
        <p:nvPicPr>
          <p:cNvPr id="18" name="Рисунок 17" descr="03 ╨Ч╨╛╨╗╨╛╤В╨╛╨╕╠Ж 1000 px.pn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7236296" y="483518"/>
            <a:ext cx="1907705" cy="417751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771800" y="267494"/>
            <a:ext cx="36724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Федеральная служба               по труду и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26197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 ╨б╨╡╤А╤Л╨╕╠Ж 1000 px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r="50000"/>
          <a:stretch>
            <a:fillRect/>
          </a:stretch>
        </p:blipFill>
        <p:spPr>
          <a:xfrm flipH="1">
            <a:off x="0" y="555526"/>
            <a:ext cx="1940110" cy="4248472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95486"/>
            <a:ext cx="8604448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sz="16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Ежегодный конкурс на звание</a:t>
            </a: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  <a:p>
            <a:endParaRPr lang="ru-RU" sz="1600" spc="15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40110" y="1113588"/>
            <a:ext cx="5008154" cy="35767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Участники конкурса: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сотрудники </a:t>
            </a:r>
            <a:r>
              <a:rPr lang="ru-RU" sz="1600" dirty="0">
                <a:latin typeface="Century Gothic" pitchFamily="34" charset="0"/>
              </a:rPr>
              <a:t>государственных инспекций труда </a:t>
            </a:r>
            <a:r>
              <a:rPr lang="ru-RU" sz="1600" dirty="0" smtClean="0">
                <a:latin typeface="Century Gothic" pitchFamily="34" charset="0"/>
              </a:rPr>
              <a:t>                 в </a:t>
            </a:r>
            <a:r>
              <a:rPr lang="ru-RU" sz="1600" dirty="0">
                <a:latin typeface="Century Gothic" pitchFamily="34" charset="0"/>
              </a:rPr>
              <a:t>субъектах  Российской </a:t>
            </a:r>
            <a:r>
              <a:rPr lang="ru-RU" sz="1600" dirty="0" smtClean="0">
                <a:latin typeface="Century Gothic" pitchFamily="34" charset="0"/>
              </a:rPr>
              <a:t>Федерации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                                                                                                           </a:t>
            </a:r>
            <a:b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>Конкурс проводится по итогам </a:t>
            </a:r>
            <a:r>
              <a:rPr lang="ru-RU" sz="1600" dirty="0" err="1">
                <a:latin typeface="Century Gothic" pitchFamily="34" charset="0"/>
              </a:rPr>
              <a:t>надзорно</a:t>
            </a:r>
            <a:r>
              <a:rPr lang="ru-RU" sz="1600" dirty="0">
                <a:latin typeface="Century Gothic" pitchFamily="34" charset="0"/>
              </a:rPr>
              <a:t>-контрольной и иной, связанной с ней служебной деятельностью </a:t>
            </a:r>
            <a:r>
              <a:rPr lang="ru-RU" sz="1600" dirty="0" smtClean="0">
                <a:latin typeface="Century Gothic" pitchFamily="34" charset="0"/>
              </a:rPr>
              <a:t>участников,                    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за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полные месяцы текущего года на дату объявления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конкурса</a:t>
            </a:r>
            <a:endParaRPr lang="ru-RU" sz="1600" b="1" dirty="0">
              <a:solidFill>
                <a:srgbClr val="0C54CA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xn--80akibcicpdbetz7e2g.xn--p1ai/images/redesign/wo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9762"/>
            <a:ext cx="254812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022" y="1337518"/>
            <a:ext cx="57709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Century Gothic" pitchFamily="34" charset="0"/>
              </a:rPr>
              <a:t>            </a:t>
            </a:r>
            <a:r>
              <a:rPr lang="ru-RU" sz="2100" b="1" dirty="0">
                <a:solidFill>
                  <a:srgbClr val="0C54CA"/>
                </a:solidFill>
                <a:latin typeface="Century Gothic" pitchFamily="34" charset="0"/>
                <a:ea typeface="+mj-ea"/>
                <a:cs typeface="+mj-cs"/>
              </a:rPr>
              <a:t>Порядок проведения конкурса:</a:t>
            </a:r>
          </a:p>
          <a:p>
            <a:pPr marL="0" indent="0">
              <a:buNone/>
            </a:pPr>
            <a:endParaRPr lang="ru-RU" sz="600" dirty="0" smtClean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Издание приказа о проведении </a:t>
            </a:r>
            <a:r>
              <a:rPr lang="ru-RU" sz="1600" dirty="0" smtClean="0">
                <a:latin typeface="Century Gothic" pitchFamily="34" charset="0"/>
              </a:rPr>
              <a:t>Конкурса;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Сбор сведений </a:t>
            </a:r>
            <a:r>
              <a:rPr lang="ru-RU" sz="1600" dirty="0">
                <a:latin typeface="Century Gothic" pitchFamily="34" charset="0"/>
              </a:rPr>
              <a:t>об эффективности служебной деятельности государственных инспекторов </a:t>
            </a:r>
            <a:r>
              <a:rPr lang="ru-RU" sz="1600" dirty="0" smtClean="0">
                <a:latin typeface="Century Gothic" pitchFamily="34" charset="0"/>
              </a:rPr>
              <a:t>труда Роструда </a:t>
            </a:r>
            <a:r>
              <a:rPr lang="ru-RU" sz="1600" dirty="0">
                <a:latin typeface="Century Gothic" pitchFamily="34" charset="0"/>
              </a:rPr>
              <a:t>за 12 месяцев;</a:t>
            </a:r>
          </a:p>
          <a:p>
            <a:r>
              <a:rPr lang="ru-RU" sz="1600" dirty="0">
                <a:latin typeface="Century Gothic" pitchFamily="34" charset="0"/>
              </a:rPr>
              <a:t>Формирование общего рейтинга </a:t>
            </a:r>
            <a:r>
              <a:rPr lang="ru-RU" sz="1600" dirty="0" smtClean="0">
                <a:latin typeface="Century Gothic" pitchFamily="34" charset="0"/>
              </a:rPr>
              <a:t>успешности инспекторского </a:t>
            </a:r>
            <a:r>
              <a:rPr lang="ru-RU" sz="1600" dirty="0">
                <a:latin typeface="Century Gothic" pitchFamily="34" charset="0"/>
              </a:rPr>
              <a:t>состава по  ключевым показателям эффективности (КПЭ</a:t>
            </a:r>
            <a:r>
              <a:rPr lang="ru-RU" sz="1600" dirty="0" smtClean="0">
                <a:latin typeface="Century Gothic" pitchFamily="34" charset="0"/>
              </a:rPr>
              <a:t>);</a:t>
            </a:r>
          </a:p>
          <a:p>
            <a:r>
              <a:rPr lang="ru-RU" sz="1600" dirty="0">
                <a:latin typeface="Century Gothic" pitchFamily="34" charset="0"/>
              </a:rPr>
              <a:t>Определение конкурсной комиссией победителей и призеров </a:t>
            </a:r>
            <a:r>
              <a:rPr lang="ru-RU" sz="1600" dirty="0" smtClean="0">
                <a:latin typeface="Century Gothic" pitchFamily="34" charset="0"/>
              </a:rPr>
              <a:t>конкурса.</a:t>
            </a:r>
            <a:r>
              <a:rPr lang="ru-RU" sz="2000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2000" dirty="0">
                <a:solidFill>
                  <a:srgbClr val="0C54CA"/>
                </a:solidFill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363272" cy="857250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sz="16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177800" algn="l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Ежегодный конкурс на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звание 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по профессии в системе федеральной инспекции труда»</a:t>
            </a:r>
          </a:p>
          <a:p>
            <a:endParaRPr lang="ru-RU" sz="1600" b="1" spc="15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 descr="http://minobr.nso.ru/sites/minobr.nso.ru/wodby_files/files/styles/general_news_teaser_image/public/news/2017/10/konkurs_1_.jpg?itok=Vx7M3n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662"/>
            <a:ext cx="27476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5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2 ╨б╨╡╤А╤Л╨╕╠Ж 1000 px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r="50000"/>
          <a:stretch>
            <a:fillRect/>
          </a:stretch>
        </p:blipFill>
        <p:spPr>
          <a:xfrm>
            <a:off x="7203890" y="895028"/>
            <a:ext cx="1940110" cy="424847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23928" y="1400714"/>
            <a:ext cx="4608512" cy="333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200800" cy="3744416"/>
          </a:xfrm>
        </p:spPr>
        <p:txBody>
          <a:bodyPr>
            <a:noAutofit/>
          </a:bodyPr>
          <a:lstStyle/>
          <a:p>
            <a:pPr marL="4763" algn="l">
              <a:lnSpc>
                <a:spcPct val="150000"/>
              </a:lnSpc>
            </a:pPr>
            <a:r>
              <a:rPr lang="ru-RU" sz="1600" dirty="0" smtClean="0">
                <a:latin typeface="Century Gothic" pitchFamily="34" charset="0"/>
              </a:rPr>
              <a:t/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1. Лучший государственный инспектор труда;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2.  Лучший сотрудник кадровой службы;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3.  Лучший сотрудник финансово-бухгалтерской службы;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4. Лучший сотрудник в области информационных технологий;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5.  Лучший сотрудник по взаимодействию со средствами массовой информации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/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По итогам  конкурса по каждой номинации определяются победители и призеры второй и третьей степени</a:t>
            </a:r>
            <a:b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b="1" spc="150" dirty="0" smtClean="0">
                <a:latin typeface="Century Gothic" pitchFamily="34" charset="0"/>
                <a:cs typeface="Arial" pitchFamily="34" charset="0"/>
              </a:rPr>
              <a:t/>
            </a:r>
            <a:br>
              <a:rPr lang="ru-RU" sz="1600" b="1" spc="150" dirty="0" smtClean="0">
                <a:latin typeface="Century Gothic" pitchFamily="34" charset="0"/>
                <a:cs typeface="Arial" pitchFamily="34" charset="0"/>
              </a:rPr>
            </a:br>
            <a:endParaRPr lang="ru-RU" sz="1600" b="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83568" y="162372"/>
            <a:ext cx="8460432" cy="792088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Номинации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конкурса</a:t>
            </a:r>
          </a:p>
          <a:p>
            <a:pPr marL="177800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</p:txBody>
      </p:sp>
    </p:spTree>
    <p:extLst>
      <p:ext uri="{BB962C8B-B14F-4D97-AF65-F5344CB8AC3E}">
        <p14:creationId xmlns:p14="http://schemas.microsoft.com/office/powerpoint/2010/main" val="16824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7494"/>
            <a:ext cx="8964488" cy="47525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Рейтинг </a:t>
            </a:r>
            <a:r>
              <a:rPr lang="ru-RU" sz="1400" dirty="0">
                <a:latin typeface="Century Gothic" pitchFamily="34" charset="0"/>
              </a:rPr>
              <a:t>по </a:t>
            </a:r>
            <a:r>
              <a:rPr lang="ru-RU" sz="1400" dirty="0" smtClean="0">
                <a:latin typeface="Century Gothic" pitchFamily="34" charset="0"/>
              </a:rPr>
              <a:t>номинациям  </a:t>
            </a:r>
            <a:r>
              <a:rPr lang="ru-RU" sz="1400" b="1" dirty="0">
                <a:solidFill>
                  <a:srgbClr val="0C54CA"/>
                </a:solidFill>
                <a:latin typeface="Century Gothic" pitchFamily="34" charset="0"/>
              </a:rPr>
              <a:t>«Лучший государственный инспектор </a:t>
            </a:r>
            <a:r>
              <a:rPr lang="ru-RU" sz="1400" b="1" dirty="0" smtClean="0">
                <a:solidFill>
                  <a:srgbClr val="0C54CA"/>
                </a:solidFill>
                <a:latin typeface="Century Gothic" pitchFamily="34" charset="0"/>
              </a:rPr>
              <a:t>труда» </a:t>
            </a:r>
            <a:r>
              <a:rPr lang="ru-RU" sz="1400" dirty="0">
                <a:latin typeface="Century Gothic" pitchFamily="34" charset="0"/>
              </a:rPr>
              <a:t>формируется </a:t>
            </a: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solidFill>
                  <a:srgbClr val="0C54CA"/>
                </a:solidFill>
                <a:latin typeface="Century Gothic" pitchFamily="34" charset="0"/>
              </a:rPr>
              <a:t>по  </a:t>
            </a:r>
            <a:r>
              <a:rPr lang="ru-RU" sz="1400" dirty="0">
                <a:solidFill>
                  <a:srgbClr val="0C54CA"/>
                </a:solidFill>
                <a:latin typeface="Century Gothic" pitchFamily="34" charset="0"/>
              </a:rPr>
              <a:t>7 ключевым показателям эффективности (КПЭ</a:t>
            </a:r>
            <a:r>
              <a:rPr lang="ru-RU" sz="1400" dirty="0" smtClean="0">
                <a:solidFill>
                  <a:srgbClr val="0C54CA"/>
                </a:solidFill>
                <a:latin typeface="Century Gothic" pitchFamily="34" charset="0"/>
              </a:rPr>
              <a:t>):</a:t>
            </a:r>
            <a:br>
              <a:rPr lang="ru-RU" sz="14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1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. Количество проверок и расследований несчастных случаев;</a:t>
            </a:r>
            <a:br>
              <a:rPr lang="ru-RU" sz="1400" dirty="0">
                <a:latin typeface="Century Gothic" pitchFamily="34" charset="0"/>
                <a:ea typeface="+mn-ea"/>
                <a:cs typeface="+mn-cs"/>
              </a:rPr>
            </a:b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2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. </a:t>
            </a: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Процент 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результативных проверок и расследований </a:t>
            </a: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несчастных случаев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;</a:t>
            </a:r>
            <a:br>
              <a:rPr lang="ru-RU" sz="1400" dirty="0">
                <a:latin typeface="Century Gothic" pitchFamily="34" charset="0"/>
                <a:ea typeface="+mn-ea"/>
                <a:cs typeface="+mn-cs"/>
              </a:rPr>
            </a:b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3</a:t>
            </a: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. Процент взыскания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;</a:t>
            </a:r>
            <a:br>
              <a:rPr lang="ru-RU" sz="1400" dirty="0">
                <a:latin typeface="Century Gothic" pitchFamily="34" charset="0"/>
                <a:ea typeface="+mn-ea"/>
                <a:cs typeface="+mn-cs"/>
              </a:rPr>
            </a:b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4. Количество административных взысканий на </a:t>
            </a: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одну </a:t>
            </a:r>
            <a:r>
              <a:rPr lang="ru-RU" sz="1400" dirty="0">
                <a:latin typeface="Century Gothic" pitchFamily="34" charset="0"/>
                <a:ea typeface="+mn-ea"/>
                <a:cs typeface="+mn-cs"/>
              </a:rPr>
              <a:t>результативную проверку</a:t>
            </a:r>
            <a:r>
              <a:rPr lang="ru-RU" sz="1400" dirty="0" smtClean="0">
                <a:latin typeface="Century Gothic" pitchFamily="34" charset="0"/>
                <a:ea typeface="+mn-ea"/>
                <a:cs typeface="+mn-cs"/>
              </a:rPr>
              <a:t>;</a:t>
            </a:r>
            <a:br>
              <a:rPr lang="ru-RU" sz="1400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ru-RU" sz="1400" dirty="0" smtClean="0">
                <a:latin typeface="Century Gothic" pitchFamily="34" charset="0"/>
              </a:rPr>
              <a:t>5. </a:t>
            </a:r>
            <a:r>
              <a:rPr lang="ru-RU" sz="1400" dirty="0">
                <a:latin typeface="Century Gothic" pitchFamily="34" charset="0"/>
              </a:rPr>
              <a:t>Процент отмененных сумм административных взысканий;</a:t>
            </a:r>
            <a:r>
              <a:rPr lang="ru-RU" sz="1400" b="1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6. Процент </a:t>
            </a:r>
            <a:r>
              <a:rPr lang="ru-RU" sz="1400" dirty="0">
                <a:latin typeface="Century Gothic" pitchFamily="34" charset="0"/>
              </a:rPr>
              <a:t>плановых </a:t>
            </a:r>
            <a:r>
              <a:rPr lang="ru-RU" sz="1400" dirty="0" smtClean="0">
                <a:latin typeface="Century Gothic" pitchFamily="34" charset="0"/>
              </a:rPr>
              <a:t>проверок;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7.</a:t>
            </a:r>
            <a:r>
              <a:rPr lang="ru-RU" sz="1400" dirty="0">
                <a:latin typeface="Century Gothic" pitchFamily="34" charset="0"/>
              </a:rPr>
              <a:t> Перечисленная в доход федерального бюджета сумма денежных взысканий (штрафов) в среднем в месяц. </a:t>
            </a: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solidFill>
                  <a:srgbClr val="0C54CA"/>
                </a:solidFill>
                <a:latin typeface="Century Gothic" pitchFamily="34" charset="0"/>
              </a:rPr>
              <a:t>По </a:t>
            </a:r>
            <a:r>
              <a:rPr lang="ru-RU" sz="1400" dirty="0">
                <a:solidFill>
                  <a:srgbClr val="0C54CA"/>
                </a:solidFill>
                <a:latin typeface="Century Gothic" pitchFamily="34" charset="0"/>
              </a:rPr>
              <a:t>каждому показателю эффективности определяются индексы эффективности</a:t>
            </a: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                                                       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endParaRPr lang="ru-RU" sz="1600" b="1" dirty="0">
              <a:solidFill>
                <a:srgbClr val="0C54CA"/>
              </a:solidFill>
              <a:latin typeface="Century Gothic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23528" y="129715"/>
            <a:ext cx="8424936" cy="497819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эффективности государственных инспекторов труда</a:t>
            </a:r>
          </a:p>
        </p:txBody>
      </p:sp>
    </p:spTree>
    <p:extLst>
      <p:ext uri="{BB962C8B-B14F-4D97-AF65-F5344CB8AC3E}">
        <p14:creationId xmlns:p14="http://schemas.microsoft.com/office/powerpoint/2010/main" val="15667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7574"/>
            <a:ext cx="8856984" cy="403244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/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endParaRPr lang="ru-RU" sz="1600" b="1" dirty="0">
              <a:solidFill>
                <a:srgbClr val="0C54CA"/>
              </a:solidFill>
              <a:latin typeface="Century Gothic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19064" y="195486"/>
            <a:ext cx="8424936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эффективности государственных инспекторов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40589"/>
            <a:ext cx="475202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Конкурсной комиссией дополнительно учитываются:</a:t>
            </a:r>
          </a:p>
          <a:p>
            <a:endParaRPr lang="ru-RU" sz="500" b="1" dirty="0" smtClean="0">
              <a:latin typeface="Century Gothic" pitchFamily="34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Century Gothic" pitchFamily="34" charset="0"/>
              </a:rPr>
              <a:t>Индивидуальные </a:t>
            </a:r>
            <a:r>
              <a:rPr lang="ru-RU" sz="1600" dirty="0">
                <a:latin typeface="Century Gothic" pitchFamily="34" charset="0"/>
              </a:rPr>
              <a:t>результаты </a:t>
            </a:r>
            <a:r>
              <a:rPr lang="ru-RU" sz="1600" dirty="0" smtClean="0">
                <a:latin typeface="Century Gothic" pitchFamily="34" charset="0"/>
              </a:rPr>
              <a:t>тестирования инспекторов  </a:t>
            </a:r>
            <a:r>
              <a:rPr lang="ru-RU" sz="1600" dirty="0">
                <a:latin typeface="Century Gothic" pitchFamily="34" charset="0"/>
              </a:rPr>
              <a:t>в </a:t>
            </a:r>
            <a:r>
              <a:rPr lang="ru-RU" sz="1600" dirty="0" smtClean="0">
                <a:latin typeface="Century Gothic" pitchFamily="34" charset="0"/>
              </a:rPr>
              <a:t> системе дистанционного повышения квалификации;</a:t>
            </a:r>
          </a:p>
          <a:p>
            <a:r>
              <a:rPr lang="ru-RU" sz="1600" dirty="0" smtClean="0">
                <a:latin typeface="Century Gothic" pitchFamily="34" charset="0"/>
              </a:rPr>
              <a:t>2</a:t>
            </a:r>
            <a:r>
              <a:rPr lang="ru-RU" sz="1600" dirty="0" smtClean="0">
                <a:latin typeface="Century Gothic" pitchFamily="34" charset="0"/>
              </a:rPr>
              <a:t>.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Качество </a:t>
            </a:r>
            <a:r>
              <a:rPr lang="ru-RU" sz="1600" dirty="0">
                <a:latin typeface="Century Gothic" pitchFamily="34" charset="0"/>
              </a:rPr>
              <a:t>работы в АСУ </a:t>
            </a:r>
            <a:r>
              <a:rPr lang="ru-RU" sz="1600" dirty="0" smtClean="0">
                <a:latin typeface="Century Gothic" pitchFamily="34" charset="0"/>
              </a:rPr>
              <a:t>КНД;</a:t>
            </a:r>
          </a:p>
          <a:p>
            <a:r>
              <a:rPr lang="ru-RU" sz="1600" dirty="0" smtClean="0">
                <a:latin typeface="Century Gothic" pitchFamily="34" charset="0"/>
              </a:rPr>
              <a:t>3</a:t>
            </a:r>
            <a:r>
              <a:rPr lang="ru-RU" sz="1600" dirty="0" smtClean="0">
                <a:latin typeface="Century Gothic" pitchFamily="34" charset="0"/>
              </a:rPr>
              <a:t>. Наличие</a:t>
            </a:r>
            <a:r>
              <a:rPr lang="ru-RU" sz="1600" dirty="0">
                <a:latin typeface="Century Gothic" pitchFamily="34" charset="0"/>
              </a:rPr>
              <a:t>/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отсутствие 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дисциплинарных </a:t>
            </a:r>
            <a:r>
              <a:rPr lang="ru-RU" sz="1600" dirty="0">
                <a:latin typeface="Century Gothic" pitchFamily="34" charset="0"/>
              </a:rPr>
              <a:t>взысканий</a:t>
            </a:r>
            <a:r>
              <a:rPr lang="ru-RU" sz="1600" dirty="0" smtClean="0">
                <a:latin typeface="Century Gothic" pitchFamily="34" charset="0"/>
              </a:rPr>
              <a:t>;</a:t>
            </a:r>
          </a:p>
          <a:p>
            <a:r>
              <a:rPr lang="ru-RU" sz="1600" dirty="0" smtClean="0">
                <a:latin typeface="Century Gothic" pitchFamily="34" charset="0"/>
              </a:rPr>
              <a:t>4</a:t>
            </a:r>
            <a:r>
              <a:rPr lang="ru-RU" sz="1600" dirty="0" smtClean="0">
                <a:latin typeface="Century Gothic" pitchFamily="34" charset="0"/>
              </a:rPr>
              <a:t>. Участие </a:t>
            </a:r>
            <a:r>
              <a:rPr lang="ru-RU" sz="1600" dirty="0">
                <a:latin typeface="Century Gothic" pitchFamily="34" charset="0"/>
              </a:rPr>
              <a:t>в проведении профилактических </a:t>
            </a:r>
            <a:r>
              <a:rPr lang="ru-RU" sz="1600" dirty="0" smtClean="0">
                <a:latin typeface="Century Gothic" pitchFamily="34" charset="0"/>
              </a:rPr>
              <a:t>мероприятий</a:t>
            </a:r>
            <a:endParaRPr lang="ru-RU" dirty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5. </a:t>
            </a:r>
            <a:r>
              <a:rPr lang="ru-RU" sz="1600" dirty="0">
                <a:latin typeface="Century Gothic" pitchFamily="34" charset="0"/>
              </a:rPr>
              <a:t>Осуществление наставнической деятельности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5" name="Picture 2" descr="http://today.kz/static/uploads/media/pages/2014/09/100903860-pic4_zoom-1000x-748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0" y="1615035"/>
            <a:ext cx="413995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43559"/>
            <a:ext cx="8784976" cy="4158462"/>
          </a:xfrm>
        </p:spPr>
        <p:txBody>
          <a:bodyPr>
            <a:noAutofit/>
          </a:bodyPr>
          <a:lstStyle/>
          <a:p>
            <a:pPr lvl="0" indent="342900" algn="l" fontAlgn="base">
              <a:spcAft>
                <a:spcPct val="0"/>
              </a:spcAft>
            </a:pPr>
            <a:r>
              <a:rPr lang="ru-RU" sz="1600" dirty="0" smtClean="0"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600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ru-RU" sz="1600" dirty="0" smtClean="0">
                <a:latin typeface="Century Gothic" pitchFamily="34" charset="0"/>
                <a:ea typeface="+mn-ea"/>
                <a:cs typeface="+mn-cs"/>
              </a:rPr>
              <a:t>Рейтинг </a:t>
            </a:r>
            <a:r>
              <a:rPr lang="ru-RU" sz="1600" dirty="0">
                <a:latin typeface="Century Gothic" pitchFamily="34" charset="0"/>
                <a:ea typeface="+mn-ea"/>
                <a:cs typeface="+mn-cs"/>
              </a:rPr>
              <a:t>по номинации</a:t>
            </a:r>
            <a:r>
              <a:rPr lang="ru-RU" sz="1600" b="1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  <a:ea typeface="+mn-ea"/>
                <a:cs typeface="+mn-cs"/>
              </a:rPr>
              <a:t>«Лучший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  <a:ea typeface="+mn-ea"/>
                <a:cs typeface="+mn-cs"/>
              </a:rPr>
              <a:t>сотрудник кадровой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  <a:ea typeface="+mn-ea"/>
                <a:cs typeface="+mn-cs"/>
              </a:rPr>
              <a:t>службы» </a:t>
            </a:r>
            <a:r>
              <a:rPr lang="ru-RU" sz="1600" dirty="0">
                <a:latin typeface="Century Gothic" pitchFamily="34" charset="0"/>
                <a:ea typeface="+mn-ea"/>
                <a:cs typeface="+mn-cs"/>
              </a:rPr>
              <a:t>формируется по общим показателям эффективности деятельности </a:t>
            </a:r>
            <a:r>
              <a:rPr lang="ru-RU" sz="1600" dirty="0" smtClean="0">
                <a:latin typeface="Century Gothic" pitchFamily="34" charset="0"/>
                <a:ea typeface="+mn-ea"/>
                <a:cs typeface="+mn-cs"/>
              </a:rPr>
              <a:t>территориального органа </a:t>
            </a:r>
            <a:r>
              <a:rPr lang="ru-RU" sz="1600" dirty="0">
                <a:latin typeface="Century Gothic" pitchFamily="34" charset="0"/>
                <a:ea typeface="+mn-ea"/>
                <a:cs typeface="+mn-cs"/>
              </a:rPr>
              <a:t>Роструда по данному направлению по следующим показателям с их весовыми </a:t>
            </a:r>
            <a:r>
              <a:rPr lang="ru-RU" sz="1600" dirty="0" smtClean="0">
                <a:latin typeface="Century Gothic" pitchFamily="34" charset="0"/>
                <a:ea typeface="+mn-ea"/>
                <a:cs typeface="+mn-cs"/>
              </a:rPr>
              <a:t>коэффициентами:</a:t>
            </a:r>
            <a:r>
              <a:rPr lang="ru-RU" sz="2000" dirty="0" smtClean="0"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dirty="0" smtClean="0"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dirty="0" smtClean="0"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dirty="0" smtClean="0"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dirty="0"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dirty="0"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эффективности государственных инспекторов труда</a:t>
            </a:r>
            <a:b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39156"/>
              </p:ext>
            </p:extLst>
          </p:nvPr>
        </p:nvGraphicFramePr>
        <p:xfrm>
          <a:off x="251520" y="2067694"/>
          <a:ext cx="8424936" cy="2758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5923808"/>
                <a:gridCol w="1637032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N 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п/п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Показатели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Весовой </a:t>
                      </a:r>
                      <a:r>
                        <a:rPr lang="ru-RU" sz="1300" dirty="0" err="1" smtClean="0">
                          <a:effectLst/>
                          <a:latin typeface="Century Gothic" pitchFamily="34" charset="0"/>
                        </a:rPr>
                        <a:t>коэфф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1.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Уровень укомплектованности штата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2.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Коэффициент текучести кадров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3.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Использование фонда рабочего времени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432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4.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Отношение штатной численности сотрудников категории руководители к штатной численности 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территориального органа 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Роструда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5.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Качество подготовки проекта Бюджета на 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6.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Сумма баллов рейтинга государственной инспекции труда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64796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ИТОГО: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1,00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84784" y="137153"/>
            <a:ext cx="8424936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эффективности сотрудников кадровых служб</a:t>
            </a:r>
          </a:p>
        </p:txBody>
      </p:sp>
    </p:spTree>
    <p:extLst>
      <p:ext uri="{BB962C8B-B14F-4D97-AF65-F5344CB8AC3E}">
        <p14:creationId xmlns:p14="http://schemas.microsoft.com/office/powerpoint/2010/main" val="40844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03598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Century Gothic" pitchFamily="34" charset="0"/>
              </a:rPr>
              <a:t>Рейтинг по номинации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«Лучший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сотрудник финансово-бухгалтерской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службы» </a:t>
            </a:r>
            <a:r>
              <a:rPr lang="ru-RU" sz="1600" dirty="0" smtClean="0">
                <a:latin typeface="Century Gothic" pitchFamily="34" charset="0"/>
              </a:rPr>
              <a:t>формируется </a:t>
            </a:r>
            <a:r>
              <a:rPr lang="ru-RU" sz="1600" dirty="0">
                <a:latin typeface="Century Gothic" pitchFamily="34" charset="0"/>
              </a:rPr>
              <a:t>по общим показателям эффективности деятельности </a:t>
            </a:r>
            <a:r>
              <a:rPr lang="ru-RU" sz="1600" dirty="0" err="1">
                <a:latin typeface="Century Gothic" pitchFamily="34" charset="0"/>
              </a:rPr>
              <a:t>тероргана</a:t>
            </a:r>
            <a:r>
              <a:rPr lang="ru-RU" sz="1600" dirty="0">
                <a:latin typeface="Century Gothic" pitchFamily="34" charset="0"/>
              </a:rPr>
              <a:t> Роструда по данному направлению по следующим показателям с их весовыми </a:t>
            </a:r>
            <a:r>
              <a:rPr lang="ru-RU" sz="1600" dirty="0" smtClean="0">
                <a:latin typeface="Century Gothic" pitchFamily="34" charset="0"/>
              </a:rPr>
              <a:t>коэффициентами: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84256"/>
              </p:ext>
            </p:extLst>
          </p:nvPr>
        </p:nvGraphicFramePr>
        <p:xfrm>
          <a:off x="251520" y="1995686"/>
          <a:ext cx="8496945" cy="2864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1"/>
                <a:gridCol w="5904656"/>
                <a:gridCol w="1872208"/>
              </a:tblGrid>
              <a:tr h="25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N </a:t>
                      </a:r>
                      <a:r>
                        <a:rPr lang="ru-RU" sz="1300" dirty="0" err="1" smtClean="0">
                          <a:effectLst/>
                          <a:latin typeface="Century Gothic" pitchFamily="34" charset="0"/>
                        </a:rPr>
                        <a:t>п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/</a:t>
                      </a:r>
                      <a:r>
                        <a:rPr lang="ru-RU" sz="1300" dirty="0" err="1" smtClean="0">
                          <a:effectLst/>
                          <a:latin typeface="Century Gothic" pitchFamily="34" charset="0"/>
                        </a:rPr>
                        <a:t>п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Показатели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Весовой </a:t>
                      </a:r>
                      <a:r>
                        <a:rPr lang="ru-RU" sz="1300" dirty="0" err="1" smtClean="0">
                          <a:effectLst/>
                          <a:latin typeface="Century Gothic" pitchFamily="34" charset="0"/>
                        </a:rPr>
                        <a:t>коэфф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1.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Соблюдение сроков представления отчетности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412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2.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Соблюдение контрольных соотношений (внутренних документарный и </a:t>
                      </a:r>
                      <a:r>
                        <a:rPr lang="ru-RU" sz="1300" dirty="0" err="1">
                          <a:effectLst/>
                          <a:latin typeface="Century Gothic" pitchFamily="34" charset="0"/>
                        </a:rPr>
                        <a:t>междокументарный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 контроль)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3.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Оформление форм отчетности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4.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Дебиторская (просроченная) задолженность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5.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Своевременность списания нефинансовых активов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6.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Качество подготовки проекта Бюджета 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на</a:t>
                      </a:r>
                      <a:r>
                        <a:rPr lang="ru-RU" sz="13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303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7.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Сумма баллов рейтинга государственной инспекции труда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4689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ИТОГО: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1,00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19064" y="195486"/>
            <a:ext cx="8424936" cy="648072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эффективности сотрудников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финансово-бухгалтерской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26877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43559"/>
            <a:ext cx="8568952" cy="41584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1400714"/>
            <a:ext cx="7920880" cy="333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73230"/>
              </p:ext>
            </p:extLst>
          </p:nvPr>
        </p:nvGraphicFramePr>
        <p:xfrm>
          <a:off x="179512" y="1995686"/>
          <a:ext cx="8892480" cy="305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397"/>
                <a:gridCol w="6416573"/>
                <a:gridCol w="1865510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N п/п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Показатели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Весовой </a:t>
                      </a:r>
                      <a:r>
                        <a:rPr lang="ru-RU" sz="1300" dirty="0" err="1" smtClean="0">
                          <a:effectLst/>
                          <a:latin typeface="Century Gothic" pitchFamily="34" charset="0"/>
                        </a:rPr>
                        <a:t>коэфф</a:t>
                      </a: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1.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Количество публикаций в печатных средствах массовой информации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2.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Количество выступлений на радио и телевидении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3.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Количество публикаций в Интернет-СМИ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4.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Количество публикаций в разделе "Новости" официального сайта ГИТ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5.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Количество надлежащим образом подготовленных пресс-релизов для направления в </a:t>
                      </a:r>
                      <a:r>
                        <a:rPr lang="ru-RU" sz="1300" dirty="0" err="1">
                          <a:effectLst/>
                          <a:latin typeface="Century Gothic" pitchFamily="34" charset="0"/>
                        </a:rPr>
                        <a:t>Роструд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6.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Количество надлежащим образом оформленных еженедельных отчетов и планов информационного сопровождения деятельности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0,10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7.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entury Gothic" pitchFamily="34" charset="0"/>
                        </a:rPr>
                        <a:t>Сумма баллов рейтинга государственной инспекции труда</a:t>
                      </a:r>
                      <a:endParaRPr lang="ru-RU" sz="130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</a:rPr>
                        <a:t>0,20</a:t>
                      </a:r>
                      <a:endParaRPr lang="ru-RU" sz="13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  <a:tr h="2571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                                             ИТОГО</a:t>
                      </a: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: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itchFamily="34" charset="0"/>
                        </a:rPr>
                        <a:t>1,00</a:t>
                      </a:r>
                      <a:endParaRPr lang="ru-RU" sz="13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927145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itchFamily="34" charset="0"/>
              </a:rPr>
              <a:t>Рейтинг по номинации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«Лучший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сотрудник по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взаимодействию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со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средствами» </a:t>
            </a:r>
            <a:r>
              <a:rPr lang="ru-RU" sz="1600" dirty="0">
                <a:latin typeface="Century Gothic" pitchFamily="34" charset="0"/>
              </a:rPr>
              <a:t>формируется по общим показателям эффективности деятельности </a:t>
            </a:r>
            <a:r>
              <a:rPr lang="ru-RU" sz="1600" dirty="0" err="1">
                <a:latin typeface="Century Gothic" pitchFamily="34" charset="0"/>
              </a:rPr>
              <a:t>тероргана</a:t>
            </a:r>
            <a:r>
              <a:rPr lang="ru-RU" sz="1600" dirty="0">
                <a:latin typeface="Century Gothic" pitchFamily="34" charset="0"/>
              </a:rPr>
              <a:t> Роструда по данному направлению по следующим показателям с их весовыми коэффициентами: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719064" y="195486"/>
            <a:ext cx="8424936" cy="648072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эффективности сотрудников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по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взаимодействию со средствами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4157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43559"/>
            <a:ext cx="8568952" cy="41584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1400714"/>
            <a:ext cx="7920880" cy="333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4355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itchFamily="34" charset="0"/>
              </a:rPr>
              <a:t>Рейтинг по </a:t>
            </a:r>
            <a:r>
              <a:rPr lang="ru-RU" sz="1600" dirty="0" smtClean="0">
                <a:latin typeface="Century Gothic" pitchFamily="34" charset="0"/>
              </a:rPr>
              <a:t>номинации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«Лучший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сотрудник по информационным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технологиям» </a:t>
            </a:r>
            <a:r>
              <a:rPr lang="ru-RU" sz="1600" dirty="0">
                <a:latin typeface="Century Gothic" pitchFamily="34" charset="0"/>
              </a:rPr>
              <a:t>формируется по общим показателям эффективности деятельности </a:t>
            </a:r>
            <a:r>
              <a:rPr lang="ru-RU" sz="1600" dirty="0" err="1">
                <a:latin typeface="Century Gothic" pitchFamily="34" charset="0"/>
              </a:rPr>
              <a:t>тероргана</a:t>
            </a:r>
            <a:r>
              <a:rPr lang="ru-RU" sz="1600" dirty="0">
                <a:latin typeface="Century Gothic" pitchFamily="34" charset="0"/>
              </a:rPr>
              <a:t> Роструда по данному направлению по следующим показателям с их весовыми коэффициентами: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719064" y="232401"/>
            <a:ext cx="8424936" cy="576064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Оценка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эффективности сотрудников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по информационным технологиям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95027"/>
              </p:ext>
            </p:extLst>
          </p:nvPr>
        </p:nvGraphicFramePr>
        <p:xfrm>
          <a:off x="251520" y="1851670"/>
          <a:ext cx="8640960" cy="3119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6921152"/>
                <a:gridCol w="1287760"/>
              </a:tblGrid>
              <a:tr h="4320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№ п/п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Весовой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коэфф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Актуальность и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обновляемость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сведений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-представительства (сайта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Обеспечение информационной безопасности и применение средств криптографической защиты информации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4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Актуализация предоставляемых сведений об использовании информационных технологий в деятельности территориального органа Роструда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Поддержание работоспособности ИТ-инфраструктуры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терр.органа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Роструда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Применение в работе нормативно-правовых актов в части координации мероприятий по использованию информационно-коммуникационных технологий в деятельности государственных органов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3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39370" marR="39370" marT="48578" marB="485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Сумма баллов рейтинга государственной инспекции труда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22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977" marR="349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34977" marR="3497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34977" marR="3497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1113588"/>
            <a:ext cx="6484826" cy="361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97542"/>
            <a:ext cx="8604448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sz="16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177800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Конкурс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на звание</a:t>
            </a: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  <a:p>
            <a:endParaRPr lang="ru-RU" sz="1600" spc="15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6827" y="1106776"/>
            <a:ext cx="53022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 итогам </a:t>
            </a:r>
            <a:r>
              <a:rPr lang="ru-RU" sz="1600" dirty="0" smtClean="0">
                <a:latin typeface="Century Gothic" pitchFamily="34" charset="0"/>
              </a:rPr>
              <a:t>конкурса  ежегодно  составляется    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топ - 500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лучших государственных инспекторов труда в Российской Федерации</a:t>
            </a:r>
            <a:r>
              <a:rPr lang="ru-RU" sz="1600" dirty="0" smtClean="0">
                <a:latin typeface="Century Gothic" pitchFamily="34" charset="0"/>
              </a:rPr>
              <a:t>,</a:t>
            </a: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среди </a:t>
            </a:r>
            <a:r>
              <a:rPr lang="ru-RU" sz="1600" dirty="0" smtClean="0">
                <a:latin typeface="Century Gothic" pitchFamily="34" charset="0"/>
              </a:rPr>
              <a:t>них:</a:t>
            </a:r>
          </a:p>
          <a:p>
            <a:r>
              <a:rPr lang="ru-RU" sz="1600" dirty="0" smtClean="0">
                <a:latin typeface="Century Gothic" pitchFamily="34" charset="0"/>
              </a:rPr>
              <a:t> -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50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победителей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конкурса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;</a:t>
            </a:r>
            <a:endParaRPr lang="ru-RU" sz="1600" b="1" dirty="0" smtClean="0">
              <a:solidFill>
                <a:srgbClr val="0C54CA"/>
              </a:solidFill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 -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70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призёров второй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степени;</a:t>
            </a: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-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80 призёров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третьей степени</a:t>
            </a:r>
            <a:r>
              <a:rPr lang="ru-RU" sz="1600" dirty="0">
                <a:latin typeface="Century Gothic" pitchFamily="34" charset="0"/>
              </a:rPr>
              <a:t>. 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В </a:t>
            </a:r>
            <a:r>
              <a:rPr lang="ru-RU" sz="1600" dirty="0" smtClean="0">
                <a:latin typeface="Century Gothic" pitchFamily="34" charset="0"/>
              </a:rPr>
              <a:t>2018 году </a:t>
            </a:r>
            <a:r>
              <a:rPr lang="ru-RU" sz="1600" dirty="0">
                <a:latin typeface="Century Gothic" pitchFamily="34" charset="0"/>
              </a:rPr>
              <a:t>в конкурсе приняли участие </a:t>
            </a:r>
            <a:r>
              <a:rPr lang="ru-RU" sz="1600" dirty="0" smtClean="0">
                <a:latin typeface="Century Gothic" pitchFamily="34" charset="0"/>
              </a:rPr>
              <a:t>                                    около 1700 государственных </a:t>
            </a:r>
            <a:r>
              <a:rPr lang="ru-RU" sz="1600" dirty="0">
                <a:latin typeface="Century Gothic" pitchFamily="34" charset="0"/>
              </a:rPr>
              <a:t>инспекторов труда.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Определяются  </a:t>
            </a:r>
            <a:r>
              <a:rPr lang="ru-RU" sz="1600" dirty="0">
                <a:latin typeface="Century Gothic" pitchFamily="34" charset="0"/>
              </a:rPr>
              <a:t>победители и </a:t>
            </a:r>
            <a:r>
              <a:rPr lang="ru-RU" sz="1600" dirty="0" smtClean="0">
                <a:latin typeface="Century Gothic" pitchFamily="34" charset="0"/>
              </a:rPr>
              <a:t>призеры и  </a:t>
            </a:r>
            <a:r>
              <a:rPr lang="ru-RU" sz="1600" dirty="0">
                <a:latin typeface="Century Gothic" pitchFamily="34" charset="0"/>
              </a:rPr>
              <a:t>по другим номинациям </a:t>
            </a:r>
            <a:r>
              <a:rPr lang="ru-RU" sz="1600" dirty="0" smtClean="0">
                <a:latin typeface="Century Gothic" pitchFamily="34" charset="0"/>
              </a:rPr>
              <a:t>конкурса: </a:t>
            </a:r>
          </a:p>
          <a:p>
            <a:r>
              <a:rPr lang="ru-RU" sz="1600" dirty="0" smtClean="0">
                <a:latin typeface="Century Gothic" pitchFamily="34" charset="0"/>
              </a:rPr>
              <a:t>-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5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победителей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 в каждой из номинаций;</a:t>
            </a:r>
            <a:endParaRPr lang="ru-RU" sz="1600" b="1" dirty="0">
              <a:solidFill>
                <a:srgbClr val="0C54CA"/>
              </a:solidFill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-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3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 призёра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второй степени;</a:t>
            </a:r>
          </a:p>
          <a:p>
            <a:r>
              <a:rPr lang="ru-RU" sz="1600" dirty="0" smtClean="0">
                <a:latin typeface="Century Gothic" pitchFamily="34" charset="0"/>
              </a:rPr>
              <a:t>-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3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 призёра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третьей степени</a:t>
            </a:r>
            <a:r>
              <a:rPr lang="ru-RU" sz="1600" dirty="0">
                <a:latin typeface="Century Gothic" pitchFamily="34" charset="0"/>
              </a:rPr>
              <a:t>. </a:t>
            </a:r>
          </a:p>
          <a:p>
            <a:endParaRPr lang="ru-RU" sz="1600" dirty="0">
              <a:latin typeface="Century Gothic" pitchFamily="34" charset="0"/>
            </a:endParaRPr>
          </a:p>
        </p:txBody>
      </p:sp>
      <p:pic>
        <p:nvPicPr>
          <p:cNvPr id="6" name="Рисунок 5" descr="02 ╨б╨╡╤А╤Л╨╕╠Ж 1000 px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r="50000"/>
          <a:stretch>
            <a:fillRect/>
          </a:stretch>
        </p:blipFill>
        <p:spPr>
          <a:xfrm>
            <a:off x="7203890" y="890177"/>
            <a:ext cx="19401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50" t="458" r="50406" b="-3759"/>
          <a:stretch/>
        </p:blipFill>
        <p:spPr>
          <a:xfrm>
            <a:off x="6024724" y="915566"/>
            <a:ext cx="3119276" cy="352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98" y="-7268"/>
            <a:ext cx="3419872" cy="51507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31640" y="336383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/>
          <p:cNvSpPr>
            <a:spLocks noGrp="1"/>
          </p:cNvSpPr>
          <p:nvPr>
            <p:ph type="body" idx="1"/>
          </p:nvPr>
        </p:nvSpPr>
        <p:spPr>
          <a:xfrm>
            <a:off x="0" y="4119530"/>
            <a:ext cx="3419872" cy="648072"/>
          </a:xfrm>
        </p:spPr>
        <p:txBody>
          <a:bodyPr>
            <a:normAutofit/>
          </a:bodyPr>
          <a:lstStyle/>
          <a:p>
            <a:pPr marL="177800" lvl="0" indent="0" algn="ctr">
              <a:buNone/>
            </a:pPr>
            <a:r>
              <a:rPr lang="ru-RU" sz="2000" dirty="0" err="1">
                <a:solidFill>
                  <a:srgbClr val="F3F3F3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Хамматова</a:t>
            </a:r>
            <a:r>
              <a:rPr lang="ru-RU" sz="2000" dirty="0">
                <a:solidFill>
                  <a:srgbClr val="F3F3F3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 Лилия</a:t>
            </a:r>
            <a:endParaRPr lang="ru-RU" sz="2000" dirty="0">
              <a:solidFill>
                <a:srgbClr val="EFEFEF"/>
              </a:solidFill>
              <a:latin typeface="Century Gothic" pitchFamily="34" charset="0"/>
              <a:ea typeface="Trebuchet MS"/>
              <a:cs typeface="Trebuchet MS"/>
              <a:sym typeface="Trebuchet MS"/>
            </a:endParaRPr>
          </a:p>
          <a:p>
            <a:pPr marL="177800" indent="0" algn="ctr">
              <a:buNone/>
            </a:pPr>
            <a:endParaRPr lang="ru-RU" sz="2000" dirty="0">
              <a:solidFill>
                <a:srgbClr val="0C54CA"/>
              </a:solidFill>
              <a:latin typeface="Century Gothic" pitchFamily="34" charset="0"/>
            </a:endParaRPr>
          </a:p>
        </p:txBody>
      </p:sp>
      <p:sp>
        <p:nvSpPr>
          <p:cNvPr id="11" name="Текст 11"/>
          <p:cNvSpPr txBox="1">
            <a:spLocks/>
          </p:cNvSpPr>
          <p:nvPr/>
        </p:nvSpPr>
        <p:spPr>
          <a:xfrm>
            <a:off x="3817485" y="411510"/>
            <a:ext cx="5033074" cy="4536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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SzPts val="1100"/>
              <a:buNone/>
            </a:pPr>
            <a:endParaRPr lang="ru-RU" sz="1600" b="1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за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2018 год: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ru-RU" sz="16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проведено 85 результативных проверок;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ru-RU" sz="16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86 обращений граждан;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расследовано 78 несчастных случаев 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ru-RU" sz="16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 </a:t>
            </a:r>
            <a:r>
              <a:rPr lang="ru-RU" sz="1600" dirty="0" smtClean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производстве.</a:t>
            </a:r>
            <a:endParaRPr lang="ru-RU" sz="1600" dirty="0"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>
              <a:spcBef>
                <a:spcPts val="0"/>
              </a:spcBef>
              <a:buSzPts val="1100"/>
              <a:buNone/>
            </a:pPr>
            <a:endParaRPr lang="ru-RU" sz="1600" dirty="0"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Является наставником.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«Я люблю свою работу за то, что она мне позволяет помогать людям,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оказывать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им своевременную  помощь,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добиваться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справедливости…»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</a:t>
            </a:r>
            <a:r>
              <a:rPr lang="ru-RU" sz="14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свободное время с удовольствием занимается </a:t>
            </a:r>
            <a:r>
              <a:rPr lang="ru-RU" sz="1400" dirty="0" smtClean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спортом; гордится </a:t>
            </a:r>
            <a:r>
              <a:rPr lang="ru-RU" sz="14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своими </a:t>
            </a:r>
            <a:r>
              <a:rPr lang="ru-RU" sz="1400" dirty="0" smtClean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детьми</a:t>
            </a:r>
            <a:r>
              <a:rPr lang="ru-RU" sz="1400" dirty="0"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</a:t>
            </a:r>
            <a:endParaRPr lang="ru-RU" sz="1400" dirty="0"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705945"/>
            <a:ext cx="9361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екст 8"/>
          <p:cNvSpPr txBox="1">
            <a:spLocks/>
          </p:cNvSpPr>
          <p:nvPr/>
        </p:nvSpPr>
        <p:spPr>
          <a:xfrm>
            <a:off x="0" y="267494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77800" lvl="0" algn="ctr">
              <a:spcBef>
                <a:spcPct val="20000"/>
              </a:spcBef>
            </a:pPr>
            <a:endParaRPr lang="ru-RU" dirty="0" smtClean="0">
              <a:solidFill>
                <a:srgbClr val="0C54CA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400" dirty="0" smtClean="0">
                <a:solidFill>
                  <a:srgbClr val="0C54CA"/>
                </a:solidFill>
                <a:latin typeface="Century Gothic" pitchFamily="34" charset="0"/>
              </a:rPr>
              <a:t>ПОБЕДИТЕЛЬ В НОМИНАЦИИ</a:t>
            </a:r>
          </a:p>
          <a:p>
            <a:pPr lvl="0" algn="ctr">
              <a:spcBef>
                <a:spcPct val="20000"/>
              </a:spcBef>
            </a:pPr>
            <a:r>
              <a:rPr lang="ru-RU" sz="3400" dirty="0" smtClean="0">
                <a:solidFill>
                  <a:srgbClr val="0C54CA"/>
                </a:solidFill>
                <a:latin typeface="Century Gothic" pitchFamily="34" charset="0"/>
              </a:rPr>
              <a:t> «Лучший государственный инспектор труда » (2018 год)</a:t>
            </a:r>
          </a:p>
        </p:txBody>
      </p:sp>
      <p:pic>
        <p:nvPicPr>
          <p:cNvPr id="12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36" y="1308116"/>
            <a:ext cx="25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5;p30"/>
          <p:cNvSpPr txBox="1"/>
          <p:nvPr/>
        </p:nvSpPr>
        <p:spPr>
          <a:xfrm>
            <a:off x="4090624" y="68525"/>
            <a:ext cx="4759935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  <p:cxnSp>
        <p:nvCxnSpPr>
          <p:cNvPr id="16" name="Google Shape;756;p73"/>
          <p:cNvCxnSpPr/>
          <p:nvPr/>
        </p:nvCxnSpPr>
        <p:spPr>
          <a:xfrm>
            <a:off x="1121393" y="4083918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2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97564"/>
            <a:ext cx="5112567" cy="3834425"/>
          </a:xfrm>
        </p:spPr>
        <p:txBody>
          <a:bodyPr>
            <a:noAutofit/>
          </a:bodyPr>
          <a:lstStyle/>
          <a:p>
            <a:pPr marL="182880" algn="l"/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Награждение победителей конкурса </a:t>
            </a: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ежегодно проводится в торжественной обстановке в декабре в г. Москве с объявлением благодарности руководителя Службы, вручения дипломов Победителей и </a:t>
            </a:r>
            <a:r>
              <a:rPr lang="ru-RU" sz="1600" dirty="0" smtClean="0">
                <a:latin typeface="Century Gothic" pitchFamily="34" charset="0"/>
              </a:rPr>
              <a:t>денежного вознаграждения</a:t>
            </a:r>
            <a:r>
              <a:rPr lang="ru-RU" sz="1600" dirty="0">
                <a:latin typeface="Century Gothic" pitchFamily="34" charset="0"/>
              </a:rPr>
              <a:t>.</a:t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/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b="1" dirty="0" smtClean="0">
                <a:solidFill>
                  <a:srgbClr val="0C54CA"/>
                </a:solidFill>
                <a:latin typeface="Century Gothic" pitchFamily="34" charset="0"/>
              </a:rPr>
              <a:t>Призерам </a:t>
            </a:r>
            <a:r>
              <a:rPr lang="ru-RU" sz="1600" b="1" dirty="0">
                <a:solidFill>
                  <a:srgbClr val="0C54CA"/>
                </a:solidFill>
                <a:latin typeface="Century Gothic" pitchFamily="34" charset="0"/>
              </a:rPr>
              <a:t>второй и третьей категории </a:t>
            </a:r>
            <a:r>
              <a:rPr lang="ru-RU" sz="1600" dirty="0">
                <a:latin typeface="Century Gothic" pitchFamily="34" charset="0"/>
              </a:rPr>
              <a:t>вручаются дипломы второй и третьей степени «Лучший по профессии» </a:t>
            </a:r>
            <a:r>
              <a:rPr lang="ru-RU" sz="1600" dirty="0" smtClean="0">
                <a:latin typeface="Century Gothic" pitchFamily="34" charset="0"/>
              </a:rPr>
              <a:t> и </a:t>
            </a:r>
            <a:r>
              <a:rPr lang="ru-RU" sz="1600" dirty="0">
                <a:latin typeface="Century Gothic" pitchFamily="34" charset="0"/>
              </a:rPr>
              <a:t>денежное </a:t>
            </a:r>
            <a:r>
              <a:rPr lang="ru-RU" sz="1600" dirty="0" smtClean="0">
                <a:latin typeface="Century Gothic" pitchFamily="34" charset="0"/>
              </a:rPr>
              <a:t>вознаграждение.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1400714"/>
            <a:ext cx="7920880" cy="333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23528" y="195486"/>
            <a:ext cx="8424936" cy="648072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Ежегодный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конкурс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на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звание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«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</p:txBody>
      </p:sp>
      <p:pic>
        <p:nvPicPr>
          <p:cNvPr id="7" name="Picture 2" descr="&amp;Ocy;&amp;tcy;&amp;ocy;&amp;bcy;&amp;rcy;&amp;acy;&amp;zhcy;&amp;acy;&amp;iecy;&amp;tcy;&amp;scy;&amp;yacy; &amp;fcy;&amp;acy;&amp;jcy;&amp;lcy; &quot;IMG_6856.jp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72" y="1113588"/>
            <a:ext cx="2291961" cy="32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79712" y="0"/>
            <a:ext cx="5184576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19622"/>
            <a:ext cx="5184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arenR"/>
            </a:pP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усиление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мотивации на достижение высоких результатов профессиональной деятельности;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 </a:t>
            </a:r>
          </a:p>
          <a:p>
            <a:pPr>
              <a:buAutoNum type="arabicParenR"/>
            </a:pPr>
            <a:endParaRPr lang="ru-RU" sz="16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alibri"/>
            </a:endParaRPr>
          </a:p>
          <a:p>
            <a:pPr>
              <a:buAutoNum type="arabicParenR"/>
            </a:pP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повышение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эффективности деятельности государственных гражданских служащих, </a:t>
            </a:r>
            <a:endParaRPr lang="ru-RU" sz="16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alibri"/>
            </a:endParaRPr>
          </a:p>
          <a:p>
            <a:pPr>
              <a:buAutoNum type="arabicParenR"/>
            </a:pPr>
            <a:endParaRPr lang="ru-RU" sz="16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alibri"/>
            </a:endParaRPr>
          </a:p>
          <a:p>
            <a:pPr>
              <a:buAutoNum type="arabicParenR"/>
            </a:pP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повышение вовлеченности в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профессию;  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4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) стимулирование сотрудников к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постоянному профессиональному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развитию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alibri"/>
              </a:rPr>
              <a:t>.</a:t>
            </a:r>
          </a:p>
          <a:p>
            <a:endParaRPr lang="ru-RU"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alibri"/>
            </a:endParaRPr>
          </a:p>
        </p:txBody>
      </p:sp>
      <p:pic>
        <p:nvPicPr>
          <p:cNvPr id="16" name="Рисунок 15" descr="03 ╨Ч╨╛╨╗╨╛╤В╨╛╨╕╠Ж 1000 px.pn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12846" y="483518"/>
            <a:ext cx="1907704" cy="4177511"/>
          </a:xfrm>
          <a:prstGeom prst="rect">
            <a:avLst/>
          </a:prstGeom>
        </p:spPr>
      </p:pic>
      <p:pic>
        <p:nvPicPr>
          <p:cNvPr id="18" name="Рисунок 17" descr="03 ╨Ч╨╛╨╗╨╛╤В╨╛╨╕╠Ж 1000 px.pn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7189390" y="483518"/>
            <a:ext cx="1907705" cy="417751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87624" y="267494"/>
            <a:ext cx="67687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19064" y="105476"/>
            <a:ext cx="8424936" cy="756084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b="1" dirty="0" smtClean="0">
                <a:solidFill>
                  <a:srgbClr val="D8A822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Основные результаты  внедрения конкурса на звание 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федеральной инспекции труда»</a:t>
            </a:r>
          </a:p>
        </p:txBody>
      </p:sp>
    </p:spTree>
    <p:extLst>
      <p:ext uri="{BB962C8B-B14F-4D97-AF65-F5344CB8AC3E}">
        <p14:creationId xmlns:p14="http://schemas.microsoft.com/office/powerpoint/2010/main" val="26235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 ╨б╨▓╨╡╤В╨╗╨╛-╤Б╨╡╤А╤Л╨╕╠Ж 1000 px.pn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0"/>
            <a:ext cx="2348833" cy="5143500"/>
          </a:xfrm>
          <a:prstGeom prst="rect">
            <a:avLst/>
          </a:prstGeom>
        </p:spPr>
      </p:pic>
      <p:pic>
        <p:nvPicPr>
          <p:cNvPr id="5" name="Рисунок 4" descr="01 ╨б╨▓╨╡╤В╨╗╨╛-╤Б╨╡╤А╤Л╨╕╠Ж 1000 px.pn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6795166" y="0"/>
            <a:ext cx="2348834" cy="5143500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3700" b="1" i="1" dirty="0">
              <a:solidFill>
                <a:srgbClr val="225F9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200" b="1" cap="all" dirty="0">
                <a:solidFill>
                  <a:srgbClr val="0C54CA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СПАСИБО </a:t>
            </a:r>
            <a:endParaRPr lang="ru-RU" sz="3200" b="1" cap="all" dirty="0" smtClean="0">
              <a:solidFill>
                <a:srgbClr val="0C54CA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200" b="1" cap="all" dirty="0" smtClean="0">
                <a:solidFill>
                  <a:srgbClr val="0C54CA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ЗА </a:t>
            </a:r>
            <a:r>
              <a:rPr lang="ru-RU" sz="3200" b="1" cap="all" dirty="0">
                <a:solidFill>
                  <a:srgbClr val="0C54CA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64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50" t="458" r="50406" b="-3759"/>
          <a:stretch/>
        </p:blipFill>
        <p:spPr>
          <a:xfrm>
            <a:off x="6024724" y="915566"/>
            <a:ext cx="3119276" cy="352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19872" cy="5150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1"/>
          <p:cNvSpPr txBox="1">
            <a:spLocks/>
          </p:cNvSpPr>
          <p:nvPr/>
        </p:nvSpPr>
        <p:spPr>
          <a:xfrm>
            <a:off x="3826256" y="317622"/>
            <a:ext cx="5002987" cy="44178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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ru-RU" sz="1400" b="1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«Я горжусь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своей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профессией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считаю,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что самое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важное в работе –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профессионализм и постоянное 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развитие»</a:t>
            </a:r>
            <a:endParaRPr lang="ru-RU"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детстве мечтал стать космонавтом.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свободное время занимается спортом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Текст 8"/>
          <p:cNvSpPr txBox="1">
            <a:spLocks/>
          </p:cNvSpPr>
          <p:nvPr/>
        </p:nvSpPr>
        <p:spPr>
          <a:xfrm>
            <a:off x="0" y="267494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77800" lvl="0" algn="ctr">
              <a:spcBef>
                <a:spcPct val="20000"/>
              </a:spcBef>
            </a:pP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400" dirty="0" smtClean="0">
                <a:solidFill>
                  <a:schemeClr val="bg1"/>
                </a:solidFill>
                <a:latin typeface="Century Gothic" pitchFamily="34" charset="0"/>
              </a:rPr>
              <a:t>ПОБЕДИТЕЛЬ В НОМИНАЦИИ</a:t>
            </a:r>
          </a:p>
          <a:p>
            <a:pPr algn="ctr">
              <a:spcBef>
                <a:spcPct val="20000"/>
              </a:spcBef>
            </a:pPr>
            <a:r>
              <a:rPr lang="ru-RU" sz="3400" dirty="0" smtClean="0">
                <a:solidFill>
                  <a:schemeClr val="bg1"/>
                </a:solidFill>
                <a:latin typeface="Century Gothic" pitchFamily="34" charset="0"/>
              </a:rPr>
              <a:t> «Лучший государственный инспектор труда » (2018 </a:t>
            </a:r>
            <a:r>
              <a:rPr lang="ru-RU" sz="3400" dirty="0">
                <a:solidFill>
                  <a:schemeClr val="bg1"/>
                </a:solidFill>
                <a:latin typeface="Century Gothic" pitchFamily="34" charset="0"/>
              </a:rPr>
              <a:t>год)</a:t>
            </a:r>
          </a:p>
          <a:p>
            <a:pPr lvl="0" algn="ctr">
              <a:spcBef>
                <a:spcPct val="20000"/>
              </a:spcBef>
            </a:pPr>
            <a:endParaRPr lang="ru-RU" sz="3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39750" y="2931790"/>
            <a:ext cx="9361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3507854"/>
            <a:ext cx="936104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Google Shape;214;p32"/>
          <p:cNvSpPr txBox="1"/>
          <p:nvPr/>
        </p:nvSpPr>
        <p:spPr>
          <a:xfrm>
            <a:off x="3917066" y="411510"/>
            <a:ext cx="477600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ru-RU" sz="16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За 2018 год: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проведено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110 результативных проверок;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754 обращения граждан;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расследовано 20 несчастных случаев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производстве…</a:t>
            </a:r>
            <a:endParaRPr lang="ru-RU"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lvl="0">
              <a:lnSpc>
                <a:spcPct val="115000"/>
              </a:lnSpc>
            </a:pPr>
            <a:endParaRPr lang="ru-RU" sz="500" dirty="0"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Принимал участие во Всероссийском форуме государственных инспекторов труда в 2017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году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</p:txBody>
      </p:sp>
      <p:pic>
        <p:nvPicPr>
          <p:cNvPr id="22" name="Google Shape;34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36" y="1266563"/>
            <a:ext cx="25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44;p42"/>
          <p:cNvSpPr txBox="1">
            <a:spLocks noGrp="1"/>
          </p:cNvSpPr>
          <p:nvPr>
            <p:ph type="body" idx="1"/>
          </p:nvPr>
        </p:nvSpPr>
        <p:spPr>
          <a:xfrm>
            <a:off x="0" y="3724275"/>
            <a:ext cx="3419475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1800" dirty="0" smtClean="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Казаков </a:t>
            </a:r>
            <a:r>
              <a:rPr lang="ru" sz="1800" dirty="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Олег</a:t>
            </a:r>
            <a:endParaRPr sz="1800" dirty="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185;p30"/>
          <p:cNvSpPr txBox="1"/>
          <p:nvPr/>
        </p:nvSpPr>
        <p:spPr>
          <a:xfrm>
            <a:off x="3947781" y="215355"/>
            <a:ext cx="4759935" cy="39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600" b="1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  <p:cxnSp>
        <p:nvCxnSpPr>
          <p:cNvPr id="25" name="Google Shape;756;p73"/>
          <p:cNvCxnSpPr/>
          <p:nvPr/>
        </p:nvCxnSpPr>
        <p:spPr>
          <a:xfrm>
            <a:off x="1240844" y="4053036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5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50" t="458" r="50406" b="-3759"/>
          <a:stretch/>
        </p:blipFill>
        <p:spPr>
          <a:xfrm>
            <a:off x="6024724" y="915566"/>
            <a:ext cx="3119276" cy="352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19872" cy="5150768"/>
          </a:xfrm>
          <a:prstGeom prst="rect">
            <a:avLst/>
          </a:prstGeom>
          <a:solidFill>
            <a:srgbClr val="6F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idx="1"/>
          </p:nvPr>
        </p:nvSpPr>
        <p:spPr>
          <a:xfrm>
            <a:off x="0" y="4147310"/>
            <a:ext cx="3419872" cy="93610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err="1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Силуанова</a:t>
            </a:r>
            <a:r>
              <a:rPr lang="ru-RU" sz="1800" dirty="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 Мария</a:t>
            </a:r>
          </a:p>
        </p:txBody>
      </p:sp>
      <p:sp>
        <p:nvSpPr>
          <p:cNvPr id="11" name="Текст 11"/>
          <p:cNvSpPr txBox="1">
            <a:spLocks/>
          </p:cNvSpPr>
          <p:nvPr/>
        </p:nvSpPr>
        <p:spPr>
          <a:xfrm>
            <a:off x="3794632" y="123478"/>
            <a:ext cx="5002987" cy="44178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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lnSpc>
                <a:spcPct val="200000"/>
              </a:lnSpc>
              <a:buFont typeface="Arial"/>
              <a:buNone/>
            </a:pPr>
            <a:endParaRPr lang="ru-RU" sz="1600" b="1" dirty="0" smtClean="0"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8" name="Текст 8"/>
          <p:cNvSpPr txBox="1">
            <a:spLocks/>
          </p:cNvSpPr>
          <p:nvPr/>
        </p:nvSpPr>
        <p:spPr>
          <a:xfrm>
            <a:off x="0" y="267494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77800" lvl="0" algn="ctr">
              <a:spcBef>
                <a:spcPct val="20000"/>
              </a:spcBef>
            </a:pP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400" dirty="0" smtClean="0">
                <a:solidFill>
                  <a:schemeClr val="bg1"/>
                </a:solidFill>
                <a:latin typeface="Century Gothic" pitchFamily="34" charset="0"/>
              </a:rPr>
              <a:t>ПОБЕДИТЕЛЬ В НОМИНАЦИИ</a:t>
            </a:r>
          </a:p>
          <a:p>
            <a:pPr algn="ctr">
              <a:spcBef>
                <a:spcPct val="20000"/>
              </a:spcBef>
            </a:pPr>
            <a:r>
              <a:rPr lang="ru-RU" sz="3400" dirty="0" smtClean="0">
                <a:solidFill>
                  <a:schemeClr val="bg1"/>
                </a:solidFill>
                <a:latin typeface="Century Gothic" pitchFamily="34" charset="0"/>
              </a:rPr>
              <a:t> «Лучший государственный инспектор труда » (2018 </a:t>
            </a:r>
            <a:r>
              <a:rPr lang="ru-RU" sz="3400" dirty="0">
                <a:solidFill>
                  <a:schemeClr val="bg1"/>
                </a:solidFill>
                <a:latin typeface="Century Gothic" pitchFamily="34" charset="0"/>
              </a:rPr>
              <a:t>год)</a:t>
            </a:r>
          </a:p>
          <a:p>
            <a:pPr lvl="0" algn="ctr">
              <a:spcBef>
                <a:spcPct val="20000"/>
              </a:spcBef>
            </a:pPr>
            <a:endParaRPr lang="ru-RU" sz="3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36977" y="3219822"/>
            <a:ext cx="9361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3507854"/>
            <a:ext cx="936104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44" y="1345090"/>
            <a:ext cx="25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14;p32"/>
          <p:cNvSpPr txBox="1"/>
          <p:nvPr/>
        </p:nvSpPr>
        <p:spPr>
          <a:xfrm>
            <a:off x="3908125" y="483518"/>
            <a:ext cx="4776000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а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2018 год: 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проведено 158 результативных проверок;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легализованы трудовые отношения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 4 работниками;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105 обращений граждан;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расследовано 11 несчастных случаев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 </a:t>
            </a:r>
            <a:r>
              <a:rPr lang="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производстве.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</p:txBody>
      </p:sp>
      <p:sp>
        <p:nvSpPr>
          <p:cNvPr id="15" name="Google Shape;216;p32"/>
          <p:cNvSpPr txBox="1"/>
          <p:nvPr/>
        </p:nvSpPr>
        <p:spPr>
          <a:xfrm>
            <a:off x="3874104" y="3507854"/>
            <a:ext cx="4976456" cy="136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ru" sz="14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ru" sz="14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«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Для меня самое важное в профессии -  преданность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делу и ответственный подход к 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работе. Я горжусь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своим родным городом и 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хочу принести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ему больше пользы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...»</a:t>
            </a:r>
            <a:endParaRPr lang="ru"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>
              <a:lnSpc>
                <a:spcPct val="115000"/>
              </a:lnSpc>
            </a:pPr>
            <a:endParaRPr lang="ru-RU" sz="5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Увлекается </a:t>
            </a:r>
            <a:r>
              <a:rPr lang="ru-RU" sz="14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чтением, </a:t>
            </a:r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рисованием.</a:t>
            </a:r>
            <a:endParaRPr lang="ru-RU" sz="14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>
              <a:lnSpc>
                <a:spcPct val="115000"/>
              </a:lnSpc>
            </a:pPr>
            <a:endParaRPr sz="14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85;p30"/>
          <p:cNvSpPr txBox="1"/>
          <p:nvPr/>
        </p:nvSpPr>
        <p:spPr>
          <a:xfrm>
            <a:off x="4090624" y="68525"/>
            <a:ext cx="4759935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  <p:cxnSp>
        <p:nvCxnSpPr>
          <p:cNvPr id="17" name="Google Shape;756;p73"/>
          <p:cNvCxnSpPr/>
          <p:nvPr/>
        </p:nvCxnSpPr>
        <p:spPr>
          <a:xfrm>
            <a:off x="1331640" y="4074807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92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68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4"/>
          <p:cNvSpPr txBox="1"/>
          <p:nvPr/>
        </p:nvSpPr>
        <p:spPr>
          <a:xfrm>
            <a:off x="3779912" y="213771"/>
            <a:ext cx="5086713" cy="304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за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2018 год: 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проведена 171 результативная проверка;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легализованы трудовые отношения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 206 работниками;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235 обращений граждан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Является наставником;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пятый раз становится победителем конкурса "Лучший по профессии".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2" name="Google Shape;632;p64"/>
          <p:cNvSpPr txBox="1"/>
          <p:nvPr/>
        </p:nvSpPr>
        <p:spPr>
          <a:xfrm>
            <a:off x="3779912" y="3075806"/>
            <a:ext cx="5213457" cy="14648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600" b="1" i="0" u="none" strike="noStrike" cap="none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defRPr>
            </a:lvl1pPr>
            <a:lvl2pPr marL="742950" marR="0" lvl="1" indent="-1333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10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143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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ru" dirty="0" smtClean="0">
                <a:sym typeface="Comfortaa"/>
              </a:rPr>
              <a:t>« Горжусь </a:t>
            </a:r>
            <a:r>
              <a:rPr lang="ru" dirty="0">
                <a:sym typeface="Comfortaa"/>
              </a:rPr>
              <a:t>тем, что является частью большой сплоченной команды </a:t>
            </a:r>
            <a:r>
              <a:rPr lang="ru" dirty="0" smtClean="0">
                <a:sym typeface="Comfortaa"/>
              </a:rPr>
              <a:t>профессионалов. Мое</a:t>
            </a:r>
            <a:endParaRPr dirty="0">
              <a:sym typeface="Comfortaa"/>
            </a:endParaRPr>
          </a:p>
          <a:p>
            <a:r>
              <a:rPr lang="ru" dirty="0">
                <a:sym typeface="Comfortaa"/>
              </a:rPr>
              <a:t>профессиональное кредо </a:t>
            </a:r>
            <a:r>
              <a:rPr lang="ru" dirty="0" smtClean="0">
                <a:sym typeface="Comfortaa"/>
              </a:rPr>
              <a:t>– показывать качественные результаты работы на протяжении многих лет, а главная цель в профессии- помогать людям...»</a:t>
            </a:r>
            <a:endParaRPr dirty="0" smtClean="0">
              <a:sym typeface="Comfortaa"/>
            </a:endParaRPr>
          </a:p>
          <a:p>
            <a:endParaRPr lang="ru-RU" sz="500" dirty="0" smtClean="0">
              <a:sym typeface="Comfortaa"/>
            </a:endParaRPr>
          </a:p>
          <a:p>
            <a:r>
              <a:rPr lang="ru-RU" sz="1400" b="0" dirty="0" smtClean="0">
                <a:solidFill>
                  <a:schemeClr val="dk1"/>
                </a:solidFill>
                <a:sym typeface="Comfortaa"/>
              </a:rPr>
              <a:t>Увлекается </a:t>
            </a:r>
            <a:r>
              <a:rPr lang="ru-RU" sz="1400" b="0" dirty="0">
                <a:solidFill>
                  <a:schemeClr val="dk1"/>
                </a:solidFill>
                <a:sym typeface="Comfortaa"/>
              </a:rPr>
              <a:t>спортом, любит </a:t>
            </a:r>
            <a:r>
              <a:rPr lang="ru-RU" sz="1400" b="0" dirty="0" smtClean="0">
                <a:solidFill>
                  <a:schemeClr val="dk1"/>
                </a:solidFill>
                <a:sym typeface="Comfortaa"/>
              </a:rPr>
              <a:t>путешествовать</a:t>
            </a:r>
            <a:r>
              <a:rPr lang="ru-RU" sz="1400" b="0" dirty="0">
                <a:solidFill>
                  <a:schemeClr val="dk1"/>
                </a:solidFill>
                <a:sym typeface="Comfortaa"/>
              </a:rPr>
              <a:t>.</a:t>
            </a:r>
          </a:p>
          <a:p>
            <a:endParaRPr b="0" dirty="0">
              <a:sym typeface="Comfortaa"/>
            </a:endParaRPr>
          </a:p>
        </p:txBody>
      </p:sp>
      <p:sp>
        <p:nvSpPr>
          <p:cNvPr id="633" name="Google Shape;633;p64"/>
          <p:cNvSpPr txBox="1"/>
          <p:nvPr/>
        </p:nvSpPr>
        <p:spPr>
          <a:xfrm>
            <a:off x="327950" y="2441125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Клименко Александр</a:t>
            </a:r>
            <a:endParaRPr sz="18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4" name="Google Shape;63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459" y="29168"/>
            <a:ext cx="3420117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64"/>
          <p:cNvCxnSpPr/>
          <p:nvPr/>
        </p:nvCxnSpPr>
        <p:spPr>
          <a:xfrm>
            <a:off x="1196600" y="3703800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64"/>
          <p:cNvSpPr txBox="1"/>
          <p:nvPr/>
        </p:nvSpPr>
        <p:spPr>
          <a:xfrm>
            <a:off x="385400" y="3891043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Мелконян Альберт</a:t>
            </a:r>
            <a:endParaRPr sz="18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7" name="Google Shape;63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491" y="1340915"/>
            <a:ext cx="25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9450" y="213771"/>
            <a:ext cx="314640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ПОБЕДИТЕЛЬ В НОМИНАЦИИ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«Лучший государственный инспектор труда » (2018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год)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4" name="Google Shape;631;p64"/>
          <p:cNvCxnSpPr/>
          <p:nvPr/>
        </p:nvCxnSpPr>
        <p:spPr>
          <a:xfrm>
            <a:off x="3934813" y="2964599"/>
            <a:ext cx="1026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85;p30"/>
          <p:cNvSpPr txBox="1"/>
          <p:nvPr/>
        </p:nvSpPr>
        <p:spPr>
          <a:xfrm>
            <a:off x="3779912" y="0"/>
            <a:ext cx="4759935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  <p:cxnSp>
        <p:nvCxnSpPr>
          <p:cNvPr id="16" name="Google Shape;756;p73"/>
          <p:cNvCxnSpPr/>
          <p:nvPr/>
        </p:nvCxnSpPr>
        <p:spPr>
          <a:xfrm>
            <a:off x="1121393" y="4083918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743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7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4130824" y="68525"/>
            <a:ext cx="4850575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3851920" y="490084"/>
            <a:ext cx="5129480" cy="248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5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за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2018 год: 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проведено 54 результативные проверки;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35 обращений граждан;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расследовано 36 несчастных случаев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 </a:t>
            </a:r>
            <a:r>
              <a:rPr lang="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производстве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Является </a:t>
            </a: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наставником.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7" name="Google Shape;187;p30"/>
          <p:cNvCxnSpPr/>
          <p:nvPr/>
        </p:nvCxnSpPr>
        <p:spPr>
          <a:xfrm>
            <a:off x="4186821" y="2977625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30"/>
          <p:cNvSpPr txBox="1"/>
          <p:nvPr/>
        </p:nvSpPr>
        <p:spPr>
          <a:xfrm>
            <a:off x="3923928" y="3147814"/>
            <a:ext cx="5151559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«Работа для меня является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любимым занятием, которое приносит удовлетворение от достигнутых результатов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...» </a:t>
            </a:r>
            <a:endParaRPr lang="ru"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endParaRPr lang="ru"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Любит </a:t>
            </a:r>
            <a:r>
              <a:rPr lang="ru-RU" sz="14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путешествовать, увлекается </a:t>
            </a:r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охотой.</a:t>
            </a:r>
            <a:endParaRPr lang="ru-RU" sz="14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27950" y="2441125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Клименко Александр</a:t>
            </a:r>
            <a:endParaRPr sz="18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20117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0"/>
          <p:cNvCxnSpPr/>
          <p:nvPr/>
        </p:nvCxnSpPr>
        <p:spPr>
          <a:xfrm>
            <a:off x="1196600" y="3703800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30"/>
          <p:cNvSpPr txBox="1"/>
          <p:nvPr/>
        </p:nvSpPr>
        <p:spPr>
          <a:xfrm>
            <a:off x="385400" y="3703800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Илюнин Николай</a:t>
            </a:r>
            <a:endParaRPr sz="1800" dirty="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24" y="1225632"/>
            <a:ext cx="216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4138" y="49964"/>
            <a:ext cx="313184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ПОБЕДИТЕЛЬ В НОМИНАЦИИ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«Лучший государственный инспектор труда » (2018 год)</a:t>
            </a:r>
          </a:p>
        </p:txBody>
      </p:sp>
    </p:spTree>
    <p:extLst>
      <p:ext uri="{BB962C8B-B14F-4D97-AF65-F5344CB8AC3E}">
        <p14:creationId xmlns:p14="http://schemas.microsoft.com/office/powerpoint/2010/main" val="122498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06" y="-4348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73"/>
          <p:cNvSpPr txBox="1"/>
          <p:nvPr/>
        </p:nvSpPr>
        <p:spPr>
          <a:xfrm>
            <a:off x="4090625" y="586825"/>
            <a:ext cx="4776000" cy="1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а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2018 год: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проведено 48 результативных проверок; 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рассмотрено 202 обращения граждан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Награждена Почетной грамотой руководителя ГИТ </a:t>
            </a:r>
            <a:r>
              <a:rPr lang="ru" sz="16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</a:t>
            </a:r>
            <a:r>
              <a:rPr lang="ru" sz="16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Ростовской области.</a:t>
            </a:r>
            <a:endParaRPr sz="16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50" name="Google Shape;750;p73"/>
          <p:cNvCxnSpPr/>
          <p:nvPr/>
        </p:nvCxnSpPr>
        <p:spPr>
          <a:xfrm>
            <a:off x="4160943" y="2432425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1" name="Google Shape;751;p73"/>
          <p:cNvSpPr txBox="1"/>
          <p:nvPr/>
        </p:nvSpPr>
        <p:spPr>
          <a:xfrm>
            <a:off x="4166825" y="2715765"/>
            <a:ext cx="4902000" cy="23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 «Для меня самое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главное в работе – возможность помогать людям, восстанавливать нарушенные права  и 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справедливость, а служба </a:t>
            </a: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в инспекции – это скорее призвание, чем работа</a:t>
            </a:r>
            <a:r>
              <a:rPr lang="ru" sz="1600" b="1" dirty="0" smtClean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...»</a:t>
            </a:r>
            <a:endParaRPr lang="ru"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lvl="0">
              <a:lnSpc>
                <a:spcPct val="115000"/>
              </a:lnSpc>
            </a:pPr>
            <a:endParaRPr lang="ru-RU" sz="1400" dirty="0" smtClean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Очень </a:t>
            </a:r>
            <a:r>
              <a:rPr lang="ru-RU" sz="14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любит путешествовать, смотреть новые страны и </a:t>
            </a:r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города; занимается </a:t>
            </a:r>
            <a:r>
              <a:rPr lang="ru-RU" sz="1400" dirty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зимними видами спорта (лыжи, сноуборд</a:t>
            </a:r>
            <a:r>
              <a:rPr lang="ru-RU" sz="1400" dirty="0" smtClean="0">
                <a:solidFill>
                  <a:schemeClr val="dk1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Comfortaa"/>
              </a:rPr>
              <a:t>)</a:t>
            </a:r>
            <a:endParaRPr lang="ru-RU" sz="1400" dirty="0">
              <a:solidFill>
                <a:schemeClr val="dk1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 smtClean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2" name="Google Shape;752;p73"/>
          <p:cNvSpPr txBox="1"/>
          <p:nvPr/>
        </p:nvSpPr>
        <p:spPr>
          <a:xfrm>
            <a:off x="327950" y="2441125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Клименко Александр</a:t>
            </a:r>
            <a:endParaRPr sz="18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53" name="Google Shape;753;p73"/>
          <p:cNvCxnSpPr/>
          <p:nvPr/>
        </p:nvCxnSpPr>
        <p:spPr>
          <a:xfrm>
            <a:off x="1069625" y="2567400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4" name="Google Shape;75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0"/>
            <a:ext cx="34201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3"/>
          <p:cNvSpPr txBox="1"/>
          <p:nvPr/>
        </p:nvSpPr>
        <p:spPr>
          <a:xfrm>
            <a:off x="385400" y="3888150"/>
            <a:ext cx="2649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Тарасенко Валерия</a:t>
            </a:r>
            <a:endParaRPr sz="18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56" name="Google Shape;756;p73"/>
          <p:cNvCxnSpPr/>
          <p:nvPr/>
        </p:nvCxnSpPr>
        <p:spPr>
          <a:xfrm>
            <a:off x="1121393" y="4083918"/>
            <a:ext cx="1026900" cy="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7" name="Google Shape;75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075" y="1307400"/>
            <a:ext cx="25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4163" y="241004"/>
            <a:ext cx="313177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ПОБЕДИТЕЛЬ В НОМИНАЦИИ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 «Лучший государственный инспектор труда » (2018 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год)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Google Shape;185;p30"/>
          <p:cNvSpPr txBox="1"/>
          <p:nvPr/>
        </p:nvSpPr>
        <p:spPr>
          <a:xfrm>
            <a:off x="4130824" y="68525"/>
            <a:ext cx="4850575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2"/>
                </a:solidFill>
                <a:latin typeface="Century Gothic" pitchFamily="34" charset="0"/>
                <a:ea typeface="Microsoft YaHei UI" panose="020B0503020204020204" pitchFamily="34" charset="-122"/>
                <a:cs typeface="Segoe UI Semilight" panose="020B0402040204020203" pitchFamily="34" charset="0"/>
                <a:sym typeface="Trebuchet MS"/>
              </a:rPr>
              <a:t>ПРОФЕССИОНАЛЬНЫЕ ДОСТИЖЕНИЯ</a:t>
            </a:r>
            <a:endParaRPr sz="1600" b="1" dirty="0">
              <a:solidFill>
                <a:schemeClr val="tx2"/>
              </a:solidFill>
              <a:latin typeface="Century Gothic" pitchFamily="34" charset="0"/>
              <a:ea typeface="Microsoft YaHei UI" panose="020B0503020204020204" pitchFamily="34" charset="-122"/>
              <a:cs typeface="Segoe UI Semilight" panose="020B0402040204020203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648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31590"/>
            <a:ext cx="5416380" cy="3528392"/>
          </a:xfrm>
        </p:spPr>
        <p:txBody>
          <a:bodyPr>
            <a:noAutofit/>
          </a:bodyPr>
          <a:lstStyle/>
          <a:p>
            <a:pPr marL="4763" algn="l"/>
            <a:r>
              <a:rPr lang="ru-RU" sz="2400" b="1" dirty="0" smtClean="0">
                <a:solidFill>
                  <a:srgbClr val="0C54CA"/>
                </a:solidFill>
                <a:latin typeface="Century Gothic" pitchFamily="34" charset="0"/>
              </a:rPr>
              <a:t>Главная цель конкурса:</a:t>
            </a:r>
            <a:br>
              <a:rPr lang="ru-RU" sz="2400" b="1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1800" dirty="0" smtClean="0">
                <a:latin typeface="Century Gothic" pitchFamily="34" charset="0"/>
                <a:ea typeface="+mn-ea"/>
                <a:cs typeface="+mn-cs"/>
              </a:rPr>
              <a:t>мотивация сотрудников федеральной </a:t>
            </a:r>
            <a:r>
              <a:rPr lang="ru-RU" sz="1800" dirty="0">
                <a:latin typeface="Century Gothic" pitchFamily="34" charset="0"/>
                <a:ea typeface="+mn-ea"/>
                <a:cs typeface="+mn-cs"/>
              </a:rPr>
              <a:t>инспекции труда  </a:t>
            </a:r>
            <a:r>
              <a:rPr lang="ru-RU" sz="1800" dirty="0" smtClean="0">
                <a:latin typeface="Century Gothic" pitchFamily="34" charset="0"/>
                <a:ea typeface="+mn-ea"/>
                <a:cs typeface="+mn-cs"/>
              </a:rPr>
              <a:t>на улучшение </a:t>
            </a:r>
            <a:r>
              <a:rPr lang="ru-RU" sz="1800" dirty="0">
                <a:latin typeface="Century Gothic" pitchFamily="34" charset="0"/>
                <a:ea typeface="+mn-ea"/>
                <a:cs typeface="+mn-cs"/>
              </a:rPr>
              <a:t>качества </a:t>
            </a:r>
            <a:r>
              <a:rPr lang="ru-RU" sz="1800" dirty="0" smtClean="0">
                <a:latin typeface="Century Gothic" pitchFamily="34" charset="0"/>
                <a:ea typeface="+mn-ea"/>
                <a:cs typeface="+mn-cs"/>
              </a:rPr>
              <a:t>работы в </a:t>
            </a:r>
            <a:r>
              <a:rPr lang="ru-RU" sz="1800" dirty="0">
                <a:latin typeface="Century Gothic" pitchFamily="34" charset="0"/>
                <a:ea typeface="+mn-ea"/>
                <a:cs typeface="+mn-cs"/>
              </a:rPr>
              <a:t>рамках масштабной реформы госконтроля, призванной обеспечить существенное повышение безопасности жизни, здоровья и интересов </a:t>
            </a:r>
            <a:r>
              <a:rPr lang="ru-RU" sz="1800" dirty="0" smtClean="0">
                <a:latin typeface="Century Gothic" pitchFamily="34" charset="0"/>
                <a:ea typeface="+mn-ea"/>
                <a:cs typeface="+mn-cs"/>
              </a:rPr>
              <a:t>граждан</a:t>
            </a:r>
            <a:endParaRPr lang="ru-RU" sz="18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28" name="Picture 4" descr="http://pngimg.com/uploads/target/target_PNG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2076" y="935648"/>
            <a:ext cx="1927692" cy="18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95486"/>
            <a:ext cx="8604448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sz="16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Ежегодный конкурс на звание</a:t>
            </a: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  <a:p>
            <a:endParaRPr lang="ru-RU" sz="1600" b="1" spc="15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2" name="Рисунок 11" descr="02 ╨б╨╡╤А╤Л╨╕╠Ж 1000 px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r="50000"/>
          <a:stretch>
            <a:fillRect/>
          </a:stretch>
        </p:blipFill>
        <p:spPr>
          <a:xfrm flipH="1">
            <a:off x="0" y="555526"/>
            <a:ext cx="19401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01892"/>
            <a:ext cx="5472608" cy="4100128"/>
          </a:xfrm>
        </p:spPr>
        <p:txBody>
          <a:bodyPr>
            <a:noAutofit/>
          </a:bodyPr>
          <a:lstStyle/>
          <a:p>
            <a:pPr marL="4763" algn="l"/>
            <a:r>
              <a:rPr lang="ru-RU" sz="2400" b="1" dirty="0" smtClean="0">
                <a:solidFill>
                  <a:srgbClr val="0C54CA"/>
                </a:solidFill>
                <a:latin typeface="Century Gothic" pitchFamily="34" charset="0"/>
              </a:rPr>
              <a:t>Задачи конкурса:</a:t>
            </a:r>
            <a:br>
              <a:rPr lang="ru-RU" sz="2400" b="1" dirty="0" smtClean="0">
                <a:solidFill>
                  <a:srgbClr val="0C54CA"/>
                </a:solidFill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-</a:t>
            </a:r>
            <a:r>
              <a:rPr lang="ru-RU" sz="1600" dirty="0">
                <a:latin typeface="Century Gothic" pitchFamily="34" charset="0"/>
              </a:rPr>
              <a:t> развитие стремления государственных гражданских служащих к достижению высоких результатов в служебной деятельности</a:t>
            </a:r>
            <a:r>
              <a:rPr lang="ru-RU" sz="1600" dirty="0" smtClean="0">
                <a:latin typeface="Century Gothic" pitchFamily="34" charset="0"/>
              </a:rPr>
              <a:t>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>- определение лучших государственных гражданских служащих Федеральной службы по труду и занятости</a:t>
            </a:r>
            <a:r>
              <a:rPr lang="ru-RU" sz="1600" dirty="0" smtClean="0">
                <a:latin typeface="Century Gothic" pitchFamily="34" charset="0"/>
              </a:rPr>
              <a:t>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>- моральное и материальное поощрение наиболее компетентных сотрудников</a:t>
            </a:r>
            <a:r>
              <a:rPr lang="ru-RU" sz="1600" dirty="0" smtClean="0">
                <a:latin typeface="Century Gothic" pitchFamily="34" charset="0"/>
              </a:rPr>
              <a:t>;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/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>- выявление и распространение передового опыта. 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95936" y="1113588"/>
            <a:ext cx="5040560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ofia Pro" panose="00000500000000000000" pitchFamily="50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95486"/>
            <a:ext cx="8604448" cy="706406"/>
          </a:xfrm>
          <a:prstGeom prst="rect">
            <a:avLst/>
          </a:prstGeom>
          <a:solidFill>
            <a:srgbClr val="0C54CA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sz="16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Ежегодный конкурс на звание</a:t>
            </a:r>
          </a:p>
          <a:p>
            <a:pPr marL="177800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«Лучший по профессии в системе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федеральной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инспекции труда»</a:t>
            </a:r>
          </a:p>
          <a:p>
            <a:endParaRPr lang="ru-RU" sz="1600" spc="15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2" name="Рисунок 11" descr="02 ╨б╨╡╤А╤Л╨╕╠Ж 1000 px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r="50000"/>
          <a:stretch>
            <a:fillRect/>
          </a:stretch>
        </p:blipFill>
        <p:spPr>
          <a:xfrm flipH="1">
            <a:off x="0" y="555526"/>
            <a:ext cx="1940110" cy="4248472"/>
          </a:xfrm>
          <a:prstGeom prst="rect">
            <a:avLst/>
          </a:prstGeom>
        </p:spPr>
      </p:pic>
      <p:pic>
        <p:nvPicPr>
          <p:cNvPr id="7" name="Рисунок 6" descr="02 ╨б╨╡╤А╤Л╨╕╠Ж 1000 px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r="50000"/>
          <a:stretch>
            <a:fillRect/>
          </a:stretch>
        </p:blipFill>
        <p:spPr>
          <a:xfrm>
            <a:off x="7203890" y="555526"/>
            <a:ext cx="19401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14759</TotalTime>
  <Words>1284</Words>
  <Application>Microsoft Office PowerPoint</Application>
  <PresentationFormat>Экран (16:9)</PresentationFormat>
  <Paragraphs>295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цель конкурса:  мотивация сотрудников федеральной инспекции труда  на улучшение качества работы в рамках масштабной реформы госконтроля, призванной обеспечить существенное повышение безопасности жизни, здоровья и интересов граждан</vt:lpstr>
      <vt:lpstr>Задачи конкурса: - развитие стремления государственных гражданских служащих к достижению высоких результатов в служебной деятельности;  - определение лучших государственных гражданских служащих Федеральной службы по труду и занятости;  - моральное и материальное поощрение наиболее компетентных сотрудников;  - выявление и распространение передового опыта. </vt:lpstr>
      <vt:lpstr>Участники конкурса:  сотрудники государственных инспекций труда                  в субъектах  Российской Федерации                                                                                                             Конкурс проводится по итогам надзорно-контрольной и иной, связанной с ней служебной деятельностью участников,                     за полные месяцы текущего года на дату объявления конкурса</vt:lpstr>
      <vt:lpstr> Ежегодный конкурс на звание  «Лучший по профессии в системе федеральной инспекции труда» </vt:lpstr>
      <vt:lpstr>  1. Лучший государственный инспектор труда; 2.  Лучший сотрудник кадровой службы; 3.  Лучший сотрудник финансово-бухгалтерской службы; 4. Лучший сотрудник в области информационных технологий; 5.  Лучший сотрудник по взаимодействию со средствами массовой информации  По итогам  конкурса по каждой номинации определяются победители и призеры второй и третьей степени  </vt:lpstr>
      <vt:lpstr>      Рейтинг по номинациям  «Лучший государственный инспектор труда» формируется  по  7 ключевым показателям эффективности (КПЭ): 1. Количество проверок и расследований несчастных случаев; 2. Процент результативных проверок и расследований несчастных случаев; 3. Процент взыскания; 4. Количество административных взысканий на одну результативную проверку; 5. Процент отмененных сумм административных взысканий; 6. Процент плановых проверок; 7. Перечисленная в доход федерального бюджета сумма денежных взысканий (штрафов) в среднем в месяц.   По каждому показателю эффективности определяются индексы эффективности                                                              </vt:lpstr>
      <vt:lpstr>           </vt:lpstr>
      <vt:lpstr> Рейтинг по номинации «Лучший сотрудник кадровой службы» формируется по общим показателям эффективности деятельности территориального органа Роструда по данному направлению по следующим показателям с их весовыми коэффициентами:      эффективности государственных инспекторов труда     </vt:lpstr>
      <vt:lpstr>Рейтинг по номинации «Лучший сотрудник финансово-бухгалтерской службы» формируется по общим показателям эффективности деятельности тероргана Роструда по данному направлению по следующим показателям с их весовыми коэффициентами:</vt:lpstr>
      <vt:lpstr>    </vt:lpstr>
      <vt:lpstr>    </vt:lpstr>
      <vt:lpstr>Презентация PowerPoint</vt:lpstr>
      <vt:lpstr>Награждение победителей конкурса  ежегодно проводится в торжественной обстановке в декабре в г. Москве с объявлением благодарности руководителя Службы, вручения дипломов Победителей и денежного вознаграждения.  Призерам второй и третьей категории вручаются дипломы второй и третьей степени «Лучший по профессии»  и денежное вознаграждение.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Ефремова Елена Витальевна</cp:lastModifiedBy>
  <cp:revision>512</cp:revision>
  <cp:lastPrinted>2018-10-30T12:22:40Z</cp:lastPrinted>
  <dcterms:created xsi:type="dcterms:W3CDTF">2014-11-28T14:34:38Z</dcterms:created>
  <dcterms:modified xsi:type="dcterms:W3CDTF">2018-12-13T16:17:09Z</dcterms:modified>
</cp:coreProperties>
</file>