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4" r:id="rId4"/>
    <p:sldId id="267" r:id="rId5"/>
    <p:sldId id="273" r:id="rId6"/>
    <p:sldId id="269" r:id="rId7"/>
    <p:sldId id="276" r:id="rId8"/>
    <p:sldId id="263" r:id="rId9"/>
    <p:sldId id="278" r:id="rId10"/>
    <p:sldId id="265" r:id="rId11"/>
    <p:sldId id="262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EDA555-4F65-43BA-885A-173F371726E2}">
          <p14:sldIdLst>
            <p14:sldId id="256"/>
            <p14:sldId id="271"/>
            <p14:sldId id="274"/>
            <p14:sldId id="267"/>
            <p14:sldId id="273"/>
            <p14:sldId id="269"/>
            <p14:sldId id="276"/>
            <p14:sldId id="263"/>
            <p14:sldId id="278"/>
            <p14:sldId id="265"/>
            <p14:sldId id="262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AEC787-7D81-4D3E-A026-78B922628F9F}" type="doc">
      <dgm:prSet loTypeId="urn:microsoft.com/office/officeart/2005/8/layout/arrow2" loCatId="process" qsTypeId="urn:microsoft.com/office/officeart/2005/8/quickstyle/simple1" qsCatId="simple" csTypeId="urn:microsoft.com/office/officeart/2005/8/colors/accent2_4" csCatId="accent2" phldr="1"/>
      <dgm:spPr/>
    </dgm:pt>
    <dgm:pt modelId="{B532E39A-D954-400C-8BC5-9AE524B1DDC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Из</a:t>
          </a:r>
          <a:r>
            <a:rPr lang="ru-RU" sz="1600" baseline="0" dirty="0" smtClean="0">
              <a:latin typeface="Times New Roman" pitchFamily="18" charset="0"/>
              <a:cs typeface="Times New Roman" pitchFamily="18" charset="0"/>
            </a:rPr>
            <a:t> 48 слушателей 40-получили сертификаты об окончании обучения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55A1E9A-7CE5-4DF1-956A-654698D7DE01}" type="parTrans" cxnId="{7A5B2E66-E088-4C3F-BB7B-9E14BCC2D4B7}">
      <dgm:prSet/>
      <dgm:spPr/>
      <dgm:t>
        <a:bodyPr/>
        <a:lstStyle/>
        <a:p>
          <a:endParaRPr lang="ru-RU"/>
        </a:p>
      </dgm:t>
    </dgm:pt>
    <dgm:pt modelId="{E4D8AAD7-B912-44F2-B3BB-878E80974636}" type="sibTrans" cxnId="{7A5B2E66-E088-4C3F-BB7B-9E14BCC2D4B7}">
      <dgm:prSet/>
      <dgm:spPr/>
      <dgm:t>
        <a:bodyPr/>
        <a:lstStyle/>
        <a:p>
          <a:endParaRPr lang="ru-RU"/>
        </a:p>
      </dgm:t>
    </dgm:pt>
    <dgm:pt modelId="{2CB6B0F4-8572-4EFA-AE95-4C9636073772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Из 40 слушателей, получивших сертификаты об обучении:</a:t>
          </a:r>
          <a:br>
            <a:rPr lang="ru-RU" sz="16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26 рекомендованы для включения в кадровые резервы органов власти (получили соответствующие сертификаты)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B984B95-6A55-4368-9C3D-62BA4FD42592}" type="parTrans" cxnId="{073E076D-5891-4689-9079-44F18D4930D4}">
      <dgm:prSet/>
      <dgm:spPr/>
      <dgm:t>
        <a:bodyPr/>
        <a:lstStyle/>
        <a:p>
          <a:endParaRPr lang="ru-RU"/>
        </a:p>
      </dgm:t>
    </dgm:pt>
    <dgm:pt modelId="{400BF4D8-46C2-4609-90D7-2078A38E377D}" type="sibTrans" cxnId="{073E076D-5891-4689-9079-44F18D4930D4}">
      <dgm:prSet/>
      <dgm:spPr/>
      <dgm:t>
        <a:bodyPr/>
        <a:lstStyle/>
        <a:p>
          <a:endParaRPr lang="ru-RU"/>
        </a:p>
      </dgm:t>
    </dgm:pt>
    <dgm:pt modelId="{FDDE35BC-7FBB-478F-AEC4-2F93FCAEFC7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12</a:t>
          </a:r>
          <a:r>
            <a:rPr lang="ru-RU" sz="1600" baseline="0" dirty="0" smtClean="0">
              <a:latin typeface="Times New Roman" pitchFamily="18" charset="0"/>
              <a:cs typeface="Times New Roman" pitchFamily="18" charset="0"/>
            </a:rPr>
            <a:t> человек приняли участие в конкурсных процедурах на замещение вакантных должностей или на включение в кадровый резерв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3EEAB7E-9155-4149-8C76-B99FC6183FBD}" type="parTrans" cxnId="{0E181FE5-0234-46C1-9AB9-8A34DE2A723E}">
      <dgm:prSet/>
      <dgm:spPr/>
      <dgm:t>
        <a:bodyPr/>
        <a:lstStyle/>
        <a:p>
          <a:endParaRPr lang="ru-RU"/>
        </a:p>
      </dgm:t>
    </dgm:pt>
    <dgm:pt modelId="{3FBA7DA0-F331-4112-A841-0436F55B754E}" type="sibTrans" cxnId="{0E181FE5-0234-46C1-9AB9-8A34DE2A723E}">
      <dgm:prSet/>
      <dgm:spPr/>
      <dgm:t>
        <a:bodyPr/>
        <a:lstStyle/>
        <a:p>
          <a:endParaRPr lang="ru-RU"/>
        </a:p>
      </dgm:t>
    </dgm:pt>
    <dgm:pt modelId="{E1626AEF-0346-47C6-AA7D-848B8387C296}" type="pres">
      <dgm:prSet presAssocID="{A5AEC787-7D81-4D3E-A026-78B922628F9F}" presName="arrowDiagram" presStyleCnt="0">
        <dgm:presLayoutVars>
          <dgm:chMax val="5"/>
          <dgm:dir/>
          <dgm:resizeHandles val="exact"/>
        </dgm:presLayoutVars>
      </dgm:prSet>
      <dgm:spPr/>
    </dgm:pt>
    <dgm:pt modelId="{6E817FB5-7DFB-4EC7-B3E5-CC4DCD6AFCC4}" type="pres">
      <dgm:prSet presAssocID="{A5AEC787-7D81-4D3E-A026-78B922628F9F}" presName="arrow" presStyleLbl="bgShp" presStyleIdx="0" presStyleCnt="1" custScaleX="85176" custScaleY="100000" custLinFactNeighborX="-22246" custLinFactNeighborY="409"/>
      <dgm:spPr/>
      <dgm:t>
        <a:bodyPr/>
        <a:lstStyle/>
        <a:p>
          <a:endParaRPr lang="ru-RU"/>
        </a:p>
      </dgm:t>
    </dgm:pt>
    <dgm:pt modelId="{7D657544-C10A-450E-8A39-08A4E76E3A85}" type="pres">
      <dgm:prSet presAssocID="{A5AEC787-7D81-4D3E-A026-78B922628F9F}" presName="arrowDiagram3" presStyleCnt="0"/>
      <dgm:spPr/>
    </dgm:pt>
    <dgm:pt modelId="{BB4E6CE2-8596-414E-ACD4-F3F87896F27C}" type="pres">
      <dgm:prSet presAssocID="{B532E39A-D954-400C-8BC5-9AE524B1DDC3}" presName="bullet3a" presStyleLbl="node1" presStyleIdx="0" presStyleCnt="3" custScaleX="61108" custScaleY="61108" custLinFactX="-387666" custLinFactY="199321" custLinFactNeighborX="-400000" custLinFactNeighborY="200000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</dgm:pt>
    <dgm:pt modelId="{7ACF9BB6-6BBF-4721-A93B-F57710C4DDD3}" type="pres">
      <dgm:prSet presAssocID="{B532E39A-D954-400C-8BC5-9AE524B1DDC3}" presName="textBox3a" presStyleLbl="revTx" presStyleIdx="0" presStyleCnt="3" custScaleX="444721" custScaleY="24224" custLinFactNeighborX="94853" custLinFactNeighborY="2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93C35-60E6-42C4-AB34-D1F4C12382C5}" type="pres">
      <dgm:prSet presAssocID="{2CB6B0F4-8572-4EFA-AE95-4C9636073772}" presName="bullet3b" presStyleLbl="node1" presStyleIdx="1" presStyleCnt="3" custScaleX="71079" custScaleY="67609" custLinFactX="-394580" custLinFactY="151511" custLinFactNeighborX="-400000" custLinFactNeighborY="200000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98C02CBB-1414-47FE-B4EA-1B163A532C2E}" type="pres">
      <dgm:prSet presAssocID="{2CB6B0F4-8572-4EFA-AE95-4C9636073772}" presName="textBox3b" presStyleLbl="revTx" presStyleIdx="1" presStyleCnt="3" custScaleX="445239" custScaleY="32778" custLinFactNeighborX="21555" custLinFactNeighborY="134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3CA7F-6826-4B04-8B9A-A49C79487E59}" type="pres">
      <dgm:prSet presAssocID="{FDDE35BC-7FBB-478F-AEC4-2F93FCAEFC7A}" presName="bullet3c" presStyleLbl="node1" presStyleIdx="2" presStyleCnt="3" custScaleX="92267" custScaleY="95567" custLinFactX="-400000" custLinFactY="100000" custLinFactNeighborX="-456673" custLinFactNeighborY="14343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2C2B07CC-C91B-4571-BCA5-AE228F82B973}" type="pres">
      <dgm:prSet presAssocID="{FDDE35BC-7FBB-478F-AEC4-2F93FCAEFC7A}" presName="textBox3c" presStyleLbl="revTx" presStyleIdx="2" presStyleCnt="3" custScaleX="434384" custScaleY="20189" custLinFactNeighborX="-65383" custLinFactNeighborY="-3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5B2E66-E088-4C3F-BB7B-9E14BCC2D4B7}" srcId="{A5AEC787-7D81-4D3E-A026-78B922628F9F}" destId="{B532E39A-D954-400C-8BC5-9AE524B1DDC3}" srcOrd="0" destOrd="0" parTransId="{755A1E9A-7CE5-4DF1-956A-654698D7DE01}" sibTransId="{E4D8AAD7-B912-44F2-B3BB-878E80974636}"/>
    <dgm:cxn modelId="{CDF694BF-7ED3-4648-BAE0-33A29C08BC9B}" type="presOf" srcId="{2CB6B0F4-8572-4EFA-AE95-4C9636073772}" destId="{98C02CBB-1414-47FE-B4EA-1B163A532C2E}" srcOrd="0" destOrd="0" presId="urn:microsoft.com/office/officeart/2005/8/layout/arrow2"/>
    <dgm:cxn modelId="{4E900220-765E-4B78-86E8-0D6FD4E5C280}" type="presOf" srcId="{A5AEC787-7D81-4D3E-A026-78B922628F9F}" destId="{E1626AEF-0346-47C6-AA7D-848B8387C296}" srcOrd="0" destOrd="0" presId="urn:microsoft.com/office/officeart/2005/8/layout/arrow2"/>
    <dgm:cxn modelId="{B04AB39D-1B6F-4FA5-816D-36545B4FFA09}" type="presOf" srcId="{B532E39A-D954-400C-8BC5-9AE524B1DDC3}" destId="{7ACF9BB6-6BBF-4721-A93B-F57710C4DDD3}" srcOrd="0" destOrd="0" presId="urn:microsoft.com/office/officeart/2005/8/layout/arrow2"/>
    <dgm:cxn modelId="{073E076D-5891-4689-9079-44F18D4930D4}" srcId="{A5AEC787-7D81-4D3E-A026-78B922628F9F}" destId="{2CB6B0F4-8572-4EFA-AE95-4C9636073772}" srcOrd="1" destOrd="0" parTransId="{1B984B95-6A55-4368-9C3D-62BA4FD42592}" sibTransId="{400BF4D8-46C2-4609-90D7-2078A38E377D}"/>
    <dgm:cxn modelId="{C4D0893A-5458-40C6-9C94-2730172607B3}" type="presOf" srcId="{FDDE35BC-7FBB-478F-AEC4-2F93FCAEFC7A}" destId="{2C2B07CC-C91B-4571-BCA5-AE228F82B973}" srcOrd="0" destOrd="0" presId="urn:microsoft.com/office/officeart/2005/8/layout/arrow2"/>
    <dgm:cxn modelId="{0E181FE5-0234-46C1-9AB9-8A34DE2A723E}" srcId="{A5AEC787-7D81-4D3E-A026-78B922628F9F}" destId="{FDDE35BC-7FBB-478F-AEC4-2F93FCAEFC7A}" srcOrd="2" destOrd="0" parTransId="{B3EEAB7E-9155-4149-8C76-B99FC6183FBD}" sibTransId="{3FBA7DA0-F331-4112-A841-0436F55B754E}"/>
    <dgm:cxn modelId="{31BE3BAE-7E87-4757-93CF-E92A0C100C53}" type="presParOf" srcId="{E1626AEF-0346-47C6-AA7D-848B8387C296}" destId="{6E817FB5-7DFB-4EC7-B3E5-CC4DCD6AFCC4}" srcOrd="0" destOrd="0" presId="urn:microsoft.com/office/officeart/2005/8/layout/arrow2"/>
    <dgm:cxn modelId="{D63EAA01-389B-4F33-BEFF-80F77F6309B2}" type="presParOf" srcId="{E1626AEF-0346-47C6-AA7D-848B8387C296}" destId="{7D657544-C10A-450E-8A39-08A4E76E3A85}" srcOrd="1" destOrd="0" presId="urn:microsoft.com/office/officeart/2005/8/layout/arrow2"/>
    <dgm:cxn modelId="{6E34D408-CD23-4938-9C4D-02795C915001}" type="presParOf" srcId="{7D657544-C10A-450E-8A39-08A4E76E3A85}" destId="{BB4E6CE2-8596-414E-ACD4-F3F87896F27C}" srcOrd="0" destOrd="0" presId="urn:microsoft.com/office/officeart/2005/8/layout/arrow2"/>
    <dgm:cxn modelId="{C05018BF-794C-4DB8-853B-94FAA7C09F74}" type="presParOf" srcId="{7D657544-C10A-450E-8A39-08A4E76E3A85}" destId="{7ACF9BB6-6BBF-4721-A93B-F57710C4DDD3}" srcOrd="1" destOrd="0" presId="urn:microsoft.com/office/officeart/2005/8/layout/arrow2"/>
    <dgm:cxn modelId="{487C472A-06E4-47E1-8BDB-D482E49A5148}" type="presParOf" srcId="{7D657544-C10A-450E-8A39-08A4E76E3A85}" destId="{45F93C35-60E6-42C4-AB34-D1F4C12382C5}" srcOrd="2" destOrd="0" presId="urn:microsoft.com/office/officeart/2005/8/layout/arrow2"/>
    <dgm:cxn modelId="{3CC8FBC4-37F0-4146-9ED0-75B9D81AD0E3}" type="presParOf" srcId="{7D657544-C10A-450E-8A39-08A4E76E3A85}" destId="{98C02CBB-1414-47FE-B4EA-1B163A532C2E}" srcOrd="3" destOrd="0" presId="urn:microsoft.com/office/officeart/2005/8/layout/arrow2"/>
    <dgm:cxn modelId="{AD701A23-78E2-4DF6-A459-85006E5B8E29}" type="presParOf" srcId="{7D657544-C10A-450E-8A39-08A4E76E3A85}" destId="{C003CA7F-6826-4B04-8B9A-A49C79487E59}" srcOrd="4" destOrd="0" presId="urn:microsoft.com/office/officeart/2005/8/layout/arrow2"/>
    <dgm:cxn modelId="{18B081FE-D2FB-4E55-BFD7-A5F9E7E14007}" type="presParOf" srcId="{7D657544-C10A-450E-8A39-08A4E76E3A85}" destId="{2C2B07CC-C91B-4571-BCA5-AE228F82B97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17FB5-7DFB-4EC7-B3E5-CC4DCD6AFCC4}">
      <dsp:nvSpPr>
        <dsp:cNvPr id="0" name=""/>
        <dsp:cNvSpPr/>
      </dsp:nvSpPr>
      <dsp:spPr>
        <a:xfrm>
          <a:off x="0" y="0"/>
          <a:ext cx="5789885" cy="424847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E6CE2-8596-414E-ACD4-F3F87896F27C}">
      <dsp:nvSpPr>
        <dsp:cNvPr id="0" name=""/>
        <dsp:cNvSpPr/>
      </dsp:nvSpPr>
      <dsp:spPr>
        <a:xfrm>
          <a:off x="256269" y="3672409"/>
          <a:ext cx="108000" cy="10800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7ACF9BB6-6BBF-4721-A93B-F57710C4DDD3}">
      <dsp:nvSpPr>
        <dsp:cNvPr id="0" name=""/>
        <dsp:cNvSpPr/>
      </dsp:nvSpPr>
      <dsp:spPr>
        <a:xfrm>
          <a:off x="474774" y="3744419"/>
          <a:ext cx="7043626" cy="297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64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Из</a:t>
          </a:r>
          <a:r>
            <a:rPr lang="ru-RU" sz="1600" kern="1200" baseline="0" dirty="0" smtClean="0">
              <a:latin typeface="Times New Roman" pitchFamily="18" charset="0"/>
              <a:cs typeface="Times New Roman" pitchFamily="18" charset="0"/>
            </a:rPr>
            <a:t> 48 слушателей 40-получили сертификаты об окончании обучения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4774" y="3744419"/>
        <a:ext cx="7043626" cy="297424"/>
      </dsp:txXfrm>
    </dsp:sp>
    <dsp:sp modelId="{45F93C35-60E6-42C4-AB34-D1F4C12382C5}">
      <dsp:nvSpPr>
        <dsp:cNvPr id="0" name=""/>
        <dsp:cNvSpPr/>
      </dsp:nvSpPr>
      <dsp:spPr>
        <a:xfrm>
          <a:off x="681667" y="2952328"/>
          <a:ext cx="227086" cy="216000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98C02CBB-1414-47FE-B4EA-1B163A532C2E}">
      <dsp:nvSpPr>
        <dsp:cNvPr id="0" name=""/>
        <dsp:cNvSpPr/>
      </dsp:nvSpPr>
      <dsp:spPr>
        <a:xfrm>
          <a:off x="869288" y="3024338"/>
          <a:ext cx="7263688" cy="7575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28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Из 40 слушателей, получивших сертификаты об обучении:</a:t>
          </a:r>
          <a:br>
            <a:rPr lang="ru-RU" sz="16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26 рекомендованы для включения в кадровые резервы органов власти (получили соответствующие сертификаты)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9288" y="3024338"/>
        <a:ext cx="7263688" cy="757554"/>
      </dsp:txXfrm>
    </dsp:sp>
    <dsp:sp modelId="{C003CA7F-6826-4B04-8B9A-A49C79487E59}">
      <dsp:nvSpPr>
        <dsp:cNvPr id="0" name=""/>
        <dsp:cNvSpPr/>
      </dsp:nvSpPr>
      <dsp:spPr>
        <a:xfrm>
          <a:off x="1282108" y="2160239"/>
          <a:ext cx="407673" cy="422254"/>
        </a:xfrm>
        <a:prstGeom prst="ellips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2C2B07CC-C91B-4571-BCA5-AE228F82B973}">
      <dsp:nvSpPr>
        <dsp:cNvPr id="0" name=""/>
        <dsp:cNvSpPr/>
      </dsp:nvSpPr>
      <dsp:spPr>
        <a:xfrm>
          <a:off x="1476819" y="2376275"/>
          <a:ext cx="7086598" cy="59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12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12</a:t>
          </a:r>
          <a:r>
            <a:rPr lang="ru-RU" sz="1600" kern="1200" baseline="0" dirty="0" smtClean="0">
              <a:latin typeface="Times New Roman" pitchFamily="18" charset="0"/>
              <a:cs typeface="Times New Roman" pitchFamily="18" charset="0"/>
            </a:rPr>
            <a:t> человек приняли участие в конкурсных процедурах на замещение вакантных должностей или на включение в кадровый резерв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6819" y="2376275"/>
        <a:ext cx="7086598" cy="596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3D08C-849E-4B8A-9A55-582384C99D25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ECF5E-0643-4BB2-815B-72BF7C21AE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99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4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103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788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78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78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7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5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056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ECF5E-0643-4BB2-815B-72BF7C21AED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67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vvoro_279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555775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7" t="6316" r="6786" b="4843"/>
          <a:stretch/>
        </p:blipFill>
        <p:spPr bwMode="auto">
          <a:xfrm>
            <a:off x="153824" y="1162230"/>
            <a:ext cx="2257936" cy="230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Прямоугольник 6"/>
          <p:cNvSpPr/>
          <p:nvPr/>
        </p:nvSpPr>
        <p:spPr>
          <a:xfrm>
            <a:off x="2828658" y="404664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41217" y="913080"/>
            <a:ext cx="6476039" cy="183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Всероссийский конкурс </a:t>
            </a:r>
            <a:endParaRPr lang="ru-RU" sz="1800" dirty="0"/>
          </a:p>
          <a:p>
            <a:pPr>
              <a:spcBef>
                <a:spcPts val="600"/>
              </a:spcBef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«Кадровые стратегии и практики на государственной гражданской и муниципальной службе в 2016 году»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8178" y="2535351"/>
            <a:ext cx="64087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Номинация: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«Поиск, привлечение и отбор кадров»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82315" y="5949280"/>
            <a:ext cx="49192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Департамент государственного управления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Новгородской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150151"/>
            <a:ext cx="65647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Кадровая практика: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«Привлечение молодых специалистов на государственную гражданскую службу Новгородской области»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322265" y="1249700"/>
            <a:ext cx="9002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езультаты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внедрения кадровой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2265" y="1727201"/>
            <a:ext cx="8496944" cy="45719"/>
          </a:xfrm>
          <a:prstGeom prst="rect">
            <a:avLst/>
          </a:prstGeom>
          <a:solidFill>
            <a:srgbClr val="660033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0473381"/>
              </p:ext>
            </p:extLst>
          </p:nvPr>
        </p:nvGraphicFramePr>
        <p:xfrm>
          <a:off x="289932" y="2276872"/>
          <a:ext cx="860254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Картинки по запросу анимация для презентации человечки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01" y="2125731"/>
            <a:ext cx="1667543" cy="166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2555776" y="3793274"/>
            <a:ext cx="457200" cy="47228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2889920" y="3603227"/>
            <a:ext cx="6002561" cy="907274"/>
            <a:chOff x="1360973" y="2062995"/>
            <a:chExt cx="7026442" cy="90727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121826" y="2062995"/>
              <a:ext cx="6265589" cy="5961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360973" y="2374151"/>
              <a:ext cx="6689278" cy="596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34122" tIns="0" rIns="0" bIns="0" numCol="1" spcCol="1270" anchor="t" anchorCtr="0">
              <a:noAutofit/>
            </a:bodyPr>
            <a:lstStyle/>
            <a:p>
              <a:pPr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Из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них </a:t>
              </a:r>
              <a:r>
                <a:rPr lang="ru-RU" sz="1600" dirty="0" smtClean="0">
                  <a:latin typeface="Times New Roman" pitchFamily="18" charset="0"/>
                  <a:cs typeface="Times New Roman" pitchFamily="18" charset="0"/>
                </a:rPr>
                <a:t>4 человека </a:t>
              </a:r>
              <a:r>
                <a:rPr lang="ru-RU" sz="1600" dirty="0">
                  <a:latin typeface="Times New Roman" pitchFamily="18" charset="0"/>
                  <a:cs typeface="Times New Roman" pitchFamily="18" charset="0"/>
                </a:rPr>
                <a:t>в настоящее время заместили вакантные должности государственной гражданской службы Новгородской области</a:t>
              </a: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Овал 13"/>
          <p:cNvSpPr/>
          <p:nvPr/>
        </p:nvSpPr>
        <p:spPr>
          <a:xfrm>
            <a:off x="4003177" y="3104694"/>
            <a:ext cx="568821" cy="54033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27984" y="3120445"/>
            <a:ext cx="4320480" cy="59611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34122" tIns="0" rIns="0" bIns="0" numCol="1" spcCol="1270" anchor="t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 человек включены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кадровые резервы органов государственной власти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Новгородской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062" y="1802565"/>
            <a:ext cx="8745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«Привлечение молодых специалистов на государственную гражданскую службу Новгородской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7741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6" name="Прямоугольник 15"/>
          <p:cNvSpPr/>
          <p:nvPr/>
        </p:nvSpPr>
        <p:spPr>
          <a:xfrm>
            <a:off x="2771800" y="3140968"/>
            <a:ext cx="5715047" cy="584775"/>
          </a:xfrm>
          <a:prstGeom prst="rect">
            <a:avLst/>
          </a:prstGeom>
          <a:ln w="25400"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Памятка "Как поступить на государственную гражданскую службу? (10 шагов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)"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247081" y="5292844"/>
            <a:ext cx="6300192" cy="584775"/>
          </a:xfrm>
          <a:prstGeom prst="rect">
            <a:avLst/>
          </a:prstGeom>
          <a:ln w="25400"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Список участников проведения мероприятия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«День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открытых дверей департамента государственного управления Новгородской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3784" y="6021288"/>
            <a:ext cx="6156176" cy="584775"/>
          </a:xfrm>
          <a:prstGeom prst="rect">
            <a:avLst/>
          </a:prstGeom>
          <a:ln w="25400"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План проведения мероприятия «День открытых дверей в департаменте государственного управления Новгородской области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195736" y="3861048"/>
            <a:ext cx="6048672" cy="584775"/>
          </a:xfrm>
          <a:prstGeom prst="rect">
            <a:avLst/>
          </a:prstGeom>
          <a:ln w="25400"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Письмо департамента государственного управления от 12.04.2016 №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ГС-898-И «О проведении Дня открытых дверей </a:t>
            </a:r>
            <a:r>
              <a:rPr lang="ru-RU" sz="1600" smtClean="0">
                <a:solidFill>
                  <a:srgbClr val="000000"/>
                </a:solidFill>
                <a:latin typeface="Times New Roman"/>
              </a:rPr>
              <a:t>в департаменте»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53030" y="4581128"/>
            <a:ext cx="6101502" cy="584775"/>
          </a:xfrm>
          <a:prstGeom prst="rect">
            <a:avLst/>
          </a:prstGeom>
          <a:ln w="25400"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Основная программа Малой академии государственного управления в Новгородской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области</a:t>
            </a:r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75856" y="2447697"/>
            <a:ext cx="5417643" cy="584775"/>
          </a:xfrm>
          <a:prstGeom prst="rect">
            <a:avLst/>
          </a:prstGeom>
          <a:ln w="25400">
            <a:solidFill>
              <a:srgbClr val="660033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/>
              </a:rPr>
              <a:t>Положение о Малой академии государственного управления в Новгородской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области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82159" y="1340768"/>
            <a:ext cx="8352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u="sng" dirty="0">
                <a:solidFill>
                  <a:srgbClr val="000000"/>
                </a:solidFill>
                <a:latin typeface="Times New Roman"/>
              </a:rPr>
              <a:t>Наименования </a:t>
            </a:r>
            <a:r>
              <a:rPr lang="ru-RU" u="sng" dirty="0" smtClean="0">
                <a:solidFill>
                  <a:srgbClr val="000000"/>
                </a:solidFill>
                <a:latin typeface="Times New Roman"/>
              </a:rPr>
              <a:t>утвержденных нормативных </a:t>
            </a:r>
            <a:r>
              <a:rPr lang="ru-RU" u="sng" dirty="0">
                <a:solidFill>
                  <a:srgbClr val="000000"/>
                </a:solidFill>
                <a:latin typeface="Times New Roman"/>
              </a:rPr>
              <a:t>правовых актов и других документов, направленных на формирование и реализацию кадровой стратегии, внедрение и обеспечение применения кадровой практики</a:t>
            </a:r>
          </a:p>
        </p:txBody>
      </p:sp>
      <p:pic>
        <p:nvPicPr>
          <p:cNvPr id="2050" name="Picture 2" descr="Картинки по запросу анимация для презентации человечки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20" y="2064844"/>
            <a:ext cx="1817804" cy="21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Прямоугольник 1"/>
          <p:cNvSpPr/>
          <p:nvPr/>
        </p:nvSpPr>
        <p:spPr>
          <a:xfrm>
            <a:off x="586260" y="3170585"/>
            <a:ext cx="8036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 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5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1" name="Группа 10"/>
          <p:cNvGrpSpPr/>
          <p:nvPr/>
        </p:nvGrpSpPr>
        <p:grpSpPr>
          <a:xfrm>
            <a:off x="464739" y="4578037"/>
            <a:ext cx="3841382" cy="2067119"/>
            <a:chOff x="1548679" y="1942314"/>
            <a:chExt cx="3385468" cy="255793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Овал 11"/>
            <p:cNvSpPr/>
            <p:nvPr/>
          </p:nvSpPr>
          <p:spPr>
            <a:xfrm>
              <a:off x="1548679" y="1942314"/>
              <a:ext cx="3385468" cy="2557933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-19"/>
                <a:satOff val="2264"/>
                <a:lumOff val="2586"/>
                <a:alphaOff val="-15000"/>
              </a:schemeClr>
            </a:fillRef>
            <a:effectRef idx="0">
              <a:schemeClr val="accent2">
                <a:shade val="80000"/>
                <a:alpha val="50000"/>
                <a:hueOff val="-19"/>
                <a:satOff val="2264"/>
                <a:lumOff val="2586"/>
                <a:alphaOff val="-15000"/>
              </a:schemeClr>
            </a:effectRef>
            <a:fontRef idx="minor">
              <a:schemeClr val="tx1"/>
            </a:fontRef>
          </p:style>
        </p:sp>
        <p:sp>
          <p:nvSpPr>
            <p:cNvPr id="13" name="Овал 4"/>
            <p:cNvSpPr/>
            <p:nvPr/>
          </p:nvSpPr>
          <p:spPr>
            <a:xfrm>
              <a:off x="1753379" y="2045051"/>
              <a:ext cx="3046163" cy="24551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Организована практика студентов в органах </a:t>
              </a:r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государственной</a:t>
              </a: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 власти Новгородской области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798114" y="1717664"/>
            <a:ext cx="2809543" cy="1307902"/>
            <a:chOff x="1268289" y="108263"/>
            <a:chExt cx="2521511" cy="216657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Овал 14"/>
            <p:cNvSpPr/>
            <p:nvPr/>
          </p:nvSpPr>
          <p:spPr>
            <a:xfrm>
              <a:off x="1268289" y="108263"/>
              <a:ext cx="2521511" cy="2166578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Овал 4"/>
            <p:cNvSpPr/>
            <p:nvPr/>
          </p:nvSpPr>
          <p:spPr>
            <a:xfrm>
              <a:off x="1285667" y="425189"/>
              <a:ext cx="2504132" cy="15327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Создана «Малая академия государственного управления»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020676" y="3761072"/>
            <a:ext cx="3829970" cy="2504208"/>
            <a:chOff x="1354626" y="188649"/>
            <a:chExt cx="4203515" cy="423121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Овал 17"/>
            <p:cNvSpPr/>
            <p:nvPr/>
          </p:nvSpPr>
          <p:spPr>
            <a:xfrm>
              <a:off x="1354626" y="188649"/>
              <a:ext cx="4203515" cy="4231213"/>
            </a:xfrm>
            <a:prstGeom prst="ellipse">
              <a:avLst/>
            </a:prstGeom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Овал 4"/>
            <p:cNvSpPr/>
            <p:nvPr/>
          </p:nvSpPr>
          <p:spPr>
            <a:xfrm>
              <a:off x="1609548" y="808295"/>
              <a:ext cx="3793512" cy="31853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Проведено мероприятие «День открытых дверей в департаменте государственного управления Новгородской области»</a:t>
              </a:r>
              <a:endParaRPr lang="ru-RU" sz="20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92331" y="1729358"/>
            <a:ext cx="3059589" cy="2308324"/>
          </a:xfrm>
          <a:prstGeom prst="rect">
            <a:avLst/>
          </a:prstGeom>
          <a:noFill/>
          <a:ln w="28575">
            <a:solidFill>
              <a:srgbClr val="6600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Разработан комплекс мер по привлечению на государственную службу молодых квалифицированных специалистов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2378733" y="4127804"/>
            <a:ext cx="0" cy="330232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95936" y="3573016"/>
            <a:ext cx="1024740" cy="656108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3995936" y="2371616"/>
            <a:ext cx="1440160" cy="193288"/>
          </a:xfrm>
          <a:prstGeom prst="straightConnector1">
            <a:avLst/>
          </a:prstGeom>
          <a:ln w="38100">
            <a:solidFill>
              <a:srgbClr val="6600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96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402668" y="4869160"/>
            <a:ext cx="8506639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оздана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 поддержке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Правительства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Новгородской области. </a:t>
            </a:r>
          </a:p>
        </p:txBody>
      </p:sp>
      <p:pic>
        <p:nvPicPr>
          <p:cNvPr id="3075" name="Picture 3" descr="J:\Борцевич И.Ю\Стаканкова А.С\Конкурс Минтруд 2016\в Департамент госуправления материалы от НовГУ\фото для департамента\_MGM0181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1" y="2355498"/>
            <a:ext cx="2056213" cy="1370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391754" y="1260049"/>
            <a:ext cx="83273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Малая академия государственного управления</a:t>
            </a:r>
            <a:endParaRPr lang="ru-RU" sz="3200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J:\Борцевич И.Ю\Стаканкова А.С\Конкурс Минтруд 2016\в Департамент госуправления материалы от НовГУ\фото для департамента\IMG_23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Picture 3" descr="J:\Борцевич И.Ю\Стаканкова А.С\Конкурс Минтруд 2016\в Департамент госуправления материалы от НовГУ\фото для департамента\g75a52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69" y="2355498"/>
            <a:ext cx="2257196" cy="150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4303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79796" y="1249700"/>
            <a:ext cx="87758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 организации и деятельности Малой академии:</a:t>
            </a:r>
            <a:endParaRPr lang="ru-RU" sz="2800" dirty="0"/>
          </a:p>
        </p:txBody>
      </p:sp>
      <p:pic>
        <p:nvPicPr>
          <p:cNvPr id="2050" name="Picture 2" descr="J:\Борцевич И.Ю\Стаканкова А.С\Конкурс Минтруд 2016\в Департамент госуправления материалы от НовГУ\фото для департамента\_MGM0170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6" y="1952139"/>
            <a:ext cx="3009522" cy="2008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J:\Борцевич И.Ю\Стаканкова А.С\Конкурс Минтруд 2016\в Департамент госуправления материалы от НовГУ\фото для департамента\OPIE9PfSD6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4" y="4127386"/>
            <a:ext cx="3056279" cy="2037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56" y="1962047"/>
            <a:ext cx="5632605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совершенствование подготовки молодежи к управленческой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92070" y="2852936"/>
            <a:ext cx="5600176" cy="13234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условий для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формирования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кадрового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резерва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органов местного самоуправления, органов государственной власти, профсоюзных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органов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11310" y="4437112"/>
            <a:ext cx="5580936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ü"/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подготовка лидеров из числа студентов ВУЗов Новгородской области, обладающих определенным набором знаний, навыков и компетенций в общественно-политической сфере, ответственностью и устойчивой гражданской позиции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7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79796" y="1412776"/>
            <a:ext cx="877584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Основные задачи Малой академии:</a:t>
            </a:r>
            <a:endParaRPr lang="ru-RU" sz="2800" dirty="0"/>
          </a:p>
        </p:txBody>
      </p:sp>
      <p:pic>
        <p:nvPicPr>
          <p:cNvPr id="3074" name="Picture 2" descr="J:\Борцевич И.Ю\Стаканкова А.С\Конкурс Минтруд 2016\в Департамент госуправления материалы от НовГУ\фото для департамента\qYZtEjK6E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6" y="2142337"/>
            <a:ext cx="2903237" cy="1934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3032" y="2191797"/>
            <a:ext cx="5872611" cy="163121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Выявление среди студентов ВУЗов Новгородской области наиболее инициативных молодых людей, стремящихся к работе в органах власти, государственных и муниципальных организациях Новгородской области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061" y="4221088"/>
            <a:ext cx="866258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лидерских качеств у молодых людей, их адаптация к работе в органах власти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266" y="5379313"/>
            <a:ext cx="8633376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Удовлетворение потребностей органов власти в специалистах, обладающих лидерским потенциалом и навыками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17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179513" y="4077072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результатам первой приемной компании в 2015 году в Малую академию зачислены студенты, активно участвующие в общественной и научной жизни области, демонстрирующие инициативные, организаторские, лидерские способности и рекомендованные своими институтами.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числе слушателей академии будущие специалисты – инженеры, экономисты,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страноведы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финансисты, юристы, управленцы, менеджеры и т.д.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Общее количество зачисленных слушателей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потока – 48.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:\Борцевич И.Ю\Стаканкова А.С\Конкурс Минтруд 2016\в Департамент госуправления материалы от НовГУ\фото для департамента\qYZtEjK6E9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3"/>
            <a:ext cx="3672408" cy="2447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9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TextBox 5"/>
          <p:cNvSpPr txBox="1"/>
          <p:nvPr/>
        </p:nvSpPr>
        <p:spPr>
          <a:xfrm>
            <a:off x="89757" y="4149080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 форма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обучения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академии 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открытые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лекции (встречи)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руководителями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власти, депутатами, общественными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политическими деятелями, руководителями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предприятий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тематикам, обеспечивающим компетентность в сфере управленческой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Обучение в академии осуществляется на безвозмездной основе.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итогам обучения в 2015-2016 году 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поток) 26 лучших слушателей академии рекомендованы для зачисления в кадровые резерв органов государственной власти и органов местного самоуправления Новгородской области.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J:\Борцевич И.Ю\Стаканкова А.С\Конкурс Минтруд 2016\в Департамент госуправления материалы от НовГУ\фото для департамента\_MGL0065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5" y="1484784"/>
            <a:ext cx="4225319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Борцевич И.Ю\Стаканкова А.С\Конкурс Минтруд 2016\в Департамент госуправления материалы от НовГУ\фото для департамента\g75a5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0" y="1484784"/>
            <a:ext cx="3562614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314995" y="2949762"/>
            <a:ext cx="4528795" cy="35073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ходе проведения мероприятия студенты встретились с возможными работодателями, увидели рабочий процесс в органах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власти,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напрямую пообщались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молодыми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гражданскими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служащими, которые недавно пришли в органы власти, но уже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смогли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поделиться своим опытом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рассказать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 своих успехах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302175"/>
            <a:ext cx="87572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День открытых дверей в Департаменте государственного управления Новгородской области </a:t>
            </a:r>
            <a:endParaRPr lang="ru-RU" sz="3000" dirty="0">
              <a:solidFill>
                <a:srgbClr val="660033"/>
              </a:solidFill>
            </a:endParaRPr>
          </a:p>
        </p:txBody>
      </p:sp>
      <p:pic>
        <p:nvPicPr>
          <p:cNvPr id="9" name="Picture 2" descr="J:\Борцевич И.Ю\Стаканкова А.С\Конкурс Минтруд 2016\фото и видео Дня открытых дверей\фото Владимира Малыгина-1_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58" y="3068960"/>
            <a:ext cx="3963704" cy="2642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5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5875" y="482362"/>
            <a:ext cx="6135830" cy="52322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Правительство Новгородской области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C:\Users\nvvoro_279\Desktop\Безымянный222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7" t="6369" r="11542" b="6456"/>
          <a:stretch/>
        </p:blipFill>
        <p:spPr bwMode="auto">
          <a:xfrm>
            <a:off x="322265" y="238245"/>
            <a:ext cx="937367" cy="101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79512" y="1302175"/>
            <a:ext cx="875723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Прохождение учебной практики</a:t>
            </a:r>
            <a:endParaRPr lang="ru-RU" sz="3000" dirty="0">
              <a:solidFill>
                <a:srgbClr val="660033"/>
              </a:solidFill>
            </a:endParaRPr>
          </a:p>
        </p:txBody>
      </p:sp>
      <p:pic>
        <p:nvPicPr>
          <p:cNvPr id="5122" name="Picture 2" descr="C:\Users\asstak_430a\Desktop\20161014_1830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/>
          <a:stretch/>
        </p:blipFill>
        <p:spPr bwMode="auto">
          <a:xfrm>
            <a:off x="4755261" y="2204864"/>
            <a:ext cx="4104457" cy="27823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TextBox 6"/>
          <p:cNvSpPr txBox="1"/>
          <p:nvPr/>
        </p:nvSpPr>
        <p:spPr>
          <a:xfrm>
            <a:off x="467543" y="2204864"/>
            <a:ext cx="388843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завершающем этапе студенты прошли практику  в органах государственной власти Новгородской области.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 время её прохождения студенты получили первичные профессиональные знания о деятельности органов государственной власти Новгородской области.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70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1862</TotalTime>
  <Words>657</Words>
  <Application>Microsoft Office PowerPoint</Application>
  <PresentationFormat>Экран (4:3)</PresentationFormat>
  <Paragraphs>69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Ворожцова Наталья Васильевна</dc:creator>
  <cp:lastModifiedBy>Ворожцова Наталья Васильевна</cp:lastModifiedBy>
  <cp:revision>149</cp:revision>
  <dcterms:created xsi:type="dcterms:W3CDTF">2016-10-03T11:52:27Z</dcterms:created>
  <dcterms:modified xsi:type="dcterms:W3CDTF">2016-10-17T11:10:22Z</dcterms:modified>
</cp:coreProperties>
</file>