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29" r:id="rId2"/>
    <p:sldId id="550" r:id="rId3"/>
    <p:sldId id="601" r:id="rId4"/>
    <p:sldId id="602" r:id="rId5"/>
    <p:sldId id="587" r:id="rId6"/>
    <p:sldId id="588" r:id="rId7"/>
    <p:sldId id="614" r:id="rId8"/>
    <p:sldId id="612" r:id="rId9"/>
    <p:sldId id="590" r:id="rId10"/>
    <p:sldId id="604" r:id="rId11"/>
    <p:sldId id="616" r:id="rId12"/>
    <p:sldId id="613" r:id="rId13"/>
    <p:sldId id="605" r:id="rId14"/>
    <p:sldId id="606" r:id="rId15"/>
    <p:sldId id="592" r:id="rId16"/>
    <p:sldId id="593" r:id="rId17"/>
    <p:sldId id="607" r:id="rId18"/>
    <p:sldId id="594" r:id="rId19"/>
    <p:sldId id="595" r:id="rId20"/>
    <p:sldId id="608" r:id="rId21"/>
    <p:sldId id="609" r:id="rId22"/>
    <p:sldId id="610" r:id="rId23"/>
    <p:sldId id="615" r:id="rId24"/>
    <p:sldId id="598" r:id="rId25"/>
    <p:sldId id="548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жевникова Наталья Виталье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800080"/>
    <a:srgbClr val="FF9900"/>
    <a:srgbClr val="99FF66"/>
    <a:srgbClr val="FF9966"/>
    <a:srgbClr val="FFFF99"/>
    <a:srgbClr val="FFFF00"/>
    <a:srgbClr val="FFFF66"/>
    <a:srgbClr val="FFCC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38" autoAdjust="0"/>
    <p:restoredTop sz="94489" autoAdjust="0"/>
  </p:normalViewPr>
  <p:slideViewPr>
    <p:cSldViewPr>
      <p:cViewPr>
        <p:scale>
          <a:sx n="110" d="100"/>
          <a:sy n="110" d="100"/>
        </p:scale>
        <p:origin x="55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5712613128454"/>
          <c:y val="7.1772375085895804E-2"/>
          <c:w val="0.80159576286395529"/>
          <c:h val="0.596936245766931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3.37</c:v>
                </c:pt>
                <c:pt idx="1">
                  <c:v>3.64</c:v>
                </c:pt>
                <c:pt idx="2">
                  <c:v>3.83</c:v>
                </c:pt>
                <c:pt idx="3">
                  <c:v>3.93</c:v>
                </c:pt>
                <c:pt idx="4">
                  <c:v>3.96</c:v>
                </c:pt>
                <c:pt idx="5">
                  <c:v>3.96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250752"/>
        <c:axId val="90882816"/>
      </c:lineChart>
      <c:catAx>
        <c:axId val="36250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0882816"/>
        <c:crosses val="autoZero"/>
        <c:auto val="1"/>
        <c:lblAlgn val="ctr"/>
        <c:lblOffset val="100"/>
        <c:noMultiLvlLbl val="0"/>
      </c:catAx>
      <c:valAx>
        <c:axId val="9088281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ru-RU" sz="1200" dirty="0" smtClean="0"/>
                  <a:t>Баллы</a:t>
                </a:r>
              </a:p>
              <a:p>
                <a:pPr>
                  <a:defRPr sz="1200"/>
                </a:pPr>
                <a:endParaRPr lang="ru-RU" sz="1200" dirty="0"/>
              </a:p>
            </c:rich>
          </c:tx>
          <c:layout>
            <c:manualLayout>
              <c:xMode val="edge"/>
              <c:yMode val="edge"/>
              <c:x val="0"/>
              <c:y val="0.104433355141609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6250752"/>
        <c:crosses val="autoZero"/>
        <c:crossBetween val="between"/>
      </c:valAx>
    </c:plotArea>
    <c:plotVisOnly val="1"/>
    <c:dispBlanksAs val="gap"/>
    <c:showDLblsOverMax val="0"/>
  </c:chart>
  <c:spPr>
    <a:solidFill>
      <a:srgbClr val="DFFDD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09E4F-1991-48C6-B66B-CFB9EE9E18B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023DEB-2ABB-44D1-A353-71AFA9AB0EC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altLang="ru-RU" b="0" i="0" dirty="0" smtClean="0"/>
            <a:t>Оценка деятельности </a:t>
          </a:r>
          <a:br>
            <a:rPr lang="ru-RU" altLang="ru-RU" b="0" i="0" dirty="0" smtClean="0"/>
          </a:br>
          <a:r>
            <a:rPr lang="ru-RU" altLang="ru-RU" b="0" i="0" dirty="0" smtClean="0"/>
            <a:t>ГГС ЦАФК </a:t>
          </a:r>
          <a:br>
            <a:rPr lang="ru-RU" altLang="ru-RU" b="0" i="0" dirty="0" smtClean="0"/>
          </a:br>
          <a:r>
            <a:rPr lang="ru-RU" altLang="ru-RU" b="0" i="0" dirty="0" smtClean="0"/>
            <a:t>(приказ ФК 63)</a:t>
          </a:r>
          <a:endParaRPr lang="ru-RU" dirty="0"/>
        </a:p>
      </dgm:t>
    </dgm:pt>
    <dgm:pt modelId="{FCC581A3-1545-477E-A636-E68B3DD0D81E}" type="parTrans" cxnId="{1FF15CC0-B574-467D-BF25-CD8B8067336A}">
      <dgm:prSet/>
      <dgm:spPr/>
      <dgm:t>
        <a:bodyPr/>
        <a:lstStyle/>
        <a:p>
          <a:endParaRPr lang="ru-RU"/>
        </a:p>
      </dgm:t>
    </dgm:pt>
    <dgm:pt modelId="{81EB8EFD-3B4A-40E8-9163-6F2C9DA7C731}" type="sibTrans" cxnId="{1FF15CC0-B574-467D-BF25-CD8B8067336A}">
      <dgm:prSet/>
      <dgm:spPr/>
      <dgm:t>
        <a:bodyPr/>
        <a:lstStyle/>
        <a:p>
          <a:endParaRPr lang="ru-RU"/>
        </a:p>
      </dgm:t>
    </dgm:pt>
    <dgm:pt modelId="{BE848594-873D-4ECC-ACC6-AC0B70F9ED40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altLang="ru-RU" b="0" i="0" dirty="0" smtClean="0"/>
            <a:t>Оценка деятельности Отделов ЦАФК (приказ ФК 114)</a:t>
          </a:r>
          <a:endParaRPr lang="ru-RU" dirty="0"/>
        </a:p>
      </dgm:t>
    </dgm:pt>
    <dgm:pt modelId="{5FDBA989-1BD5-45B1-A949-128653C47D3A}" type="parTrans" cxnId="{1163DF1C-46DB-48EB-A4BD-997A7FD69BA3}">
      <dgm:prSet/>
      <dgm:spPr/>
      <dgm:t>
        <a:bodyPr/>
        <a:lstStyle/>
        <a:p>
          <a:endParaRPr lang="ru-RU"/>
        </a:p>
      </dgm:t>
    </dgm:pt>
    <dgm:pt modelId="{C54E0412-27B7-4CAB-AB38-4531B65B983D}" type="sibTrans" cxnId="{1163DF1C-46DB-48EB-A4BD-997A7FD69BA3}">
      <dgm:prSet/>
      <dgm:spPr/>
      <dgm:t>
        <a:bodyPr/>
        <a:lstStyle/>
        <a:p>
          <a:endParaRPr lang="ru-RU"/>
        </a:p>
      </dgm:t>
    </dgm:pt>
    <dgm:pt modelId="{7C00D86F-A5E2-4A87-9111-7FCCB90E83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Оценка деятельности ГГС ТОФК</a:t>
          </a:r>
          <a:endParaRPr lang="ru-RU" dirty="0"/>
        </a:p>
      </dgm:t>
    </dgm:pt>
    <dgm:pt modelId="{2590779A-9189-41C4-8201-59F9AA532F29}" type="parTrans" cxnId="{E7BC6B53-3CC4-49F2-9B12-9E22E92F3BB8}">
      <dgm:prSet/>
      <dgm:spPr/>
      <dgm:t>
        <a:bodyPr/>
        <a:lstStyle/>
        <a:p>
          <a:endParaRPr lang="ru-RU"/>
        </a:p>
      </dgm:t>
    </dgm:pt>
    <dgm:pt modelId="{0954E9EA-E125-4E9A-9536-9769D5A92993}" type="sibTrans" cxnId="{E7BC6B53-3CC4-49F2-9B12-9E22E92F3BB8}">
      <dgm:prSet/>
      <dgm:spPr/>
      <dgm:t>
        <a:bodyPr/>
        <a:lstStyle/>
        <a:p>
          <a:endParaRPr lang="ru-RU"/>
        </a:p>
      </dgm:t>
    </dgm:pt>
    <dgm:pt modelId="{3F651778-270C-4287-8B38-5D1073F401A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1600" dirty="0" smtClean="0"/>
            <a:t>Оценка деятельности Отделов ТОФК</a:t>
          </a:r>
          <a:endParaRPr lang="ru-RU" sz="1600" dirty="0"/>
        </a:p>
      </dgm:t>
    </dgm:pt>
    <dgm:pt modelId="{0E21E84A-DC38-455E-B3EF-3D32362009E3}" type="parTrans" cxnId="{7C220B25-A13A-4272-B8F8-01931B142BE9}">
      <dgm:prSet/>
      <dgm:spPr/>
      <dgm:t>
        <a:bodyPr/>
        <a:lstStyle/>
        <a:p>
          <a:endParaRPr lang="ru-RU"/>
        </a:p>
      </dgm:t>
    </dgm:pt>
    <dgm:pt modelId="{FCE5A915-B49E-4F40-8FBE-86DB36362422}" type="sibTrans" cxnId="{7C220B25-A13A-4272-B8F8-01931B142BE9}">
      <dgm:prSet/>
      <dgm:spPr/>
      <dgm:t>
        <a:bodyPr/>
        <a:lstStyle/>
        <a:p>
          <a:endParaRPr lang="ru-RU"/>
        </a:p>
      </dgm:t>
    </dgm:pt>
    <dgm:pt modelId="{4396CEBF-E3FF-419C-AF3D-78F8DD8E9554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Оценка </a:t>
          </a:r>
          <a:br>
            <a:rPr lang="ru-RU" dirty="0" smtClean="0"/>
          </a:br>
          <a:r>
            <a:rPr lang="ru-RU" dirty="0" smtClean="0"/>
            <a:t>деятельности ТОФК </a:t>
          </a:r>
          <a:br>
            <a:rPr lang="ru-RU" dirty="0" smtClean="0"/>
          </a:br>
          <a:r>
            <a:rPr lang="ru-RU" dirty="0" smtClean="0"/>
            <a:t>(приказы ФК </a:t>
          </a:r>
          <a:br>
            <a:rPr lang="ru-RU" dirty="0" smtClean="0"/>
          </a:br>
          <a:r>
            <a:rPr lang="ru-RU" dirty="0" smtClean="0"/>
            <a:t>№№ 336, 338)</a:t>
          </a:r>
          <a:endParaRPr lang="ru-RU" dirty="0"/>
        </a:p>
      </dgm:t>
    </dgm:pt>
    <dgm:pt modelId="{0D9B1479-ED1B-4C9C-9BEC-742E628CE378}" type="parTrans" cxnId="{D2D0F845-B738-4938-A359-92A19B09F55B}">
      <dgm:prSet/>
      <dgm:spPr/>
      <dgm:t>
        <a:bodyPr/>
        <a:lstStyle/>
        <a:p>
          <a:endParaRPr lang="ru-RU"/>
        </a:p>
      </dgm:t>
    </dgm:pt>
    <dgm:pt modelId="{01AC9980-6894-4BF8-BABA-4CA643AD345B}" type="sibTrans" cxnId="{D2D0F845-B738-4938-A359-92A19B09F55B}">
      <dgm:prSet/>
      <dgm:spPr/>
      <dgm:t>
        <a:bodyPr/>
        <a:lstStyle/>
        <a:p>
          <a:endParaRPr lang="ru-RU"/>
        </a:p>
      </dgm:t>
    </dgm:pt>
    <dgm:pt modelId="{7D24CB82-F170-4EEE-9B4C-9E94F090506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Оценка деятельности руководителей ТОФК и директора ФКУ «ЦОКР»</a:t>
          </a:r>
          <a:endParaRPr lang="ru-RU" dirty="0"/>
        </a:p>
      </dgm:t>
    </dgm:pt>
    <dgm:pt modelId="{F064559B-F1B0-4117-B3F7-45B9422CB4C3}" type="parTrans" cxnId="{AA7382DE-7276-4FF6-8174-D7F7428F2A52}">
      <dgm:prSet/>
      <dgm:spPr/>
      <dgm:t>
        <a:bodyPr/>
        <a:lstStyle/>
        <a:p>
          <a:endParaRPr lang="ru-RU"/>
        </a:p>
      </dgm:t>
    </dgm:pt>
    <dgm:pt modelId="{3E88B977-D004-4839-AD13-F8933B2AE1C0}" type="sibTrans" cxnId="{AA7382DE-7276-4FF6-8174-D7F7428F2A52}">
      <dgm:prSet/>
      <dgm:spPr/>
      <dgm:t>
        <a:bodyPr/>
        <a:lstStyle/>
        <a:p>
          <a:endParaRPr lang="ru-RU"/>
        </a:p>
      </dgm:t>
    </dgm:pt>
    <dgm:pt modelId="{9098546B-AE7D-48DC-91E6-BFBCF2109C65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8935CDA-5B04-44DE-AA66-EA550B6E84B9}" type="sibTrans" cxnId="{7FAB24F6-C443-4893-9B95-FF92F2ADA7B7}">
      <dgm:prSet/>
      <dgm:spPr/>
      <dgm:t>
        <a:bodyPr/>
        <a:lstStyle/>
        <a:p>
          <a:endParaRPr lang="ru-RU"/>
        </a:p>
      </dgm:t>
    </dgm:pt>
    <dgm:pt modelId="{06675955-C51D-416B-B096-BD4559472744}" type="parTrans" cxnId="{7FAB24F6-C443-4893-9B95-FF92F2ADA7B7}">
      <dgm:prSet/>
      <dgm:spPr/>
      <dgm:t>
        <a:bodyPr/>
        <a:lstStyle/>
        <a:p>
          <a:endParaRPr lang="ru-RU"/>
        </a:p>
      </dgm:t>
    </dgm:pt>
    <dgm:pt modelId="{4DB38680-027B-4666-86B0-433583173852}" type="pres">
      <dgm:prSet presAssocID="{F7209E4F-1991-48C6-B66B-CFB9EE9E18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CDD7A88-187C-4962-BD8B-578B9EA15404}" type="pres">
      <dgm:prSet presAssocID="{9098546B-AE7D-48DC-91E6-BFBCF2109C65}" presName="singleCycle" presStyleCnt="0"/>
      <dgm:spPr/>
    </dgm:pt>
    <dgm:pt modelId="{3AFBDF7D-57B5-45BA-B65D-9384A777C604}" type="pres">
      <dgm:prSet presAssocID="{9098546B-AE7D-48DC-91E6-BFBCF2109C65}" presName="singleCenter" presStyleLbl="node1" presStyleIdx="0" presStyleCnt="7" custScaleX="153561" custScaleY="104425" custLinFactNeighborX="-837" custLinFactNeighborY="551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92CD85B-A8DC-4E63-B360-889DF54C8C8E}" type="pres">
      <dgm:prSet presAssocID="{FCC581A3-1545-477E-A636-E68B3DD0D81E}" presName="Name56" presStyleLbl="parChTrans1D2" presStyleIdx="0" presStyleCnt="6"/>
      <dgm:spPr/>
      <dgm:t>
        <a:bodyPr/>
        <a:lstStyle/>
        <a:p>
          <a:endParaRPr lang="ru-RU"/>
        </a:p>
      </dgm:t>
    </dgm:pt>
    <dgm:pt modelId="{6F36B424-E5CF-402F-B6F2-29E7375CBC1B}" type="pres">
      <dgm:prSet presAssocID="{AA023DEB-2ABB-44D1-A353-71AFA9AB0EC2}" presName="text0" presStyleLbl="node1" presStyleIdx="1" presStyleCnt="7" custScaleX="176303" custScaleY="129038" custRadScaleRad="124581" custRadScaleInc="-121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3DE02-B029-48A4-B2FC-76BC73C3FFB5}" type="pres">
      <dgm:prSet presAssocID="{5FDBA989-1BD5-45B1-A949-128653C47D3A}" presName="Name56" presStyleLbl="parChTrans1D2" presStyleIdx="1" presStyleCnt="6"/>
      <dgm:spPr/>
      <dgm:t>
        <a:bodyPr/>
        <a:lstStyle/>
        <a:p>
          <a:endParaRPr lang="ru-RU"/>
        </a:p>
      </dgm:t>
    </dgm:pt>
    <dgm:pt modelId="{22A52DDF-1C20-43A0-BE14-C0145F1BB595}" type="pres">
      <dgm:prSet presAssocID="{BE848594-873D-4ECC-ACC6-AC0B70F9ED40}" presName="text0" presStyleLbl="node1" presStyleIdx="2" presStyleCnt="7" custScaleX="180232" custScaleY="129622" custRadScaleRad="158820" custRadScaleInc="7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73A1E-6B56-403C-B59E-3187A6233509}" type="pres">
      <dgm:prSet presAssocID="{2590779A-9189-41C4-8201-59F9AA532F29}" presName="Name56" presStyleLbl="parChTrans1D2" presStyleIdx="2" presStyleCnt="6"/>
      <dgm:spPr/>
      <dgm:t>
        <a:bodyPr/>
        <a:lstStyle/>
        <a:p>
          <a:endParaRPr lang="ru-RU"/>
        </a:p>
      </dgm:t>
    </dgm:pt>
    <dgm:pt modelId="{383E0C54-9C3E-4243-9F5A-ED13E90C5CFF}" type="pres">
      <dgm:prSet presAssocID="{7C00D86F-A5E2-4A87-9111-7FCCB90E83E7}" presName="text0" presStyleLbl="node1" presStyleIdx="3" presStyleCnt="7" custScaleX="175235" custRadScaleRad="118911" custRadScaleInc="-30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8220F-9804-4AAC-8755-61C05E129AE9}" type="pres">
      <dgm:prSet presAssocID="{0E21E84A-DC38-455E-B3EF-3D32362009E3}" presName="Name56" presStyleLbl="parChTrans1D2" presStyleIdx="3" presStyleCnt="6"/>
      <dgm:spPr/>
      <dgm:t>
        <a:bodyPr/>
        <a:lstStyle/>
        <a:p>
          <a:endParaRPr lang="ru-RU"/>
        </a:p>
      </dgm:t>
    </dgm:pt>
    <dgm:pt modelId="{45C23680-A945-45EE-8EEC-E15F7908E243}" type="pres">
      <dgm:prSet presAssocID="{3F651778-270C-4287-8B38-5D1073F401A0}" presName="text0" presStyleLbl="node1" presStyleIdx="4" presStyleCnt="7" custScaleX="185717" custScaleY="99005" custRadScaleRad="104298" custRadScaleInc="-4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31E9E-2332-4795-BD6B-8CBDD4BD3CCD}" type="pres">
      <dgm:prSet presAssocID="{0D9B1479-ED1B-4C9C-9BEC-742E628CE378}" presName="Name56" presStyleLbl="parChTrans1D2" presStyleIdx="4" presStyleCnt="6"/>
      <dgm:spPr/>
      <dgm:t>
        <a:bodyPr/>
        <a:lstStyle/>
        <a:p>
          <a:endParaRPr lang="ru-RU"/>
        </a:p>
      </dgm:t>
    </dgm:pt>
    <dgm:pt modelId="{2D4D3CA8-C7CF-46B8-92CE-F3A5B284D0F9}" type="pres">
      <dgm:prSet presAssocID="{4396CEBF-E3FF-419C-AF3D-78F8DD8E9554}" presName="text0" presStyleLbl="node1" presStyleIdx="5" presStyleCnt="7" custScaleX="187713" custScaleY="129621" custRadScaleRad="154315" custRadScaleInc="-1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7EE08-2703-41CB-9607-1A50010DF1E8}" type="pres">
      <dgm:prSet presAssocID="{F064559B-F1B0-4117-B3F7-45B9422CB4C3}" presName="Name56" presStyleLbl="parChTrans1D2" presStyleIdx="5" presStyleCnt="6"/>
      <dgm:spPr/>
      <dgm:t>
        <a:bodyPr/>
        <a:lstStyle/>
        <a:p>
          <a:endParaRPr lang="ru-RU"/>
        </a:p>
      </dgm:t>
    </dgm:pt>
    <dgm:pt modelId="{7FABD08F-BB83-49B6-B1D7-B254CA6D0A49}" type="pres">
      <dgm:prSet presAssocID="{7D24CB82-F170-4EEE-9B4C-9E94F0905063}" presName="text0" presStyleLbl="node1" presStyleIdx="6" presStyleCnt="7" custScaleX="181260" custScaleY="151733" custRadScaleRad="132851" custRadScaleInc="-79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AA5AEF-625B-49DF-ACA2-8DE42ECE4358}" type="presOf" srcId="{0E21E84A-DC38-455E-B3EF-3D32362009E3}" destId="{DA18220F-9804-4AAC-8755-61C05E129AE9}" srcOrd="0" destOrd="0" presId="urn:microsoft.com/office/officeart/2008/layout/RadialCluster"/>
    <dgm:cxn modelId="{97525E29-7576-485D-A3C5-371647837B0E}" type="presOf" srcId="{0D9B1479-ED1B-4C9C-9BEC-742E628CE378}" destId="{EF431E9E-2332-4795-BD6B-8CBDD4BD3CCD}" srcOrd="0" destOrd="0" presId="urn:microsoft.com/office/officeart/2008/layout/RadialCluster"/>
    <dgm:cxn modelId="{AA7382DE-7276-4FF6-8174-D7F7428F2A52}" srcId="{9098546B-AE7D-48DC-91E6-BFBCF2109C65}" destId="{7D24CB82-F170-4EEE-9B4C-9E94F0905063}" srcOrd="5" destOrd="0" parTransId="{F064559B-F1B0-4117-B3F7-45B9422CB4C3}" sibTransId="{3E88B977-D004-4839-AD13-F8933B2AE1C0}"/>
    <dgm:cxn modelId="{85E46D4F-9E93-4EC7-BA78-61CA7775D531}" type="presOf" srcId="{5FDBA989-1BD5-45B1-A949-128653C47D3A}" destId="{ED73DE02-B029-48A4-B2FC-76BC73C3FFB5}" srcOrd="0" destOrd="0" presId="urn:microsoft.com/office/officeart/2008/layout/RadialCluster"/>
    <dgm:cxn modelId="{A6C1BA4E-10CA-4CE3-8CBB-5EC08A44063A}" type="presOf" srcId="{3F651778-270C-4287-8B38-5D1073F401A0}" destId="{45C23680-A945-45EE-8EEC-E15F7908E243}" srcOrd="0" destOrd="0" presId="urn:microsoft.com/office/officeart/2008/layout/RadialCluster"/>
    <dgm:cxn modelId="{28984900-F8A8-4B81-8E2C-5E3953C23B7C}" type="presOf" srcId="{7C00D86F-A5E2-4A87-9111-7FCCB90E83E7}" destId="{383E0C54-9C3E-4243-9F5A-ED13E90C5CFF}" srcOrd="0" destOrd="0" presId="urn:microsoft.com/office/officeart/2008/layout/RadialCluster"/>
    <dgm:cxn modelId="{7FAB24F6-C443-4893-9B95-FF92F2ADA7B7}" srcId="{F7209E4F-1991-48C6-B66B-CFB9EE9E18B7}" destId="{9098546B-AE7D-48DC-91E6-BFBCF2109C65}" srcOrd="0" destOrd="0" parTransId="{06675955-C51D-416B-B096-BD4559472744}" sibTransId="{68935CDA-5B04-44DE-AA66-EA550B6E84B9}"/>
    <dgm:cxn modelId="{1163DF1C-46DB-48EB-A4BD-997A7FD69BA3}" srcId="{9098546B-AE7D-48DC-91E6-BFBCF2109C65}" destId="{BE848594-873D-4ECC-ACC6-AC0B70F9ED40}" srcOrd="1" destOrd="0" parTransId="{5FDBA989-1BD5-45B1-A949-128653C47D3A}" sibTransId="{C54E0412-27B7-4CAB-AB38-4531B65B983D}"/>
    <dgm:cxn modelId="{8E5BDC42-2F92-4367-96ED-44D991AD4585}" type="presOf" srcId="{F064559B-F1B0-4117-B3F7-45B9422CB4C3}" destId="{EED7EE08-2703-41CB-9607-1A50010DF1E8}" srcOrd="0" destOrd="0" presId="urn:microsoft.com/office/officeart/2008/layout/RadialCluster"/>
    <dgm:cxn modelId="{D2D0F845-B738-4938-A359-92A19B09F55B}" srcId="{9098546B-AE7D-48DC-91E6-BFBCF2109C65}" destId="{4396CEBF-E3FF-419C-AF3D-78F8DD8E9554}" srcOrd="4" destOrd="0" parTransId="{0D9B1479-ED1B-4C9C-9BEC-742E628CE378}" sibTransId="{01AC9980-6894-4BF8-BABA-4CA643AD345B}"/>
    <dgm:cxn modelId="{7C220B25-A13A-4272-B8F8-01931B142BE9}" srcId="{9098546B-AE7D-48DC-91E6-BFBCF2109C65}" destId="{3F651778-270C-4287-8B38-5D1073F401A0}" srcOrd="3" destOrd="0" parTransId="{0E21E84A-DC38-455E-B3EF-3D32362009E3}" sibTransId="{FCE5A915-B49E-4F40-8FBE-86DB36362422}"/>
    <dgm:cxn modelId="{1DAA7D7B-E417-481C-92DA-E03D1B360541}" type="presOf" srcId="{7D24CB82-F170-4EEE-9B4C-9E94F0905063}" destId="{7FABD08F-BB83-49B6-B1D7-B254CA6D0A49}" srcOrd="0" destOrd="0" presId="urn:microsoft.com/office/officeart/2008/layout/RadialCluster"/>
    <dgm:cxn modelId="{E7BC6B53-3CC4-49F2-9B12-9E22E92F3BB8}" srcId="{9098546B-AE7D-48DC-91E6-BFBCF2109C65}" destId="{7C00D86F-A5E2-4A87-9111-7FCCB90E83E7}" srcOrd="2" destOrd="0" parTransId="{2590779A-9189-41C4-8201-59F9AA532F29}" sibTransId="{0954E9EA-E125-4E9A-9536-9769D5A92993}"/>
    <dgm:cxn modelId="{62DEB7C5-4190-4A00-B09E-9BB6A261176D}" type="presOf" srcId="{FCC581A3-1545-477E-A636-E68B3DD0D81E}" destId="{692CD85B-A8DC-4E63-B360-889DF54C8C8E}" srcOrd="0" destOrd="0" presId="urn:microsoft.com/office/officeart/2008/layout/RadialCluster"/>
    <dgm:cxn modelId="{65A12504-4612-4B22-A55A-00A129CF9A0F}" type="presOf" srcId="{4396CEBF-E3FF-419C-AF3D-78F8DD8E9554}" destId="{2D4D3CA8-C7CF-46B8-92CE-F3A5B284D0F9}" srcOrd="0" destOrd="0" presId="urn:microsoft.com/office/officeart/2008/layout/RadialCluster"/>
    <dgm:cxn modelId="{C7CB872C-9E28-4110-832A-5F8BC223F048}" type="presOf" srcId="{AA023DEB-2ABB-44D1-A353-71AFA9AB0EC2}" destId="{6F36B424-E5CF-402F-B6F2-29E7375CBC1B}" srcOrd="0" destOrd="0" presId="urn:microsoft.com/office/officeart/2008/layout/RadialCluster"/>
    <dgm:cxn modelId="{61F9C720-79E7-422A-A62E-65985A05D6E8}" type="presOf" srcId="{2590779A-9189-41C4-8201-59F9AA532F29}" destId="{DC473A1E-6B56-403C-B59E-3187A6233509}" srcOrd="0" destOrd="0" presId="urn:microsoft.com/office/officeart/2008/layout/RadialCluster"/>
    <dgm:cxn modelId="{EC68CD6E-665E-4C15-953E-D82BDABF736D}" type="presOf" srcId="{F7209E4F-1991-48C6-B66B-CFB9EE9E18B7}" destId="{4DB38680-027B-4666-86B0-433583173852}" srcOrd="0" destOrd="0" presId="urn:microsoft.com/office/officeart/2008/layout/RadialCluster"/>
    <dgm:cxn modelId="{1FF15CC0-B574-467D-BF25-CD8B8067336A}" srcId="{9098546B-AE7D-48DC-91E6-BFBCF2109C65}" destId="{AA023DEB-2ABB-44D1-A353-71AFA9AB0EC2}" srcOrd="0" destOrd="0" parTransId="{FCC581A3-1545-477E-A636-E68B3DD0D81E}" sibTransId="{81EB8EFD-3B4A-40E8-9163-6F2C9DA7C731}"/>
    <dgm:cxn modelId="{6913536E-7E8B-44CC-AE8F-E18095F25C10}" type="presOf" srcId="{BE848594-873D-4ECC-ACC6-AC0B70F9ED40}" destId="{22A52DDF-1C20-43A0-BE14-C0145F1BB595}" srcOrd="0" destOrd="0" presId="urn:microsoft.com/office/officeart/2008/layout/RadialCluster"/>
    <dgm:cxn modelId="{2322AC8E-803B-434C-AAFE-9A8B984B222D}" type="presOf" srcId="{9098546B-AE7D-48DC-91E6-BFBCF2109C65}" destId="{3AFBDF7D-57B5-45BA-B65D-9384A777C604}" srcOrd="0" destOrd="0" presId="urn:microsoft.com/office/officeart/2008/layout/RadialCluster"/>
    <dgm:cxn modelId="{9A2570BF-BB21-4FFF-BD5D-A8F56144855D}" type="presParOf" srcId="{4DB38680-027B-4666-86B0-433583173852}" destId="{CCDD7A88-187C-4962-BD8B-578B9EA15404}" srcOrd="0" destOrd="0" presId="urn:microsoft.com/office/officeart/2008/layout/RadialCluster"/>
    <dgm:cxn modelId="{224D6956-E0CB-4C01-BA51-0F46CD472557}" type="presParOf" srcId="{CCDD7A88-187C-4962-BD8B-578B9EA15404}" destId="{3AFBDF7D-57B5-45BA-B65D-9384A777C604}" srcOrd="0" destOrd="0" presId="urn:microsoft.com/office/officeart/2008/layout/RadialCluster"/>
    <dgm:cxn modelId="{B6A8B14E-105A-43EA-A50B-A3E8385C1425}" type="presParOf" srcId="{CCDD7A88-187C-4962-BD8B-578B9EA15404}" destId="{692CD85B-A8DC-4E63-B360-889DF54C8C8E}" srcOrd="1" destOrd="0" presId="urn:microsoft.com/office/officeart/2008/layout/RadialCluster"/>
    <dgm:cxn modelId="{FCBD1DFC-7730-475C-87D2-18E461D1AAB5}" type="presParOf" srcId="{CCDD7A88-187C-4962-BD8B-578B9EA15404}" destId="{6F36B424-E5CF-402F-B6F2-29E7375CBC1B}" srcOrd="2" destOrd="0" presId="urn:microsoft.com/office/officeart/2008/layout/RadialCluster"/>
    <dgm:cxn modelId="{8C6E19F4-47C4-4B76-B352-04212DA2DE30}" type="presParOf" srcId="{CCDD7A88-187C-4962-BD8B-578B9EA15404}" destId="{ED73DE02-B029-48A4-B2FC-76BC73C3FFB5}" srcOrd="3" destOrd="0" presId="urn:microsoft.com/office/officeart/2008/layout/RadialCluster"/>
    <dgm:cxn modelId="{8C3E664B-5DD4-4357-981F-EDD3C3F1146C}" type="presParOf" srcId="{CCDD7A88-187C-4962-BD8B-578B9EA15404}" destId="{22A52DDF-1C20-43A0-BE14-C0145F1BB595}" srcOrd="4" destOrd="0" presId="urn:microsoft.com/office/officeart/2008/layout/RadialCluster"/>
    <dgm:cxn modelId="{E6783A95-0D69-472F-9697-14ECC14B706D}" type="presParOf" srcId="{CCDD7A88-187C-4962-BD8B-578B9EA15404}" destId="{DC473A1E-6B56-403C-B59E-3187A6233509}" srcOrd="5" destOrd="0" presId="urn:microsoft.com/office/officeart/2008/layout/RadialCluster"/>
    <dgm:cxn modelId="{866F88CD-442F-43ED-8BE0-9710153D1B15}" type="presParOf" srcId="{CCDD7A88-187C-4962-BD8B-578B9EA15404}" destId="{383E0C54-9C3E-4243-9F5A-ED13E90C5CFF}" srcOrd="6" destOrd="0" presId="urn:microsoft.com/office/officeart/2008/layout/RadialCluster"/>
    <dgm:cxn modelId="{2679ADC0-4B9B-41C3-8981-96F59BA73720}" type="presParOf" srcId="{CCDD7A88-187C-4962-BD8B-578B9EA15404}" destId="{DA18220F-9804-4AAC-8755-61C05E129AE9}" srcOrd="7" destOrd="0" presId="urn:microsoft.com/office/officeart/2008/layout/RadialCluster"/>
    <dgm:cxn modelId="{1D09DC80-4E27-463B-A2BE-FEAE5CA9338D}" type="presParOf" srcId="{CCDD7A88-187C-4962-BD8B-578B9EA15404}" destId="{45C23680-A945-45EE-8EEC-E15F7908E243}" srcOrd="8" destOrd="0" presId="urn:microsoft.com/office/officeart/2008/layout/RadialCluster"/>
    <dgm:cxn modelId="{0923EDE8-04DE-4F29-BE0E-1724A63A3CD5}" type="presParOf" srcId="{CCDD7A88-187C-4962-BD8B-578B9EA15404}" destId="{EF431E9E-2332-4795-BD6B-8CBDD4BD3CCD}" srcOrd="9" destOrd="0" presId="urn:microsoft.com/office/officeart/2008/layout/RadialCluster"/>
    <dgm:cxn modelId="{A0E4A5CB-CC8C-41B4-A8F5-184E428C54AE}" type="presParOf" srcId="{CCDD7A88-187C-4962-BD8B-578B9EA15404}" destId="{2D4D3CA8-C7CF-46B8-92CE-F3A5B284D0F9}" srcOrd="10" destOrd="0" presId="urn:microsoft.com/office/officeart/2008/layout/RadialCluster"/>
    <dgm:cxn modelId="{95678176-751A-4B93-A8A7-CB4C707B716B}" type="presParOf" srcId="{CCDD7A88-187C-4962-BD8B-578B9EA15404}" destId="{EED7EE08-2703-41CB-9607-1A50010DF1E8}" srcOrd="11" destOrd="0" presId="urn:microsoft.com/office/officeart/2008/layout/RadialCluster"/>
    <dgm:cxn modelId="{41102828-5119-4B94-AE14-D5BF46094BDA}" type="presParOf" srcId="{CCDD7A88-187C-4962-BD8B-578B9EA15404}" destId="{7FABD08F-BB83-49B6-B1D7-B254CA6D0A4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BDF7D-57B5-45BA-B65D-9384A777C604}">
      <dsp:nvSpPr>
        <dsp:cNvPr id="0" name=""/>
        <dsp:cNvSpPr/>
      </dsp:nvSpPr>
      <dsp:spPr>
        <a:xfrm>
          <a:off x="2533018" y="1750610"/>
          <a:ext cx="2222581" cy="151140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606799" y="1824391"/>
        <a:ext cx="2075019" cy="1363844"/>
      </dsp:txXfrm>
    </dsp:sp>
    <dsp:sp modelId="{692CD85B-A8DC-4E63-B360-889DF54C8C8E}">
      <dsp:nvSpPr>
        <dsp:cNvPr id="0" name=""/>
        <dsp:cNvSpPr/>
      </dsp:nvSpPr>
      <dsp:spPr>
        <a:xfrm rot="14065519">
          <a:off x="2552589" y="1467180"/>
          <a:ext cx="696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69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B424-E5CF-402F-B6F2-29E7375CBC1B}">
      <dsp:nvSpPr>
        <dsp:cNvPr id="0" name=""/>
        <dsp:cNvSpPr/>
      </dsp:nvSpPr>
      <dsp:spPr>
        <a:xfrm>
          <a:off x="1395987" y="-67570"/>
          <a:ext cx="1709666" cy="125132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0" i="0" kern="1200" dirty="0" smtClean="0"/>
            <a:t>Оценка деятельности </a:t>
          </a:r>
          <a:br>
            <a:rPr lang="ru-RU" altLang="ru-RU" sz="1700" b="0" i="0" kern="1200" dirty="0" smtClean="0"/>
          </a:br>
          <a:r>
            <a:rPr lang="ru-RU" altLang="ru-RU" sz="1700" b="0" i="0" kern="1200" dirty="0" smtClean="0"/>
            <a:t>ГГС ЦАФК </a:t>
          </a:r>
          <a:br>
            <a:rPr lang="ru-RU" altLang="ru-RU" sz="1700" b="0" i="0" kern="1200" dirty="0" smtClean="0"/>
          </a:br>
          <a:r>
            <a:rPr lang="ru-RU" altLang="ru-RU" sz="1700" b="0" i="0" kern="1200" dirty="0" smtClean="0"/>
            <a:t>(приказ ФК 63)</a:t>
          </a:r>
          <a:endParaRPr lang="ru-RU" sz="1700" kern="1200" dirty="0"/>
        </a:p>
      </dsp:txBody>
      <dsp:txXfrm>
        <a:off x="1457072" y="-6485"/>
        <a:ext cx="1587496" cy="1129152"/>
      </dsp:txXfrm>
    </dsp:sp>
    <dsp:sp modelId="{ED73DE02-B029-48A4-B2FC-76BC73C3FFB5}">
      <dsp:nvSpPr>
        <dsp:cNvPr id="0" name=""/>
        <dsp:cNvSpPr/>
      </dsp:nvSpPr>
      <dsp:spPr>
        <a:xfrm rot="21049373">
          <a:off x="4750326" y="2261067"/>
          <a:ext cx="8240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0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52DDF-1C20-43A0-BE14-C0145F1BB595}">
      <dsp:nvSpPr>
        <dsp:cNvPr id="0" name=""/>
        <dsp:cNvSpPr/>
      </dsp:nvSpPr>
      <dsp:spPr>
        <a:xfrm>
          <a:off x="5569095" y="1425682"/>
          <a:ext cx="1747766" cy="1256985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i="0" kern="1200" dirty="0" smtClean="0"/>
            <a:t>Оценка деятельности Отделов ЦАФК (приказ ФК 114)</a:t>
          </a:r>
          <a:endParaRPr lang="ru-RU" sz="1600" kern="1200" dirty="0"/>
        </a:p>
      </dsp:txBody>
      <dsp:txXfrm>
        <a:off x="5630456" y="1487043"/>
        <a:ext cx="1625044" cy="1134263"/>
      </dsp:txXfrm>
    </dsp:sp>
    <dsp:sp modelId="{DC473A1E-6B56-403C-B59E-3187A6233509}">
      <dsp:nvSpPr>
        <dsp:cNvPr id="0" name=""/>
        <dsp:cNvSpPr/>
      </dsp:nvSpPr>
      <dsp:spPr>
        <a:xfrm rot="17978306">
          <a:off x="3847213" y="1360170"/>
          <a:ext cx="8984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4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E0C54-9C3E-4243-9F5A-ED13E90C5CFF}">
      <dsp:nvSpPr>
        <dsp:cNvPr id="0" name=""/>
        <dsp:cNvSpPr/>
      </dsp:nvSpPr>
      <dsp:spPr>
        <a:xfrm>
          <a:off x="3944790" y="0"/>
          <a:ext cx="1699309" cy="96973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Оценка деятельности ГГС ТОФК</a:t>
          </a:r>
          <a:endParaRPr lang="ru-RU" sz="1700" kern="1200" dirty="0"/>
        </a:p>
      </dsp:txBody>
      <dsp:txXfrm>
        <a:off x="3992128" y="47338"/>
        <a:ext cx="1604633" cy="875055"/>
      </dsp:txXfrm>
    </dsp:sp>
    <dsp:sp modelId="{DA18220F-9804-4AAC-8755-61C05E129AE9}">
      <dsp:nvSpPr>
        <dsp:cNvPr id="0" name=""/>
        <dsp:cNvSpPr/>
      </dsp:nvSpPr>
      <dsp:spPr>
        <a:xfrm rot="4523496">
          <a:off x="3582392" y="3597020"/>
          <a:ext cx="692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3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23680-A945-45EE-8EEC-E15F7908E243}">
      <dsp:nvSpPr>
        <dsp:cNvPr id="0" name=""/>
        <dsp:cNvSpPr/>
      </dsp:nvSpPr>
      <dsp:spPr>
        <a:xfrm>
          <a:off x="3240540" y="3932023"/>
          <a:ext cx="1800956" cy="960082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Оценка деятельности Отделов ТОФК</a:t>
          </a:r>
          <a:endParaRPr lang="ru-RU" sz="1600" kern="1200" dirty="0"/>
        </a:p>
      </dsp:txBody>
      <dsp:txXfrm>
        <a:off x="3287407" y="3978890"/>
        <a:ext cx="1707222" cy="866348"/>
      </dsp:txXfrm>
    </dsp:sp>
    <dsp:sp modelId="{EF431E9E-2332-4795-BD6B-8CBDD4BD3CCD}">
      <dsp:nvSpPr>
        <dsp:cNvPr id="0" name=""/>
        <dsp:cNvSpPr/>
      </dsp:nvSpPr>
      <dsp:spPr>
        <a:xfrm rot="8787146">
          <a:off x="2065909" y="3383983"/>
          <a:ext cx="509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5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D3CA8-C7CF-46B8-92CE-F3A5B284D0F9}">
      <dsp:nvSpPr>
        <dsp:cNvPr id="0" name=""/>
        <dsp:cNvSpPr/>
      </dsp:nvSpPr>
      <dsp:spPr>
        <a:xfrm>
          <a:off x="288035" y="3499798"/>
          <a:ext cx="1820312" cy="1256975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Оценка </a:t>
          </a:r>
          <a:br>
            <a:rPr lang="ru-RU" sz="1400" kern="1200" dirty="0" smtClean="0"/>
          </a:br>
          <a:r>
            <a:rPr lang="ru-RU" sz="1400" kern="1200" dirty="0" smtClean="0"/>
            <a:t>деятельности ТОФК </a:t>
          </a:r>
          <a:br>
            <a:rPr lang="ru-RU" sz="1400" kern="1200" dirty="0" smtClean="0"/>
          </a:br>
          <a:r>
            <a:rPr lang="ru-RU" sz="1400" kern="1200" dirty="0" smtClean="0"/>
            <a:t>(приказы ФК </a:t>
          </a:r>
          <a:br>
            <a:rPr lang="ru-RU" sz="1400" kern="1200" dirty="0" smtClean="0"/>
          </a:br>
          <a:r>
            <a:rPr lang="ru-RU" sz="1400" kern="1200" dirty="0" smtClean="0"/>
            <a:t>№№ 336, 338)</a:t>
          </a:r>
          <a:endParaRPr lang="ru-RU" sz="1400" kern="1200" dirty="0"/>
        </a:p>
      </dsp:txBody>
      <dsp:txXfrm>
        <a:off x="349395" y="3561158"/>
        <a:ext cx="1697592" cy="1134255"/>
      </dsp:txXfrm>
    </dsp:sp>
    <dsp:sp modelId="{EED7EE08-2703-41CB-9607-1A50010DF1E8}">
      <dsp:nvSpPr>
        <dsp:cNvPr id="0" name=""/>
        <dsp:cNvSpPr/>
      </dsp:nvSpPr>
      <dsp:spPr>
        <a:xfrm rot="11194440">
          <a:off x="2007794" y="2348078"/>
          <a:ext cx="526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69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BD08F-BB83-49B6-B1D7-B254CA6D0A49}">
      <dsp:nvSpPr>
        <dsp:cNvPr id="0" name=""/>
        <dsp:cNvSpPr/>
      </dsp:nvSpPr>
      <dsp:spPr>
        <a:xfrm>
          <a:off x="251791" y="1480928"/>
          <a:ext cx="1757735" cy="1471403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Оценка деятельности руководителей ТОФК и директора ФКУ «ЦОКР»</a:t>
          </a:r>
          <a:endParaRPr lang="ru-RU" sz="1400" kern="1200" dirty="0"/>
        </a:p>
      </dsp:txBody>
      <dsp:txXfrm>
        <a:off x="323619" y="1552756"/>
        <a:ext cx="1614079" cy="1327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7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534" y="0"/>
            <a:ext cx="2946557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AAA5C1-A7D4-411A-AFBD-9DE6C3A6ADEB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118"/>
            <a:ext cx="2946557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534" y="9429118"/>
            <a:ext cx="2946557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2B5434-9BBF-407C-8B87-5D986EC4F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9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0" rIns="92362" bIns="46180" numCol="1" anchor="t" anchorCtr="0" compatLnSpc="1">
            <a:prstTxWarp prst="textNoShape">
              <a:avLst/>
            </a:prstTxWarp>
          </a:bodyPr>
          <a:lstStyle>
            <a:lvl1pPr defTabSz="9213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8" y="0"/>
            <a:ext cx="2944972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0" rIns="92362" bIns="46180" numCol="1" anchor="t" anchorCtr="0" compatLnSpc="1">
            <a:prstTxWarp prst="textNoShape">
              <a:avLst/>
            </a:prstTxWarp>
          </a:bodyPr>
          <a:lstStyle>
            <a:lvl1pPr algn="r" defTabSz="921375">
              <a:defRPr sz="1200">
                <a:latin typeface="Arial" charset="0"/>
              </a:defRPr>
            </a:lvl1pPr>
          </a:lstStyle>
          <a:p>
            <a:pPr>
              <a:defRPr/>
            </a:pPr>
            <a:fld id="{F4E311B4-BAEE-4169-9534-D22170B69094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3" y="4715351"/>
            <a:ext cx="5438457" cy="446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0" rIns="92362" bIns="46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118"/>
            <a:ext cx="2944973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0" rIns="92362" bIns="46180" numCol="1" anchor="b" anchorCtr="0" compatLnSpc="1">
            <a:prstTxWarp prst="textNoShape">
              <a:avLst/>
            </a:prstTxWarp>
          </a:bodyPr>
          <a:lstStyle>
            <a:lvl1pPr defTabSz="9213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8" y="9429118"/>
            <a:ext cx="2944972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0" rIns="92362" bIns="46180" numCol="1" anchor="b" anchorCtr="0" compatLnSpc="1">
            <a:prstTxWarp prst="textNoShape">
              <a:avLst/>
            </a:prstTxWarp>
          </a:bodyPr>
          <a:lstStyle>
            <a:lvl1pPr algn="r" defTabSz="921375">
              <a:defRPr sz="1200">
                <a:latin typeface="Arial" charset="0"/>
              </a:defRPr>
            </a:lvl1pPr>
          </a:lstStyle>
          <a:p>
            <a:pPr>
              <a:defRPr/>
            </a:pPr>
            <a:fld id="{8A406D7E-22E0-4914-A27F-C98D823F8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52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06D7E-22E0-4914-A27F-C98D823F887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7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864C5-F3B0-4ACA-AF55-4252A15501BD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D094E-395D-4696-9EA6-CCB8A76054F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9300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38140" cy="4465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7" tIns="45509" rIns="91017" bIns="45509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8050" algn="l"/>
                <a:tab pos="1814513" algn="l"/>
                <a:tab pos="2722563" algn="l"/>
                <a:tab pos="3630613" algn="l"/>
                <a:tab pos="4535488" algn="l"/>
                <a:tab pos="5445125" algn="l"/>
                <a:tab pos="6353175" algn="l"/>
                <a:tab pos="7258050" algn="l"/>
                <a:tab pos="8167688" algn="l"/>
                <a:tab pos="9075738" algn="l"/>
                <a:tab pos="99806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316DAE-B80A-400A-9DEC-71D1603CDCF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56175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38140" cy="4465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493"/>
            <a:fld id="{35A5A6B9-E67E-4BE7-9CC0-27EE7228C047}" type="slidenum">
              <a:rPr lang="ru-RU" smtClean="0"/>
              <a:pPr defTabSz="920493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493"/>
            <a:fld id="{35A5A6B9-E67E-4BE7-9CC0-27EE7228C047}" type="slidenum">
              <a:rPr lang="ru-RU" smtClean="0"/>
              <a:pPr defTabSz="920493"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FA7201-8C72-4B38-BA38-8FE8704416AB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8767D9-8024-4EC2-8C96-937671ED56F7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6877"/>
            <a:ext cx="5438140" cy="4465263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398"/>
            <a:fld id="{D8066A35-08A9-43AC-8E8E-C04F5D7425DD}" type="slidenum">
              <a:rPr lang="ru-RU" smtClean="0"/>
              <a:pPr defTabSz="920398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864C5-F3B0-4ACA-AF55-4252A15501BD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A350-ACAF-490B-8111-6D78B54C0671}" type="datetime1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FEFB-5848-4977-B8C9-18BAD6CB9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DD48-6CA0-491E-A9F8-E615B0BB3654}" type="datetime1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9A8C-9C32-43DC-8441-3CD622823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1A92-AAAE-4189-ABCE-8533E13965B9}" type="datetime1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B7A7-0266-4043-8A5F-240B4F61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6A1D-650B-4B3E-90DD-B50BAFC1EC54}" type="datetime1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AAE2-FF68-4DDB-BFFC-9B75B5F4A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DD57-2179-4FAE-BC39-45B1D295681E}" type="datetime1">
              <a:rPr lang="ru-RU" altLang="ru-RU" smtClean="0"/>
              <a:t>03.03.2016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42BF-EB3A-423F-AD3D-80686448C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6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76C4-BEA1-45CB-A323-7B6DE67EB1BC}" type="datetime1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0247-F3AF-41E2-BF51-E552BA788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CDB9-591E-4DE2-B8D6-15F8FFD76B49}" type="datetime1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D46F-9CCA-4554-99A0-C8254B568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3C23-80D3-40F5-B35C-53A88FBB05E4}" type="datetime1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E09A-28A1-4D97-B3DE-BCE2B6DE9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D2F5-92C7-4AED-B85A-F58E34E55AC2}" type="datetime1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BA72-9E96-43DF-90DA-7F41FF45D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B925-D423-4E03-A87B-A30E79DC5F68}" type="datetime1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AEC0-F651-4E8B-BA48-BA20A1D97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F5D1-4576-40E6-A7FE-3C22725954F5}" type="datetime1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B88-99DC-443C-8100-5276B671E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232F-F54F-4742-AEEA-57397E26C378}" type="datetime1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11CC-71D3-43AF-9047-CE1921F8E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9C5E-0A09-4FFA-A576-0C1722F3DCA7}" type="datetime1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A2C-6827-4CC0-8897-FE8911FC8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0647BBF-9EE5-4E2D-8192-33D8CE624609}" type="datetime1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C7EB8-F86D-4802-9DCA-6292E2DA7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732" y="1772816"/>
            <a:ext cx="9136062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результативности деятельности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88" y="261851"/>
            <a:ext cx="8642350" cy="4613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069" y="4529665"/>
            <a:ext cx="6048672" cy="11541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внутреннего контроля (аудита) и оценки эффективности деятельности 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</a:p>
          <a:p>
            <a:pPr algn="ctr">
              <a:spcBef>
                <a:spcPts val="600"/>
              </a:spcBef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Мухин Сергей Александрович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435870" cy="21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1385" y="623731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000541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оценки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ТОФК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6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63098"/>
              </p:ext>
            </p:extLst>
          </p:nvPr>
        </p:nvGraphicFramePr>
        <p:xfrm>
          <a:off x="107504" y="1339095"/>
          <a:ext cx="8928992" cy="4758714"/>
        </p:xfrm>
        <a:graphic>
          <a:graphicData uri="http://schemas.openxmlformats.org/drawingml/2006/table">
            <a:tbl>
              <a:tblPr/>
              <a:tblGrid>
                <a:gridCol w="288032"/>
                <a:gridCol w="3096344"/>
                <a:gridCol w="3096344"/>
                <a:gridCol w="936104"/>
                <a:gridCol w="720080"/>
                <a:gridCol w="792088"/>
              </a:tblGrid>
              <a:tr h="476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 (методика) расчета санкции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санкции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санкции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баллах)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баллах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Факты  неправомерного санкционирования кассовых операций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неучастников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бюджетного процесса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С1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0,5 балла за одно нарушение;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С1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санкция по Показателю N 3,5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С1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0,5х0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Соблюдение порядка открытия, ведения и закрытия (переоформления) лицевых счетов участников бюджетного процесса и (или)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неучастников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бюджетного процесса, а также лицевых счетов, открываемых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распорядителям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получателям  средств бюджета Союзного государства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С2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х 10 / Ко;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С2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санкция по Показателю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1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количество документов, по которым выявлены нарушения;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 - общее количество проверенных  документов.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=1х10/3985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9,997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Качество составления годового отчета об исполнении федерального бюджета по главе 100 «Федеральное казначейство»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С3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0,5 балла за одно нарушение;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С3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санкция по Показателю №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С3=0,5х2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Факты несвоевременного представления или непредставления УФК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консолидированных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заявок </a:t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ЦАФК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 0,5 балла за одно нарушение;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санкция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Показателю №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=0,5х0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Соблюдение порядка работы по мобилизационной подготовке, гражданской обороне, воинскому учету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бронированию граждан, пребывающих в запасе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С35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1 балл за одно нарушение;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С35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санкция по Показателю N 16.1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С35=1х0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9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9,873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260648"/>
            <a:ext cx="7272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ТОФК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6817569" y="6381327"/>
            <a:ext cx="2133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67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237312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60" y="5513911"/>
            <a:ext cx="1927888" cy="1026988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3425857" y="3789040"/>
            <a:ext cx="2470262" cy="1646711"/>
          </a:xfrm>
          <a:prstGeom prst="verticalScroll">
            <a:avLst/>
          </a:prstGeom>
          <a:solidFill>
            <a:srgbClr val="CC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Составление рейтинга</a:t>
            </a:r>
          </a:p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УФК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2798309" y="6462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165738" y="44624"/>
            <a:ext cx="879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Расчет итоговых оценок деятельности </a:t>
            </a:r>
            <a:br>
              <a:rPr lang="ru-RU" sz="24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и формирование </a:t>
            </a:r>
            <a:r>
              <a:rPr lang="ru-RU" sz="2400" b="1" dirty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рейтинга </a:t>
            </a:r>
            <a:r>
              <a:rPr lang="ru-RU" sz="24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ТОФК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76168" y="1464722"/>
            <a:ext cx="3162745" cy="4063294"/>
            <a:chOff x="-4" y="1381929"/>
            <a:chExt cx="3162745" cy="4063294"/>
          </a:xfrm>
        </p:grpSpPr>
        <p:sp>
          <p:nvSpPr>
            <p:cNvPr id="25" name="Полилиния 24"/>
            <p:cNvSpPr/>
            <p:nvPr/>
          </p:nvSpPr>
          <p:spPr>
            <a:xfrm>
              <a:off x="882363" y="1381929"/>
              <a:ext cx="2249478" cy="829061"/>
            </a:xfrm>
            <a:custGeom>
              <a:avLst/>
              <a:gdLst>
                <a:gd name="connsiteX0" fmla="*/ 0 w 2238978"/>
                <a:gd name="connsiteY0" fmla="*/ 0 h 829059"/>
                <a:gd name="connsiteX1" fmla="*/ 1824449 w 2238978"/>
                <a:gd name="connsiteY1" fmla="*/ 0 h 829059"/>
                <a:gd name="connsiteX2" fmla="*/ 2238978 w 2238978"/>
                <a:gd name="connsiteY2" fmla="*/ 414530 h 829059"/>
                <a:gd name="connsiteX3" fmla="*/ 1824449 w 2238978"/>
                <a:gd name="connsiteY3" fmla="*/ 829059 h 829059"/>
                <a:gd name="connsiteX4" fmla="*/ 0 w 2238978"/>
                <a:gd name="connsiteY4" fmla="*/ 829059 h 829059"/>
                <a:gd name="connsiteX5" fmla="*/ 0 w 2238978"/>
                <a:gd name="connsiteY5" fmla="*/ 0 h 8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8978" h="829059">
                  <a:moveTo>
                    <a:pt x="2238978" y="829058"/>
                  </a:moveTo>
                  <a:lnTo>
                    <a:pt x="414529" y="829058"/>
                  </a:lnTo>
                  <a:lnTo>
                    <a:pt x="0" y="414529"/>
                  </a:lnTo>
                  <a:lnTo>
                    <a:pt x="414529" y="1"/>
                  </a:lnTo>
                  <a:lnTo>
                    <a:pt x="2238978" y="1"/>
                  </a:lnTo>
                  <a:lnTo>
                    <a:pt x="2238978" y="829058"/>
                  </a:lnTo>
                  <a:close/>
                </a:path>
              </a:pathLst>
            </a:custGeom>
            <a:solidFill>
              <a:srgbClr val="C5FFEC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857" tIns="57151" rIns="106680" bIns="571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Экспертная </a:t>
              </a:r>
              <a:r>
                <a:rPr lang="ru-RU" sz="1600" dirty="0" smtClean="0">
                  <a:solidFill>
                    <a:schemeClr val="tx1"/>
                  </a:solidFill>
                </a:rPr>
                <a:t>оценка (ЭО</a:t>
              </a:r>
              <a:r>
                <a:rPr lang="ru-RU" sz="1600" dirty="0">
                  <a:solidFill>
                    <a:schemeClr val="tx1"/>
                  </a:solidFill>
                </a:rPr>
                <a:t>)</a:t>
              </a:r>
            </a:p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от 0 до </a:t>
              </a:r>
              <a:r>
                <a:rPr lang="ru-RU" sz="1600" dirty="0" smtClean="0">
                  <a:solidFill>
                    <a:schemeClr val="tx1"/>
                  </a:solidFill>
                </a:rPr>
                <a:t>100 баллов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 rot="21600000">
              <a:off x="739398" y="2460776"/>
              <a:ext cx="2393810" cy="829060"/>
            </a:xfrm>
            <a:custGeom>
              <a:avLst/>
              <a:gdLst>
                <a:gd name="connsiteX0" fmla="*/ 0 w 2393809"/>
                <a:gd name="connsiteY0" fmla="*/ 0 h 829059"/>
                <a:gd name="connsiteX1" fmla="*/ 1979280 w 2393809"/>
                <a:gd name="connsiteY1" fmla="*/ 0 h 829059"/>
                <a:gd name="connsiteX2" fmla="*/ 2393809 w 2393809"/>
                <a:gd name="connsiteY2" fmla="*/ 414530 h 829059"/>
                <a:gd name="connsiteX3" fmla="*/ 1979280 w 2393809"/>
                <a:gd name="connsiteY3" fmla="*/ 829059 h 829059"/>
                <a:gd name="connsiteX4" fmla="*/ 0 w 2393809"/>
                <a:gd name="connsiteY4" fmla="*/ 829059 h 829059"/>
                <a:gd name="connsiteX5" fmla="*/ 0 w 2393809"/>
                <a:gd name="connsiteY5" fmla="*/ 0 h 8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809" h="829059">
                  <a:moveTo>
                    <a:pt x="2393809" y="829058"/>
                  </a:moveTo>
                  <a:lnTo>
                    <a:pt x="414529" y="829058"/>
                  </a:lnTo>
                  <a:lnTo>
                    <a:pt x="0" y="414529"/>
                  </a:lnTo>
                  <a:lnTo>
                    <a:pt x="414529" y="1"/>
                  </a:lnTo>
                  <a:lnTo>
                    <a:pt x="2393809" y="1"/>
                  </a:lnTo>
                  <a:lnTo>
                    <a:pt x="2393809" y="829058"/>
                  </a:lnTo>
                  <a:close/>
                </a:path>
              </a:pathLst>
            </a:custGeom>
            <a:solidFill>
              <a:srgbClr val="C5FFEC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857" tIns="57151" rIns="106681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1"/>
                  </a:solidFill>
                </a:rPr>
                <a:t>Внешняя оценка </a:t>
              </a:r>
              <a:br>
                <a:rPr lang="ru-RU" sz="1500" dirty="0">
                  <a:solidFill>
                    <a:schemeClr val="tx1"/>
                  </a:solidFill>
                </a:rPr>
              </a:br>
              <a:r>
                <a:rPr lang="ru-RU" sz="1500" dirty="0">
                  <a:solidFill>
                    <a:schemeClr val="tx1"/>
                  </a:solidFill>
                </a:rPr>
                <a:t>(ОП, ОГ, ОГРБС)</a:t>
              </a:r>
            </a:p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chemeClr val="tx1"/>
                  </a:solidFill>
                </a:rPr>
                <a:t>от 0 до 4 баллов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 rot="21600000">
              <a:off x="751110" y="3537316"/>
              <a:ext cx="2393810" cy="829060"/>
            </a:xfrm>
            <a:custGeom>
              <a:avLst/>
              <a:gdLst>
                <a:gd name="connsiteX0" fmla="*/ 0 w 2393809"/>
                <a:gd name="connsiteY0" fmla="*/ 0 h 829059"/>
                <a:gd name="connsiteX1" fmla="*/ 1979280 w 2393809"/>
                <a:gd name="connsiteY1" fmla="*/ 0 h 829059"/>
                <a:gd name="connsiteX2" fmla="*/ 2393809 w 2393809"/>
                <a:gd name="connsiteY2" fmla="*/ 414530 h 829059"/>
                <a:gd name="connsiteX3" fmla="*/ 1979280 w 2393809"/>
                <a:gd name="connsiteY3" fmla="*/ 829059 h 829059"/>
                <a:gd name="connsiteX4" fmla="*/ 0 w 2393809"/>
                <a:gd name="connsiteY4" fmla="*/ 829059 h 829059"/>
                <a:gd name="connsiteX5" fmla="*/ 0 w 2393809"/>
                <a:gd name="connsiteY5" fmla="*/ 0 h 8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809" h="829059">
                  <a:moveTo>
                    <a:pt x="2393809" y="829058"/>
                  </a:moveTo>
                  <a:lnTo>
                    <a:pt x="414529" y="829058"/>
                  </a:lnTo>
                  <a:lnTo>
                    <a:pt x="0" y="414529"/>
                  </a:lnTo>
                  <a:lnTo>
                    <a:pt x="414529" y="1"/>
                  </a:lnTo>
                  <a:lnTo>
                    <a:pt x="2393809" y="1"/>
                  </a:lnTo>
                  <a:lnTo>
                    <a:pt x="2393809" y="829058"/>
                  </a:lnTo>
                  <a:close/>
                </a:path>
              </a:pathLst>
            </a:custGeom>
            <a:solidFill>
              <a:srgbClr val="C5FFEC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857" tIns="57151" rIns="106681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schemeClr val="tx1"/>
                  </a:solidFill>
                </a:rPr>
                <a:t>Интегральная </a:t>
              </a:r>
              <a:r>
                <a:rPr lang="ru-RU" sz="1600" dirty="0">
                  <a:solidFill>
                    <a:schemeClr val="tx1"/>
                  </a:solidFill>
                </a:rPr>
                <a:t>оценка (</a:t>
              </a:r>
              <a:r>
                <a:rPr lang="ru-RU" sz="1600" dirty="0" err="1">
                  <a:solidFill>
                    <a:schemeClr val="tx1"/>
                  </a:solidFill>
                </a:rPr>
                <a:t>ИнО</a:t>
              </a:r>
              <a:r>
                <a:rPr lang="ru-RU" sz="1600" dirty="0">
                  <a:solidFill>
                    <a:schemeClr val="tx1"/>
                  </a:solidFill>
                </a:rPr>
                <a:t>)</a:t>
              </a:r>
            </a:p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от 0 до 10 баллов</a:t>
              </a: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" y="2493191"/>
              <a:ext cx="1314746" cy="829059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илиния 30"/>
            <p:cNvSpPr/>
            <p:nvPr/>
          </p:nvSpPr>
          <p:spPr>
            <a:xfrm rot="21600000">
              <a:off x="768931" y="4602058"/>
              <a:ext cx="2393810" cy="829060"/>
            </a:xfrm>
            <a:custGeom>
              <a:avLst/>
              <a:gdLst>
                <a:gd name="connsiteX0" fmla="*/ 0 w 2393809"/>
                <a:gd name="connsiteY0" fmla="*/ 0 h 829059"/>
                <a:gd name="connsiteX1" fmla="*/ 1979280 w 2393809"/>
                <a:gd name="connsiteY1" fmla="*/ 0 h 829059"/>
                <a:gd name="connsiteX2" fmla="*/ 2393809 w 2393809"/>
                <a:gd name="connsiteY2" fmla="*/ 414530 h 829059"/>
                <a:gd name="connsiteX3" fmla="*/ 1979280 w 2393809"/>
                <a:gd name="connsiteY3" fmla="*/ 829059 h 829059"/>
                <a:gd name="connsiteX4" fmla="*/ 0 w 2393809"/>
                <a:gd name="connsiteY4" fmla="*/ 829059 h 829059"/>
                <a:gd name="connsiteX5" fmla="*/ 0 w 2393809"/>
                <a:gd name="connsiteY5" fmla="*/ 0 h 8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809" h="829059">
                  <a:moveTo>
                    <a:pt x="2393809" y="829058"/>
                  </a:moveTo>
                  <a:lnTo>
                    <a:pt x="414529" y="829058"/>
                  </a:lnTo>
                  <a:lnTo>
                    <a:pt x="0" y="414529"/>
                  </a:lnTo>
                  <a:lnTo>
                    <a:pt x="414529" y="1"/>
                  </a:lnTo>
                  <a:lnTo>
                    <a:pt x="2393809" y="1"/>
                  </a:lnTo>
                  <a:lnTo>
                    <a:pt x="2393809" y="829058"/>
                  </a:lnTo>
                  <a:close/>
                </a:path>
              </a:pathLst>
            </a:custGeom>
            <a:solidFill>
              <a:srgbClr val="C5FFEC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2857" tIns="57151" rIns="106681" bIns="57150" numCol="1" spcCol="1270" anchor="ctr" anchorCtr="0">
              <a:noAutofit/>
            </a:bodyPr>
            <a:lstStyle/>
            <a:p>
              <a:pPr lvl="0" algn="ctr" defTabSz="666750">
                <a:spcAft>
                  <a:spcPts val="0"/>
                </a:spcAft>
              </a:pPr>
              <a:r>
                <a:rPr lang="ru-RU" sz="1500" dirty="0">
                  <a:solidFill>
                    <a:schemeClr val="tx1"/>
                  </a:solidFill>
                </a:rPr>
                <a:t>Самооценка</a:t>
              </a:r>
              <a:br>
                <a:rPr lang="ru-RU" sz="1500" dirty="0">
                  <a:solidFill>
                    <a:schemeClr val="tx1"/>
                  </a:solidFill>
                </a:rPr>
              </a:br>
              <a:r>
                <a:rPr lang="ru-RU" sz="1500" dirty="0">
                  <a:solidFill>
                    <a:schemeClr val="tx1"/>
                  </a:solidFill>
                </a:rPr>
                <a:t> (СО) </a:t>
              </a:r>
            </a:p>
            <a:p>
              <a:pPr lvl="0" algn="ctr" defTabSz="666750">
                <a:spcAft>
                  <a:spcPts val="0"/>
                </a:spcAft>
              </a:pPr>
              <a:r>
                <a:rPr lang="ru-RU" sz="1500" dirty="0">
                  <a:solidFill>
                    <a:schemeClr val="tx1"/>
                  </a:solidFill>
                </a:rPr>
                <a:t>от 0 до 10 баллов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5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" y="1412776"/>
              <a:ext cx="1312491" cy="807122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Овал 27"/>
            <p:cNvSpPr/>
            <p:nvPr/>
          </p:nvSpPr>
          <p:spPr>
            <a:xfrm>
              <a:off x="1" y="3523100"/>
              <a:ext cx="1267896" cy="829059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Овал 25"/>
            <p:cNvSpPr/>
            <p:nvPr/>
          </p:nvSpPr>
          <p:spPr>
            <a:xfrm>
              <a:off x="-4" y="4616164"/>
              <a:ext cx="1342130" cy="829059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Скругленная прямоугольная выноска 11"/>
          <p:cNvSpPr/>
          <p:nvPr/>
        </p:nvSpPr>
        <p:spPr>
          <a:xfrm>
            <a:off x="3811866" y="1456375"/>
            <a:ext cx="1833992" cy="1916253"/>
          </a:xfrm>
          <a:prstGeom prst="wedgeRoundRectCallout">
            <a:avLst>
              <a:gd name="adj1" fmla="val 54609"/>
              <a:gd name="adj2" fmla="val -22202"/>
              <a:gd name="adj3" fmla="val 16667"/>
            </a:avLst>
          </a:prstGeom>
          <a:solidFill>
            <a:srgbClr val="DAFEE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Расчет итоговых оценок деятельности ТОФК (ИОД)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7751" y="5048283"/>
            <a:ext cx="1494218" cy="1121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Принятие управленческих решений 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360" y="4352162"/>
            <a:ext cx="41549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1 -</a:t>
            </a:r>
          </a:p>
          <a:p>
            <a:r>
              <a:rPr lang="ru-RU" sz="900" dirty="0" smtClean="0"/>
              <a:t>2 -</a:t>
            </a:r>
          </a:p>
          <a:p>
            <a:r>
              <a:rPr lang="ru-RU" sz="900" dirty="0" smtClean="0"/>
              <a:t>3 - </a:t>
            </a:r>
          </a:p>
          <a:p>
            <a:r>
              <a:rPr lang="ru-RU" sz="900" dirty="0"/>
              <a:t>4</a:t>
            </a:r>
            <a:r>
              <a:rPr lang="ru-RU" sz="900" dirty="0" smtClean="0"/>
              <a:t> - </a:t>
            </a:r>
          </a:p>
          <a:p>
            <a:r>
              <a:rPr lang="ru-RU" sz="900" dirty="0" smtClean="0"/>
              <a:t>-</a:t>
            </a:r>
          </a:p>
          <a:p>
            <a:r>
              <a:rPr lang="ru-RU" sz="900" dirty="0"/>
              <a:t>-</a:t>
            </a:r>
            <a:endParaRPr lang="ru-RU" sz="900" dirty="0" smtClean="0"/>
          </a:p>
          <a:p>
            <a:r>
              <a:rPr lang="ru-RU" sz="900" dirty="0" smtClean="0"/>
              <a:t>84 - </a:t>
            </a:r>
            <a:endParaRPr lang="ru-RU" sz="900" dirty="0"/>
          </a:p>
        </p:txBody>
      </p:sp>
      <p:sp>
        <p:nvSpPr>
          <p:cNvPr id="16" name="Трапеция 15"/>
          <p:cNvSpPr/>
          <p:nvPr/>
        </p:nvSpPr>
        <p:spPr>
          <a:xfrm>
            <a:off x="6345231" y="4043110"/>
            <a:ext cx="2619257" cy="694890"/>
          </a:xfrm>
          <a:prstGeom prst="trapezoid">
            <a:avLst/>
          </a:prstGeom>
          <a:solidFill>
            <a:srgbClr val="66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Руководитель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Федерального казначейства</a:t>
            </a:r>
            <a:endParaRPr lang="ru-RU" sz="1400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488539" y="3423569"/>
            <a:ext cx="407667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99249" y="1455406"/>
            <a:ext cx="1677126" cy="14126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Публикация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Буклет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и размещение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сайте Федерального казначейства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 flipH="1">
            <a:off x="2161851" y="3331995"/>
            <a:ext cx="224522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 flipH="1">
            <a:off x="2173563" y="2244407"/>
            <a:ext cx="224522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 flipH="1">
            <a:off x="2161850" y="4399793"/>
            <a:ext cx="224522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 flipH="1">
            <a:off x="3303506" y="1717614"/>
            <a:ext cx="471395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 flipH="1">
            <a:off x="5675599" y="1717613"/>
            <a:ext cx="1023650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200000" flipH="1">
            <a:off x="7499718" y="4731505"/>
            <a:ext cx="310284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800000" flipH="1">
            <a:off x="5710105" y="4278780"/>
            <a:ext cx="690695" cy="323275"/>
          </a:xfrm>
          <a:prstGeom prst="rightArrow">
            <a:avLst/>
          </a:prstGeom>
          <a:solidFill>
            <a:srgbClr val="C7E6A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pPr>
              <a:defRPr/>
            </a:pPr>
            <a:fld id="{BE33F0BC-46EC-4B9B-A659-919044BB24C3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87114"/>
              </p:ext>
            </p:extLst>
          </p:nvPr>
        </p:nvGraphicFramePr>
        <p:xfrm>
          <a:off x="179512" y="1124739"/>
          <a:ext cx="8856984" cy="5276625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307520"/>
                <a:gridCol w="7549464"/>
              </a:tblGrid>
              <a:tr h="535998">
                <a:tc>
                  <a:txBody>
                    <a:bodyPr/>
                    <a:lstStyle/>
                    <a:p>
                      <a:pPr marL="10795" indent="-7683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Позиция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территориального органа Федерального казначейства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</a:t>
                      </a:r>
                      <a:r>
                        <a:rPr lang="ru-RU" sz="1800" dirty="0" smtClean="0">
                          <a:effectLst/>
                        </a:rPr>
                        <a:t>по г. Москве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</a:t>
                      </a:r>
                      <a:r>
                        <a:rPr lang="ru-RU" sz="1800" dirty="0" smtClean="0">
                          <a:effectLst/>
                        </a:rPr>
                        <a:t>по Амурской области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по </a:t>
                      </a:r>
                      <a:r>
                        <a:rPr lang="ru-RU" sz="1800" dirty="0" smtClean="0">
                          <a:effectLst/>
                        </a:rPr>
                        <a:t>Краснодарскому краю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</a:t>
                      </a:r>
                      <a:r>
                        <a:rPr lang="ru-RU" sz="1800" dirty="0" smtClean="0">
                          <a:effectLst/>
                        </a:rPr>
                        <a:t>по </a:t>
                      </a:r>
                      <a:r>
                        <a:rPr lang="ru-RU" sz="2000" dirty="0" smtClean="0">
                          <a:effectLst/>
                        </a:rPr>
                        <a:t>Владимирской области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УФК по Саратовской </a:t>
                      </a:r>
                      <a:r>
                        <a:rPr lang="ru-RU" sz="1800" dirty="0" smtClean="0">
                          <a:effectLst/>
                        </a:rPr>
                        <a:t>области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по </a:t>
                      </a:r>
                      <a:r>
                        <a:rPr lang="ru-RU" sz="2000" dirty="0" smtClean="0">
                          <a:effectLst/>
                        </a:rPr>
                        <a:t>Нижегородской области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по </a:t>
                      </a:r>
                      <a:r>
                        <a:rPr lang="ru-RU" sz="1800" dirty="0" smtClean="0">
                          <a:effectLst/>
                        </a:rPr>
                        <a:t>Ставропольскому краю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по </a:t>
                      </a:r>
                      <a:r>
                        <a:rPr lang="ru-RU" sz="2000" dirty="0" smtClean="0">
                          <a:effectLst/>
                        </a:rPr>
                        <a:t>Иркутской области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по </a:t>
                      </a:r>
                      <a:r>
                        <a:rPr lang="ru-RU" sz="2000" dirty="0" smtClean="0">
                          <a:effectLst/>
                        </a:rPr>
                        <a:t>Омской области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УФК </a:t>
                      </a:r>
                      <a:r>
                        <a:rPr lang="ru-RU" sz="1800" dirty="0" smtClean="0">
                          <a:effectLst/>
                        </a:rPr>
                        <a:t>по Камчатскому краю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15"/>
          <p:cNvSpPr>
            <a:spLocks noChangeArrowheads="1"/>
          </p:cNvSpPr>
          <p:nvPr/>
        </p:nvSpPr>
        <p:spPr bwMode="auto">
          <a:xfrm>
            <a:off x="0" y="2308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Итоговый рейтинг ТОФК за 2015 </a:t>
            </a:r>
            <a:r>
              <a:rPr lang="ru-RU" sz="2400" b="1" dirty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04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06411" y="2122134"/>
            <a:ext cx="3571875" cy="6378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Пилотное внедрение июль 2014 – декабрь 2015.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 января 2016 – полномасштабное внедрение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в ТОФК и ЦОКР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5429250"/>
            <a:ext cx="1749425" cy="985838"/>
          </a:xfrm>
          <a:prstGeom prst="rect">
            <a:avLst/>
          </a:prstGeom>
          <a:solidFill>
            <a:srgbClr val="D9E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Определение исполнения каждого показателя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25" y="4929188"/>
            <a:ext cx="1785938" cy="914400"/>
          </a:xfrm>
          <a:prstGeom prst="rect">
            <a:avLst/>
          </a:prstGeom>
          <a:solidFill>
            <a:srgbClr val="D9E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Определение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общей оценки результативности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9438" y="4357688"/>
            <a:ext cx="2286000" cy="928687"/>
          </a:xfrm>
          <a:prstGeom prst="rect">
            <a:avLst/>
          </a:prstGeom>
          <a:solidFill>
            <a:srgbClr val="D9E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Оценка деятельности Руководителя Управления со стороны управлений ЦАФК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38" y="3786188"/>
            <a:ext cx="2357437" cy="1071562"/>
          </a:xfrm>
          <a:prstGeom prst="rect">
            <a:avLst/>
          </a:prstGeom>
          <a:solidFill>
            <a:srgbClr val="D9E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Согласование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оценки заместителями руководителя Федерального казначейства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00875" y="2643188"/>
            <a:ext cx="2000250" cy="1500187"/>
          </a:xfrm>
          <a:prstGeom prst="rect">
            <a:avLst/>
          </a:prstGeom>
          <a:solidFill>
            <a:srgbClr val="D9E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Утверждение общей оценки руководителем Федерального казначейства и вывод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 результативности деятельности Руководителя </a:t>
            </a:r>
            <a:r>
              <a:rPr lang="ru-RU" sz="1200" b="1" dirty="0" smtClean="0">
                <a:solidFill>
                  <a:schemeClr val="tx1"/>
                </a:solidFill>
              </a:rPr>
              <a:t>ТОФК, директора ФКУ «ЦОКР»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514" name="Прямоугольник 13"/>
          <p:cNvSpPr>
            <a:spLocks noChangeArrowheads="1"/>
          </p:cNvSpPr>
          <p:nvPr/>
        </p:nvSpPr>
        <p:spPr bwMode="auto">
          <a:xfrm>
            <a:off x="785813" y="5087398"/>
            <a:ext cx="24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I</a:t>
            </a:r>
            <a:endParaRPr lang="ru-RU" dirty="0"/>
          </a:p>
        </p:txBody>
      </p:sp>
      <p:sp>
        <p:nvSpPr>
          <p:cNvPr id="21515" name="Прямоугольник 14"/>
          <p:cNvSpPr>
            <a:spLocks noChangeArrowheads="1"/>
          </p:cNvSpPr>
          <p:nvPr/>
        </p:nvSpPr>
        <p:spPr bwMode="auto">
          <a:xfrm>
            <a:off x="2357437" y="4584641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II</a:t>
            </a:r>
            <a:endParaRPr lang="ru-RU" dirty="0"/>
          </a:p>
        </p:txBody>
      </p:sp>
      <p:sp>
        <p:nvSpPr>
          <p:cNvPr id="21516" name="Прямоугольник 15"/>
          <p:cNvSpPr>
            <a:spLocks noChangeArrowheads="1"/>
          </p:cNvSpPr>
          <p:nvPr/>
        </p:nvSpPr>
        <p:spPr bwMode="auto">
          <a:xfrm>
            <a:off x="4000500" y="4015581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III</a:t>
            </a:r>
            <a:endParaRPr lang="ru-RU" dirty="0"/>
          </a:p>
        </p:txBody>
      </p:sp>
      <p:sp>
        <p:nvSpPr>
          <p:cNvPr id="21517" name="Прямоугольник 16"/>
          <p:cNvSpPr>
            <a:spLocks noChangeArrowheads="1"/>
          </p:cNvSpPr>
          <p:nvPr/>
        </p:nvSpPr>
        <p:spPr bwMode="auto">
          <a:xfrm>
            <a:off x="6050756" y="3461544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IV</a:t>
            </a:r>
            <a:endParaRPr lang="ru-RU" dirty="0"/>
          </a:p>
        </p:txBody>
      </p:sp>
      <p:sp>
        <p:nvSpPr>
          <p:cNvPr id="21518" name="Прямоугольник 17"/>
          <p:cNvSpPr>
            <a:spLocks noChangeArrowheads="1"/>
          </p:cNvSpPr>
          <p:nvPr/>
        </p:nvSpPr>
        <p:spPr bwMode="auto">
          <a:xfrm>
            <a:off x="8114955" y="2253711"/>
            <a:ext cx="287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V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25" y="5429250"/>
            <a:ext cx="4786313" cy="9286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Ообщ</a:t>
            </a:r>
            <a:r>
              <a:rPr lang="ru-RU" sz="1600" b="1" dirty="0">
                <a:solidFill>
                  <a:schemeClr val="tx1"/>
                </a:solidFill>
              </a:rPr>
              <a:t> = О1 + О2 + ... + </a:t>
            </a:r>
            <a:r>
              <a:rPr lang="ru-RU" sz="1600" b="1" dirty="0" err="1">
                <a:solidFill>
                  <a:schemeClr val="tx1"/>
                </a:solidFill>
              </a:rPr>
              <a:t>Оn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где О1, О2,...,Оn – весовые коэффициенты (в %) показателей деятельности со значением «да»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357563" y="5500688"/>
            <a:ext cx="500062" cy="285750"/>
          </a:xfrm>
          <a:prstGeom prst="rightArrow">
            <a:avLst>
              <a:gd name="adj1" fmla="val 50000"/>
              <a:gd name="adj2" fmla="val 53333"/>
            </a:avLst>
          </a:prstGeom>
          <a:solidFill>
            <a:srgbClr val="DDDDD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5897" y="1113615"/>
            <a:ext cx="3714781" cy="2644792"/>
          </a:xfrm>
          <a:prstGeom prst="roundRect">
            <a:avLst/>
          </a:prstGeom>
          <a:solidFill>
            <a:srgbClr val="FFFFCC"/>
          </a:solidFill>
          <a:ln>
            <a:solidFill>
              <a:srgbClr val="FFFF9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 eaLnBrk="0" hangingPunct="0">
              <a:buFont typeface="Wingdings" pitchFamily="2" charset="2"/>
              <a:buChar char="q"/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Особенность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осуществление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оценки на основе набора </a:t>
            </a:r>
            <a:br>
              <a:rPr lang="ru-RU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единых 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1400" b="1" u="sng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основных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для всех руководителей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ТОФК и директора ФКУ «ЦОКР», а также </a:t>
            </a:r>
            <a:r>
              <a:rPr lang="ru-RU" sz="1400" b="1" u="sng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дополнительных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показателей, индивидуально устанавливаемых руководителем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Федерального казначейства в целях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выполнения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особо важных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полномочий (задач)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соответствующего ТОФК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45806" y="1119742"/>
            <a:ext cx="4429125" cy="8032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Порядок разработан </a:t>
            </a:r>
            <a:r>
              <a:rPr lang="ru-RU" sz="1200" b="1" dirty="0" smtClean="0">
                <a:solidFill>
                  <a:schemeClr val="tx1"/>
                </a:solidFill>
              </a:rPr>
              <a:t>с учетом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Указа </a:t>
            </a:r>
            <a:r>
              <a:rPr lang="ru-RU" sz="1200" b="1" dirty="0">
                <a:solidFill>
                  <a:schemeClr val="tx1"/>
                </a:solidFill>
              </a:rPr>
              <a:t>Президента   Российской Федерации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от 7 мая 2012 г. </a:t>
            </a:r>
            <a:r>
              <a:rPr lang="ru-RU" sz="1200" b="1" dirty="0" smtClean="0">
                <a:solidFill>
                  <a:schemeClr val="tx1"/>
                </a:solidFill>
              </a:rPr>
              <a:t>№ 601 </a:t>
            </a:r>
            <a:r>
              <a:rPr lang="ru-RU" sz="1200" b="1" dirty="0">
                <a:solidFill>
                  <a:schemeClr val="tx1"/>
                </a:solidFill>
              </a:rPr>
              <a:t>«Об основных </a:t>
            </a:r>
            <a:r>
              <a:rPr lang="ru-RU" sz="1200" b="1" dirty="0" smtClean="0">
                <a:solidFill>
                  <a:schemeClr val="tx1"/>
                </a:solidFill>
              </a:rPr>
              <a:t>направлениях совершенствования </a:t>
            </a:r>
            <a:r>
              <a:rPr lang="ru-RU" sz="1200" b="1" dirty="0">
                <a:solidFill>
                  <a:schemeClr val="tx1"/>
                </a:solidFill>
              </a:rPr>
              <a:t>системы государственного управления»</a:t>
            </a:r>
            <a:r>
              <a:rPr lang="ru-RU" sz="15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                       </a:t>
            </a:r>
          </a:p>
        </p:txBody>
      </p:sp>
      <p:sp>
        <p:nvSpPr>
          <p:cNvPr id="27" name="Выноска 3 26"/>
          <p:cNvSpPr>
            <a:spLocks/>
          </p:cNvSpPr>
          <p:nvPr/>
        </p:nvSpPr>
        <p:spPr bwMode="auto">
          <a:xfrm>
            <a:off x="785813" y="3999612"/>
            <a:ext cx="1387475" cy="612775"/>
          </a:xfrm>
          <a:prstGeom prst="borderCallout3">
            <a:avLst>
              <a:gd name="adj1" fmla="val 18653"/>
              <a:gd name="adj2" fmla="val -5491"/>
              <a:gd name="adj3" fmla="val 18653"/>
              <a:gd name="adj4" fmla="val -13157"/>
              <a:gd name="adj5" fmla="val 100000"/>
              <a:gd name="adj6" fmla="val -13157"/>
              <a:gd name="adj7" fmla="val 175130"/>
              <a:gd name="adj8" fmla="val 57782"/>
            </a:avLst>
          </a:prstGeom>
          <a:solidFill>
            <a:schemeClr val="bg1"/>
          </a:solidFill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i="1" dirty="0">
                <a:latin typeface="+mn-lt"/>
              </a:rPr>
              <a:t>Сумма всех показателей</a:t>
            </a:r>
          </a:p>
        </p:txBody>
      </p:sp>
      <p:sp>
        <p:nvSpPr>
          <p:cNvPr id="47" name="Выноска 2 46"/>
          <p:cNvSpPr/>
          <p:nvPr/>
        </p:nvSpPr>
        <p:spPr>
          <a:xfrm>
            <a:off x="7778286" y="4541254"/>
            <a:ext cx="1241346" cy="658273"/>
          </a:xfrm>
          <a:prstGeom prst="borderCallout2">
            <a:avLst>
              <a:gd name="adj1" fmla="val 29291"/>
              <a:gd name="adj2" fmla="val 797"/>
              <a:gd name="adj3" fmla="val 18969"/>
              <a:gd name="adj4" fmla="val -8242"/>
              <a:gd name="adj5" fmla="val -61589"/>
              <a:gd name="adj6" fmla="val -874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Менее </a:t>
            </a:r>
            <a:r>
              <a:rPr lang="ru-RU" sz="1050" b="1" dirty="0" smtClean="0">
                <a:solidFill>
                  <a:schemeClr val="tx1"/>
                </a:solidFill>
              </a:rPr>
              <a:t>80% </a:t>
            </a:r>
            <a:r>
              <a:rPr lang="ru-RU" sz="1050" b="1" dirty="0">
                <a:solidFill>
                  <a:schemeClr val="tx1"/>
                </a:solidFill>
              </a:rPr>
              <a:t>-</a:t>
            </a:r>
            <a:r>
              <a:rPr lang="ru-RU" sz="1050" b="1" dirty="0" smtClean="0">
                <a:solidFill>
                  <a:schemeClr val="tx1"/>
                </a:solidFill>
              </a:rPr>
              <a:t>нерезультативная деятельность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6711486" y="6232525"/>
            <a:ext cx="2133600" cy="365125"/>
          </a:xfrm>
        </p:spPr>
        <p:txBody>
          <a:bodyPr/>
          <a:lstStyle/>
          <a:p>
            <a:pPr>
              <a:defRPr/>
            </a:pPr>
            <a:fld id="{BF117EC0-E4DE-4A06-925D-BC030E59E31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6" name="Прямоугольник 15"/>
          <p:cNvSpPr>
            <a:spLocks noChangeArrowheads="1"/>
          </p:cNvSpPr>
          <p:nvPr/>
        </p:nvSpPr>
        <p:spPr bwMode="auto">
          <a:xfrm>
            <a:off x="20216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Оценки результативности деятельности </a:t>
            </a:r>
            <a:b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руководителей ТОФК и директора ФКУ «ЦОКР»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57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pPr>
              <a:defRPr/>
            </a:pPr>
            <a:fld id="{BF117EC0-E4DE-4A06-925D-BC030E59E31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189026"/>
              </p:ext>
            </p:extLst>
          </p:nvPr>
        </p:nvGraphicFramePr>
        <p:xfrm>
          <a:off x="0" y="824518"/>
          <a:ext cx="9146081" cy="580781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65843"/>
                <a:gridCol w="6658347"/>
                <a:gridCol w="951192"/>
                <a:gridCol w="1170699"/>
              </a:tblGrid>
              <a:tr h="4245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Пример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таблицы</a:t>
                      </a:r>
                      <a:r>
                        <a:rPr lang="ru-RU" sz="1050" b="1" u="none" strike="noStrike" dirty="0" smtClean="0">
                          <a:effectLst/>
                        </a:rPr>
                        <a:t> оценки </a:t>
                      </a:r>
                      <a:r>
                        <a:rPr lang="ru-RU" sz="1050" b="1" u="none" strike="noStrike" dirty="0">
                          <a:effectLst/>
                        </a:rPr>
                        <a:t>результативности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профессиональной </a:t>
                      </a:r>
                      <a:r>
                        <a:rPr lang="ru-RU" sz="1050" b="1" u="none" strike="noStrike" dirty="0">
                          <a:effectLst/>
                        </a:rPr>
                        <a:t>служебной деятельности </a:t>
                      </a:r>
                      <a:r>
                        <a:rPr lang="ru-RU" sz="1050" b="1" u="none" strike="noStrike" dirty="0" smtClean="0">
                          <a:effectLst/>
                        </a:rPr>
                        <a:t/>
                      </a:r>
                      <a:br>
                        <a:rPr lang="ru-RU" sz="1050" b="1" u="none" strike="noStrike" dirty="0" smtClean="0">
                          <a:effectLst/>
                        </a:rPr>
                      </a:br>
                      <a:r>
                        <a:rPr lang="ru-RU" sz="1050" b="1" u="none" strike="noStrike" dirty="0" smtClean="0">
                          <a:effectLst/>
                        </a:rPr>
                        <a:t>руководителя управления </a:t>
                      </a:r>
                      <a:r>
                        <a:rPr lang="ru-RU" sz="1050" b="1" u="none" strike="noStrike" dirty="0">
                          <a:effectLst/>
                        </a:rPr>
                        <a:t>Федерального казначейства по субъекту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РФ (с учетом дополнительного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показателя № 18)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/>
                      </a:r>
                      <a:br>
                        <a:rPr lang="ru-RU" sz="1000" b="1" u="none" strike="noStrike" dirty="0" smtClean="0">
                          <a:effectLst/>
                        </a:rPr>
                      </a:b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показателя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Вес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показателя (%)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Оценка выполнения </a:t>
                      </a:r>
                      <a:r>
                        <a:rPr lang="ru-RU" sz="1000" b="1" u="none" strike="noStrike" dirty="0" smtClean="0">
                          <a:effectLst/>
                        </a:rPr>
                        <a:t/>
                      </a:r>
                      <a:br>
                        <a:rPr lang="ru-RU" sz="1000" b="1" u="none" strike="noStrike" dirty="0" smtClean="0">
                          <a:effectLst/>
                        </a:rPr>
                      </a:br>
                      <a:r>
                        <a:rPr lang="ru-RU" sz="1000" b="1" u="none" strike="noStrike" dirty="0" smtClean="0">
                          <a:effectLst/>
                        </a:rPr>
                        <a:t>показателя (%)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и осуществления учета поступлений в бюджетную систему Российской Федерации </a:t>
                      </a:r>
                      <a:b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их распределения между бюджетами бюджетной системы Российской Федерации 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и осуществления электронных расчетов в системе банковских расчетов между </a:t>
                      </a:r>
                      <a:b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УФК и учреждениями Банка России и кредитными организациями 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2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осуществления и учета операций со средствами федерального бюджета, средствами дополнительного бюджетного финансирования, средствами, поступающими во временное распоряжение получателей средств федерального бюджета... иных </a:t>
                      </a:r>
                      <a:r>
                        <a:rPr lang="ru-RU" sz="10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неучастников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бюджетного процесса 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03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ведения федеральных реестров 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кассового обслуживания исполнения бюджета субъекта Российской Федерации (местных бюджетов), бюджетов государственных внебюджетных фондов Российской Федерации 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ведения бюджетного учета и формирования отчетности по операциям бюджетов </a:t>
                      </a:r>
                      <a:b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финансово-хозяйственной деятельности, а также своевременное представление достоверной </a:t>
                      </a:r>
                      <a:b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бюджетной отчетности и иной информации в Финансовое управление Федерального казначейства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96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правового обеспечения деятельности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установленным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требованиям</a:t>
                      </a: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2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и осуществления внутреннего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контроля и внутреннего аудита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установленным требованиям</a:t>
                      </a: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2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информационно-технического обеспечения деятельности УФК установленным требованиям</a:t>
                      </a: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2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кадровой работы установленным требованиям</a:t>
                      </a: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работы по профилактике коррупционных и иных правонарушений </a:t>
                      </a:r>
                      <a:b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64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административно-хозяйственного обеспечения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установленным требованиям</a:t>
                      </a: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работы в сфере закупок товаров, работ, услуг для государственных нужд </a:t>
                      </a:r>
                      <a:b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17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технологического обеспечения деятельности установленным требованиям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2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организации обеспечения режима секретности и безопасности информации установленным требованиям</a:t>
                      </a: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</a:rPr>
                        <a:t>17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</a:rPr>
                        <a:t>Соответствие организации </a:t>
                      </a:r>
                      <a:r>
                        <a:rPr lang="ru-RU" sz="1000" u="none" strike="noStrike" dirty="0" smtClean="0">
                          <a:effectLst/>
                        </a:rPr>
                        <a:t>деятельности по </a:t>
                      </a:r>
                      <a:r>
                        <a:rPr lang="ru-RU" sz="1000" u="none" strike="noStrike" dirty="0">
                          <a:effectLst/>
                        </a:rPr>
                        <a:t>мобилизационной </a:t>
                      </a:r>
                      <a:r>
                        <a:rPr lang="ru-RU" sz="1000" u="none" strike="noStrike" dirty="0" smtClean="0">
                          <a:effectLst/>
                        </a:rPr>
                        <a:t>подготовке и гражданской обороне  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установленным </a:t>
                      </a:r>
                      <a:r>
                        <a:rPr lang="ru-RU" sz="1000" u="none" strike="noStrike" dirty="0">
                          <a:effectLst/>
                        </a:rPr>
                        <a:t>требованиям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24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18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+mj-lt"/>
                        </a:rPr>
                        <a:t>Соответствие организации казначейского сопровождения государственных контрактов (договоров, соглашений) установленным требованиям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marL="3001" marR="3001" marT="300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18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18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22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Общая оценка результативности деятельности </a:t>
                      </a:r>
                      <a:endParaRPr lang="ru-RU" sz="1000" b="1" u="none" strike="noStrike" dirty="0" smtClean="0">
                        <a:effectLst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100%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001" marR="3001" marT="30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107504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Оценка результативности деятельности </a:t>
            </a:r>
            <a:b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руководителей ТОФК и директора ФКУ «ЦОКР»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81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16903" y="1245579"/>
            <a:ext cx="8715375" cy="52723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Самооценка сотрудника достижения каждого показателя результативности деятельности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6903" y="2515706"/>
            <a:ext cx="8715375" cy="648073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результативности деятельности сотрудника: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tabLst>
                <a:tab pos="2970213" algn="ctr"/>
                <a:tab pos="4133850" algn="l"/>
              </a:tabLs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результативная (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Ообщ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- 100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нерезультативная (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Ообщ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50%), 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результативная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иных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6903" y="4653136"/>
            <a:ext cx="8715344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Контрольно-аудиторское подразделение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имя руководителя Федерального казначейства докладную записку, содержащую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с итоговыми оценками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 ЦАФК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оценки результативности деятельности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сотрудников Казначейства России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5325" y="1885231"/>
            <a:ext cx="8715375" cy="61906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Общей оценки результативности деятельности  сотрудника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Ообщ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2204945"/>
            <a:ext cx="3960440" cy="299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Ообщ</a:t>
            </a:r>
            <a:r>
              <a:rPr lang="ru-RU" sz="1600" b="1" dirty="0" smtClean="0">
                <a:solidFill>
                  <a:schemeClr val="tx1"/>
                </a:solidFill>
              </a:rPr>
              <a:t> = </a:t>
            </a:r>
            <a:r>
              <a:rPr lang="ru-RU" sz="1600" b="1" dirty="0">
                <a:solidFill>
                  <a:prstClr val="black"/>
                </a:solidFill>
              </a:rPr>
              <a:t>Ор1 + Ор2 + ... + </a:t>
            </a:r>
            <a:r>
              <a:rPr lang="ru-RU" sz="1600" b="1" dirty="0" err="1">
                <a:solidFill>
                  <a:prstClr val="black"/>
                </a:solidFill>
              </a:rPr>
              <a:t>Орn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329" y="3284984"/>
            <a:ext cx="8715375" cy="56064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Согласование таблиц 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непосредственным руководителем сотрудника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утверждение начальником Управления; 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6903" y="5733256"/>
            <a:ext cx="8676456" cy="663952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используются при принятии управленческих решений,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моральному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материальному стимулированию сотрудников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312" y="4005064"/>
            <a:ext cx="8715375" cy="49449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таблиц с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Ообщ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контрольно-аудиторское подразделение ЦАФК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13249" y="908720"/>
            <a:ext cx="8218488" cy="423044"/>
          </a:xfrm>
        </p:spPr>
        <p:txBody>
          <a:bodyPr/>
          <a:lstStyle/>
          <a:p>
            <a:pPr eaLnBrk="1" hangingPunct="1"/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таблицы показателей результативности деятельности сотрудника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</a:t>
            </a:r>
          </a:p>
        </p:txBody>
      </p:sp>
      <p:graphicFrame>
        <p:nvGraphicFramePr>
          <p:cNvPr id="1024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77838" y="1600200"/>
          <a:ext cx="81883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Диаграмма" r:id="rId4" imgW="8229600" imgH="2200230" progId="MSGraph.Chart.8">
                  <p:embed followColorScheme="full"/>
                </p:oleObj>
              </mc:Choice>
              <mc:Fallback>
                <p:oleObj name="Диаграмма" r:id="rId4" imgW="8229600" imgH="22002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600200"/>
                        <a:ext cx="8188325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8032"/>
              </p:ext>
            </p:extLst>
          </p:nvPr>
        </p:nvGraphicFramePr>
        <p:xfrm>
          <a:off x="107504" y="1687459"/>
          <a:ext cx="8969781" cy="4693870"/>
        </p:xfrm>
        <a:graphic>
          <a:graphicData uri="http://schemas.openxmlformats.org/drawingml/2006/table">
            <a:tbl>
              <a:tblPr/>
              <a:tblGrid>
                <a:gridCol w="1030726"/>
                <a:gridCol w="855015"/>
                <a:gridCol w="782850"/>
                <a:gridCol w="811088"/>
                <a:gridCol w="775005"/>
                <a:gridCol w="778143"/>
                <a:gridCol w="778143"/>
                <a:gridCol w="1126424"/>
                <a:gridCol w="712252"/>
                <a:gridCol w="710683"/>
                <a:gridCol w="609452"/>
              </a:tblGrid>
              <a:tr h="54860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федерального гражданского служащего и наименование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должности федеральной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-ной гражданской службы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(индикатора) результативности деятельности федерального гражданского служащего,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замещающего должность федеральной государственной гражданской службы в центральном аппарате Федерального казначейства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оценка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деятель-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Ообщ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(100%)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1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нарушений приема, перевода и увольнения работников, установлен-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органами надзора и контроля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(О1)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Осущест-вление контроля за соблю-дением порядка и сроков проведе-ния аттестации граждан-ских служащих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(О2)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Осущест-вление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контроля за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соблю-дением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порядка и сроков проведения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квалифика-ционных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экзаменов граждан-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ских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служащих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(О3)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Отсутст-вие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-ванных жалоб от работни-ков по вопросу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поступле-ния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про-хождения и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увольне-ния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работы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(О4)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Обеспече-ние защиты персональ-ных данных работни-ков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(О5)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Соблюде-ние сроков и досто-верности представ-ляемой отчет-ности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(О6)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сро-ков, достовер-ность и качество  представляемой отчетности и других материалов, представляемых руководству Фе-дерального казначейства, в Минфин России, а также в иные министерства и ведомства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(О7)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Выполне-ние пору-чений на-чальника Управле-ния, его замести-теля, кури-рующего кадровую работу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(О8)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Соблю-дение служеб-ного поведе-ния и (или)  служеб-ного распо-рядка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(О9)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5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Иван Иванович, начальник Отдела кадров центрального аппарата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Админи-стративного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3648" y="116631"/>
            <a:ext cx="6530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и оценка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результативности деятельности сотрудников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Казначейства России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47452" y="6309320"/>
            <a:ext cx="2133600" cy="365125"/>
          </a:xfrm>
        </p:spPr>
        <p:txBody>
          <a:bodyPr/>
          <a:lstStyle/>
          <a:p>
            <a:pPr>
              <a:defRPr/>
            </a:pPr>
            <a:fld id="{54A442BF-EB3A-423F-AD3D-80686448C839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67544" y="1332150"/>
            <a:ext cx="1584176" cy="576064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показателей деятельности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91680" y="1916832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051720" y="1916832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>
            <a:off x="2051720" y="1620182"/>
            <a:ext cx="108012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51720" y="1484784"/>
            <a:ext cx="432048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323528" y="4293096"/>
            <a:ext cx="1584176" cy="43204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показателей деятельности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548930" y="4721403"/>
            <a:ext cx="142750" cy="219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07704" y="4653136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7704" y="4293096"/>
            <a:ext cx="424847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924041" y="4509120"/>
            <a:ext cx="108012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процесс 26"/>
          <p:cNvSpPr/>
          <p:nvPr/>
        </p:nvSpPr>
        <p:spPr>
          <a:xfrm>
            <a:off x="7308304" y="4293096"/>
            <a:ext cx="1584176" cy="64807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показателей деятельности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788024" y="4617132"/>
            <a:ext cx="2520280" cy="1116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516216" y="4959170"/>
            <a:ext cx="1044116" cy="630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100392" y="4951772"/>
            <a:ext cx="216024" cy="781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260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253891" y="2515838"/>
            <a:ext cx="4696270" cy="2093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15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Таблица показателей результативности деятельности </a:t>
            </a:r>
            <a:b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начальника управления ЦАФК, </a:t>
            </a:r>
            <a:b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заместителей руководителя и начальников отделов ТОФК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1076045" y="5229200"/>
            <a:ext cx="3072153" cy="890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2970213" algn="ctr"/>
                <a:tab pos="4133850" algn="l"/>
              </a:tabLst>
              <a:defRPr/>
            </a:pPr>
            <a:r>
              <a:rPr lang="ru-RU" sz="1100" b="1" dirty="0" smtClean="0">
                <a:solidFill>
                  <a:prstClr val="black"/>
                </a:solidFill>
              </a:rPr>
              <a:t>Критерии результативности деятельности ГГС: </a:t>
            </a:r>
            <a:br>
              <a:rPr lang="ru-RU" sz="1100" b="1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результативная (</a:t>
            </a:r>
            <a:r>
              <a:rPr lang="ru-RU" sz="1100" b="1" dirty="0" err="1" smtClean="0">
                <a:solidFill>
                  <a:prstClr val="black"/>
                </a:solidFill>
              </a:rPr>
              <a:t>Ообщ</a:t>
            </a:r>
            <a:r>
              <a:rPr lang="ru-RU" sz="1100" b="1" dirty="0" smtClean="0">
                <a:solidFill>
                  <a:prstClr val="black"/>
                </a:solidFill>
              </a:rPr>
              <a:t> 80-100%), нерезультативная (</a:t>
            </a:r>
            <a:r>
              <a:rPr lang="ru-RU" sz="1100" b="1" dirty="0" err="1" smtClean="0">
                <a:solidFill>
                  <a:prstClr val="black"/>
                </a:solidFill>
              </a:rPr>
              <a:t>Ообщ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>
                <a:solidFill>
                  <a:prstClr val="black"/>
                </a:solidFill>
              </a:rPr>
              <a:t>&lt;</a:t>
            </a:r>
            <a:r>
              <a:rPr lang="ru-RU" sz="1100" b="1" dirty="0">
                <a:solidFill>
                  <a:prstClr val="black"/>
                </a:solidFill>
              </a:rPr>
              <a:t> 50</a:t>
            </a:r>
            <a:r>
              <a:rPr lang="ru-RU" sz="1100" b="1" dirty="0" smtClean="0">
                <a:solidFill>
                  <a:prstClr val="black"/>
                </a:solidFill>
              </a:rPr>
              <a:t>%), 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недостаточно результативная </a:t>
            </a:r>
            <a:br>
              <a:rPr lang="ru-RU" sz="1100" b="1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в остальных случаях</a:t>
            </a:r>
            <a:endParaRPr lang="ru-RU" sz="11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4" y="2562591"/>
            <a:ext cx="4651136" cy="204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5148065" y="1052736"/>
            <a:ext cx="3240359" cy="11088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Показатели начальников управлений ЦАФК сформулированы с учетом измерения их непосредственного вклада в достижений целей и задач, стоящих перед управлением, </a:t>
            </a:r>
            <a:br>
              <a:rPr lang="ru-RU" sz="1100" b="1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во взаимосвязи с уровнем </a:t>
            </a:r>
            <a:r>
              <a:rPr lang="ru-RU" sz="1100" b="1" dirty="0">
                <a:solidFill>
                  <a:prstClr val="black"/>
                </a:solidFill>
              </a:rPr>
              <a:t>о</a:t>
            </a:r>
            <a:r>
              <a:rPr lang="ru-RU" sz="1100" b="1" dirty="0" smtClean="0">
                <a:solidFill>
                  <a:prstClr val="black"/>
                </a:solidFill>
              </a:rPr>
              <a:t>платы труда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19391" y="4675411"/>
            <a:ext cx="2364893" cy="4867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Ообщ = Ор1 + Ор2 + ... + </a:t>
            </a:r>
            <a:r>
              <a:rPr lang="ru-RU" sz="1200" b="1" dirty="0" err="1">
                <a:solidFill>
                  <a:prstClr val="black"/>
                </a:solidFill>
              </a:rPr>
              <a:t>Орn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endParaRPr lang="ru-RU" sz="12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5148064" y="2291385"/>
            <a:ext cx="3447621" cy="8511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Базовые</a:t>
            </a:r>
            <a:r>
              <a:rPr lang="ru-RU" sz="1100" dirty="0" smtClean="0">
                <a:solidFill>
                  <a:schemeClr val="tx1"/>
                </a:solidFill>
              </a:rPr>
              <a:t> – </a:t>
            </a:r>
            <a:r>
              <a:rPr lang="ru-RU" sz="1100" b="1" dirty="0" smtClean="0">
                <a:solidFill>
                  <a:schemeClr val="tx1"/>
                </a:solidFill>
              </a:rPr>
              <a:t>показатели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r>
              <a:rPr lang="ru-RU" sz="1100" b="1" dirty="0" smtClean="0">
                <a:solidFill>
                  <a:schemeClr val="tx1"/>
                </a:solidFill>
              </a:rPr>
              <a:t>характеризующие исполнение им </a:t>
            </a:r>
            <a:r>
              <a:rPr lang="ru-RU" sz="1100" b="1" dirty="0">
                <a:solidFill>
                  <a:schemeClr val="tx1"/>
                </a:solidFill>
              </a:rPr>
              <a:t>полномочий, предусмотренных регламентом Федерального казначейства, являющиеся общими </a:t>
            </a:r>
            <a:r>
              <a:rPr lang="ru-RU" sz="1100" b="1" dirty="0" smtClean="0">
                <a:solidFill>
                  <a:schemeClr val="tx1"/>
                </a:solidFill>
              </a:rPr>
              <a:t>для </a:t>
            </a:r>
            <a:r>
              <a:rPr lang="ru-RU" sz="1100" b="1" dirty="0">
                <a:solidFill>
                  <a:schemeClr val="tx1"/>
                </a:solidFill>
              </a:rPr>
              <a:t>всех начальников управлений</a:t>
            </a: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148064" y="3183899"/>
            <a:ext cx="3548970" cy="94995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Специальные</a:t>
            </a:r>
            <a:r>
              <a:rPr lang="ru-RU" sz="1100" dirty="0" smtClean="0">
                <a:solidFill>
                  <a:schemeClr val="tx1"/>
                </a:solidFill>
              </a:rPr>
              <a:t> – </a:t>
            </a:r>
            <a:r>
              <a:rPr lang="ru-RU" sz="1100" b="1" dirty="0" smtClean="0">
                <a:solidFill>
                  <a:schemeClr val="tx1"/>
                </a:solidFill>
              </a:rPr>
              <a:t>показатели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r>
              <a:rPr lang="ru-RU" sz="1100" b="1" dirty="0" smtClean="0">
                <a:solidFill>
                  <a:schemeClr val="tx1"/>
                </a:solidFill>
              </a:rPr>
              <a:t>характеризующие исполнение функций и </a:t>
            </a:r>
            <a:r>
              <a:rPr lang="ru-RU" sz="1100" b="1" dirty="0">
                <a:solidFill>
                  <a:schemeClr val="tx1"/>
                </a:solidFill>
              </a:rPr>
              <a:t>полномочий, предусмотренных положениями </a:t>
            </a:r>
            <a:r>
              <a:rPr lang="ru-RU" sz="1100" b="1" dirty="0" smtClean="0">
                <a:solidFill>
                  <a:schemeClr val="tx1"/>
                </a:solidFill>
              </a:rPr>
              <a:t>об </a:t>
            </a:r>
            <a:r>
              <a:rPr lang="ru-RU" sz="1100" b="1" dirty="0">
                <a:solidFill>
                  <a:schemeClr val="tx1"/>
                </a:solidFill>
              </a:rPr>
              <a:t>отделах конкретного управления центрального аппарата Федерального </a:t>
            </a:r>
            <a:r>
              <a:rPr lang="ru-RU" sz="1100" b="1" dirty="0" smtClean="0">
                <a:solidFill>
                  <a:schemeClr val="tx1"/>
                </a:solidFill>
              </a:rPr>
              <a:t>казначейства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5187767" y="4166399"/>
            <a:ext cx="3520565" cy="129846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Принимаемые</a:t>
            </a:r>
            <a:r>
              <a:rPr lang="ru-RU" sz="1100" dirty="0" smtClean="0">
                <a:solidFill>
                  <a:schemeClr val="tx1"/>
                </a:solidFill>
              </a:rPr>
              <a:t> – </a:t>
            </a:r>
            <a:r>
              <a:rPr lang="ru-RU" sz="1100" b="1" dirty="0" smtClean="0">
                <a:solidFill>
                  <a:schemeClr val="tx1"/>
                </a:solidFill>
              </a:rPr>
              <a:t>показатели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r>
              <a:rPr lang="ru-RU" sz="1100" b="1" dirty="0" smtClean="0">
                <a:solidFill>
                  <a:schemeClr val="tx1"/>
                </a:solidFill>
              </a:rPr>
              <a:t>характеризующие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к</a:t>
            </a:r>
            <a:r>
              <a:rPr lang="ru-RU" sz="1100" b="1" dirty="0" smtClean="0">
                <a:solidFill>
                  <a:schemeClr val="tx1"/>
                </a:solidFill>
              </a:rPr>
              <a:t>ачественное и </a:t>
            </a:r>
            <a:r>
              <a:rPr lang="ru-RU" sz="1100" b="1" dirty="0">
                <a:solidFill>
                  <a:schemeClr val="tx1"/>
                </a:solidFill>
              </a:rPr>
              <a:t>своевременное планирование </a:t>
            </a:r>
            <a:r>
              <a:rPr lang="ru-RU" sz="1100" b="1" dirty="0" smtClean="0">
                <a:solidFill>
                  <a:schemeClr val="tx1"/>
                </a:solidFill>
              </a:rPr>
              <a:t/>
            </a:r>
            <a:br>
              <a:rPr lang="ru-RU" sz="1100" b="1" dirty="0" smtClean="0">
                <a:solidFill>
                  <a:schemeClr val="tx1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и </a:t>
            </a:r>
            <a:r>
              <a:rPr lang="ru-RU" sz="1100" b="1" dirty="0">
                <a:solidFill>
                  <a:schemeClr val="tx1"/>
                </a:solidFill>
              </a:rPr>
              <a:t>исполнение мероприятий, предусмотренных Стратегической картой Казначейства России и иными плановыми документами, а также выполнение </a:t>
            </a:r>
            <a:r>
              <a:rPr lang="ru-RU" sz="1100" b="1" dirty="0" smtClean="0">
                <a:solidFill>
                  <a:schemeClr val="tx1"/>
                </a:solidFill>
              </a:rPr>
              <a:t>особо </a:t>
            </a:r>
            <a:r>
              <a:rPr lang="ru-RU" sz="1100" b="1" dirty="0">
                <a:solidFill>
                  <a:schemeClr val="tx1"/>
                </a:solidFill>
              </a:rPr>
              <a:t>важных и сложных поручений руководства </a:t>
            </a:r>
            <a:r>
              <a:rPr lang="ru-RU" sz="1100" b="1" dirty="0" smtClean="0">
                <a:solidFill>
                  <a:schemeClr val="tx1"/>
                </a:solidFill>
              </a:rPr>
              <a:t>Федерального казначейства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rot="10800000" flipV="1">
            <a:off x="2283324" y="2492894"/>
            <a:ext cx="2864743" cy="765505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0800000" flipV="1">
            <a:off x="3657562" y="3258400"/>
            <a:ext cx="1490509" cy="38001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кругленная соединительная линия 67"/>
          <p:cNvCxnSpPr>
            <a:stCxn id="50" idx="1"/>
            <a:endCxn id="43" idx="3"/>
          </p:cNvCxnSpPr>
          <p:nvPr/>
        </p:nvCxnSpPr>
        <p:spPr>
          <a:xfrm rot="10800000">
            <a:off x="4893919" y="3658875"/>
            <a:ext cx="293848" cy="1156758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Выгнутая вправо стрелка 75"/>
          <p:cNvSpPr/>
          <p:nvPr/>
        </p:nvSpPr>
        <p:spPr>
          <a:xfrm rot="10199423" flipH="1" flipV="1">
            <a:off x="8542367" y="1734818"/>
            <a:ext cx="361240" cy="1754151"/>
          </a:xfrm>
          <a:prstGeom prst="curvedLeftArrow">
            <a:avLst>
              <a:gd name="adj1" fmla="val 25000"/>
              <a:gd name="adj2" fmla="val 50000"/>
              <a:gd name="adj3" fmla="val 26670"/>
            </a:avLst>
          </a:prstGeom>
          <a:solidFill>
            <a:srgbClr val="FFCC6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9" name="Выгнутая вправо стрелка 98"/>
          <p:cNvSpPr/>
          <p:nvPr/>
        </p:nvSpPr>
        <p:spPr>
          <a:xfrm rot="10013217" flipH="1" flipV="1">
            <a:off x="8482785" y="1766117"/>
            <a:ext cx="304634" cy="933409"/>
          </a:xfrm>
          <a:prstGeom prst="curvedLeftArrow">
            <a:avLst>
              <a:gd name="adj1" fmla="val 25000"/>
              <a:gd name="adj2" fmla="val 50000"/>
              <a:gd name="adj3" fmla="val 26670"/>
            </a:avLst>
          </a:prstGeom>
          <a:solidFill>
            <a:srgbClr val="FFCC6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Выгнутая вправо стрелка 79"/>
          <p:cNvSpPr/>
          <p:nvPr/>
        </p:nvSpPr>
        <p:spPr>
          <a:xfrm rot="10279854" flipH="1" flipV="1">
            <a:off x="8610982" y="1629143"/>
            <a:ext cx="444416" cy="3086973"/>
          </a:xfrm>
          <a:prstGeom prst="curvedLeftArrow">
            <a:avLst>
              <a:gd name="adj1" fmla="val 25000"/>
              <a:gd name="adj2" fmla="val 50000"/>
              <a:gd name="adj3" fmla="val 26670"/>
            </a:avLst>
          </a:prstGeom>
          <a:solidFill>
            <a:srgbClr val="FFCC6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99709" y="3189504"/>
            <a:ext cx="1183614" cy="253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prstClr val="black"/>
                </a:solidFill>
              </a:rPr>
              <a:t>Базовые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93478" y="3296402"/>
            <a:ext cx="1064083" cy="25312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prstClr val="black"/>
                </a:solidFill>
              </a:rPr>
              <a:t>Специальные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760670" y="3521507"/>
            <a:ext cx="1133249" cy="27473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prstClr val="black"/>
                </a:solidFill>
              </a:rPr>
              <a:t>Принимаемые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73255" y="2015892"/>
            <a:ext cx="2826528" cy="477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Таблица </a:t>
            </a:r>
            <a:r>
              <a:rPr lang="ru-RU" sz="1200" b="1" dirty="0">
                <a:solidFill>
                  <a:prstClr val="black"/>
                </a:solidFill>
              </a:rPr>
              <a:t>показателей результативности </a:t>
            </a:r>
            <a:r>
              <a:rPr lang="ru-RU" sz="1200" b="1" dirty="0" smtClean="0">
                <a:solidFill>
                  <a:prstClr val="black"/>
                </a:solidFill>
              </a:rPr>
              <a:t>начальника </a:t>
            </a:r>
            <a:r>
              <a:rPr lang="ru-RU" sz="1200" b="1" dirty="0">
                <a:solidFill>
                  <a:prstClr val="black"/>
                </a:solidFill>
              </a:rPr>
              <a:t>управления ЦА </a:t>
            </a:r>
            <a:r>
              <a:rPr lang="ru-RU" sz="1200" b="1" dirty="0" smtClean="0">
                <a:solidFill>
                  <a:prstClr val="black"/>
                </a:solidFill>
              </a:rPr>
              <a:t>ФК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3174766" y="1037244"/>
            <a:ext cx="1512168" cy="776849"/>
          </a:xfrm>
          <a:prstGeom prst="wedgeRoundRectCallout">
            <a:avLst>
              <a:gd name="adj1" fmla="val 78399"/>
              <a:gd name="adj2" fmla="val 326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Особые </a:t>
            </a:r>
            <a:r>
              <a:rPr lang="ru-RU" sz="1000" b="1" dirty="0">
                <a:solidFill>
                  <a:prstClr val="black"/>
                </a:solidFill>
                <a:latin typeface="Cambria" panose="02040503050406030204" pitchFamily="18" charset="0"/>
              </a:rPr>
              <a:t>показатели результативности </a:t>
            </a:r>
          </a:p>
          <a:p>
            <a:pPr lvl="0" algn="ctr"/>
            <a:r>
              <a:rPr lang="ru-RU" sz="1000" b="1" dirty="0">
                <a:solidFill>
                  <a:prstClr val="black"/>
                </a:solidFill>
                <a:latin typeface="Cambria" panose="02040503050406030204" pitchFamily="18" charset="0"/>
              </a:rPr>
              <a:t>для </a:t>
            </a:r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топ-менеджеров ФК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89387" y="6237312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16903" y="1245578"/>
            <a:ext cx="8715375" cy="6304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Начальником Отдела определяется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рамках возложенных на Отдел полномочий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Pi)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0806" y="2647611"/>
            <a:ext cx="8715375" cy="63978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результативности деятельности отделов: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«результативная»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если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Робщ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10 баллов;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«нерезультативная»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если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Робщ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1560826"/>
            <a:ext cx="3600400" cy="313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>
                <a:solidFill>
                  <a:schemeClr val="tx1"/>
                </a:solidFill>
              </a:rPr>
              <a:t>Pi = 10 – Ci x Hi</a:t>
            </a:r>
            <a:r>
              <a:rPr lang="ru-RU" sz="1600" b="1" dirty="0" smtClean="0">
                <a:solidFill>
                  <a:schemeClr val="tx1"/>
                </a:solidFill>
              </a:rPr>
              <a:t>     (</a:t>
            </a:r>
            <a:r>
              <a:rPr lang="en-US" sz="1600" b="1" dirty="0" smtClean="0">
                <a:solidFill>
                  <a:schemeClr val="tx1"/>
                </a:solidFill>
              </a:rPr>
              <a:t>Pi </a:t>
            </a:r>
            <a:r>
              <a:rPr lang="en-US" sz="1600" b="1" dirty="0">
                <a:solidFill>
                  <a:schemeClr val="tx1"/>
                </a:solidFill>
              </a:rPr>
              <a:t>max = 10 </a:t>
            </a:r>
            <a:r>
              <a:rPr lang="ru-RU" sz="1600" b="1" dirty="0" smtClean="0">
                <a:solidFill>
                  <a:schemeClr val="tx1"/>
                </a:solidFill>
              </a:rPr>
              <a:t>баллов)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6003" y="4725144"/>
            <a:ext cx="8715344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Контрольно-аудиторское подразделение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имя руководителя Федерального казначейства докладную записку, содержащую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с итоговыми оценками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оценки результативности деятельности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отделов управлений ЦАФК и отделов ТОФК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844038" y="6309320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0807" y="2003082"/>
            <a:ext cx="8715375" cy="64452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Начальником Отдела рассчитывается общий Индекс результативности деятельности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Робщ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94884" y="2348256"/>
            <a:ext cx="5389962" cy="299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Робщ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= </a:t>
            </a:r>
            <a:r>
              <a:rPr lang="en-US" sz="1600" b="1" dirty="0" smtClean="0">
                <a:solidFill>
                  <a:schemeClr val="tx1"/>
                </a:solidFill>
              </a:rPr>
              <a:t>((</a:t>
            </a:r>
            <a:r>
              <a:rPr lang="en-US" sz="1600" b="1" dirty="0">
                <a:solidFill>
                  <a:schemeClr val="tx1"/>
                </a:solidFill>
              </a:rPr>
              <a:t>10 – C1 x H1) + (10 – C2 x H2)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+ </a:t>
            </a:r>
            <a:r>
              <a:rPr lang="ru-RU" sz="1600" b="1" dirty="0">
                <a:solidFill>
                  <a:schemeClr val="tx1"/>
                </a:solidFill>
              </a:rPr>
              <a:t>... + </a:t>
            </a:r>
            <a:r>
              <a:rPr lang="en-US" sz="1600" b="1" dirty="0">
                <a:solidFill>
                  <a:schemeClr val="tx1"/>
                </a:solidFill>
              </a:rPr>
              <a:t>(10-Cn x </a:t>
            </a:r>
            <a:r>
              <a:rPr lang="en-US" sz="1600" b="1" dirty="0" err="1">
                <a:solidFill>
                  <a:schemeClr val="tx1"/>
                </a:solidFill>
              </a:rPr>
              <a:t>Hn</a:t>
            </a:r>
            <a:r>
              <a:rPr lang="en-US" sz="1600" b="1" dirty="0">
                <a:solidFill>
                  <a:schemeClr val="tx1"/>
                </a:solidFill>
              </a:rPr>
              <a:t>))/n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2177" y="3429000"/>
            <a:ext cx="8715375" cy="62045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 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Робщ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начальником Управления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таблиц 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Робщ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курирующим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ФК (ТОФК);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6003" y="4186523"/>
            <a:ext cx="8715375" cy="39604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таблиц 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Робщ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контрольно-аудиторское подразделение ЦАФК (ТОФК)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12227" y="5733256"/>
            <a:ext cx="8676456" cy="663952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используются при принятии управленческих решений,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моральному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материальному стимулированию сотрудников </a:t>
            </a:r>
          </a:p>
        </p:txBody>
      </p:sp>
    </p:spTree>
    <p:extLst>
      <p:ext uri="{BB962C8B-B14F-4D97-AF65-F5344CB8AC3E}">
        <p14:creationId xmlns:p14="http://schemas.microsoft.com/office/powerpoint/2010/main" val="20120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540740"/>
              </p:ext>
            </p:extLst>
          </p:nvPr>
        </p:nvGraphicFramePr>
        <p:xfrm>
          <a:off x="477837" y="1340564"/>
          <a:ext cx="8188325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Диаграмма" r:id="rId4" imgW="8229600" imgH="2200230" progId="MSGraph.Chart.8">
                  <p:embed followColorScheme="full"/>
                </p:oleObj>
              </mc:Choice>
              <mc:Fallback>
                <p:oleObj name="Диаграмма" r:id="rId4" imgW="8229600" imgH="22002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" y="1340564"/>
                        <a:ext cx="8188325" cy="463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1050052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cs typeface="Times New Roman" pitchFamily="18" charset="0"/>
              </a:rPr>
              <a:t>Таблица оценки </a:t>
            </a:r>
            <a:r>
              <a:rPr lang="ru-RU" altLang="ru-RU" b="1" dirty="0">
                <a:cs typeface="Times New Roman" pitchFamily="18" charset="0"/>
              </a:rPr>
              <a:t>результативности деятельности Отдела кадров </a:t>
            </a:r>
            <a:r>
              <a:rPr lang="ru-RU" altLang="ru-RU" b="1" dirty="0" smtClean="0">
                <a:cs typeface="Times New Roman" pitchFamily="18" charset="0"/>
              </a:rPr>
              <a:t>Административного </a:t>
            </a:r>
            <a:r>
              <a:rPr lang="ru-RU" altLang="ru-RU" b="1" dirty="0">
                <a:cs typeface="Times New Roman" pitchFamily="18" charset="0"/>
              </a:rPr>
              <a:t>управления Федерального казначейства (Пример)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65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8909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17680"/>
              </p:ext>
            </p:extLst>
          </p:nvPr>
        </p:nvGraphicFramePr>
        <p:xfrm>
          <a:off x="107504" y="2132856"/>
          <a:ext cx="8928992" cy="3950591"/>
        </p:xfrm>
        <a:graphic>
          <a:graphicData uri="http://schemas.openxmlformats.org/drawingml/2006/table">
            <a:tbl>
              <a:tblPr/>
              <a:tblGrid>
                <a:gridCol w="599917"/>
                <a:gridCol w="2545383"/>
                <a:gridCol w="2412068"/>
                <a:gridCol w="1071168"/>
                <a:gridCol w="1071169"/>
                <a:gridCol w="1229287"/>
              </a:tblGrid>
              <a:tr h="8839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Полномочие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Санкция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результатив-ности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Pi)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 конкурсов на замещение вакантных должностей гражданской службы в центральном аппарате Федерального казначейства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 конкурсов на замещение вакантных должностей гражданской службы в центральном аппарате Федерального казначейства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обеспечение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 квалификационных экзаменов гражданских служащих центрального аппарата Федерального казначейства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Присвоение классных чинов гражданским служащим центрального аппарата Федерального казначейства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 проведение аттестации   гражданских  служащих     центрального    аппарата      Федерального казначейства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аттестации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гражданских служащих     центрального  аппарата      Федерального казначейства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8973" y="116632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результативности деятельности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структурного подразделения управления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ЦАФК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pPr>
              <a:defRPr/>
            </a:pPr>
            <a:fld id="{54A442BF-EB3A-423F-AD3D-80686448C839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634981"/>
            <a:ext cx="1872874" cy="57606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основные полномочия, установленные Положением об Отделе</a:t>
            </a:r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623839"/>
            <a:ext cx="1894597" cy="57606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конкретные задачи </a:t>
            </a:r>
            <a:b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полномочий</a:t>
            </a:r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4543" y="1600350"/>
            <a:ext cx="1246842" cy="59110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Допущенные нарушения за отчетный период </a:t>
            </a:r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9763" y="1600350"/>
            <a:ext cx="1094606" cy="59110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снижения </a:t>
            </a:r>
            <a:r>
              <a:rPr lang="en-US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допущенные нарушения  </a:t>
            </a:r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376" y="1600350"/>
            <a:ext cx="1008112" cy="56882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en-US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</a:t>
            </a:r>
            <a:br>
              <a:rPr lang="en-US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</a:t>
            </a:r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1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757610" y="1196752"/>
            <a:ext cx="7638306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выступления:</a:t>
            </a:r>
          </a:p>
          <a:p>
            <a:pPr marL="358775" indent="-358775" algn="just"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Взаимосвязь системы планирования с оценкой эффективности </a:t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результативности деятельности Федерального казначейства.</a:t>
            </a:r>
          </a:p>
          <a:p>
            <a:pPr algn="just">
              <a:spcBef>
                <a:spcPts val="600"/>
              </a:spcBef>
              <a:buAutoNum type="arabicPeriod" startAt="2"/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деятельности Федерального казначейства.</a:t>
            </a:r>
          </a:p>
          <a:p>
            <a:pPr algn="just">
              <a:spcBef>
                <a:spcPts val="600"/>
              </a:spcBef>
              <a:buAutoNum type="arabicPeriod" startAt="2"/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деятельности территориальных органов Федерального казначейства и их руководителей.</a:t>
            </a:r>
          </a:p>
          <a:p>
            <a:pPr algn="just">
              <a:spcBef>
                <a:spcPts val="600"/>
              </a:spcBef>
              <a:buFont typeface="Arial" charset="0"/>
              <a:buAutoNum type="arabicPeriod" startAt="2"/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деятельности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гражданских служащих.</a:t>
            </a:r>
          </a:p>
          <a:p>
            <a:pPr algn="just">
              <a:spcBef>
                <a:spcPts val="600"/>
              </a:spcBef>
              <a:buFont typeface="Arial" charset="0"/>
              <a:buAutoNum type="arabicPeriod" startAt="2"/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деятельности структурных подразделений.</a:t>
            </a:r>
          </a:p>
          <a:p>
            <a:pPr algn="just">
              <a:spcBef>
                <a:spcPts val="600"/>
              </a:spcBef>
              <a:buFont typeface="Arial" charset="0"/>
              <a:buAutoNum type="arabicPeriod" startAt="2"/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оценка результативности деятельности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гражданских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служащих.</a:t>
            </a:r>
          </a:p>
          <a:p>
            <a:pPr algn="just">
              <a:spcBef>
                <a:spcPts val="600"/>
              </a:spcBef>
              <a:buFont typeface="Arial" charset="0"/>
              <a:buAutoNum type="arabicPeriod" startAt="2"/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оценке эффективности деятельности </a:t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88" y="261851"/>
            <a:ext cx="8642350" cy="4613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16216" y="6165304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9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0"/>
            <a:ext cx="8477250" cy="928688"/>
          </a:xfrm>
          <a:prstGeom prst="rect">
            <a:avLst/>
          </a:prstGeom>
        </p:spPr>
        <p:txBody>
          <a:bodyPr/>
          <a:lstStyle/>
          <a:p>
            <a:pPr marL="762000" indent="-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449E"/>
                </a:solidFill>
                <a:latin typeface="+mj-lt"/>
                <a:ea typeface="+mj-ea"/>
                <a:cs typeface="+mj-cs"/>
              </a:rPr>
            </a:br>
            <a:endParaRPr lang="ru-RU" sz="2700" b="1" dirty="0">
              <a:solidFill>
                <a:srgbClr val="00349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indent="-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u="sng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4" name="Прямоугольник 15"/>
          <p:cNvSpPr>
            <a:spLocks noChangeArrowheads="1"/>
          </p:cNvSpPr>
          <p:nvPr/>
        </p:nvSpPr>
        <p:spPr bwMode="auto">
          <a:xfrm>
            <a:off x="766780" y="141177"/>
            <a:ext cx="7602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оценка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сотрудников Федерального казначейства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pPr>
              <a:defRPr/>
            </a:pPr>
            <a:fld id="{0204C4FD-E7BF-4EE3-89BC-1E17443AF321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556792"/>
            <a:ext cx="1368152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Сотрудник  А Отдела № 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2471589"/>
            <a:ext cx="1491605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Начальник Отдела №1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4862661"/>
            <a:ext cx="1379637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Сотрудник В Отдела № 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204864"/>
            <a:ext cx="1116124" cy="8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09" y="5370363"/>
            <a:ext cx="1116124" cy="8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70659"/>
            <a:ext cx="1116124" cy="8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25914" y="1556792"/>
            <a:ext cx="1630462" cy="21853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/>
                </a:solidFill>
              </a:rPr>
              <a:t>Центральный сервер </a:t>
            </a:r>
            <a:br>
              <a:rPr lang="ru-RU" sz="1600" dirty="0" smtClean="0">
                <a:solidFill>
                  <a:schemeClr val="accent6"/>
                </a:solidFill>
              </a:rPr>
            </a:br>
            <a:r>
              <a:rPr lang="ru-RU" sz="1600" dirty="0" smtClean="0">
                <a:solidFill>
                  <a:schemeClr val="accent6"/>
                </a:solidFill>
              </a:rPr>
              <a:t>ССД ГГС</a:t>
            </a:r>
            <a:br>
              <a:rPr lang="ru-RU" sz="1600" dirty="0" smtClean="0">
                <a:solidFill>
                  <a:schemeClr val="accent6"/>
                </a:solidFill>
              </a:rPr>
            </a:br>
            <a:r>
              <a:rPr lang="ru-RU" sz="1600" dirty="0" smtClean="0">
                <a:solidFill>
                  <a:schemeClr val="accent6"/>
                </a:solidFill>
              </a:rPr>
              <a:t>ЦАФК</a:t>
            </a:r>
            <a:endParaRPr lang="ru-RU" sz="1600" dirty="0">
              <a:solidFill>
                <a:schemeClr val="accent6"/>
              </a:solidFill>
            </a:endParaRPr>
          </a:p>
        </p:txBody>
      </p:sp>
      <p:pic>
        <p:nvPicPr>
          <p:cNvPr id="18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58" y="1234653"/>
            <a:ext cx="1661326" cy="9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 flipV="1">
            <a:off x="3995936" y="4077072"/>
            <a:ext cx="1296144" cy="10788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Выгнутая вниз стрелка 27"/>
          <p:cNvSpPr/>
          <p:nvPr/>
        </p:nvSpPr>
        <p:spPr>
          <a:xfrm>
            <a:off x="1756098" y="3170659"/>
            <a:ext cx="6480720" cy="3066653"/>
          </a:xfrm>
          <a:prstGeom prst="curved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284984"/>
            <a:ext cx="1368152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Сотрудник Б Отдела № 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36" y="3861048"/>
            <a:ext cx="1116124" cy="8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580112" y="4077072"/>
            <a:ext cx="1491605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Начальник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2661"/>
            <a:ext cx="1116124" cy="8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2162325" y="3984054"/>
            <a:ext cx="1428117" cy="6900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528231" y="4077072"/>
            <a:ext cx="1251681" cy="200538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35771" y="3018259"/>
            <a:ext cx="1428117" cy="72392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450580" y="4423623"/>
            <a:ext cx="1172865" cy="656141"/>
            <a:chOff x="3450580" y="4423623"/>
            <a:chExt cx="1172865" cy="656141"/>
          </a:xfrm>
          <a:solidFill>
            <a:srgbClr val="FFFFCC"/>
          </a:solidFill>
        </p:grpSpPr>
        <p:sp>
          <p:nvSpPr>
            <p:cNvPr id="8" name="Letter"/>
            <p:cNvSpPr>
              <a:spLocks noEditPoints="1" noChangeArrowheads="1"/>
            </p:cNvSpPr>
            <p:nvPr/>
          </p:nvSpPr>
          <p:spPr bwMode="auto">
            <a:xfrm>
              <a:off x="3450580" y="4423623"/>
              <a:ext cx="1172865" cy="656141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5304 w 21600"/>
                <a:gd name="T17" fmla="*/ 9216 h 21600"/>
                <a:gd name="T18" fmla="*/ 17504 w 21600"/>
                <a:gd name="T19" fmla="*/ 183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9881" y="4606941"/>
              <a:ext cx="1113563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000" b="1" i="1" u="sng" dirty="0" smtClean="0"/>
                <a:t>Заверено ЭП</a:t>
              </a:r>
              <a:endParaRPr lang="ru-RU" sz="1000" b="1" i="1" u="sng" dirty="0"/>
            </a:p>
          </p:txBody>
        </p:sp>
        <p:sp>
          <p:nvSpPr>
            <p:cNvPr id="20" name="Lock"/>
            <p:cNvSpPr>
              <a:spLocks noEditPoints="1" noChangeArrowheads="1"/>
            </p:cNvSpPr>
            <p:nvPr/>
          </p:nvSpPr>
          <p:spPr bwMode="auto">
            <a:xfrm>
              <a:off x="3911364" y="4849940"/>
              <a:ext cx="205804" cy="17683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16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3999" cy="5688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16632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сбора и обработки данных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результативности деятельности ГГС ЦАФ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13775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9576" y="6453336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54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1663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сбора и обработки данных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результативности деятельности ГГС ЦАФ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5139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500" y="0"/>
            <a:ext cx="8229600" cy="928688"/>
          </a:xfrm>
          <a:prstGeom prst="rect">
            <a:avLst/>
          </a:prstGeom>
        </p:spPr>
        <p:txBody>
          <a:bodyPr/>
          <a:lstStyle/>
          <a:p>
            <a:pPr marL="762000" indent="-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449E"/>
                </a:solidFill>
                <a:latin typeface="+mj-lt"/>
                <a:ea typeface="+mj-ea"/>
                <a:cs typeface="+mj-cs"/>
              </a:rPr>
            </a:br>
            <a:endParaRPr lang="ru-RU" sz="2700" b="1" dirty="0">
              <a:solidFill>
                <a:srgbClr val="00349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indent="-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u="sng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8" name="Прямоугольник 15"/>
          <p:cNvSpPr>
            <a:spLocks noChangeArrowheads="1"/>
          </p:cNvSpPr>
          <p:nvPr/>
        </p:nvSpPr>
        <p:spPr bwMode="auto">
          <a:xfrm>
            <a:off x="827584" y="110401"/>
            <a:ext cx="73888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сбора </a:t>
            </a:r>
            <a:r>
              <a:rPr lang="ru-RU" sz="2000" b="1" dirty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и обработки данных </a:t>
            </a:r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 по </a:t>
            </a:r>
            <a:r>
              <a:rPr lang="ru-RU" sz="2000" b="1" dirty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оценке результативности </a:t>
            </a:r>
            <a:r>
              <a:rPr lang="ru-RU" sz="20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C7C5F-384C-4E46-8F59-32E2A9FBC6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5045606"/>
              </p:ext>
            </p:extLst>
          </p:nvPr>
        </p:nvGraphicFramePr>
        <p:xfrm>
          <a:off x="755576" y="1268760"/>
          <a:ext cx="731686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3006403" y="2766640"/>
            <a:ext cx="2809860" cy="20305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3274318"/>
            <a:ext cx="2088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/>
              <a:t>ССД ФК </a:t>
            </a:r>
            <a:br>
              <a:rPr lang="ru-RU" sz="1600" b="1" dirty="0"/>
            </a:br>
            <a:r>
              <a:rPr lang="ru-RU" sz="1600" b="1" dirty="0"/>
              <a:t>по оценке результативности деятельности</a:t>
            </a:r>
          </a:p>
          <a:p>
            <a:pPr algn="ctr"/>
            <a:endParaRPr lang="ru-RU" dirty="0"/>
          </a:p>
        </p:txBody>
      </p:sp>
      <p:sp>
        <p:nvSpPr>
          <p:cNvPr id="6" name="computr2"/>
          <p:cNvSpPr>
            <a:spLocks noEditPoints="1" noChangeArrowheads="1"/>
          </p:cNvSpPr>
          <p:nvPr/>
        </p:nvSpPr>
        <p:spPr bwMode="auto">
          <a:xfrm>
            <a:off x="3362324" y="3212976"/>
            <a:ext cx="616843" cy="54483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030">
            <a:off x="6745076" y="4281155"/>
            <a:ext cx="1844254" cy="18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0" y="1196752"/>
            <a:ext cx="1282893" cy="13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59138" y="628239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06363" y="1628775"/>
            <a:ext cx="5689600" cy="4752975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476375" y="4076700"/>
            <a:ext cx="2951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900113" y="5013325"/>
            <a:ext cx="41039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96430" y="2620267"/>
            <a:ext cx="1511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6"/>
                </a:solidFill>
                <a:latin typeface="Times New Roman" pitchFamily="18" charset="0"/>
              </a:rPr>
              <a:t>Гражданское </a:t>
            </a:r>
            <a:r>
              <a:rPr lang="ru-RU" altLang="ru-RU" sz="1400" b="1" dirty="0" smtClean="0">
                <a:solidFill>
                  <a:schemeClr val="accent6"/>
                </a:solidFill>
                <a:latin typeface="Times New Roman" pitchFamily="18" charset="0"/>
              </a:rPr>
              <a:t>общество</a:t>
            </a:r>
          </a:p>
          <a:p>
            <a:pPr algn="ctr" eaLnBrk="1" hangingPunct="1"/>
            <a:endParaRPr lang="ru-RU" altLang="ru-RU" sz="1400" b="1" dirty="0">
              <a:solidFill>
                <a:schemeClr val="accent6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chemeClr val="accent6"/>
                </a:solidFill>
                <a:latin typeface="Times New Roman" pitchFamily="18" charset="0"/>
              </a:rPr>
              <a:t>и</a:t>
            </a:r>
          </a:p>
          <a:p>
            <a:pPr algn="ctr" eaLnBrk="1" hangingPunct="1"/>
            <a:endParaRPr lang="ru-RU" altLang="ru-RU" sz="1400" b="1" dirty="0">
              <a:solidFill>
                <a:schemeClr val="accent6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chemeClr val="accent6"/>
                </a:solidFill>
                <a:latin typeface="Times New Roman" pitchFamily="18" charset="0"/>
              </a:rPr>
              <a:t>клиенты</a:t>
            </a:r>
            <a:endParaRPr lang="ru-RU" altLang="ru-RU" sz="14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88480" y="4332556"/>
            <a:ext cx="172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400" b="1" dirty="0">
                <a:solidFill>
                  <a:schemeClr val="accent6"/>
                </a:solidFill>
                <a:latin typeface="Times New Roman" pitchFamily="18" charset="0"/>
              </a:rPr>
              <a:t>Минфин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6"/>
                </a:solidFill>
                <a:latin typeface="Times New Roman" pitchFamily="18" charset="0"/>
              </a:rPr>
              <a:t>России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07864" y="5301208"/>
            <a:ext cx="38884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solidFill>
                  <a:schemeClr val="accent6"/>
                </a:solidFill>
                <a:latin typeface="Times New Roman" pitchFamily="18" charset="0"/>
              </a:rPr>
              <a:t>Казначейство России </a:t>
            </a:r>
            <a:endParaRPr lang="ru-RU" altLang="ru-RU" sz="1400" b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400" b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(</a:t>
            </a:r>
            <a:r>
              <a:rPr lang="ru-RU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Внутренняя эффективность управления)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42445" y="1772816"/>
            <a:ext cx="4622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Внешняя оценка Казначейства России со стороны общества по критериям: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устойчивость финансовой системы РФ,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сохранность финансовых средств публично-правовых образований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92240" y="2968439"/>
            <a:ext cx="3686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Оценка Казначейства России со стороны клиентов: ГРБС, органов государственной власти субъектов Российской Федерации и органов местного самоуправления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06563" y="4005262"/>
            <a:ext cx="36861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Оценка эффективности деятельности Казначейства России как подведомственной структуры Минфина России в формате Государственных программ РФ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790746" y="5092690"/>
            <a:ext cx="3111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управления на основе анализа соотношения финансовых и трудовых ресурсов с выполняемыми функциями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258973" y="941487"/>
            <a:ext cx="676875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уровня оценки эффективности Казначейства России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8973" y="162012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Подходы к оценке эффективности деятельности Казначейства России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 txBox="1">
            <a:spLocks noChangeArrowheads="1"/>
          </p:cNvSpPr>
          <p:nvPr/>
        </p:nvSpPr>
        <p:spPr>
          <a:xfrm>
            <a:off x="-7937" y="2793076"/>
            <a:ext cx="9136063" cy="706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88" y="261851"/>
            <a:ext cx="8642350" cy="4613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</p:spTree>
    <p:extLst>
      <p:ext uri="{BB962C8B-B14F-4D97-AF65-F5344CB8AC3E}">
        <p14:creationId xmlns:p14="http://schemas.microsoft.com/office/powerpoint/2010/main" val="41545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214313" y="1285875"/>
            <a:ext cx="8686799" cy="4675188"/>
            <a:chOff x="166" y="981"/>
            <a:chExt cx="5472" cy="2945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2059" name="AutoShape 4"/>
            <p:cNvSpPr>
              <a:spLocks noChangeArrowheads="1"/>
            </p:cNvSpPr>
            <p:nvPr/>
          </p:nvSpPr>
          <p:spPr bwMode="auto">
            <a:xfrm flipV="1">
              <a:off x="2219" y="981"/>
              <a:ext cx="1366" cy="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95 w 21600"/>
                <a:gd name="T13" fmla="*/ 7190 h 21600"/>
                <a:gd name="T14" fmla="*/ 14405 w 21600"/>
                <a:gd name="T15" fmla="*/ 144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50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500" dirty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МИССИЯ,</a:t>
              </a:r>
              <a:b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 И ЗАДАЧИ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ФК</a:t>
              </a:r>
            </a:p>
          </p:txBody>
        </p:sp>
        <p:sp>
          <p:nvSpPr>
            <p:cNvPr id="2060" name="AutoShape 5"/>
            <p:cNvSpPr>
              <a:spLocks noChangeArrowheads="1"/>
            </p:cNvSpPr>
            <p:nvPr/>
          </p:nvSpPr>
          <p:spPr bwMode="auto">
            <a:xfrm flipV="1">
              <a:off x="1535" y="1718"/>
              <a:ext cx="2735" cy="7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2 w 21600"/>
                <a:gd name="T13" fmla="*/ 4513 h 21600"/>
                <a:gd name="T14" fmla="*/ 17098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 ДЕЯТЕЛЬНОСТИ</a:t>
              </a:r>
              <a:b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ОРГАНОВ КАЗНАЧЕЙСТВА РОССИИ</a:t>
              </a:r>
            </a:p>
          </p:txBody>
        </p:sp>
        <p:sp>
          <p:nvSpPr>
            <p:cNvPr id="2061" name="AutoShape 6"/>
            <p:cNvSpPr>
              <a:spLocks noChangeArrowheads="1"/>
            </p:cNvSpPr>
            <p:nvPr/>
          </p:nvSpPr>
          <p:spPr bwMode="auto">
            <a:xfrm flipV="1">
              <a:off x="850" y="2454"/>
              <a:ext cx="4104" cy="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0 w 21600"/>
                <a:gd name="T13" fmla="*/ 3610 h 21600"/>
                <a:gd name="T14" fmla="*/ 18000 w 21600"/>
                <a:gd name="T15" fmla="*/ 179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 ДЕЯТЕЛЬНОСТИ</a:t>
              </a:r>
              <a:b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СТРУКТУРНЫХ ПОДРАЗДЕЛЕНИЙ КАЗНАЧЕЙСТВА РОССИИ</a:t>
              </a:r>
            </a:p>
          </p:txBody>
        </p:sp>
        <p:sp>
          <p:nvSpPr>
            <p:cNvPr id="2062" name="AutoShape 7"/>
            <p:cNvSpPr>
              <a:spLocks noChangeArrowheads="1"/>
            </p:cNvSpPr>
            <p:nvPr/>
          </p:nvSpPr>
          <p:spPr bwMode="auto">
            <a:xfrm flipV="1">
              <a:off x="166" y="3190"/>
              <a:ext cx="5472" cy="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50 w 21600"/>
                <a:gd name="T13" fmla="*/ 3140 h 21600"/>
                <a:gd name="T14" fmla="*/ 18450 w 21600"/>
                <a:gd name="T15" fmla="*/ 184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ЦЕЛИ ДЕЯТЕЛЬНОСТИ СОТРУДНИКОВ КАЗНАЧЕЙСТВА РОССИИ</a:t>
              </a:r>
            </a:p>
          </p:txBody>
        </p:sp>
      </p:grpSp>
      <p:sp>
        <p:nvSpPr>
          <p:cNvPr id="2054" name="Line 8"/>
          <p:cNvSpPr>
            <a:spLocks noChangeShapeType="1"/>
          </p:cNvSpPr>
          <p:nvPr/>
        </p:nvSpPr>
        <p:spPr bwMode="auto">
          <a:xfrm flipV="1">
            <a:off x="539750" y="1482725"/>
            <a:ext cx="1588" cy="41084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8532813" y="1484313"/>
            <a:ext cx="1587" cy="40322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611188" y="2420938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Цели сотрудников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6804025" y="2205038"/>
            <a:ext cx="16557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FontTx/>
              <a:buNone/>
            </a:pPr>
            <a:r>
              <a:rPr lang="ru-RU" altLang="ru-RU" sz="1800"/>
              <a:t>Цели </a:t>
            </a:r>
            <a:br>
              <a:rPr lang="ru-RU" altLang="ru-RU" sz="1800"/>
            </a:br>
            <a:r>
              <a:rPr lang="ru-RU" altLang="ru-RU" sz="1800"/>
              <a:t>Казначейства России</a:t>
            </a:r>
          </a:p>
        </p:txBody>
      </p:sp>
      <p:sp>
        <p:nvSpPr>
          <p:cNvPr id="14" name="Номер слайда 9"/>
          <p:cNvSpPr txBox="1">
            <a:spLocks/>
          </p:cNvSpPr>
          <p:nvPr/>
        </p:nvSpPr>
        <p:spPr>
          <a:xfrm>
            <a:off x="6425921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1439302" y="310456"/>
            <a:ext cx="664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Казначейства России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4"/>
          <p:cNvSpPr>
            <a:spLocks noChangeShapeType="1"/>
          </p:cNvSpPr>
          <p:nvPr/>
        </p:nvSpPr>
        <p:spPr bwMode="auto">
          <a:xfrm flipV="1">
            <a:off x="539750" y="2200275"/>
            <a:ext cx="1588" cy="41084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8932877" y="2386289"/>
            <a:ext cx="1587" cy="40322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1419225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Планы сотрудников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308850" y="1268413"/>
            <a:ext cx="16557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FontTx/>
              <a:buNone/>
            </a:pPr>
            <a:r>
              <a:rPr lang="ru-RU" altLang="ru-RU" sz="1800"/>
              <a:t>Планы </a:t>
            </a:r>
            <a:br>
              <a:rPr lang="ru-RU" altLang="ru-RU" sz="1800"/>
            </a:br>
            <a:r>
              <a:rPr lang="ru-RU" altLang="ru-RU" sz="1800"/>
              <a:t>Казначейства России</a:t>
            </a:r>
          </a:p>
        </p:txBody>
      </p:sp>
      <p:grpSp>
        <p:nvGrpSpPr>
          <p:cNvPr id="3081" name="Group 8"/>
          <p:cNvGrpSpPr>
            <a:grpSpLocks/>
          </p:cNvGrpSpPr>
          <p:nvPr/>
        </p:nvGrpSpPr>
        <p:grpSpPr bwMode="auto">
          <a:xfrm>
            <a:off x="719138" y="1582738"/>
            <a:ext cx="6118225" cy="4714875"/>
            <a:chOff x="453" y="997"/>
            <a:chExt cx="3854" cy="2970"/>
          </a:xfrm>
        </p:grpSpPr>
        <p:sp>
          <p:nvSpPr>
            <p:cNvPr id="3091" name="Rectangle 9"/>
            <p:cNvSpPr>
              <a:spLocks noChangeArrowheads="1"/>
            </p:cNvSpPr>
            <p:nvPr/>
          </p:nvSpPr>
          <p:spPr bwMode="auto">
            <a:xfrm>
              <a:off x="1643" y="997"/>
              <a:ext cx="1474" cy="40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/>
                <a:t>Государственные программы </a:t>
              </a:r>
              <a:br>
                <a:rPr lang="ru-RU" altLang="ru-RU" sz="1200" dirty="0"/>
              </a:br>
              <a:r>
                <a:rPr lang="ru-RU" altLang="ru-RU" sz="1200" dirty="0"/>
                <a:t>Российской Федерации</a:t>
              </a:r>
              <a:endParaRPr lang="en-US" altLang="ru-RU" sz="12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200" dirty="0"/>
                <a:t>(</a:t>
              </a:r>
              <a:r>
                <a:rPr lang="ru-RU" altLang="ru-RU" sz="1200" dirty="0"/>
                <a:t>горизонт планирования – 8 лет</a:t>
              </a:r>
              <a:r>
                <a:rPr lang="en-US" altLang="ru-RU" sz="1200" dirty="0"/>
                <a:t>)</a:t>
              </a:r>
              <a:endParaRPr lang="ru-RU" altLang="ru-RU" sz="1200" dirty="0"/>
            </a:p>
          </p:txBody>
        </p:sp>
        <p:sp>
          <p:nvSpPr>
            <p:cNvPr id="3092" name="Rectangle 10"/>
            <p:cNvSpPr>
              <a:spLocks noChangeArrowheads="1"/>
            </p:cNvSpPr>
            <p:nvPr/>
          </p:nvSpPr>
          <p:spPr bwMode="auto">
            <a:xfrm>
              <a:off x="1473" y="1405"/>
              <a:ext cx="1814" cy="39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/>
                <a:t>Планы реализации государственных</a:t>
              </a:r>
              <a:br>
                <a:rPr lang="ru-RU" altLang="ru-RU" sz="1200" dirty="0"/>
              </a:br>
              <a:r>
                <a:rPr lang="ru-RU" altLang="ru-RU" sz="1200" dirty="0"/>
                <a:t>программ Российской Федерации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/>
                <a:t>(горизонт планирования – 3 года)</a:t>
              </a:r>
            </a:p>
          </p:txBody>
        </p:sp>
        <p:sp>
          <p:nvSpPr>
            <p:cNvPr id="3093" name="Rectangle 11"/>
            <p:cNvSpPr>
              <a:spLocks noChangeArrowheads="1"/>
            </p:cNvSpPr>
            <p:nvPr/>
          </p:nvSpPr>
          <p:spPr bwMode="auto">
            <a:xfrm>
              <a:off x="1303" y="1797"/>
              <a:ext cx="2154" cy="40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/>
                <a:t>План деятельности </a:t>
              </a:r>
              <a:br>
                <a:rPr lang="ru-RU" altLang="ru-RU" sz="1200" dirty="0"/>
              </a:br>
              <a:r>
                <a:rPr lang="ru-RU" altLang="ru-RU" sz="1200" dirty="0"/>
                <a:t>Федерального казначейства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/>
                <a:t>(горизонт планирования – 1 год)</a:t>
              </a:r>
            </a:p>
          </p:txBody>
        </p:sp>
        <p:sp>
          <p:nvSpPr>
            <p:cNvPr id="3094" name="Rectangle 12"/>
            <p:cNvSpPr>
              <a:spLocks noChangeArrowheads="1"/>
            </p:cNvSpPr>
            <p:nvPr/>
          </p:nvSpPr>
          <p:spPr bwMode="auto">
            <a:xfrm>
              <a:off x="1133" y="2198"/>
              <a:ext cx="2494" cy="37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Стратегическая карта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Казначейства России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(горизонт планирования – 5 лет)</a:t>
              </a:r>
            </a:p>
          </p:txBody>
        </p:sp>
        <p:sp>
          <p:nvSpPr>
            <p:cNvPr id="3095" name="Rectangle 13"/>
            <p:cNvSpPr>
              <a:spLocks noChangeArrowheads="1"/>
            </p:cNvSpPr>
            <p:nvPr/>
          </p:nvSpPr>
          <p:spPr bwMode="auto">
            <a:xfrm>
              <a:off x="963" y="2568"/>
              <a:ext cx="2834" cy="37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/>
                <a:t>Основные мероприятия Стратегической карты </a:t>
              </a:r>
              <a:br>
                <a:rPr lang="ru-RU" altLang="ru-RU" sz="1200" dirty="0"/>
              </a:br>
              <a:r>
                <a:rPr lang="ru-RU" altLang="ru-RU" sz="1200" dirty="0"/>
                <a:t>Казначейства России и планы их выполнения</a:t>
              </a:r>
              <a:br>
                <a:rPr lang="ru-RU" altLang="ru-RU" sz="1200" dirty="0"/>
              </a:br>
              <a:r>
                <a:rPr lang="ru-RU" altLang="ru-RU" sz="1200" dirty="0"/>
                <a:t>(горизонт планирования – 1 год)</a:t>
              </a:r>
            </a:p>
          </p:txBody>
        </p:sp>
        <p:sp>
          <p:nvSpPr>
            <p:cNvPr id="3096" name="Rectangle 14"/>
            <p:cNvSpPr>
              <a:spLocks noChangeArrowheads="1"/>
            </p:cNvSpPr>
            <p:nvPr/>
          </p:nvSpPr>
          <p:spPr bwMode="auto">
            <a:xfrm>
              <a:off x="793" y="2947"/>
              <a:ext cx="3174" cy="3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Планы деятельности управлений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ru-RU" altLang="ru-RU" sz="1200"/>
                <a:t>(горизонт планирования – 1 год)</a:t>
              </a:r>
            </a:p>
          </p:txBody>
        </p:sp>
        <p:sp>
          <p:nvSpPr>
            <p:cNvPr id="3097" name="Rectangle 15"/>
            <p:cNvSpPr>
              <a:spLocks noChangeArrowheads="1"/>
            </p:cNvSpPr>
            <p:nvPr/>
          </p:nvSpPr>
          <p:spPr bwMode="auto">
            <a:xfrm>
              <a:off x="623" y="3287"/>
              <a:ext cx="3514" cy="3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Планы деятельности отделов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ru-RU" altLang="ru-RU" sz="1200"/>
                <a:t>(горизонт планирования – 1 год)</a:t>
              </a:r>
            </a:p>
          </p:txBody>
        </p:sp>
        <p:sp>
          <p:nvSpPr>
            <p:cNvPr id="3098" name="Rectangle 16"/>
            <p:cNvSpPr>
              <a:spLocks noChangeArrowheads="1"/>
            </p:cNvSpPr>
            <p:nvPr/>
          </p:nvSpPr>
          <p:spPr bwMode="auto">
            <a:xfrm>
              <a:off x="453" y="3627"/>
              <a:ext cx="3854" cy="3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Планы деятельности сотрудников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ru-RU" altLang="ru-RU" sz="1200"/>
                <a:t>(горизонт планирования – 1 год)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963087" y="167895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Председатель Правительства</a:t>
            </a:r>
          </a:p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6375" y="2230438"/>
            <a:ext cx="228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Председатель Правительства</a:t>
            </a:r>
          </a:p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Российской Федерации, </a:t>
            </a:r>
            <a:br>
              <a:rPr lang="ru-RU" altLang="ru-RU" sz="900" b="1" dirty="0">
                <a:solidFill>
                  <a:prstClr val="black"/>
                </a:solidFill>
              </a:rPr>
            </a:br>
            <a:r>
              <a:rPr lang="ru-RU" altLang="ru-RU" sz="900" b="1" dirty="0">
                <a:solidFill>
                  <a:prstClr val="black"/>
                </a:solidFill>
              </a:rPr>
              <a:t>министры Российской Федерации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4350" y="2976035"/>
            <a:ext cx="2843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900" b="1" dirty="0">
                <a:solidFill>
                  <a:prstClr val="black"/>
                </a:solidFill>
              </a:rPr>
              <a:t>Министр финансов Российской Федерации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4428" y="3574409"/>
            <a:ext cx="27980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Руководитель Федерального казначейства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37030" y="4076701"/>
            <a:ext cx="25674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Руководитель Федерального </a:t>
            </a:r>
            <a:br>
              <a:rPr lang="ru-RU" altLang="ru-RU" sz="900" b="1" dirty="0">
                <a:solidFill>
                  <a:prstClr val="black"/>
                </a:solidFill>
              </a:rPr>
            </a:br>
            <a:r>
              <a:rPr lang="ru-RU" altLang="ru-RU" sz="900" b="1" dirty="0">
                <a:solidFill>
                  <a:prstClr val="black"/>
                </a:solidFill>
              </a:rPr>
              <a:t>казначейства, заместители руководителя</a:t>
            </a:r>
          </a:p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Федерального казначейства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0060" y="4685139"/>
            <a:ext cx="28436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Руководитель Федерального казначейства, </a:t>
            </a:r>
            <a:br>
              <a:rPr lang="ru-RU" altLang="ru-RU" sz="900" b="1" dirty="0">
                <a:solidFill>
                  <a:prstClr val="black"/>
                </a:solidFill>
              </a:rPr>
            </a:br>
            <a:r>
              <a:rPr lang="ru-RU" altLang="ru-RU" sz="900" b="1" dirty="0">
                <a:solidFill>
                  <a:prstClr val="black"/>
                </a:solidFill>
              </a:rPr>
              <a:t>заместители руководителя Федерального </a:t>
            </a:r>
            <a:br>
              <a:rPr lang="ru-RU" altLang="ru-RU" sz="900" b="1" dirty="0">
                <a:solidFill>
                  <a:prstClr val="black"/>
                </a:solidFill>
              </a:rPr>
            </a:br>
            <a:r>
              <a:rPr lang="ru-RU" altLang="ru-RU" sz="900" b="1" dirty="0">
                <a:solidFill>
                  <a:prstClr val="black"/>
                </a:solidFill>
              </a:rPr>
              <a:t>казначейства, руководители УФК и МОУ ФК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67488" y="5234072"/>
            <a:ext cx="23653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Начальники управлений ЦА ФК,</a:t>
            </a:r>
          </a:p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заместители руководителей УФК и МОУ ФК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9002" y="584307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altLang="ru-RU" sz="900" b="1" dirty="0">
                <a:solidFill>
                  <a:prstClr val="black"/>
                </a:solidFill>
              </a:rPr>
              <a:t>Начальники отделов ЦА ФК, УФК </a:t>
            </a:r>
            <a:endParaRPr lang="ru-RU" altLang="ru-RU" sz="900" b="1" dirty="0" smtClean="0">
              <a:solidFill>
                <a:prstClr val="black"/>
              </a:solidFill>
            </a:endParaRPr>
          </a:p>
          <a:p>
            <a:pPr lvl="0">
              <a:buClr>
                <a:srgbClr val="000000"/>
              </a:buClr>
            </a:pPr>
            <a:r>
              <a:rPr lang="ru-RU" altLang="ru-RU" sz="900" b="1" dirty="0" smtClean="0">
                <a:solidFill>
                  <a:prstClr val="black"/>
                </a:solidFill>
              </a:rPr>
              <a:t>и </a:t>
            </a:r>
            <a:r>
              <a:rPr lang="ru-RU" altLang="ru-RU" sz="900" b="1" dirty="0">
                <a:solidFill>
                  <a:prstClr val="black"/>
                </a:solidFill>
              </a:rPr>
              <a:t>МОУ ФК</a:t>
            </a:r>
          </a:p>
        </p:txBody>
      </p:sp>
      <p:sp>
        <p:nvSpPr>
          <p:cNvPr id="3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62510" y="6212404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6" name="Прямоугольник 15"/>
          <p:cNvSpPr>
            <a:spLocks noChangeArrowheads="1"/>
          </p:cNvSpPr>
          <p:nvPr/>
        </p:nvSpPr>
        <p:spPr bwMode="auto">
          <a:xfrm>
            <a:off x="1428750" y="310456"/>
            <a:ext cx="664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планирования в Казначействе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13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500" y="0"/>
            <a:ext cx="8229600" cy="928688"/>
          </a:xfrm>
          <a:prstGeom prst="rect">
            <a:avLst/>
          </a:prstGeom>
        </p:spPr>
        <p:txBody>
          <a:bodyPr/>
          <a:lstStyle/>
          <a:p>
            <a:pPr marL="762000" indent="-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rgbClr val="00449E"/>
                </a:solidFill>
                <a:latin typeface="+mj-lt"/>
                <a:ea typeface="+mj-ea"/>
                <a:cs typeface="+mj-cs"/>
              </a:rPr>
            </a:br>
            <a:endParaRPr lang="ru-RU" sz="2700" b="1" dirty="0">
              <a:solidFill>
                <a:srgbClr val="00349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0" indent="-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u="sng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99753" y="1363389"/>
            <a:ext cx="3286125" cy="4824214"/>
            <a:chOff x="166" y="981"/>
            <a:chExt cx="5472" cy="294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 flipV="1">
              <a:off x="2219" y="981"/>
              <a:ext cx="1366" cy="736"/>
            </a:xfrm>
            <a:custGeom>
              <a:avLst/>
              <a:gdLst>
                <a:gd name="T0" fmla="*/ 1024 w 21600"/>
                <a:gd name="T1" fmla="*/ 368 h 21600"/>
                <a:gd name="T2" fmla="*/ 683 w 21600"/>
                <a:gd name="T3" fmla="*/ 736 h 21600"/>
                <a:gd name="T4" fmla="*/ 342 w 21600"/>
                <a:gd name="T5" fmla="*/ 368 h 21600"/>
                <a:gd name="T6" fmla="*/ 68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95 w 21600"/>
                <a:gd name="T13" fmla="*/ 7190 h 21600"/>
                <a:gd name="T14" fmla="*/ 14405 w 21600"/>
                <a:gd name="T15" fmla="*/ 144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50000"/>
              </a:schemeClr>
            </a:solidFill>
            <a:ln w="469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ru-RU" sz="1500" dirty="0">
                <a:solidFill>
                  <a:srgbClr val="000000"/>
                </a:solidFill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ru-RU" sz="1300" dirty="0">
                <a:solidFill>
                  <a:srgbClr val="000000"/>
                </a:solidFill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</a:rPr>
                <a:t>ОЦЕНКА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</a:rPr>
                <a:t>ДЕЯТЕЛЬНОСТИ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</a:rPr>
                <a:t>ФК</a:t>
              </a: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flipV="1">
              <a:off x="1535" y="1718"/>
              <a:ext cx="2735" cy="737"/>
            </a:xfrm>
            <a:custGeom>
              <a:avLst/>
              <a:gdLst>
                <a:gd name="T0" fmla="*/ 2393 w 21600"/>
                <a:gd name="T1" fmla="*/ 369 h 21600"/>
                <a:gd name="T2" fmla="*/ 1368 w 21600"/>
                <a:gd name="T3" fmla="*/ 737 h 21600"/>
                <a:gd name="T4" fmla="*/ 342 w 21600"/>
                <a:gd name="T5" fmla="*/ 369 h 21600"/>
                <a:gd name="T6" fmla="*/ 136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2 w 21600"/>
                <a:gd name="T13" fmla="*/ 4513 h 21600"/>
                <a:gd name="T14" fmla="*/ 17098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70000"/>
              </a:schemeClr>
            </a:solidFill>
            <a:ln w="469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ОЦЕНКА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ДЕЯТЕЛЬНОСТИ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ОРГАНА ФК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flipV="1">
              <a:off x="850" y="2454"/>
              <a:ext cx="4104" cy="736"/>
            </a:xfrm>
            <a:custGeom>
              <a:avLst/>
              <a:gdLst>
                <a:gd name="T0" fmla="*/ 3762 w 21600"/>
                <a:gd name="T1" fmla="*/ 368 h 21600"/>
                <a:gd name="T2" fmla="*/ 2052 w 21600"/>
                <a:gd name="T3" fmla="*/ 736 h 21600"/>
                <a:gd name="T4" fmla="*/ 342 w 21600"/>
                <a:gd name="T5" fmla="*/ 368 h 21600"/>
                <a:gd name="T6" fmla="*/ 205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00 w 21600"/>
                <a:gd name="T13" fmla="*/ 3610 h 21600"/>
                <a:gd name="T14" fmla="*/ 18000 w 21600"/>
                <a:gd name="T15" fmla="*/ 179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80000"/>
              </a:schemeClr>
            </a:solidFill>
            <a:ln w="469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ОЦЕНКА</a:t>
              </a:r>
              <a:b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ДЕЯТЕЛЬНОСТИ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 СТРУКТУРНОГО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ПОДРАЗДЕЛЕНИЯ ФК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 flipV="1">
              <a:off x="166" y="3190"/>
              <a:ext cx="5472" cy="736"/>
            </a:xfrm>
            <a:custGeom>
              <a:avLst/>
              <a:gdLst>
                <a:gd name="T0" fmla="*/ 5130 w 21600"/>
                <a:gd name="T1" fmla="*/ 368 h 21600"/>
                <a:gd name="T2" fmla="*/ 2736 w 21600"/>
                <a:gd name="T3" fmla="*/ 736 h 21600"/>
                <a:gd name="T4" fmla="*/ 342 w 21600"/>
                <a:gd name="T5" fmla="*/ 368 h 21600"/>
                <a:gd name="T6" fmla="*/ 273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50 w 21600"/>
                <a:gd name="T13" fmla="*/ 3140 h 21600"/>
                <a:gd name="T14" fmla="*/ 18450 w 21600"/>
                <a:gd name="T15" fmla="*/ 184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469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ОЦЕНКА ДЕЯТЕЛЬНОСТИ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300" b="1" dirty="0">
                  <a:solidFill>
                    <a:srgbClr val="000000"/>
                  </a:solidFill>
                  <a:latin typeface="Arial" pitchFamily="34" charset="0"/>
                </a:rPr>
                <a:t>СОТРУДНИКА ФК</a:t>
              </a:r>
            </a:p>
          </p:txBody>
        </p:sp>
      </p:grp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2810042" y="1692290"/>
            <a:ext cx="56864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Внешняя оценка деятельности Казначейства России 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со стороны власти, клиентов и общества</a:t>
            </a: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2884974" y="2452440"/>
            <a:ext cx="6367546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Внешняя </a:t>
            </a:r>
            <a:r>
              <a:rPr lang="ru-RU" sz="1600" dirty="0">
                <a:solidFill>
                  <a:srgbClr val="000000"/>
                </a:solidFill>
              </a:rPr>
              <a:t>оценка деятельности ТОФК</a:t>
            </a:r>
          </a:p>
          <a:p>
            <a:pPr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Оценка </a:t>
            </a:r>
            <a:r>
              <a:rPr lang="ru-RU" sz="1600" dirty="0">
                <a:solidFill>
                  <a:srgbClr val="000000"/>
                </a:solidFill>
              </a:rPr>
              <a:t>результативности деятельности </a:t>
            </a:r>
            <a:r>
              <a:rPr lang="ru-RU" sz="1600" dirty="0" smtClean="0">
                <a:solidFill>
                  <a:srgbClr val="000000"/>
                </a:solidFill>
              </a:rPr>
              <a:t>ТОФК                        (самооценка и оценка по уровню подчиненности)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Оценка </a:t>
            </a:r>
            <a:r>
              <a:rPr lang="ru-RU" sz="1600" dirty="0">
                <a:solidFill>
                  <a:srgbClr val="000000"/>
                </a:solidFill>
              </a:rPr>
              <a:t>результативности деятельности руководителей ТОФК (самооценка и оценка по уровню подчиненности)</a:t>
            </a:r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3439847" y="3902560"/>
            <a:ext cx="5603768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Оценка результативности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деятельности </a:t>
            </a:r>
            <a:r>
              <a:rPr lang="ru-RU" sz="1600" dirty="0">
                <a:solidFill>
                  <a:srgbClr val="000000"/>
                </a:solidFill>
              </a:rPr>
              <a:t>отделов </a:t>
            </a:r>
            <a:r>
              <a:rPr lang="ru-RU" sz="1600" dirty="0" smtClean="0">
                <a:solidFill>
                  <a:srgbClr val="000000"/>
                </a:solidFill>
              </a:rPr>
              <a:t>управлений ЦАФК                                        и </a:t>
            </a:r>
            <a:r>
              <a:rPr lang="ru-RU" sz="1600" dirty="0">
                <a:solidFill>
                  <a:srgbClr val="000000"/>
                </a:solidFill>
              </a:rPr>
              <a:t>отделов ТОФК </a:t>
            </a:r>
            <a:r>
              <a:rPr lang="ru-RU" sz="1600" dirty="0" smtClean="0">
                <a:solidFill>
                  <a:srgbClr val="000000"/>
                </a:solidFill>
              </a:rPr>
              <a:t>                                                             (</a:t>
            </a:r>
            <a:r>
              <a:rPr lang="ru-RU" sz="1600" dirty="0">
                <a:solidFill>
                  <a:srgbClr val="000000"/>
                </a:solidFill>
              </a:rPr>
              <a:t>самооценка и оценка по уровню подчиненности)</a:t>
            </a:r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3923928" y="5168192"/>
            <a:ext cx="5119687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Оценка результативности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деятельности сотрудников ЦАФК </a:t>
            </a:r>
            <a:r>
              <a:rPr lang="ru-RU" sz="1600" dirty="0">
                <a:solidFill>
                  <a:srgbClr val="000000"/>
                </a:solidFill>
              </a:rPr>
              <a:t>и ТОФК (самооценка и оценка по уровню подчиненности)</a:t>
            </a:r>
          </a:p>
        </p:txBody>
      </p:sp>
      <p:sp>
        <p:nvSpPr>
          <p:cNvPr id="17415" name="Line 18"/>
          <p:cNvSpPr>
            <a:spLocks noChangeShapeType="1"/>
          </p:cNvSpPr>
          <p:nvPr/>
        </p:nvSpPr>
        <p:spPr bwMode="auto">
          <a:xfrm>
            <a:off x="2214088" y="198280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9"/>
          <p:cNvSpPr>
            <a:spLocks noChangeShapeType="1"/>
          </p:cNvSpPr>
          <p:nvPr/>
        </p:nvSpPr>
        <p:spPr bwMode="auto">
          <a:xfrm>
            <a:off x="2502219" y="2996952"/>
            <a:ext cx="491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9"/>
          <p:cNvSpPr>
            <a:spLocks noChangeShapeType="1"/>
          </p:cNvSpPr>
          <p:nvPr/>
        </p:nvSpPr>
        <p:spPr bwMode="auto">
          <a:xfrm>
            <a:off x="2909616" y="422108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9"/>
          <p:cNvSpPr>
            <a:spLocks noChangeShapeType="1"/>
          </p:cNvSpPr>
          <p:nvPr/>
        </p:nvSpPr>
        <p:spPr bwMode="auto">
          <a:xfrm>
            <a:off x="3347864" y="5373216"/>
            <a:ext cx="48299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Прямоугольник 15"/>
          <p:cNvSpPr>
            <a:spLocks noChangeArrowheads="1"/>
          </p:cNvSpPr>
          <p:nvPr/>
        </p:nvSpPr>
        <p:spPr bwMode="auto">
          <a:xfrm>
            <a:off x="1428750" y="110401"/>
            <a:ext cx="664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 результативности деятельности Казначейства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88224" y="6204765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031650"/>
            <a:ext cx="2016224" cy="1571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 органов Федерального казначейства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015440"/>
            <a:ext cx="2088232" cy="1587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респондентов на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совещаниях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4318" y="2023545"/>
            <a:ext cx="2123906" cy="1571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запросов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полпредам Президента РФ в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округе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лавам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исполнительной власти и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(ГВФ)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031652"/>
            <a:ext cx="2236410" cy="1571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оценки взаимодействия органов Федерального казначейства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331640" y="1674296"/>
            <a:ext cx="1061518" cy="3411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03848" y="1705401"/>
            <a:ext cx="428626" cy="3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44208" y="1674296"/>
            <a:ext cx="1056730" cy="34114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26271" y="3595181"/>
            <a:ext cx="1" cy="32166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29558" y="322766"/>
            <a:ext cx="7028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Внешняя оценка деятельности Казначейства России</a:t>
            </a:r>
            <a:endParaRPr lang="ru-RU" alt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39758" y="6237312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20892" y="1705401"/>
            <a:ext cx="426052" cy="3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547663" y="870565"/>
            <a:ext cx="6048673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внешней оценки деятельности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Федерального казначейства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07504" y="3924949"/>
            <a:ext cx="8861146" cy="262086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оценки используются для совершенствования деятельности Казначейства России, в том числе путем устранения замечаний и учета предложений, выявленных в ходе внешней оценки его деятельности;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Результаты внешней оценки рассматривается на заседаниях Контрольного Совета Федерального казначейства для выработки предложений по принятию соответствующих управленческих решений руководством Казначейства России;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Результаты внешней оценки размещаются на сайте Казначейства России.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315595" y="3627856"/>
            <a:ext cx="1" cy="32166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50445" y="3631254"/>
            <a:ext cx="1" cy="32166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133293" y="3609002"/>
            <a:ext cx="1" cy="32166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10" y="986086"/>
            <a:ext cx="9144000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онлайн – анкетирования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Интернет-сайтах ТОФК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5"/>
          <p:cNvSpPr>
            <a:spLocks noChangeArrowheads="1"/>
          </p:cNvSpPr>
          <p:nvPr/>
        </p:nvSpPr>
        <p:spPr bwMode="auto">
          <a:xfrm>
            <a:off x="1043608" y="0"/>
            <a:ext cx="70288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Внешняя оценка </a:t>
            </a:r>
            <a:r>
              <a:rPr lang="ru-RU" sz="27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деятельности Федерального </a:t>
            </a:r>
            <a:r>
              <a:rPr lang="ru-RU" sz="2700" b="1" dirty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казначейства </a:t>
            </a:r>
            <a:r>
              <a:rPr lang="ru-RU" sz="2700" b="1" dirty="0" smtClean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rPr>
              <a:t>за 2015 год</a:t>
            </a:r>
            <a:endParaRPr lang="ru-RU" sz="27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2191\AppData\Local\Microsoft\Windows\Temporary Internet Files\Content.Outlook\T3MS8HCE\Карта РФ за 2015 год в цвете_для буклета_3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052736"/>
            <a:ext cx="842962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8450302"/>
              </p:ext>
            </p:extLst>
          </p:nvPr>
        </p:nvGraphicFramePr>
        <p:xfrm>
          <a:off x="2915816" y="4751091"/>
          <a:ext cx="4176464" cy="167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16903" y="1245578"/>
            <a:ext cx="8715375" cy="6304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ТОФК рассчитывает значение каждого Показателя результативности как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между максимально возможным значением Показателя (10 баллов) и значением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6903" y="1876075"/>
            <a:ext cx="8715375" cy="76083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санкции вычисляется по формуле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результатов контрольных мероприятий, проведенных Отделом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контроля и аудита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иными проверяющими органами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(отлично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нуля,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имеющихся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3560" y="4653136"/>
            <a:ext cx="8715344" cy="72008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руководителя Федерального казначейства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докладной записки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итоговыми оценками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за отчетный год (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216903" y="2866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оценки результативности деятельности ТОФК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54810" y="6198346"/>
            <a:ext cx="2133600" cy="365125"/>
          </a:xfrm>
        </p:spPr>
        <p:txBody>
          <a:bodyPr/>
          <a:lstStyle/>
          <a:p>
            <a:pPr>
              <a:defRPr/>
            </a:pPr>
            <a:fld id="{119CAB88-99DC-443C-8100-5276B671E5E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3560" y="2852936"/>
            <a:ext cx="8715375" cy="64452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рассчитывается общий Индекс результативности деятельности ТОФК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043" y="3694983"/>
            <a:ext cx="8715375" cy="72008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Контрольно-аудиторское подразделение ЦАФК осуществляет проверку представленных значений Показателей (расчетов)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1511" y="3174366"/>
            <a:ext cx="3960440" cy="299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общ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= (Р1 + Р2 + … + Рi + ... +Рn) / n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79734" y="5589240"/>
            <a:ext cx="7738270" cy="663952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используются при принятии управленческих решений,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рейтингов ТОФК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32773</TotalTime>
  <Words>2209</Words>
  <Application>Microsoft Office PowerPoint</Application>
  <PresentationFormat>Экран (4:3)</PresentationFormat>
  <Paragraphs>522</Paragraphs>
  <Slides>25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таблицы показателей результативности деятельности сотрудника ЦАФК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Мухин Сергей Александрович</cp:lastModifiedBy>
  <cp:revision>1162</cp:revision>
  <cp:lastPrinted>2015-11-06T11:57:39Z</cp:lastPrinted>
  <dcterms:created xsi:type="dcterms:W3CDTF">2012-02-14T07:53:23Z</dcterms:created>
  <dcterms:modified xsi:type="dcterms:W3CDTF">2016-03-03T10:58:13Z</dcterms:modified>
</cp:coreProperties>
</file>