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7" r:id="rId12"/>
    <p:sldId id="271" r:id="rId13"/>
    <p:sldId id="259" r:id="rId14"/>
    <p:sldId id="268" r:id="rId15"/>
    <p:sldId id="265" r:id="rId16"/>
    <p:sldId id="270" r:id="rId17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cap="all" spc="120" normalizeH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ИНформация</a:t>
            </a:r>
            <a:r>
              <a:rPr lang="ru-RU" sz="1800" i="1" baseline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об </a:t>
            </a:r>
            <a:r>
              <a:rPr lang="ru-RU" sz="1800" i="1" baseline="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исполнении поручений</a:t>
            </a:r>
          </a:p>
          <a:p>
            <a:pPr>
              <a:defRPr i="1" cap="all" spc="120" normalizeH="0">
                <a:solidFill>
                  <a:srgbClr val="FF0000"/>
                </a:solidFill>
              </a:defRPr>
            </a:pPr>
            <a:r>
              <a:rPr lang="ru-RU" sz="1800" i="1" baseline="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главы городского округа за неделю</a:t>
            </a:r>
            <a:endParaRPr lang="ru-RU" sz="1800" i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32729292102649"/>
          <c:y val="1.5404728566625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cap="all" spc="120" normalizeH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851978722160518"/>
          <c:y val="0.10888271356661426"/>
          <c:w val="0.80258631210230269"/>
          <c:h val="0.855294524253170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исполнено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Иванов И.И.</c:v>
                </c:pt>
                <c:pt idx="1">
                  <c:v>Петров П.П.</c:v>
                </c:pt>
                <c:pt idx="2">
                  <c:v>Сидоров А.А.</c:v>
                </c:pt>
                <c:pt idx="3">
                  <c:v>Данилов С.А.</c:v>
                </c:pt>
                <c:pt idx="4">
                  <c:v>Черкашин А.А.</c:v>
                </c:pt>
                <c:pt idx="5">
                  <c:v>Субботин М.В.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3">
                  <c:v>1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исполнено (продление)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Иванов И.И.</c:v>
                </c:pt>
                <c:pt idx="1">
                  <c:v>Петров П.П.</c:v>
                </c:pt>
                <c:pt idx="2">
                  <c:v>Сидоров А.А.</c:v>
                </c:pt>
                <c:pt idx="3">
                  <c:v>Данилов С.А.</c:v>
                </c:pt>
                <c:pt idx="4">
                  <c:v>Черкашин А.А.</c:v>
                </c:pt>
                <c:pt idx="5">
                  <c:v>Субботин М.В.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2">
                  <c:v>2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1706392"/>
        <c:axId val="81706784"/>
      </c:barChart>
      <c:catAx>
        <c:axId val="81706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1706784"/>
        <c:crosses val="autoZero"/>
        <c:auto val="1"/>
        <c:lblAlgn val="ctr"/>
        <c:lblOffset val="100"/>
        <c:noMultiLvlLbl val="0"/>
      </c:catAx>
      <c:valAx>
        <c:axId val="81706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706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rgbClr val="90C226">
            <a:lumMod val="5000"/>
            <a:lumOff val="95000"/>
          </a:srgbClr>
        </a:gs>
        <a:gs pos="74000">
          <a:srgbClr val="90C226">
            <a:lumMod val="45000"/>
            <a:lumOff val="55000"/>
          </a:srgbClr>
        </a:gs>
        <a:gs pos="83000">
          <a:srgbClr val="90C226">
            <a:lumMod val="45000"/>
            <a:lumOff val="55000"/>
          </a:srgbClr>
        </a:gs>
        <a:gs pos="100000">
          <a:srgbClr val="90C226">
            <a:lumMod val="30000"/>
            <a:lumOff val="70000"/>
          </a:srgb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Всего</a:t>
            </a:r>
            <a:r>
              <a:rPr lang="ru-RU" sz="2000" b="1" baseline="0" dirty="0"/>
              <a:t> 103 </a:t>
            </a:r>
            <a:r>
              <a:rPr lang="ru-RU" sz="2000" b="1" baseline="0" dirty="0" smtClean="0"/>
              <a:t>поручения</a:t>
            </a:r>
            <a:endParaRPr lang="ru-RU" sz="2000" b="1" dirty="0"/>
          </a:p>
        </c:rich>
      </c:tx>
      <c:layout>
        <c:manualLayout>
          <c:xMode val="edge"/>
          <c:yMode val="edge"/>
          <c:x val="0.27082060361708371"/>
          <c:y val="3.8679747527846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Лист1!$D$7:$D$9</c:f>
              <c:strCache>
                <c:ptCount val="3"/>
                <c:pt idx="0">
                  <c:v>исполнено</c:v>
                </c:pt>
                <c:pt idx="1">
                  <c:v>не исполнено</c:v>
                </c:pt>
                <c:pt idx="2">
                  <c:v>не исполнено (продление)</c:v>
                </c:pt>
              </c:strCache>
            </c:strRef>
          </c:cat>
          <c:val>
            <c:numRef>
              <c:f>Лист1!$E$7:$E$9</c:f>
              <c:numCache>
                <c:formatCode>General</c:formatCode>
                <c:ptCount val="3"/>
                <c:pt idx="0">
                  <c:v>64</c:v>
                </c:pt>
                <c:pt idx="1">
                  <c:v>34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3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129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58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6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3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2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9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0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9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58515" y="2319688"/>
            <a:ext cx="7766936" cy="3972055"/>
          </a:xfrm>
        </p:spPr>
        <p:txBody>
          <a:bodyPr/>
          <a:lstStyle/>
          <a:p>
            <a:pPr algn="ctr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chemeClr val="accent5"/>
                </a:solidFill>
              </a:rPr>
              <a:t>Оценка </a:t>
            </a:r>
            <a:r>
              <a:rPr lang="ru-RU" sz="3600" b="1" i="1" dirty="0">
                <a:solidFill>
                  <a:schemeClr val="accent5"/>
                </a:solidFill>
              </a:rPr>
              <a:t>эффективности деятельности </a:t>
            </a:r>
            <a:r>
              <a:rPr lang="ru-RU" sz="3600" b="1" i="1" dirty="0" smtClean="0">
                <a:solidFill>
                  <a:schemeClr val="accent5"/>
                </a:solidFill>
              </a:rPr>
              <a:t>руководящего состава </a:t>
            </a:r>
            <a:r>
              <a:rPr lang="ru-RU" sz="3600" b="1" i="1" dirty="0">
                <a:solidFill>
                  <a:schemeClr val="accent5"/>
                </a:solidFill>
              </a:rPr>
              <a:t>Администрации городского округа Химки Московской </a:t>
            </a:r>
            <a:r>
              <a:rPr lang="ru-RU" sz="3600" b="1" i="1" dirty="0" smtClean="0">
                <a:solidFill>
                  <a:schemeClr val="accent5"/>
                </a:solidFill>
              </a:rPr>
              <a:t>области и руководителей подведомственных муниципальных казенных учреждений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1361869" y="444118"/>
            <a:ext cx="7766936" cy="372011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9829" y="601211"/>
            <a:ext cx="9448178" cy="68512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7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перечня </a:t>
            </a:r>
            <a:r>
              <a:rPr lang="ru-RU" sz="27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недостатков с 01.09.2017 по </a:t>
            </a:r>
            <a:r>
              <a:rPr lang="ru-RU" sz="27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30.09.2017 (образец)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838898"/>
              </p:ext>
            </p:extLst>
          </p:nvPr>
        </p:nvGraphicFramePr>
        <p:xfrm>
          <a:off x="1157160" y="1364768"/>
          <a:ext cx="7204070" cy="4585362"/>
        </p:xfrm>
        <a:graphic>
          <a:graphicData uri="http://schemas.openxmlformats.org/drawingml/2006/table">
            <a:tbl>
              <a:tblPr firstRow="1" firstCol="1" bandRow="1"/>
              <a:tblGrid>
                <a:gridCol w="1649024"/>
                <a:gridCol w="1388529"/>
                <a:gridCol w="1388529"/>
                <a:gridCol w="1706704"/>
                <a:gridCol w="1071284"/>
              </a:tblGrid>
              <a:tr h="75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обращениями, просрочки по МФЦ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поручений Главы городского округа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планов работы, должностных обязанностей, портфели проектов, муниципальные программы, рейтинг 50 МО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Субботин Михаил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Васильевич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  Иван Иванович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Петров Петр Петрович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Медведев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Алексей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Данилов Семен Аркадьевич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Гречкин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Александр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Сергеевич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Бабаев Юрий Сергеевич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Ветров Павел Витальевич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Ракетин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Игорь Сергеевич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Листов Олег Борисович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Елин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Роман Семенович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Якорев Евгений Петрович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(27+4)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4" marR="47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4"/>
          <p:cNvSpPr txBox="1">
            <a:spLocks/>
          </p:cNvSpPr>
          <p:nvPr/>
        </p:nvSpPr>
        <p:spPr>
          <a:xfrm>
            <a:off x="1330696" y="163564"/>
            <a:ext cx="7766936" cy="372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6410302"/>
              </p:ext>
            </p:extLst>
          </p:nvPr>
        </p:nvGraphicFramePr>
        <p:xfrm>
          <a:off x="748145" y="914400"/>
          <a:ext cx="8561163" cy="501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26128677"/>
              </p:ext>
            </p:extLst>
          </p:nvPr>
        </p:nvGraphicFramePr>
        <p:xfrm>
          <a:off x="4559934" y="2728961"/>
          <a:ext cx="4988328" cy="328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42175" y="6012333"/>
            <a:ext cx="7806087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состоянию на 02.10.2017 всего поручений – </a:t>
            </a:r>
            <a:r>
              <a:rPr lang="ru-RU" sz="12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103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них:</a:t>
            </a:r>
            <a:endParaRPr lang="ru-RU" sz="900" dirty="0">
              <a:solidFill>
                <a:srgbClr val="C000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4814570" algn="ctr"/>
                <a:tab pos="9629775" algn="r"/>
              </a:tabLst>
            </a:pPr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исполнено 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2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поручения, 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исполнено – </a:t>
            </a:r>
            <a:r>
              <a:rPr lang="ru-RU" sz="12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поручения, не 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исполнено (продление) – </a:t>
            </a:r>
            <a:r>
              <a:rPr lang="ru-RU" sz="12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sz="12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поручений.</a:t>
            </a:r>
            <a:endParaRPr lang="ru-RU" sz="12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1185224" y="240825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1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47" y="2049983"/>
            <a:ext cx="2225309" cy="3243470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ежедневного мониторинга своевременного предоставления государственных и муниципальных услуг в рамках исполнения должностных обязанностей</a:t>
            </a:r>
            <a:endParaRPr lang="ru-RU" sz="18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524037"/>
              </p:ext>
            </p:extLst>
          </p:nvPr>
        </p:nvGraphicFramePr>
        <p:xfrm>
          <a:off x="2532807" y="631178"/>
          <a:ext cx="6441260" cy="6160598"/>
        </p:xfrm>
        <a:graphic>
          <a:graphicData uri="http://schemas.openxmlformats.org/drawingml/2006/table">
            <a:tbl>
              <a:tblPr/>
              <a:tblGrid>
                <a:gridCol w="2532807"/>
                <a:gridCol w="1011505"/>
                <a:gridCol w="954860"/>
                <a:gridCol w="954860"/>
                <a:gridCol w="987228"/>
              </a:tblGrid>
              <a:tr h="429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оказано услуг с 01.09.2017 по 28.09.2017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запросов срок исполнения которых            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1 до 3 дней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Запросы находящиеся в "жёлтой зоне"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Запросы находящиеся в "красной зоне"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65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запросов со сроком исполнения менее 24 часов 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просроченных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запросов (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 дня)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И.И.Иванов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49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ЖКХиБ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П.П.Петров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758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9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«Управление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Комитет по управлению имуществом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земельных отношений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экономики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Финансовое управление 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И.А.Сидоров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4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по образованию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делам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несовершенолетних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социальной политики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«Социальная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А.И.Данилов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873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 архитектуры и градостроительства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капитального 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М.А.Субботин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предпринимательства, потребительского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рынка и услуг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«Городской архив»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 рекламы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1212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87" marR="3987" marT="3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  <p:sp>
        <p:nvSpPr>
          <p:cNvPr id="5" name="Объект 4"/>
          <p:cNvSpPr txBox="1">
            <a:spLocks/>
          </p:cNvSpPr>
          <p:nvPr/>
        </p:nvSpPr>
        <p:spPr>
          <a:xfrm>
            <a:off x="1280602" y="259167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5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568" y="1023829"/>
            <a:ext cx="9237519" cy="964807"/>
          </a:xfrm>
        </p:spPr>
        <p:txBody>
          <a:bodyPr>
            <a:noAutofit/>
          </a:bodyPr>
          <a:lstStyle/>
          <a:p>
            <a:pPr algn="ctr"/>
            <a:r>
              <a:rPr lang="ru-RU" sz="1400" i="1" dirty="0">
                <a:solidFill>
                  <a:schemeClr val="accent4">
                    <a:lumMod val="75000"/>
                  </a:schemeClr>
                </a:solidFill>
              </a:rPr>
              <a:t>По итогам каждого месяца к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адровой 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</a:rPr>
              <a:t>службой Администрации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в 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</a:rPr>
              <a:t>зависимости от набранных каждым руководителем баллов (чем меньше набрано баллов, тем более успешен руководитель) формируется и представляется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Главе городского 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</a:rPr>
              <a:t>округа </a:t>
            </a:r>
            <a:r>
              <a:rPr lang="ru-RU" sz="1400" b="1" i="1" u="sng" cap="all" dirty="0">
                <a:solidFill>
                  <a:schemeClr val="accent4">
                    <a:lumMod val="75000"/>
                  </a:schemeClr>
                </a:solidFill>
              </a:rPr>
              <a:t>рейтинговая таблица </a:t>
            </a:r>
            <a:r>
              <a:rPr lang="ru-RU" sz="1400" b="1" i="1" u="sng" cap="all" dirty="0" smtClean="0">
                <a:solidFill>
                  <a:schemeClr val="accent4">
                    <a:lumMod val="75000"/>
                  </a:schemeClr>
                </a:solidFill>
              </a:rPr>
              <a:t>эффективности</a:t>
            </a:r>
            <a:br>
              <a:rPr lang="ru-RU" sz="1400" b="1" i="1" u="sng" cap="all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руководителей с распределением 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</a:rPr>
              <a:t>участников по следующим зонам успешности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b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ru-RU" sz="14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00" i="1" dirty="0" smtClean="0">
                <a:solidFill>
                  <a:schemeClr val="accent4">
                    <a:lumMod val="75000"/>
                  </a:schemeClr>
                </a:solidFill>
              </a:rPr>
              <a:t>   		</a:t>
            </a:r>
            <a:endParaRPr lang="ru-RU" sz="11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375" y="5577435"/>
            <a:ext cx="433137" cy="20867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8375" y="5961198"/>
            <a:ext cx="433137" cy="2086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97" name="Таблица 6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50432"/>
              </p:ext>
            </p:extLst>
          </p:nvPr>
        </p:nvGraphicFramePr>
        <p:xfrm>
          <a:off x="423040" y="2196336"/>
          <a:ext cx="8946574" cy="2688462"/>
        </p:xfrm>
        <a:graphic>
          <a:graphicData uri="http://schemas.openxmlformats.org/drawingml/2006/table">
            <a:tbl>
              <a:tblPr firstRow="1" firstCol="1" bandRow="1"/>
              <a:tblGrid>
                <a:gridCol w="665019"/>
                <a:gridCol w="1496291"/>
                <a:gridCol w="841663"/>
                <a:gridCol w="206379"/>
                <a:gridCol w="637373"/>
                <a:gridCol w="637373"/>
                <a:gridCol w="637373"/>
                <a:gridCol w="637373"/>
                <a:gridCol w="637373"/>
                <a:gridCol w="637373"/>
                <a:gridCol w="637373"/>
                <a:gridCol w="637373"/>
                <a:gridCol w="638238"/>
              </a:tblGrid>
              <a:tr h="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(пример)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более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 А.П.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Данилов А.Б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Субботин Ю.П.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Гречкин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А.С.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Бабаев Ю.С.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Ветров П.И.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Григорьев В.В.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Ракетин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И.В.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Листов О.Б.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Елин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Р.С.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Птицын С.И.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68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Якорев Г.Д.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98" name="Рисунок 6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9" name="Объект 4"/>
          <p:cNvSpPr txBox="1">
            <a:spLocks/>
          </p:cNvSpPr>
          <p:nvPr/>
        </p:nvSpPr>
        <p:spPr>
          <a:xfrm>
            <a:off x="1361869" y="444118"/>
            <a:ext cx="7766936" cy="372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1271512" y="5176075"/>
            <a:ext cx="8205325" cy="1116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1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100" i="1" dirty="0" smtClean="0">
                <a:solidFill>
                  <a:srgbClr val="92D050"/>
                </a:solidFill>
              </a:rPr>
              <a:t>- </a:t>
            </a:r>
            <a:r>
              <a:rPr lang="ru-RU" sz="1200" i="1" dirty="0" smtClean="0">
                <a:solidFill>
                  <a:srgbClr val="92D050"/>
                </a:solidFill>
              </a:rPr>
              <a:t>наиболее успешные руководители, количество набранных баллов от 0 до 3;</a:t>
            </a:r>
            <a:r>
              <a:rPr lang="ru-RU" sz="1400" i="1" dirty="0" smtClean="0">
                <a:solidFill>
                  <a:srgbClr val="92D050"/>
                </a:solidFill>
              </a:rPr>
              <a:t/>
            </a:r>
            <a:br>
              <a:rPr lang="ru-RU" sz="1400" i="1" dirty="0" smtClean="0">
                <a:solidFill>
                  <a:srgbClr val="92D050"/>
                </a:solidFill>
              </a:rPr>
            </a:br>
            <a:r>
              <a:rPr lang="ru-RU" sz="1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1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12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руководители, к работе которых имеются серьезные замечания, количество  набранных балов от 4 до 7;</a:t>
            </a:r>
            <a:r>
              <a:rPr lang="ru-RU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1400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sz="1100" i="1" dirty="0" smtClean="0">
                <a:solidFill>
                  <a:srgbClr val="FF0000"/>
                </a:solidFill>
              </a:rPr>
              <a:t>- </a:t>
            </a:r>
            <a:r>
              <a:rPr lang="ru-RU" sz="1200" i="1" dirty="0" smtClean="0">
                <a:solidFill>
                  <a:srgbClr val="FF0000"/>
                </a:solidFill>
              </a:rPr>
              <a:t>наименее успешные руководители, количество  набранных  баллов  от  8 и более.</a:t>
            </a:r>
            <a:endParaRPr lang="ru-RU" sz="1100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8375" y="5214326"/>
            <a:ext cx="433137" cy="208672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77863" y="349570"/>
            <a:ext cx="8596668" cy="94969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Размеры ежемесячного денежного поощрения (премии) на утверждение Главы городского округа</a:t>
            </a: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55092"/>
              </p:ext>
            </p:extLst>
          </p:nvPr>
        </p:nvGraphicFramePr>
        <p:xfrm>
          <a:off x="677863" y="1925538"/>
          <a:ext cx="8256412" cy="471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77"/>
                <a:gridCol w="1592738"/>
                <a:gridCol w="1988770"/>
                <a:gridCol w="2040427"/>
              </a:tblGrid>
              <a:tr h="1233891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ФИО,</a:t>
                      </a:r>
                      <a:r>
                        <a:rPr lang="ru-RU" sz="1200" baseline="0" dirty="0" smtClean="0"/>
                        <a:t> должность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Максимальный размер ежемесячного денежного поощрения (премии)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Недостатки</a:t>
                      </a:r>
                      <a:r>
                        <a:rPr lang="ru-RU" sz="1200" baseline="0" dirty="0" smtClean="0"/>
                        <a:t> (баллы, проценты к вычету из максимального размера премии)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Итоговый размер ежемесячного денежного поощрения (премии)</a:t>
                      </a:r>
                    </a:p>
                    <a:p>
                      <a:pPr algn="ctr"/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 anchor="ctr"/>
                </a:tc>
              </a:tr>
              <a:tr h="6580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Иванов И.И., первый заместитель Главы городского округа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</a:tr>
              <a:tr h="6580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Петров А.А., заместитель Главы городского округа по ЖКХ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баллов, - 25%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125%</a:t>
                      </a:r>
                      <a:endParaRPr lang="ru-RU" sz="1200" dirty="0"/>
                    </a:p>
                  </a:txBody>
                  <a:tcPr anchor="ctr"/>
                </a:tc>
              </a:tr>
              <a:tr h="6580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Сидоров Е.Е., заместитель Главы городского округа по социальной политике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балла, - 15%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135%</a:t>
                      </a:r>
                      <a:endParaRPr lang="ru-RU" sz="1200" dirty="0"/>
                    </a:p>
                  </a:txBody>
                  <a:tcPr anchor="ctr"/>
                </a:tc>
              </a:tr>
              <a:tr h="8500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Данилов А.Б., начальник территориального управления Сходня-</a:t>
                      </a:r>
                      <a:r>
                        <a:rPr lang="ru-RU" sz="1200" dirty="0" err="1" smtClean="0"/>
                        <a:t>Фирсановка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r>
                        <a:rPr lang="ru-RU" sz="1200" baseline="0" dirty="0" smtClean="0"/>
                        <a:t> баллов, - 30%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120%</a:t>
                      </a:r>
                      <a:endParaRPr lang="ru-RU" sz="1200" dirty="0"/>
                    </a:p>
                  </a:txBody>
                  <a:tcPr anchor="ctr"/>
                </a:tc>
              </a:tr>
              <a:tr h="6580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Субботин</a:t>
                      </a:r>
                      <a:r>
                        <a:rPr lang="ru-RU" sz="1200" baseline="0" dirty="0" smtClean="0"/>
                        <a:t> Ю.П., р</a:t>
                      </a:r>
                      <a:r>
                        <a:rPr lang="ru-RU" sz="1200" dirty="0" smtClean="0"/>
                        <a:t>уководитель МКУ «Управление имуществом</a:t>
                      </a:r>
                      <a:r>
                        <a:rPr lang="ru-RU" sz="1200" baseline="0" dirty="0" smtClean="0"/>
                        <a:t>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баллов,</a:t>
                      </a:r>
                      <a:r>
                        <a:rPr lang="ru-RU" sz="1200" baseline="0" dirty="0" smtClean="0"/>
                        <a:t> - 50%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100%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0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5824019" y="1408295"/>
            <a:ext cx="3262964" cy="151116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 extrusionH="6350">
            <a:bevelT w="139700" h="139700"/>
            <a:extrusionClr>
              <a:schemeClr val="accent3">
                <a:lumMod val="40000"/>
                <a:lumOff val="6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Замечание</a:t>
            </a:r>
            <a:endParaRPr lang="ru-RU" sz="2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746618" y="1446795"/>
            <a:ext cx="5077401" cy="147266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902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Если оцениваемый </a:t>
            </a:r>
            <a:r>
              <a:rPr lang="ru-RU" dirty="0">
                <a:solidFill>
                  <a:schemeClr val="tx1"/>
                </a:solidFill>
              </a:rPr>
              <a:t>руководитель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отчетном месяце впервые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набрал </a:t>
            </a:r>
            <a:r>
              <a:rPr lang="ru-RU" dirty="0">
                <a:solidFill>
                  <a:schemeClr val="tx1"/>
                </a:solidFill>
              </a:rPr>
              <a:t>более 8 </a:t>
            </a:r>
            <a:r>
              <a:rPr lang="ru-RU" dirty="0" smtClean="0">
                <a:solidFill>
                  <a:schemeClr val="tx1"/>
                </a:solidFill>
              </a:rPr>
              <a:t>баллов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750771" y="3211728"/>
            <a:ext cx="5073248" cy="147266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28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Если оцениваемый </a:t>
            </a:r>
            <a:r>
              <a:rPr lang="ru-RU" sz="1600" dirty="0">
                <a:solidFill>
                  <a:schemeClr val="tx1"/>
                </a:solidFill>
              </a:rPr>
              <a:t>руководитель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при неснятом дисциплинарном взыскании в очередной раз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набирает </a:t>
            </a:r>
            <a:r>
              <a:rPr lang="ru-RU" sz="1600" dirty="0">
                <a:solidFill>
                  <a:schemeClr val="tx1"/>
                </a:solidFill>
              </a:rPr>
              <a:t>более 8 </a:t>
            </a:r>
            <a:r>
              <a:rPr lang="ru-RU" sz="1600" dirty="0" smtClean="0">
                <a:solidFill>
                  <a:schemeClr val="tx1"/>
                </a:solidFill>
              </a:rPr>
              <a:t>баллов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746618" y="5016365"/>
            <a:ext cx="5077401" cy="147266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29"/>
            </a:avLst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При наличии двух неснятых дисциплинарных взысканиях руководитель в третий раз набирает </a:t>
            </a:r>
            <a:r>
              <a:rPr lang="ru-RU" sz="1600" dirty="0">
                <a:solidFill>
                  <a:schemeClr val="tx1"/>
                </a:solidFill>
              </a:rPr>
              <a:t>более 8 </a:t>
            </a:r>
            <a:r>
              <a:rPr lang="ru-RU" sz="1600" dirty="0" smtClean="0">
                <a:solidFill>
                  <a:schemeClr val="tx1"/>
                </a:solidFill>
              </a:rPr>
              <a:t>баллов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24019" y="3251432"/>
            <a:ext cx="3262964" cy="151116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Выговор</a:t>
            </a:r>
            <a:endParaRPr lang="ru-RU" sz="2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24019" y="5016365"/>
            <a:ext cx="3262964" cy="151116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увольнения</a:t>
            </a:r>
            <a:endParaRPr lang="ru-RU" sz="2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677863" y="349570"/>
            <a:ext cx="8596668" cy="949693"/>
          </a:xfrm>
          <a:prstGeom prst="rect">
            <a:avLst/>
          </a:prstGeom>
          <a:noFill/>
        </p:spPr>
        <p:txBody>
          <a:bodyPr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дисциплинарной ответственности в случае нахождения результатов оценки в красной зоне </a:t>
            </a:r>
            <a:endParaRPr lang="ru-RU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882" y="821332"/>
            <a:ext cx="2109565" cy="56323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Результаты оценки эффективности деятельности руководителей городского округа Химки Московской области </a:t>
            </a:r>
          </a:p>
          <a:p>
            <a:pPr algn="ctr"/>
            <a:endParaRPr lang="ru-RU" b="1" i="1" dirty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b="1" i="1" dirty="0">
              <a:solidFill>
                <a:schemeClr val="accent5"/>
              </a:solidFill>
            </a:endParaRPr>
          </a:p>
          <a:p>
            <a:pPr algn="ctr"/>
            <a:endParaRPr lang="ru-RU" b="1" i="1" dirty="0" smtClean="0">
              <a:solidFill>
                <a:schemeClr val="accent5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2239449" y="614978"/>
            <a:ext cx="6631803" cy="67437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39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лидирующих позиций в Рейтинге муниципальных образований Московской области – 50 (2015 г. – 2 место, 2016 г. </a:t>
            </a:r>
            <a:r>
              <a:rPr lang="ru-RU" sz="1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1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место) </a:t>
            </a:r>
            <a:endParaRPr lang="ru-RU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2203079" y="1453142"/>
            <a:ext cx="6631803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Своевременное исполнение Дорожных карт</a:t>
            </a:r>
          </a:p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муниципальных программ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Выноска со стрелкой влево 17"/>
          <p:cNvSpPr/>
          <p:nvPr/>
        </p:nvSpPr>
        <p:spPr>
          <a:xfrm>
            <a:off x="2239448" y="2359638"/>
            <a:ext cx="6631803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Уменьшение повторных обращений граждан </a:t>
            </a:r>
          </a:p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юридических лиц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Выноска со стрелкой влево 18"/>
          <p:cNvSpPr/>
          <p:nvPr/>
        </p:nvSpPr>
        <p:spPr>
          <a:xfrm>
            <a:off x="2239447" y="3266134"/>
            <a:ext cx="6631803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продуктивной и эффективной работы 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руководящего состава Администрации и подведомственных МКУ</a:t>
            </a:r>
            <a:endParaRPr lang="ru-RU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Выноска со стрелкой влево 19"/>
          <p:cNvSpPr/>
          <p:nvPr/>
        </p:nvSpPr>
        <p:spPr>
          <a:xfrm>
            <a:off x="2203079" y="4207298"/>
            <a:ext cx="6668171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исполнительской дисциплины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Выноска со стрелкой влево 20"/>
          <p:cNvSpPr/>
          <p:nvPr/>
        </p:nvSpPr>
        <p:spPr>
          <a:xfrm>
            <a:off x="2239447" y="5073697"/>
            <a:ext cx="6668175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Оперативное решение проблемных вопросов граждан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Выноска со стрелкой влево 21"/>
          <p:cNvSpPr/>
          <p:nvPr/>
        </p:nvSpPr>
        <p:spPr>
          <a:xfrm>
            <a:off x="2203079" y="5955044"/>
            <a:ext cx="6704543" cy="7427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08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 на работу согласно годовым, полугодовым, квартальным, ежемесячным и еженедельным планам, утвержденным Главой </a:t>
            </a:r>
            <a:r>
              <a:rPr lang="ru-RU" sz="1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</a:t>
            </a:r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1476169" y="154160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4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626" y="899280"/>
            <a:ext cx="8596668" cy="808139"/>
          </a:xfrm>
        </p:spPr>
        <p:txBody>
          <a:bodyPr/>
          <a:lstStyle/>
          <a:p>
            <a:r>
              <a:rPr lang="ru-RU" b="1" dirty="0" smtClean="0"/>
              <a:t>Основание, цели, критерии и сроки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Основание осуществления оценки </a:t>
            </a:r>
            <a:r>
              <a:rPr lang="ru-RU" dirty="0">
                <a:solidFill>
                  <a:srgbClr val="C00000"/>
                </a:solidFill>
              </a:rPr>
              <a:t>эффективности деятельности </a:t>
            </a:r>
            <a:r>
              <a:rPr lang="ru-RU" dirty="0" smtClean="0">
                <a:solidFill>
                  <a:srgbClr val="C00000"/>
                </a:solidFill>
              </a:rPr>
              <a:t>руководящего состава Администрации и руководителей МКУ </a:t>
            </a:r>
            <a:r>
              <a:rPr lang="ru-RU" dirty="0" smtClean="0">
                <a:solidFill>
                  <a:schemeClr val="tx2"/>
                </a:solidFill>
              </a:rPr>
              <a:t>– Положение об оценке эффективности деятельности руководящего состава Администрации городского округа Химки Московской области и руководителей подведомственных муниципальных казенных учреждений, утвержденное распоряжением Администрации от 17.10.2017 № 620-рк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Цель </a:t>
            </a:r>
            <a:r>
              <a:rPr lang="ru-RU" dirty="0">
                <a:solidFill>
                  <a:srgbClr val="C00000"/>
                </a:solidFill>
              </a:rPr>
              <a:t>оценки </a:t>
            </a:r>
            <a:r>
              <a:rPr lang="ru-RU" dirty="0" smtClean="0">
                <a:solidFill>
                  <a:srgbClr val="C00000"/>
                </a:solidFill>
              </a:rPr>
              <a:t>эффективности </a:t>
            </a:r>
            <a:r>
              <a:rPr lang="ru-RU" dirty="0">
                <a:solidFill>
                  <a:srgbClr val="C00000"/>
                </a:solidFill>
              </a:rPr>
              <a:t>деятельности </a:t>
            </a:r>
            <a:r>
              <a:rPr lang="ru-RU" dirty="0" smtClean="0">
                <a:solidFill>
                  <a:srgbClr val="C00000"/>
                </a:solidFill>
              </a:rPr>
              <a:t>руководящего состава </a:t>
            </a:r>
            <a:r>
              <a:rPr lang="ru-RU" dirty="0">
                <a:solidFill>
                  <a:srgbClr val="C00000"/>
                </a:solidFill>
              </a:rPr>
              <a:t>Администрации и руководителей МКУ </a:t>
            </a:r>
            <a:r>
              <a:rPr lang="ru-RU" dirty="0"/>
              <a:t>– обеспечение зависимости оплаты труда от результатов работы путем  объективного оценивания результатов деятельности и осуществления на их основе материального стимулирования за счет соответствующих выплат из стимулирующей части фонда оплаты труда </a:t>
            </a:r>
            <a:r>
              <a:rPr lang="ru-RU" dirty="0" smtClean="0"/>
              <a:t>Администрации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Основным критерием</a:t>
            </a:r>
            <a:r>
              <a:rPr lang="ru-RU" dirty="0"/>
              <a:t>, влияющим на размер премии за результаты деятельности, является достижение пороговых значений критериев оценки эффективности деятельности заместителей </a:t>
            </a:r>
            <a:r>
              <a:rPr lang="ru-RU" dirty="0" smtClean="0"/>
              <a:t>Главы Администрации и </a:t>
            </a:r>
            <a:r>
              <a:rPr lang="ru-RU" dirty="0">
                <a:solidFill>
                  <a:schemeClr val="tx2"/>
                </a:solidFill>
              </a:rPr>
              <a:t>руководителей МКУ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Оценка</a:t>
            </a:r>
            <a:r>
              <a:rPr lang="ru-RU" dirty="0" smtClean="0"/>
              <a:t> эффективности деятельности руководителей Администрации и руководителей МКУ </a:t>
            </a:r>
            <a:r>
              <a:rPr lang="ru-RU" dirty="0" smtClean="0">
                <a:solidFill>
                  <a:srgbClr val="C00000"/>
                </a:solidFill>
              </a:rPr>
              <a:t>производится</a:t>
            </a:r>
            <a:r>
              <a:rPr lang="ru-RU" dirty="0" smtClean="0"/>
              <a:t> по результатам работы за календарный месяц путём начисления  баллов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5" name="Объект 4"/>
          <p:cNvSpPr txBox="1">
            <a:spLocks/>
          </p:cNvSpPr>
          <p:nvPr/>
        </p:nvSpPr>
        <p:spPr>
          <a:xfrm>
            <a:off x="1372260" y="300684"/>
            <a:ext cx="7766936" cy="372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15647" y="2822235"/>
            <a:ext cx="3002145" cy="199873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Оцениваемые</a:t>
            </a:r>
            <a:endParaRPr lang="ru-RU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3851" y="941248"/>
            <a:ext cx="2500439" cy="144038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заместитель Главы Администрации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7595" y="2669866"/>
            <a:ext cx="2582709" cy="144038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Заместители Главы Администрации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9488" y="5093983"/>
            <a:ext cx="2500439" cy="144038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Начальники управлений Администрации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67572" y="5081155"/>
            <a:ext cx="2500439" cy="145321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Руководители муниципальных казенных учреждений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72767" y="2641818"/>
            <a:ext cx="2500439" cy="156248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Начальники Управлений и председатели  Комитетов (юридические лица)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flipV="1">
            <a:off x="3955301" y="2381630"/>
            <a:ext cx="1208769" cy="73331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4"/>
            <a:endCxn id="11" idx="0"/>
          </p:cNvCxnSpPr>
          <p:nvPr/>
        </p:nvCxnSpPr>
        <p:spPr>
          <a:xfrm flipH="1">
            <a:off x="3139708" y="4820967"/>
            <a:ext cx="1877012" cy="27301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230868" y="3924544"/>
            <a:ext cx="286924" cy="116943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3" idx="1"/>
          </p:cNvCxnSpPr>
          <p:nvPr/>
        </p:nvCxnSpPr>
        <p:spPr>
          <a:xfrm>
            <a:off x="6118244" y="3133271"/>
            <a:ext cx="1054523" cy="28979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010667" y="3403591"/>
            <a:ext cx="644612" cy="80071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33" name="Объект 4"/>
          <p:cNvSpPr txBox="1">
            <a:spLocks/>
          </p:cNvSpPr>
          <p:nvPr/>
        </p:nvSpPr>
        <p:spPr>
          <a:xfrm>
            <a:off x="1280602" y="259167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69069" y="913132"/>
            <a:ext cx="7344076" cy="107803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направления деятельности, по которым проводится оценка результативности деятельности руководителей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4262" y="2968003"/>
            <a:ext cx="4196615" cy="1506393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Проведение системной оценки по результатам работы с обращениями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64996" y="4720385"/>
            <a:ext cx="4352222" cy="144379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Проведение системной оценки исполнительской </a:t>
            </a:r>
            <a:r>
              <a:rPr lang="ru-RU" sz="1600" dirty="0"/>
              <a:t>дисциплины в части исполнения </a:t>
            </a:r>
            <a:r>
              <a:rPr lang="ru-RU" sz="1600" dirty="0" smtClean="0"/>
              <a:t>протокольных поручений Главы городского </a:t>
            </a:r>
            <a:r>
              <a:rPr lang="ru-RU" sz="1600" dirty="0"/>
              <a:t>округа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4863" y="2968004"/>
            <a:ext cx="4121216" cy="1501543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Проведение </a:t>
            </a:r>
            <a:r>
              <a:rPr lang="ru-RU" sz="1500" dirty="0" smtClean="0"/>
              <a:t>оценки </a:t>
            </a:r>
            <a:r>
              <a:rPr lang="ru-RU" sz="1500" dirty="0"/>
              <a:t>исполнения </a:t>
            </a:r>
            <a:r>
              <a:rPr lang="ru-RU" sz="1500" dirty="0" smtClean="0"/>
              <a:t>муниципальных программ, Рейтинг-50, ежемесячных </a:t>
            </a:r>
            <a:r>
              <a:rPr lang="ru-RU" sz="1500" dirty="0"/>
              <a:t>(еженедельных) планов работы, а также исполнения должностных обязанностей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7699662" y="1991162"/>
            <a:ext cx="171617" cy="937842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48722" y="2008964"/>
            <a:ext cx="227287" cy="2711421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651139" y="2008964"/>
            <a:ext cx="175188" cy="959039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365254" y="193163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763" y="1982804"/>
            <a:ext cx="3519281" cy="2829827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400" b="1" i="1" dirty="0"/>
              <a:t>Проведение системной оценки по результатам работы с обращениями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8404" y="928809"/>
            <a:ext cx="4665145" cy="246890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Критерии:</a:t>
            </a:r>
          </a:p>
          <a:p>
            <a:pPr>
              <a:lnSpc>
                <a:spcPct val="150000"/>
              </a:lnSpc>
            </a:pP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своевременность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закрытия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писем, обращений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, запросов, как граждан и организаций, так и вышестоящих органов власти (МСЭД, электронная почта Губернатора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 Главы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городского округа, факс и т.д.) с надлежащим качеством исходящих документов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08405" y="3607265"/>
            <a:ext cx="4665144" cy="30344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300" b="1" i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оценки в баллах:</a:t>
            </a:r>
            <a:endParaRPr lang="ru-RU" sz="13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Все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обращения закрыты в срок и с надлежащим качеством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баллов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От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1 до 2 несвоевременно закрытых обращений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или наличие от 1 до 2 повторных обращений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От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3 до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4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несвоевременно закрытых обращений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или наличие от 3 до 4 повторных обращений–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От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5 и более несвоевременно закрытых обращений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или наличие от 5 и более повторных обращений–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баллов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1361869" y="444118"/>
            <a:ext cx="7766936" cy="372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63228" y="2117886"/>
            <a:ext cx="3519281" cy="2829827"/>
          </a:xfrm>
          <a:prstGeom prst="rect">
            <a:avLst/>
          </a:prstGeom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системной оценки исполнительской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дисциплины в части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исполнения поручений Главы городского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округа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518034" y="859479"/>
            <a:ext cx="4988403" cy="20057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b="1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Критерии:</a:t>
            </a:r>
          </a:p>
          <a:p>
            <a:pPr algn="just">
              <a:lnSpc>
                <a:spcPct val="150000"/>
              </a:lnSpc>
            </a:pP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исполнение протокольных поручений по результатам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оперативных и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общегородских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совещаний Главы городского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округа, а также по перечню поручений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Главы городского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округа по итогам иных совещаний и т.д.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18034" y="3012160"/>
            <a:ext cx="4988404" cy="34725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оценки в баллах:</a:t>
            </a:r>
            <a:endParaRPr lang="ru-RU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Все поручения исполнены в срок и с надлежащим качеством, отчеты об исполнении в срок предоставлены в отдел протокола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баллов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Все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поручения исполнены в срок и с надлежащим качеством, отчеты об исполнении в отдел протокола не предоставлены, или предоставлены позже установленного срока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Не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исполнено в срок от 1 до 3 поручений, не повлекших серьезных последствий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балла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Не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исполнено в срок от 4 до 6 поручений, не повлекших серьезных последствий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Не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исполнено в срок 7 и более поручений – </a:t>
            </a:r>
            <a:r>
              <a:rPr lang="ru-RU" sz="13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баллов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1369824" y="132744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19451" y="1982803"/>
            <a:ext cx="3648856" cy="2829827"/>
          </a:xfrm>
          <a:prstGeom prst="rect">
            <a:avLst/>
          </a:prstGeom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оценки исполнения муниципальных программ, Рейтинг – 50, ежемесячных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(еженедельных) планов работы, а также исполнения должностных обязанностей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997161" y="750594"/>
            <a:ext cx="4878394" cy="19136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b="1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Критерии: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Исполнение муниципальных программ </a:t>
            </a:r>
          </a:p>
          <a:p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Рейтинг-50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Исполнение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должностных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обязанностей</a:t>
            </a:r>
          </a:p>
          <a:p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Исполнение </a:t>
            </a:r>
            <a:r>
              <a:rPr lang="ru-RU" sz="1300" i="1" dirty="0">
                <a:solidFill>
                  <a:schemeClr val="accent4">
                    <a:lumMod val="75000"/>
                  </a:schemeClr>
                </a:solidFill>
              </a:rPr>
              <a:t>ежемесячных (еженедельных) планов </a:t>
            </a:r>
            <a:r>
              <a:rPr lang="ru-RU" sz="1300" i="1" dirty="0" smtClean="0">
                <a:solidFill>
                  <a:schemeClr val="accent4">
                    <a:lumMod val="75000"/>
                  </a:schemeClr>
                </a:solidFill>
              </a:rPr>
              <a:t>работы</a:t>
            </a:r>
          </a:p>
          <a:p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97161" y="2879062"/>
            <a:ext cx="4878394" cy="38671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оценки в баллах:</a:t>
            </a:r>
            <a:endParaRPr lang="ru-RU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Все планы работы и должностные обязанности исполняются в срок и с надлежащим качеством – </a:t>
            </a:r>
            <a:r>
              <a:rPr lang="ru-RU" sz="15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баллов</a:t>
            </a:r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-	Планы работы и должностные обязанности исполняются с замечаниями (обоснованные докладные записки, жалобы от жителей и организаций, представления прокуратуры и т.п.). От 1 до 2 установленных фактов – </a:t>
            </a:r>
            <a:r>
              <a:rPr lang="ru-RU" sz="15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балла</a:t>
            </a:r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-	Планы работы и должностные обязанности исполняются с замечаниями (обоснованные докладные записки, жалобы от жителей и организаций, представления прокуратуры). От 3 до 5 установленных фактов – </a:t>
            </a:r>
            <a:r>
              <a:rPr lang="ru-RU" sz="15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</a:t>
            </a:r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-	Планы работы и должностные обязанности исполняются с замечаниями (обоснованные докладные записки, жалобы от жителей и организаций, представления прокуратуры). От 6 и более установленных фактов – </a:t>
            </a:r>
            <a:r>
              <a:rPr lang="ru-RU" sz="15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баллов</a:t>
            </a:r>
            <a:r>
              <a:rPr lang="ru-RU" sz="1500" i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1341087" y="181767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441273" y="243692"/>
            <a:ext cx="6901826" cy="623087"/>
          </a:xfrm>
          <a:prstGeom prst="round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Кадровая служба Администрации ежемесячно проводит:</a:t>
            </a:r>
            <a:endParaRPr lang="ru-RU" b="1" i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172629" y="1011158"/>
            <a:ext cx="3439115" cy="990896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Сбор данных за календарный </a:t>
            </a:r>
            <a:r>
              <a:rPr lang="ru-RU" dirty="0" smtClean="0">
                <a:solidFill>
                  <a:srgbClr val="FFFF00"/>
                </a:solidFill>
              </a:rPr>
              <a:t>месяц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861959" y="2021305"/>
            <a:ext cx="4060456" cy="885525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Анализ собранных данных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389503" y="2906830"/>
            <a:ext cx="5005369" cy="1414913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Суммирование начисленных в отчетном месяце баллов, составление рейтинговой таблицы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071984" y="4310871"/>
            <a:ext cx="5640404" cy="1215277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Перевод </a:t>
            </a:r>
            <a:r>
              <a:rPr lang="ru-RU" dirty="0">
                <a:solidFill>
                  <a:srgbClr val="FFFF00"/>
                </a:solidFill>
              </a:rPr>
              <a:t>полученных </a:t>
            </a:r>
            <a:r>
              <a:rPr lang="ru-RU" dirty="0" smtClean="0">
                <a:solidFill>
                  <a:srgbClr val="FFFF00"/>
                </a:solidFill>
              </a:rPr>
              <a:t>баллов в </a:t>
            </a:r>
            <a:r>
              <a:rPr lang="ru-RU" dirty="0">
                <a:solidFill>
                  <a:srgbClr val="FFFF00"/>
                </a:solidFill>
              </a:rPr>
              <a:t>проценты 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>
                <a:solidFill>
                  <a:srgbClr val="FFFF00"/>
                </a:solidFill>
              </a:rPr>
              <a:t>1 </a:t>
            </a:r>
            <a:r>
              <a:rPr lang="ru-RU" dirty="0" smtClean="0">
                <a:solidFill>
                  <a:srgbClr val="FFFF00"/>
                </a:solidFill>
              </a:rPr>
              <a:t>балл - минус </a:t>
            </a:r>
            <a:r>
              <a:rPr lang="ru-RU" dirty="0">
                <a:solidFill>
                  <a:srgbClr val="FFFF00"/>
                </a:solidFill>
              </a:rPr>
              <a:t>5</a:t>
            </a:r>
            <a:r>
              <a:rPr lang="ru-RU" dirty="0" smtClean="0">
                <a:solidFill>
                  <a:srgbClr val="FFFF00"/>
                </a:solidFill>
              </a:rPr>
              <a:t>% от премии)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1896" y="5476775"/>
            <a:ext cx="7200209" cy="1099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Полученные проценты вычитаются из максимального значения денежного поощрения (премии) по занимаемой группе должностей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0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945" y="349570"/>
            <a:ext cx="1089263" cy="1357849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665692" y="2440943"/>
            <a:ext cx="2443795" cy="227386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4605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sp3d>
              <a:bevelB w="38100" h="38100"/>
            </a:sp3d>
          </a:bodyPr>
          <a:lstStyle/>
          <a:p>
            <a:pPr algn="ctr"/>
            <a:endParaRPr lang="ru-RU" sz="2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Источники </a:t>
            </a:r>
            <a:r>
              <a:rPr lang="ru-RU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сведений:</a:t>
            </a:r>
          </a:p>
          <a:p>
            <a:pPr algn="ctr"/>
            <a:endParaRPr lang="ru-RU" sz="22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7436" y="616383"/>
            <a:ext cx="2840305" cy="144038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Организационно-контрольное управление – в части сведений по работе с обращениями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2202" y="4979423"/>
            <a:ext cx="2840305" cy="144038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Управление экономики – в части сведений по муниципальным программам, Рейтингу-50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30645" y="4999038"/>
            <a:ext cx="2840305" cy="144038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Отдел протокола – в части сведений по исполнению поручений Главы городского округа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04222" y="2791155"/>
            <a:ext cx="2840305" cy="144562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МБУ «МФЦ» – своевременное оказание муниципальных услуг</a:t>
            </a:r>
            <a:endParaRPr lang="ru-RU" sz="1600" dirty="0">
              <a:solidFill>
                <a:srgbClr val="FFFF0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6109487" y="3577873"/>
            <a:ext cx="44231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5429942" y="4611450"/>
            <a:ext cx="199071" cy="367973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060272" y="4599984"/>
            <a:ext cx="312925" cy="37943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23377" y="3577873"/>
            <a:ext cx="442315" cy="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бъект 4"/>
          <p:cNvSpPr txBox="1">
            <a:spLocks/>
          </p:cNvSpPr>
          <p:nvPr/>
        </p:nvSpPr>
        <p:spPr>
          <a:xfrm>
            <a:off x="1213661" y="158128"/>
            <a:ext cx="7766936" cy="372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Городской округ Химки Московской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0652" y="2770714"/>
            <a:ext cx="2840305" cy="144562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</a:rPr>
              <a:t>МКУ «Административное управление» – в части сведений по обращениям на интернет-портал «</a:t>
            </a:r>
            <a:r>
              <a:rPr lang="ru-RU" sz="1600" dirty="0" err="1" smtClean="0">
                <a:solidFill>
                  <a:srgbClr val="FFFF00"/>
                </a:solidFill>
              </a:rPr>
              <a:t>Добродел</a:t>
            </a:r>
            <a:r>
              <a:rPr lang="ru-RU" sz="1600" dirty="0" smtClean="0">
                <a:solidFill>
                  <a:srgbClr val="FFFF00"/>
                </a:solidFill>
              </a:rPr>
              <a:t>»</a:t>
            </a:r>
            <a:endParaRPr lang="ru-RU" sz="1600" dirty="0">
              <a:solidFill>
                <a:srgbClr val="FFFF00"/>
              </a:solidFill>
            </a:endParaRPr>
          </a:p>
        </p:txBody>
      </p:sp>
      <p:cxnSp>
        <p:nvCxnSpPr>
          <p:cNvPr id="21" name="Прямая со стрелкой 20"/>
          <p:cNvCxnSpPr>
            <a:endCxn id="5" idx="0"/>
          </p:cNvCxnSpPr>
          <p:nvPr/>
        </p:nvCxnSpPr>
        <p:spPr>
          <a:xfrm>
            <a:off x="4887588" y="2062005"/>
            <a:ext cx="2" cy="37893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45" y="5062542"/>
            <a:ext cx="1200193" cy="157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9606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1517</TotalTime>
  <Words>1530</Words>
  <Application>Microsoft Office PowerPoint</Application>
  <PresentationFormat>Широкоэкранный</PresentationFormat>
  <Paragraphs>450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Wingdings 3</vt:lpstr>
      <vt:lpstr>Грань</vt:lpstr>
      <vt:lpstr>   Оценка эффективности деятельности руководящего состава Администрации городского округа Химки Московской области и руководителей подведомственных муниципальных казенных учреждений</vt:lpstr>
      <vt:lpstr>Основание, цели, критерии и сроки</vt:lpstr>
      <vt:lpstr>Презентация PowerPoint</vt:lpstr>
      <vt:lpstr>Презентация PowerPoint</vt:lpstr>
      <vt:lpstr>Проведение системной оценки по результатам работы с обращениями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перечня недостатков с 01.09.2017 по 30.09.2017 (образец) </vt:lpstr>
      <vt:lpstr>Презентация PowerPoint</vt:lpstr>
      <vt:lpstr>Пример ежедневного мониторинга своевременного предоставления государственных и муниципальных услуг в рамках исполнения должностных обязанностей</vt:lpstr>
      <vt:lpstr>По итогам каждого месяца кадровой службой Администрации в зависимости от набранных каждым руководителем баллов (чем меньше набрано баллов, тем более успешен руководитель) формируется и представляется Главе городского округа рейтинговая таблица эффективности руководителей с распределением участников по следующим зонам успешности:        </vt:lpstr>
      <vt:lpstr>Размеры ежемесячного денежного поощрения (премии) на утверждение Главы городского округа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деятельности руководителей Администрации городского округа Химки Московской области</dc:title>
  <dc:creator>Ивлева Юлия Павловна</dc:creator>
  <cp:lastModifiedBy>Ивлева Юлия Павловна</cp:lastModifiedBy>
  <cp:revision>70</cp:revision>
  <cp:lastPrinted>2017-10-24T13:18:56Z</cp:lastPrinted>
  <dcterms:created xsi:type="dcterms:W3CDTF">2017-10-23T12:26:43Z</dcterms:created>
  <dcterms:modified xsi:type="dcterms:W3CDTF">2017-10-25T08:40:37Z</dcterms:modified>
</cp:coreProperties>
</file>