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83" r:id="rId3"/>
    <p:sldId id="280" r:id="rId4"/>
    <p:sldId id="262" r:id="rId5"/>
    <p:sldId id="265" r:id="rId6"/>
    <p:sldId id="282" r:id="rId7"/>
    <p:sldId id="272" r:id="rId8"/>
  </p:sldIdLst>
  <p:sldSz cx="9144000" cy="6858000" type="screen4x3"/>
  <p:notesSz cx="67691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9F9F"/>
    <a:srgbClr val="96969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7007" autoAdjust="0"/>
  </p:normalViewPr>
  <p:slideViewPr>
    <p:cSldViewPr>
      <p:cViewPr>
        <p:scale>
          <a:sx n="80" d="100"/>
          <a:sy n="80" d="100"/>
        </p:scale>
        <p:origin x="-2430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73C395-2C99-44B5-B05C-587DAD13CAB4}" type="doc">
      <dgm:prSet loTypeId="urn:microsoft.com/office/officeart/2005/8/layout/vList6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67F21AB-CC2F-42B9-87D8-4E129BA64E19}">
      <dgm:prSet/>
      <dgm:spPr/>
      <dgm:t>
        <a:bodyPr/>
        <a:lstStyle/>
        <a:p>
          <a:pPr rtl="0"/>
          <a:r>
            <a:rPr lang="ru-RU" dirty="0" smtClean="0"/>
            <a:t>Практическая направленность</a:t>
          </a:r>
          <a:endParaRPr lang="ru-RU" dirty="0"/>
        </a:p>
      </dgm:t>
    </dgm:pt>
    <dgm:pt modelId="{570953D5-86E2-4447-8FFC-75A69D4198BE}" type="parTrans" cxnId="{8DE91B9D-883E-4699-89CC-48D73CC93F73}">
      <dgm:prSet/>
      <dgm:spPr/>
      <dgm:t>
        <a:bodyPr/>
        <a:lstStyle/>
        <a:p>
          <a:endParaRPr lang="ru-RU"/>
        </a:p>
      </dgm:t>
    </dgm:pt>
    <dgm:pt modelId="{4B8A65DF-C420-4767-9F74-5BA385E7B1B2}" type="sibTrans" cxnId="{8DE91B9D-883E-4699-89CC-48D73CC93F73}">
      <dgm:prSet/>
      <dgm:spPr/>
      <dgm:t>
        <a:bodyPr/>
        <a:lstStyle/>
        <a:p>
          <a:endParaRPr lang="ru-RU"/>
        </a:p>
      </dgm:t>
    </dgm:pt>
    <dgm:pt modelId="{9CC374D5-814D-4DFB-8D84-76E6BED7523B}">
      <dgm:prSet/>
      <dgm:spPr/>
      <dgm:t>
        <a:bodyPr/>
        <a:lstStyle/>
        <a:p>
          <a:pPr rtl="0"/>
          <a:r>
            <a:rPr lang="ru-RU" dirty="0" smtClean="0"/>
            <a:t>Интерактивный формат</a:t>
          </a:r>
          <a:endParaRPr lang="ru-RU" dirty="0"/>
        </a:p>
      </dgm:t>
    </dgm:pt>
    <dgm:pt modelId="{085C5A6D-381B-4B39-AB53-227D855CA67A}" type="parTrans" cxnId="{4163ACCA-39B5-4035-B656-C579D4D2B5FA}">
      <dgm:prSet/>
      <dgm:spPr/>
      <dgm:t>
        <a:bodyPr/>
        <a:lstStyle/>
        <a:p>
          <a:endParaRPr lang="ru-RU"/>
        </a:p>
      </dgm:t>
    </dgm:pt>
    <dgm:pt modelId="{D91EFAFF-4021-4C60-980A-F00E0712B80F}" type="sibTrans" cxnId="{4163ACCA-39B5-4035-B656-C579D4D2B5FA}">
      <dgm:prSet/>
      <dgm:spPr/>
      <dgm:t>
        <a:bodyPr/>
        <a:lstStyle/>
        <a:p>
          <a:endParaRPr lang="ru-RU"/>
        </a:p>
      </dgm:t>
    </dgm:pt>
    <dgm:pt modelId="{4000A596-0C45-4CE3-AB14-5DE2C224F2A6}">
      <dgm:prSet/>
      <dgm:spPr/>
      <dgm:t>
        <a:bodyPr/>
        <a:lstStyle/>
        <a:p>
          <a:pPr rtl="0"/>
          <a:r>
            <a:rPr lang="ru-RU" dirty="0" smtClean="0"/>
            <a:t>Конкретные навыки</a:t>
          </a:r>
          <a:endParaRPr lang="ru-RU" dirty="0"/>
        </a:p>
      </dgm:t>
    </dgm:pt>
    <dgm:pt modelId="{BE9059D0-8BD4-4C5C-9454-4B440A5995C4}" type="parTrans" cxnId="{2A5C7E5B-B1D5-4997-9C87-98438D56D0B8}">
      <dgm:prSet/>
      <dgm:spPr/>
      <dgm:t>
        <a:bodyPr/>
        <a:lstStyle/>
        <a:p>
          <a:endParaRPr lang="ru-RU"/>
        </a:p>
      </dgm:t>
    </dgm:pt>
    <dgm:pt modelId="{FC5DC126-33B1-441D-8436-E2E3C0E012C0}" type="sibTrans" cxnId="{2A5C7E5B-B1D5-4997-9C87-98438D56D0B8}">
      <dgm:prSet/>
      <dgm:spPr/>
      <dgm:t>
        <a:bodyPr/>
        <a:lstStyle/>
        <a:p>
          <a:endParaRPr lang="ru-RU"/>
        </a:p>
      </dgm:t>
    </dgm:pt>
    <dgm:pt modelId="{5EB14D35-1ECA-47A9-BDC2-0E12C7AB2A2C}">
      <dgm:prSet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Кейс-метод позволяет применить теоретические знания к решению практических задач. Такой подход компенсирует исключительно академическое образование и дает более широкое представление о процессах, нежели лекции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50122601-67F1-4B6E-97C9-DAA7ADEA24A5}" type="parTrans" cxnId="{5D67B785-EA2B-4061-8E67-32B9D483CE2F}">
      <dgm:prSet/>
      <dgm:spPr/>
      <dgm:t>
        <a:bodyPr/>
        <a:lstStyle/>
        <a:p>
          <a:endParaRPr lang="ru-RU"/>
        </a:p>
      </dgm:t>
    </dgm:pt>
    <dgm:pt modelId="{4462A287-DD59-4F09-82BC-5CAE2607081C}" type="sibTrans" cxnId="{5D67B785-EA2B-4061-8E67-32B9D483CE2F}">
      <dgm:prSet/>
      <dgm:spPr/>
      <dgm:t>
        <a:bodyPr/>
        <a:lstStyle/>
        <a:p>
          <a:endParaRPr lang="ru-RU"/>
        </a:p>
      </dgm:t>
    </dgm:pt>
    <dgm:pt modelId="{AF47BE32-861F-4A3F-ACF6-993E1AD5D9B8}">
      <dgm:prSet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Более эффективное усвоение материала за счет высокой эмоциональной вовлеченности и активного участия обучаемых. 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ED5CF3D3-3292-49C3-8DBE-914AB0F453A8}" type="parTrans" cxnId="{6105CE89-0424-4316-9D5C-3BB18D8465E5}">
      <dgm:prSet/>
      <dgm:spPr/>
      <dgm:t>
        <a:bodyPr/>
        <a:lstStyle/>
        <a:p>
          <a:endParaRPr lang="ru-RU"/>
        </a:p>
      </dgm:t>
    </dgm:pt>
    <dgm:pt modelId="{16A6394B-7442-4823-83F0-2E401C66D28F}" type="sibTrans" cxnId="{6105CE89-0424-4316-9D5C-3BB18D8465E5}">
      <dgm:prSet/>
      <dgm:spPr/>
      <dgm:t>
        <a:bodyPr/>
        <a:lstStyle/>
        <a:p>
          <a:endParaRPr lang="ru-RU"/>
        </a:p>
      </dgm:t>
    </dgm:pt>
    <dgm:pt modelId="{D0A2862C-0666-46BD-97CA-1F5AF37D0E5B}">
      <dgm:prSet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Кейс-метод позволяет совершенствовать «мягкие навыки» (</a:t>
          </a:r>
          <a:r>
            <a:rPr lang="ru-RU" sz="1200" dirty="0" err="1" smtClean="0">
              <a:latin typeface="Arial" pitchFamily="34" charset="0"/>
              <a:cs typeface="Arial" pitchFamily="34" charset="0"/>
            </a:rPr>
            <a:t>soft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200" dirty="0" err="1" smtClean="0">
              <a:latin typeface="Arial" pitchFamily="34" charset="0"/>
              <a:cs typeface="Arial" pitchFamily="34" charset="0"/>
            </a:rPr>
            <a:t>skills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), которым не учат в университете, но которые оказываются крайне необходимы в реальном рабочем процессе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416A9AC4-E2F4-421E-8426-C7503A60DA9D}" type="parTrans" cxnId="{77D4BA24-F253-4E14-963B-BB7D482CE080}">
      <dgm:prSet/>
      <dgm:spPr/>
      <dgm:t>
        <a:bodyPr/>
        <a:lstStyle/>
        <a:p>
          <a:endParaRPr lang="ru-RU"/>
        </a:p>
      </dgm:t>
    </dgm:pt>
    <dgm:pt modelId="{79D75318-D4BF-4254-A5F0-8B7934E0BB53}" type="sibTrans" cxnId="{77D4BA24-F253-4E14-963B-BB7D482CE080}">
      <dgm:prSet/>
      <dgm:spPr/>
      <dgm:t>
        <a:bodyPr/>
        <a:lstStyle/>
        <a:p>
          <a:endParaRPr lang="ru-RU"/>
        </a:p>
      </dgm:t>
    </dgm:pt>
    <dgm:pt modelId="{B3BABE47-25B7-4E1F-A55F-5F003898F89A}">
      <dgm:prSet custT="1"/>
      <dgm:spPr/>
      <dgm:t>
        <a:bodyPr/>
        <a:lstStyle/>
        <a:p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13189755-5A2E-413A-9E4C-0EE42DE662E2}" type="parTrans" cxnId="{1997D70A-4593-45E6-81D5-D0F7A1270AA7}">
      <dgm:prSet/>
      <dgm:spPr/>
      <dgm:t>
        <a:bodyPr/>
        <a:lstStyle/>
        <a:p>
          <a:endParaRPr lang="ru-RU"/>
        </a:p>
      </dgm:t>
    </dgm:pt>
    <dgm:pt modelId="{B8AE2EDD-FFC9-4321-8E6C-FAB3959295EF}" type="sibTrans" cxnId="{1997D70A-4593-45E6-81D5-D0F7A1270AA7}">
      <dgm:prSet/>
      <dgm:spPr/>
      <dgm:t>
        <a:bodyPr/>
        <a:lstStyle/>
        <a:p>
          <a:endParaRPr lang="ru-RU"/>
        </a:p>
      </dgm:t>
    </dgm:pt>
    <dgm:pt modelId="{BA1F553E-DC14-48E0-BC8A-D2784E559B55}">
      <dgm:prSet custT="1"/>
      <dgm:spPr/>
      <dgm:t>
        <a:bodyPr/>
        <a:lstStyle/>
        <a:p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7B243D47-4566-41EE-B81C-93F3B4857482}" type="parTrans" cxnId="{91D088CA-E907-48D0-9562-890090028495}">
      <dgm:prSet/>
      <dgm:spPr/>
      <dgm:t>
        <a:bodyPr/>
        <a:lstStyle/>
        <a:p>
          <a:endParaRPr lang="ru-RU"/>
        </a:p>
      </dgm:t>
    </dgm:pt>
    <dgm:pt modelId="{BBA72AC0-6C96-467D-966B-3B94AE5218F5}" type="sibTrans" cxnId="{91D088CA-E907-48D0-9562-890090028495}">
      <dgm:prSet/>
      <dgm:spPr/>
      <dgm:t>
        <a:bodyPr/>
        <a:lstStyle/>
        <a:p>
          <a:endParaRPr lang="ru-RU"/>
        </a:p>
      </dgm:t>
    </dgm:pt>
    <dgm:pt modelId="{6AC69F2B-9039-4F76-9AEB-97ED6E63BA36}">
      <dgm:prSet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Участники погружаются в ситуацию с головой: у кейса есть главный герой, на место которого ставит себя команда и решает проблему от его лица. 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93CBC275-14CB-497E-A8BD-6584195B010F}" type="parTrans" cxnId="{4194432C-FEF9-4D03-85CB-12A5C56F4DBD}">
      <dgm:prSet/>
      <dgm:spPr/>
      <dgm:t>
        <a:bodyPr/>
        <a:lstStyle/>
        <a:p>
          <a:endParaRPr lang="ru-RU"/>
        </a:p>
      </dgm:t>
    </dgm:pt>
    <dgm:pt modelId="{5B70D80F-B6C1-4ED5-8494-30691AB83075}" type="sibTrans" cxnId="{4194432C-FEF9-4D03-85CB-12A5C56F4DBD}">
      <dgm:prSet/>
      <dgm:spPr/>
      <dgm:t>
        <a:bodyPr/>
        <a:lstStyle/>
        <a:p>
          <a:endParaRPr lang="ru-RU"/>
        </a:p>
      </dgm:t>
    </dgm:pt>
    <dgm:pt modelId="{298AAAAD-DB20-4BAB-825A-B96AEFB85BD8}">
      <dgm:prSet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Акцент при обучении делается не на овладение готовым знанием, а на его выработку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015D91CE-578B-44E4-AE5A-759E44941303}" type="parTrans" cxnId="{6673A369-F7D2-4359-81F0-FBF44212D999}">
      <dgm:prSet/>
      <dgm:spPr/>
      <dgm:t>
        <a:bodyPr/>
        <a:lstStyle/>
        <a:p>
          <a:endParaRPr lang="ru-RU"/>
        </a:p>
      </dgm:t>
    </dgm:pt>
    <dgm:pt modelId="{A47EA349-0424-4C4B-AC08-5D9D336ABC34}" type="sibTrans" cxnId="{6673A369-F7D2-4359-81F0-FBF44212D999}">
      <dgm:prSet/>
      <dgm:spPr/>
      <dgm:t>
        <a:bodyPr/>
        <a:lstStyle/>
        <a:p>
          <a:endParaRPr lang="ru-RU"/>
        </a:p>
      </dgm:t>
    </dgm:pt>
    <dgm:pt modelId="{ECFDC83A-B827-4424-88EB-F594C96DBE99}" type="pres">
      <dgm:prSet presAssocID="{7673C395-2C99-44B5-B05C-587DAD13CAB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BBACDCE-AA23-4198-8C64-5E94C412607F}" type="pres">
      <dgm:prSet presAssocID="{E67F21AB-CC2F-42B9-87D8-4E129BA64E19}" presName="linNode" presStyleCnt="0"/>
      <dgm:spPr/>
    </dgm:pt>
    <dgm:pt modelId="{6925D728-B625-4A9F-887C-BD150A871625}" type="pres">
      <dgm:prSet presAssocID="{E67F21AB-CC2F-42B9-87D8-4E129BA64E19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3156F-FEEC-45CC-B829-3E42F9115832}" type="pres">
      <dgm:prSet presAssocID="{E67F21AB-CC2F-42B9-87D8-4E129BA64E19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383695-7C23-4E5F-AF71-DC75E3C0CDE2}" type="pres">
      <dgm:prSet presAssocID="{4B8A65DF-C420-4767-9F74-5BA385E7B1B2}" presName="spacing" presStyleCnt="0"/>
      <dgm:spPr/>
    </dgm:pt>
    <dgm:pt modelId="{F5019414-AEC0-42AE-9728-324BD7EC1C22}" type="pres">
      <dgm:prSet presAssocID="{9CC374D5-814D-4DFB-8D84-76E6BED7523B}" presName="linNode" presStyleCnt="0"/>
      <dgm:spPr/>
    </dgm:pt>
    <dgm:pt modelId="{7043C05A-1116-4568-9788-2D50C5950807}" type="pres">
      <dgm:prSet presAssocID="{9CC374D5-814D-4DFB-8D84-76E6BED7523B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BE6CC0-5C72-4300-AADB-8C5295393A19}" type="pres">
      <dgm:prSet presAssocID="{9CC374D5-814D-4DFB-8D84-76E6BED7523B}" presName="childShp" presStyleLbl="bgAccFollowNode1" presStyleIdx="1" presStyleCnt="3" custScaleX="98938" custScaleY="185108" custLinFactNeighborX="2794" custLinFactNeighborY="2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BF5EBB-2010-4830-8168-0E5D73E9AF33}" type="pres">
      <dgm:prSet presAssocID="{D91EFAFF-4021-4C60-980A-F00E0712B80F}" presName="spacing" presStyleCnt="0"/>
      <dgm:spPr/>
    </dgm:pt>
    <dgm:pt modelId="{A21FCFAE-B176-4182-81AF-6BC6FF2E5AE9}" type="pres">
      <dgm:prSet presAssocID="{4000A596-0C45-4CE3-AB14-5DE2C224F2A6}" presName="linNode" presStyleCnt="0"/>
      <dgm:spPr/>
    </dgm:pt>
    <dgm:pt modelId="{C04C222B-8727-4F32-BDEA-1645C9B9F2D9}" type="pres">
      <dgm:prSet presAssocID="{4000A596-0C45-4CE3-AB14-5DE2C224F2A6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722D0D-0D46-42F3-AF02-9E99C698EF89}" type="pres">
      <dgm:prSet presAssocID="{4000A596-0C45-4CE3-AB14-5DE2C224F2A6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05CE89-0424-4316-9D5C-3BB18D8465E5}" srcId="{9CC374D5-814D-4DFB-8D84-76E6BED7523B}" destId="{AF47BE32-861F-4A3F-ACF6-993E1AD5D9B8}" srcOrd="0" destOrd="0" parTransId="{ED5CF3D3-3292-49C3-8DBE-914AB0F453A8}" sibTransId="{16A6394B-7442-4823-83F0-2E401C66D28F}"/>
    <dgm:cxn modelId="{DFB0EE29-95B7-4A1C-BFB7-23E82F3D9A57}" type="presOf" srcId="{E67F21AB-CC2F-42B9-87D8-4E129BA64E19}" destId="{6925D728-B625-4A9F-887C-BD150A871625}" srcOrd="0" destOrd="0" presId="urn:microsoft.com/office/officeart/2005/8/layout/vList6"/>
    <dgm:cxn modelId="{E8E23ABF-C904-40F0-A804-0F8DA3A18B62}" type="presOf" srcId="{5EB14D35-1ECA-47A9-BDC2-0E12C7AB2A2C}" destId="{1333156F-FEEC-45CC-B829-3E42F9115832}" srcOrd="0" destOrd="1" presId="urn:microsoft.com/office/officeart/2005/8/layout/vList6"/>
    <dgm:cxn modelId="{8DE91B9D-883E-4699-89CC-48D73CC93F73}" srcId="{7673C395-2C99-44B5-B05C-587DAD13CAB4}" destId="{E67F21AB-CC2F-42B9-87D8-4E129BA64E19}" srcOrd="0" destOrd="0" parTransId="{570953D5-86E2-4447-8FFC-75A69D4198BE}" sibTransId="{4B8A65DF-C420-4767-9F74-5BA385E7B1B2}"/>
    <dgm:cxn modelId="{6673A369-F7D2-4359-81F0-FBF44212D999}" srcId="{9CC374D5-814D-4DFB-8D84-76E6BED7523B}" destId="{298AAAAD-DB20-4BAB-825A-B96AEFB85BD8}" srcOrd="2" destOrd="0" parTransId="{015D91CE-578B-44E4-AE5A-759E44941303}" sibTransId="{A47EA349-0424-4C4B-AC08-5D9D336ABC34}"/>
    <dgm:cxn modelId="{91D088CA-E907-48D0-9562-890090028495}" srcId="{4000A596-0C45-4CE3-AB14-5DE2C224F2A6}" destId="{BA1F553E-DC14-48E0-BC8A-D2784E559B55}" srcOrd="0" destOrd="0" parTransId="{7B243D47-4566-41EE-B81C-93F3B4857482}" sibTransId="{BBA72AC0-6C96-467D-966B-3B94AE5218F5}"/>
    <dgm:cxn modelId="{D698DFAD-15DB-4ED6-8CBB-530071B6A4E3}" type="presOf" srcId="{4000A596-0C45-4CE3-AB14-5DE2C224F2A6}" destId="{C04C222B-8727-4F32-BDEA-1645C9B9F2D9}" srcOrd="0" destOrd="0" presId="urn:microsoft.com/office/officeart/2005/8/layout/vList6"/>
    <dgm:cxn modelId="{9FCD288E-2B15-4105-BD50-AE8C02FF1D93}" type="presOf" srcId="{7673C395-2C99-44B5-B05C-587DAD13CAB4}" destId="{ECFDC83A-B827-4424-88EB-F594C96DBE99}" srcOrd="0" destOrd="0" presId="urn:microsoft.com/office/officeart/2005/8/layout/vList6"/>
    <dgm:cxn modelId="{019BE7E4-6CA3-4179-997B-27BA3D87B92A}" type="presOf" srcId="{298AAAAD-DB20-4BAB-825A-B96AEFB85BD8}" destId="{EDBE6CC0-5C72-4300-AADB-8C5295393A19}" srcOrd="0" destOrd="2" presId="urn:microsoft.com/office/officeart/2005/8/layout/vList6"/>
    <dgm:cxn modelId="{A577B379-73E9-44CC-A25A-DF8ECDCA3E66}" type="presOf" srcId="{9CC374D5-814D-4DFB-8D84-76E6BED7523B}" destId="{7043C05A-1116-4568-9788-2D50C5950807}" srcOrd="0" destOrd="0" presId="urn:microsoft.com/office/officeart/2005/8/layout/vList6"/>
    <dgm:cxn modelId="{2A5C7E5B-B1D5-4997-9C87-98438D56D0B8}" srcId="{7673C395-2C99-44B5-B05C-587DAD13CAB4}" destId="{4000A596-0C45-4CE3-AB14-5DE2C224F2A6}" srcOrd="2" destOrd="0" parTransId="{BE9059D0-8BD4-4C5C-9454-4B440A5995C4}" sibTransId="{FC5DC126-33B1-441D-8436-E2E3C0E012C0}"/>
    <dgm:cxn modelId="{8D7604A0-9061-43A8-AF05-82C599523E8A}" type="presOf" srcId="{D0A2862C-0666-46BD-97CA-1F5AF37D0E5B}" destId="{4C722D0D-0D46-42F3-AF02-9E99C698EF89}" srcOrd="0" destOrd="1" presId="urn:microsoft.com/office/officeart/2005/8/layout/vList6"/>
    <dgm:cxn modelId="{77D4BA24-F253-4E14-963B-BB7D482CE080}" srcId="{4000A596-0C45-4CE3-AB14-5DE2C224F2A6}" destId="{D0A2862C-0666-46BD-97CA-1F5AF37D0E5B}" srcOrd="1" destOrd="0" parTransId="{416A9AC4-E2F4-421E-8426-C7503A60DA9D}" sibTransId="{79D75318-D4BF-4254-A5F0-8B7934E0BB53}"/>
    <dgm:cxn modelId="{056E3E55-6160-4891-A531-AD406AA7578B}" type="presOf" srcId="{6AC69F2B-9039-4F76-9AEB-97ED6E63BA36}" destId="{EDBE6CC0-5C72-4300-AADB-8C5295393A19}" srcOrd="0" destOrd="1" presId="urn:microsoft.com/office/officeart/2005/8/layout/vList6"/>
    <dgm:cxn modelId="{4194432C-FEF9-4D03-85CB-12A5C56F4DBD}" srcId="{9CC374D5-814D-4DFB-8D84-76E6BED7523B}" destId="{6AC69F2B-9039-4F76-9AEB-97ED6E63BA36}" srcOrd="1" destOrd="0" parTransId="{93CBC275-14CB-497E-A8BD-6584195B010F}" sibTransId="{5B70D80F-B6C1-4ED5-8494-30691AB83075}"/>
    <dgm:cxn modelId="{1997D70A-4593-45E6-81D5-D0F7A1270AA7}" srcId="{E67F21AB-CC2F-42B9-87D8-4E129BA64E19}" destId="{B3BABE47-25B7-4E1F-A55F-5F003898F89A}" srcOrd="0" destOrd="0" parTransId="{13189755-5A2E-413A-9E4C-0EE42DE662E2}" sibTransId="{B8AE2EDD-FFC9-4321-8E6C-FAB3959295EF}"/>
    <dgm:cxn modelId="{5D67B785-EA2B-4061-8E67-32B9D483CE2F}" srcId="{E67F21AB-CC2F-42B9-87D8-4E129BA64E19}" destId="{5EB14D35-1ECA-47A9-BDC2-0E12C7AB2A2C}" srcOrd="1" destOrd="0" parTransId="{50122601-67F1-4B6E-97C9-DAA7ADEA24A5}" sibTransId="{4462A287-DD59-4F09-82BC-5CAE2607081C}"/>
    <dgm:cxn modelId="{A2DFB38E-CC74-4C07-A858-342980BBD0BF}" type="presOf" srcId="{BA1F553E-DC14-48E0-BC8A-D2784E559B55}" destId="{4C722D0D-0D46-42F3-AF02-9E99C698EF89}" srcOrd="0" destOrd="0" presId="urn:microsoft.com/office/officeart/2005/8/layout/vList6"/>
    <dgm:cxn modelId="{4163ACCA-39B5-4035-B656-C579D4D2B5FA}" srcId="{7673C395-2C99-44B5-B05C-587DAD13CAB4}" destId="{9CC374D5-814D-4DFB-8D84-76E6BED7523B}" srcOrd="1" destOrd="0" parTransId="{085C5A6D-381B-4B39-AB53-227D855CA67A}" sibTransId="{D91EFAFF-4021-4C60-980A-F00E0712B80F}"/>
    <dgm:cxn modelId="{B2A30607-9BD3-459C-A037-F781106AF53A}" type="presOf" srcId="{AF47BE32-861F-4A3F-ACF6-993E1AD5D9B8}" destId="{EDBE6CC0-5C72-4300-AADB-8C5295393A19}" srcOrd="0" destOrd="0" presId="urn:microsoft.com/office/officeart/2005/8/layout/vList6"/>
    <dgm:cxn modelId="{9447ADEC-93D1-41C2-B264-BC9CC6BDF952}" type="presOf" srcId="{B3BABE47-25B7-4E1F-A55F-5F003898F89A}" destId="{1333156F-FEEC-45CC-B829-3E42F9115832}" srcOrd="0" destOrd="0" presId="urn:microsoft.com/office/officeart/2005/8/layout/vList6"/>
    <dgm:cxn modelId="{C1B9A5F8-EDF6-4A77-A403-56D464032849}" type="presParOf" srcId="{ECFDC83A-B827-4424-88EB-F594C96DBE99}" destId="{0BBACDCE-AA23-4198-8C64-5E94C412607F}" srcOrd="0" destOrd="0" presId="urn:microsoft.com/office/officeart/2005/8/layout/vList6"/>
    <dgm:cxn modelId="{6D05A75E-2E03-4CB9-9DC9-3C780FC43723}" type="presParOf" srcId="{0BBACDCE-AA23-4198-8C64-5E94C412607F}" destId="{6925D728-B625-4A9F-887C-BD150A871625}" srcOrd="0" destOrd="0" presId="urn:microsoft.com/office/officeart/2005/8/layout/vList6"/>
    <dgm:cxn modelId="{88BF8218-E05D-449E-9917-018C9ED8F613}" type="presParOf" srcId="{0BBACDCE-AA23-4198-8C64-5E94C412607F}" destId="{1333156F-FEEC-45CC-B829-3E42F9115832}" srcOrd="1" destOrd="0" presId="urn:microsoft.com/office/officeart/2005/8/layout/vList6"/>
    <dgm:cxn modelId="{533E86BA-C099-425C-A104-9EFFCAB1B45E}" type="presParOf" srcId="{ECFDC83A-B827-4424-88EB-F594C96DBE99}" destId="{CF383695-7C23-4E5F-AF71-DC75E3C0CDE2}" srcOrd="1" destOrd="0" presId="urn:microsoft.com/office/officeart/2005/8/layout/vList6"/>
    <dgm:cxn modelId="{0BCB56D8-15E0-4ABC-86C2-3E9894792885}" type="presParOf" srcId="{ECFDC83A-B827-4424-88EB-F594C96DBE99}" destId="{F5019414-AEC0-42AE-9728-324BD7EC1C22}" srcOrd="2" destOrd="0" presId="urn:microsoft.com/office/officeart/2005/8/layout/vList6"/>
    <dgm:cxn modelId="{C51ED590-51E9-4159-988A-53580CD16172}" type="presParOf" srcId="{F5019414-AEC0-42AE-9728-324BD7EC1C22}" destId="{7043C05A-1116-4568-9788-2D50C5950807}" srcOrd="0" destOrd="0" presId="urn:microsoft.com/office/officeart/2005/8/layout/vList6"/>
    <dgm:cxn modelId="{AB2B928A-3B66-480D-B4EA-10373817E88D}" type="presParOf" srcId="{F5019414-AEC0-42AE-9728-324BD7EC1C22}" destId="{EDBE6CC0-5C72-4300-AADB-8C5295393A19}" srcOrd="1" destOrd="0" presId="urn:microsoft.com/office/officeart/2005/8/layout/vList6"/>
    <dgm:cxn modelId="{983A042B-5F4C-48C8-B834-FD1F229FCBD5}" type="presParOf" srcId="{ECFDC83A-B827-4424-88EB-F594C96DBE99}" destId="{8FBF5EBB-2010-4830-8168-0E5D73E9AF33}" srcOrd="3" destOrd="0" presId="urn:microsoft.com/office/officeart/2005/8/layout/vList6"/>
    <dgm:cxn modelId="{04E601E1-CB7F-4DBE-B93B-B1D51D4599D1}" type="presParOf" srcId="{ECFDC83A-B827-4424-88EB-F594C96DBE99}" destId="{A21FCFAE-B176-4182-81AF-6BC6FF2E5AE9}" srcOrd="4" destOrd="0" presId="urn:microsoft.com/office/officeart/2005/8/layout/vList6"/>
    <dgm:cxn modelId="{E96DEAC7-9156-4408-B2AF-68403F56B511}" type="presParOf" srcId="{A21FCFAE-B176-4182-81AF-6BC6FF2E5AE9}" destId="{C04C222B-8727-4F32-BDEA-1645C9B9F2D9}" srcOrd="0" destOrd="0" presId="urn:microsoft.com/office/officeart/2005/8/layout/vList6"/>
    <dgm:cxn modelId="{11CFF3F3-4FF9-4C6E-A8F7-5E4016243058}" type="presParOf" srcId="{A21FCFAE-B176-4182-81AF-6BC6FF2E5AE9}" destId="{4C722D0D-0D46-42F3-AF02-9E99C698EF8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33156F-FEEC-45CC-B829-3E42F9115832}">
      <dsp:nvSpPr>
        <dsp:cNvPr id="0" name=""/>
        <dsp:cNvSpPr/>
      </dsp:nvSpPr>
      <dsp:spPr>
        <a:xfrm>
          <a:off x="3291839" y="197"/>
          <a:ext cx="4937760" cy="11171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Кейс-метод позволяет применить теоретические знания к решению практических задач. Такой подход компенсирует исключительно академическое образование и дает более широкое представление о процессах, нежели лекции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3291839" y="139838"/>
        <a:ext cx="4518838" cy="837844"/>
      </dsp:txXfrm>
    </dsp:sp>
    <dsp:sp modelId="{6925D728-B625-4A9F-887C-BD150A871625}">
      <dsp:nvSpPr>
        <dsp:cNvPr id="0" name=""/>
        <dsp:cNvSpPr/>
      </dsp:nvSpPr>
      <dsp:spPr>
        <a:xfrm>
          <a:off x="0" y="197"/>
          <a:ext cx="3291840" cy="111712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Практическая направленность</a:t>
          </a:r>
          <a:endParaRPr lang="ru-RU" sz="3100" kern="1200" dirty="0"/>
        </a:p>
      </dsp:txBody>
      <dsp:txXfrm>
        <a:off x="54534" y="54731"/>
        <a:ext cx="3182772" cy="1008058"/>
      </dsp:txXfrm>
    </dsp:sp>
    <dsp:sp modelId="{EDBE6CC0-5C72-4300-AADB-8C5295393A19}">
      <dsp:nvSpPr>
        <dsp:cNvPr id="0" name=""/>
        <dsp:cNvSpPr/>
      </dsp:nvSpPr>
      <dsp:spPr>
        <a:xfrm>
          <a:off x="3349049" y="1252742"/>
          <a:ext cx="4880550" cy="206788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Более эффективное усвоение материала за счет высокой эмоциональной вовлеченности и активного участия обучаемых. </a:t>
          </a:r>
          <a:endParaRPr lang="ru-RU" sz="12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Участники погружаются в ситуацию с головой: у кейса есть главный герой, на место которого ставит себя команда и решает проблему от его лица. </a:t>
          </a:r>
          <a:endParaRPr lang="ru-RU" sz="12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Акцент при обучении делается не на овладение готовым знанием, а на его выработку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3349049" y="1511228"/>
        <a:ext cx="4105092" cy="1550917"/>
      </dsp:txXfrm>
    </dsp:sp>
    <dsp:sp modelId="{7043C05A-1116-4568-9788-2D50C5950807}">
      <dsp:nvSpPr>
        <dsp:cNvPr id="0" name=""/>
        <dsp:cNvSpPr/>
      </dsp:nvSpPr>
      <dsp:spPr>
        <a:xfrm>
          <a:off x="30212" y="1704418"/>
          <a:ext cx="3288625" cy="1117126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Интерактивный формат</a:t>
          </a:r>
          <a:endParaRPr lang="ru-RU" sz="3100" kern="1200" dirty="0"/>
        </a:p>
      </dsp:txBody>
      <dsp:txXfrm>
        <a:off x="84746" y="1758952"/>
        <a:ext cx="3179557" cy="1008058"/>
      </dsp:txXfrm>
    </dsp:sp>
    <dsp:sp modelId="{4C722D0D-0D46-42F3-AF02-9E99C698EF89}">
      <dsp:nvSpPr>
        <dsp:cNvPr id="0" name=""/>
        <dsp:cNvSpPr/>
      </dsp:nvSpPr>
      <dsp:spPr>
        <a:xfrm>
          <a:off x="3291839" y="3408639"/>
          <a:ext cx="4937760" cy="11171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Кейс-метод позволяет совершенствовать «мягкие навыки» (</a:t>
          </a:r>
          <a:r>
            <a:rPr lang="ru-RU" sz="1200" kern="1200" dirty="0" err="1" smtClean="0">
              <a:latin typeface="Arial" pitchFamily="34" charset="0"/>
              <a:cs typeface="Arial" pitchFamily="34" charset="0"/>
            </a:rPr>
            <a:t>soft</a:t>
          </a:r>
          <a:r>
            <a:rPr lang="ru-RU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200" kern="1200" dirty="0" err="1" smtClean="0">
              <a:latin typeface="Arial" pitchFamily="34" charset="0"/>
              <a:cs typeface="Arial" pitchFamily="34" charset="0"/>
            </a:rPr>
            <a:t>skills</a:t>
          </a:r>
          <a:r>
            <a:rPr lang="ru-RU" sz="1200" kern="1200" dirty="0" smtClean="0">
              <a:latin typeface="Arial" pitchFamily="34" charset="0"/>
              <a:cs typeface="Arial" pitchFamily="34" charset="0"/>
            </a:rPr>
            <a:t>), которым не учат в университете, но которые оказываются крайне необходимы в реальном рабочем процессе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3291839" y="3548280"/>
        <a:ext cx="4518838" cy="837844"/>
      </dsp:txXfrm>
    </dsp:sp>
    <dsp:sp modelId="{C04C222B-8727-4F32-BDEA-1645C9B9F2D9}">
      <dsp:nvSpPr>
        <dsp:cNvPr id="0" name=""/>
        <dsp:cNvSpPr/>
      </dsp:nvSpPr>
      <dsp:spPr>
        <a:xfrm>
          <a:off x="0" y="3408639"/>
          <a:ext cx="3291840" cy="1117126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Конкретные навыки</a:t>
          </a:r>
          <a:endParaRPr lang="ru-RU" sz="3100" kern="1200" dirty="0"/>
        </a:p>
      </dsp:txBody>
      <dsp:txXfrm>
        <a:off x="54534" y="3463173"/>
        <a:ext cx="3182772" cy="1008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3673" cy="495136"/>
          </a:xfrm>
          <a:prstGeom prst="rect">
            <a:avLst/>
          </a:prstGeom>
        </p:spPr>
        <p:txBody>
          <a:bodyPr vert="horz" lIns="62792" tIns="31396" rIns="62792" bIns="31396" rtlCol="0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4344" y="0"/>
            <a:ext cx="2933673" cy="495136"/>
          </a:xfrm>
          <a:prstGeom prst="rect">
            <a:avLst/>
          </a:prstGeom>
        </p:spPr>
        <p:txBody>
          <a:bodyPr vert="horz" lIns="62792" tIns="31396" rIns="62792" bIns="31396" rtlCol="0"/>
          <a:lstStyle>
            <a:lvl1pPr algn="r">
              <a:defRPr sz="800"/>
            </a:lvl1pPr>
          </a:lstStyle>
          <a:p>
            <a:fld id="{05B3E0A2-5649-4330-81E3-13A62D334031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792" tIns="31396" rIns="62792" bIns="313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586" y="4704885"/>
            <a:ext cx="5415929" cy="4458412"/>
          </a:xfrm>
          <a:prstGeom prst="rect">
            <a:avLst/>
          </a:prstGeom>
        </p:spPr>
        <p:txBody>
          <a:bodyPr vert="horz" lIns="62792" tIns="31396" rIns="62792" bIns="3139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08673"/>
            <a:ext cx="2933673" cy="495136"/>
          </a:xfrm>
          <a:prstGeom prst="rect">
            <a:avLst/>
          </a:prstGeom>
        </p:spPr>
        <p:txBody>
          <a:bodyPr vert="horz" lIns="62792" tIns="31396" rIns="62792" bIns="31396" rtlCol="0" anchor="b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4344" y="9408673"/>
            <a:ext cx="2933673" cy="495136"/>
          </a:xfrm>
          <a:prstGeom prst="rect">
            <a:avLst/>
          </a:prstGeom>
        </p:spPr>
        <p:txBody>
          <a:bodyPr vert="horz" lIns="62792" tIns="31396" rIns="62792" bIns="31396" rtlCol="0" anchor="b"/>
          <a:lstStyle>
            <a:lvl1pPr algn="r">
              <a:defRPr sz="800"/>
            </a:lvl1pPr>
          </a:lstStyle>
          <a:p>
            <a:fld id="{36D77F2B-1CAB-4B0E-A3AE-92835BEE7D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182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ACDD-CA8E-4456-B5C6-4114437D3B1F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8E8B-8AEE-4FA5-882D-6CB30936BA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58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ACDD-CA8E-4456-B5C6-4114437D3B1F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8E8B-8AEE-4FA5-882D-6CB30936BA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7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ACDD-CA8E-4456-B5C6-4114437D3B1F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8E8B-8AEE-4FA5-882D-6CB30936BA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000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11CA5-66BF-45BF-BE80-708BBDF27BE2}" type="datetime1">
              <a:rPr lang="ru-RU">
                <a:solidFill>
                  <a:srgbClr val="AD0101">
                    <a:shade val="75000"/>
                  </a:srgbClr>
                </a:solidFill>
              </a:rPr>
              <a:pPr>
                <a:defRPr/>
              </a:pPr>
              <a:t>23.10.2017</a:t>
            </a:fld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4C28-63EC-4CD8-A782-6E7B05864467}" type="slidenum">
              <a:rPr lang="ru-RU">
                <a:solidFill>
                  <a:srgbClr val="AD0101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604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4CBF4-DD88-41C2-BA3E-7BE5A6833AC7}" type="datetime1">
              <a:rPr lang="ru-RU">
                <a:solidFill>
                  <a:srgbClr val="AD0101">
                    <a:shade val="75000"/>
                  </a:srgbClr>
                </a:solidFill>
              </a:rPr>
              <a:pPr>
                <a:defRPr/>
              </a:pPr>
              <a:t>23.10.2017</a:t>
            </a:fld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25E75-BC7A-4E23-A668-CFEE91D6539C}" type="slidenum">
              <a:rPr lang="ru-RU">
                <a:solidFill>
                  <a:srgbClr val="AD0101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502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822F1-B8F9-48B4-B38F-9DC889030DE1}" type="datetime1">
              <a:rPr lang="ru-RU">
                <a:solidFill>
                  <a:srgbClr val="AD0101">
                    <a:shade val="75000"/>
                  </a:srgbClr>
                </a:solidFill>
              </a:rPr>
              <a:pPr>
                <a:defRPr/>
              </a:pPr>
              <a:t>23.10.2017</a:t>
            </a:fld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138D6-120A-44FA-B8E5-E0DC63783A94}" type="slidenum">
              <a:rPr lang="ru-RU">
                <a:solidFill>
                  <a:srgbClr val="AD0101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2109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C5189-F915-4527-87D0-C2EE9BB9F14E}" type="datetime1">
              <a:rPr lang="ru-RU">
                <a:solidFill>
                  <a:srgbClr val="AD0101">
                    <a:shade val="75000"/>
                  </a:srgbClr>
                </a:solidFill>
              </a:rPr>
              <a:pPr>
                <a:defRPr/>
              </a:pPr>
              <a:t>23.10.2017</a:t>
            </a:fld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301D4-A159-4F5F-820A-B94A569F6980}" type="slidenum">
              <a:rPr lang="ru-RU">
                <a:solidFill>
                  <a:srgbClr val="AD0101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930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9A290-AC05-4EB2-9355-19188E8D19D1}" type="datetime1">
              <a:rPr lang="ru-RU">
                <a:solidFill>
                  <a:srgbClr val="AD0101">
                    <a:shade val="75000"/>
                  </a:srgbClr>
                </a:solidFill>
              </a:rPr>
              <a:pPr>
                <a:defRPr/>
              </a:pPr>
              <a:t>23.10.2017</a:t>
            </a:fld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8A51A-6745-4AC3-9962-6C93DDA6DCAF}" type="slidenum">
              <a:rPr lang="ru-RU">
                <a:solidFill>
                  <a:srgbClr val="AD0101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315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D0E3C-0E89-49D4-91D9-02E9199CB46C}" type="datetime1">
              <a:rPr lang="ru-RU">
                <a:solidFill>
                  <a:srgbClr val="AD0101">
                    <a:shade val="75000"/>
                  </a:srgbClr>
                </a:solidFill>
              </a:rPr>
              <a:pPr>
                <a:defRPr/>
              </a:pPr>
              <a:t>23.10.2017</a:t>
            </a:fld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3312C-BB72-4582-A019-FD4E1DC0AC0F}" type="slidenum">
              <a:rPr lang="ru-RU">
                <a:solidFill>
                  <a:srgbClr val="AD0101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5517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1FB33-48EF-4BB3-86A8-94FD4EFE7A94}" type="datetime1">
              <a:rPr lang="ru-RU">
                <a:solidFill>
                  <a:srgbClr val="AD0101">
                    <a:shade val="75000"/>
                  </a:srgbClr>
                </a:solidFill>
              </a:rPr>
              <a:pPr>
                <a:defRPr/>
              </a:pPr>
              <a:t>23.10.2017</a:t>
            </a:fld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3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985C-7E0C-48A5-89F4-D1FBCA18B696}" type="slidenum">
              <a:rPr lang="ru-RU">
                <a:solidFill>
                  <a:srgbClr val="AD0101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0461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CCBA3-0878-49C1-A410-8614D9717AE6}" type="datetime1">
              <a:rPr lang="ru-RU">
                <a:solidFill>
                  <a:srgbClr val="AD0101">
                    <a:shade val="75000"/>
                  </a:srgbClr>
                </a:solidFill>
              </a:rPr>
              <a:pPr>
                <a:defRPr/>
              </a:pPr>
              <a:t>23.10.2017</a:t>
            </a:fld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8724C-27D5-401B-B6DB-30E6DD7D3945}" type="slidenum">
              <a:rPr lang="ru-RU">
                <a:solidFill>
                  <a:srgbClr val="AD0101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11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ACDD-CA8E-4456-B5C6-4114437D3B1F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8E8B-8AEE-4FA5-882D-6CB30936BA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957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69D3A-D353-4CE1-8096-8C2515102234}" type="datetime1">
              <a:rPr lang="ru-RU">
                <a:solidFill>
                  <a:srgbClr val="AD0101">
                    <a:shade val="75000"/>
                  </a:srgbClr>
                </a:solidFill>
              </a:rPr>
              <a:pPr>
                <a:defRPr/>
              </a:pPr>
              <a:t>23.10.2017</a:t>
            </a:fld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4D050-F971-4DED-9E4D-934E888FD4E8}" type="slidenum">
              <a:rPr lang="ru-RU">
                <a:solidFill>
                  <a:srgbClr val="AD0101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295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F5E81-6812-4CF0-ABEC-29ED0D4F4AA0}" type="datetime1">
              <a:rPr lang="ru-RU">
                <a:solidFill>
                  <a:srgbClr val="AD0101">
                    <a:shade val="75000"/>
                  </a:srgbClr>
                </a:solidFill>
              </a:rPr>
              <a:pPr>
                <a:defRPr/>
              </a:pPr>
              <a:t>23.10.2017</a:t>
            </a:fld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5D123-B9DA-4441-A275-78FD5818901F}" type="slidenum">
              <a:rPr lang="ru-RU">
                <a:solidFill>
                  <a:srgbClr val="AD0101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645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1992-054C-4B32-9293-9CF26ED17268}" type="datetime1">
              <a:rPr lang="ru-RU">
                <a:solidFill>
                  <a:srgbClr val="AD0101">
                    <a:shade val="75000"/>
                  </a:srgbClr>
                </a:solidFill>
              </a:rPr>
              <a:pPr>
                <a:defRPr/>
              </a:pPr>
              <a:t>23.10.2017</a:t>
            </a:fld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E1746-453C-48E8-8E05-BEB6DC606F29}" type="slidenum">
              <a:rPr lang="ru-RU">
                <a:solidFill>
                  <a:srgbClr val="AD0101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55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ACDD-CA8E-4456-B5C6-4114437D3B1F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8E8B-8AEE-4FA5-882D-6CB30936BA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88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ACDD-CA8E-4456-B5C6-4114437D3B1F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8E8B-8AEE-4FA5-882D-6CB30936BA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09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ACDD-CA8E-4456-B5C6-4114437D3B1F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8E8B-8AEE-4FA5-882D-6CB30936BA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75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ACDD-CA8E-4456-B5C6-4114437D3B1F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8E8B-8AEE-4FA5-882D-6CB30936BA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32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ACDD-CA8E-4456-B5C6-4114437D3B1F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8E8B-8AEE-4FA5-882D-6CB30936BA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05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ACDD-CA8E-4456-B5C6-4114437D3B1F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8E8B-8AEE-4FA5-882D-6CB30936BA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34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ACDD-CA8E-4456-B5C6-4114437D3B1F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8E8B-8AEE-4FA5-882D-6CB30936BA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8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AACDD-CA8E-4456-B5C6-4114437D3B1F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38E8B-8AEE-4FA5-882D-6CB30936BA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77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9777B7-6529-4719-979B-B5AE0CD750FC}" type="datetime1">
              <a:rPr lang="ru-RU">
                <a:solidFill>
                  <a:srgbClr val="AD0101">
                    <a:shade val="75000"/>
                  </a:srgbClr>
                </a:solidFill>
              </a:rPr>
              <a:pPr>
                <a:defRPr/>
              </a:pPr>
              <a:t>23.10.2017</a:t>
            </a:fld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E976E9-4296-4DAD-B4CF-FA63C17518BD}" type="slidenum">
              <a:rPr lang="ru-RU">
                <a:solidFill>
                  <a:srgbClr val="AD0101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D0101">
                  <a:shade val="75000"/>
                </a:srgb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8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5725" y="1773238"/>
            <a:ext cx="9036050" cy="86518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200" dirty="0" smtClean="0">
                <a:solidFill>
                  <a:prstClr val="black"/>
                </a:solidFill>
                <a:effectLst/>
              </a:rPr>
              <a:t>Департамент государственной службы и кадров при Президенте Республики Татарстан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100" dirty="0" smtClean="0">
                <a:solidFill>
                  <a:prstClr val="black"/>
                </a:solidFill>
                <a:effectLst/>
              </a:rPr>
              <a:t>Высшая школа государственного и муниципального управления казанского (приволжского) федерального университета</a:t>
            </a:r>
            <a:endParaRPr lang="ru-RU" sz="1100" dirty="0">
              <a:solidFill>
                <a:prstClr val="black"/>
              </a:solidFill>
              <a:effectLst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450" y="1176338"/>
            <a:ext cx="56515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95288" y="2997200"/>
            <a:ext cx="860425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Внедрение передовых практик </a:t>
            </a:r>
            <a:b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 технологию обучения государственных </a:t>
            </a:r>
            <a:b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 муниципальных служащих (кейс-метод)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939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ПРЕИМУЩЕСТВА КЕЙС-МЕТОДА В ПРОГРАММАХ ПОВЫШЕНИЯ КВАЛИФИКАЦИИ ГОСУДАРСТВЕННЫХ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МУНИЦИПАЛЬНЫХ СЛУЖАЩИХ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346730"/>
              </p:ext>
            </p:extLst>
          </p:nvPr>
        </p:nvGraphicFramePr>
        <p:xfrm>
          <a:off x="611560" y="1340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07504" y="1793354"/>
            <a:ext cx="2673350" cy="2571750"/>
            <a:chOff x="192" y="1389"/>
            <a:chExt cx="1684" cy="1683"/>
          </a:xfrm>
        </p:grpSpPr>
        <p:sp>
          <p:nvSpPr>
            <p:cNvPr id="4" name="Oval 5"/>
            <p:cNvSpPr>
              <a:spLocks noChangeArrowheads="1"/>
            </p:cNvSpPr>
            <p:nvPr/>
          </p:nvSpPr>
          <p:spPr bwMode="gray">
            <a:xfrm>
              <a:off x="192" y="138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5" name="Oval 6"/>
            <p:cNvSpPr>
              <a:spLocks noChangeArrowheads="1"/>
            </p:cNvSpPr>
            <p:nvPr/>
          </p:nvSpPr>
          <p:spPr bwMode="gray">
            <a:xfrm>
              <a:off x="303" y="149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gray">
            <a:xfrm>
              <a:off x="375" y="1572"/>
              <a:ext cx="1317" cy="131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gray">
            <a:xfrm>
              <a:off x="396" y="159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Oval 10"/>
            <p:cNvSpPr>
              <a:spLocks noChangeArrowheads="1"/>
            </p:cNvSpPr>
            <p:nvPr/>
          </p:nvSpPr>
          <p:spPr bwMode="gray">
            <a:xfrm>
              <a:off x="412" y="160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" name="Oval 11"/>
            <p:cNvSpPr>
              <a:spLocks noChangeArrowheads="1"/>
            </p:cNvSpPr>
            <p:nvPr/>
          </p:nvSpPr>
          <p:spPr bwMode="gray">
            <a:xfrm>
              <a:off x="426" y="161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" name="Oval 12"/>
            <p:cNvSpPr>
              <a:spLocks noChangeArrowheads="1"/>
            </p:cNvSpPr>
            <p:nvPr/>
          </p:nvSpPr>
          <p:spPr bwMode="gray">
            <a:xfrm>
              <a:off x="495" y="164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</p:grp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353610" y="2708920"/>
            <a:ext cx="222631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solidFill>
                  <a:schemeClr val="accent6">
                    <a:lumMod val="75000"/>
                  </a:schemeClr>
                </a:solidFill>
              </a:rPr>
              <a:t>ПРОГРАММЫ, </a:t>
            </a:r>
          </a:p>
          <a:p>
            <a:pPr algn="ctr" eaLnBrk="1" hangingPunct="1"/>
            <a:r>
              <a:rPr lang="ru-RU" altLang="ru-RU" b="1" dirty="0" smtClean="0">
                <a:solidFill>
                  <a:schemeClr val="accent6">
                    <a:lumMod val="75000"/>
                  </a:schemeClr>
                </a:solidFill>
              </a:rPr>
              <a:t>СОДЕРЖАЮЩИЕ </a:t>
            </a:r>
          </a:p>
          <a:p>
            <a:pPr algn="ctr" eaLnBrk="1" hangingPunct="1"/>
            <a:r>
              <a:rPr lang="ru-RU" altLang="ru-RU" b="1" dirty="0" smtClean="0">
                <a:solidFill>
                  <a:schemeClr val="accent6">
                    <a:lumMod val="75000"/>
                  </a:schemeClr>
                </a:solidFill>
              </a:rPr>
              <a:t>КЕЙС-МЕТОД</a:t>
            </a:r>
          </a:p>
        </p:txBody>
      </p:sp>
      <p:sp>
        <p:nvSpPr>
          <p:cNvPr id="12" name="Line 33"/>
          <p:cNvSpPr>
            <a:spLocks noChangeShapeType="1"/>
          </p:cNvSpPr>
          <p:nvPr/>
        </p:nvSpPr>
        <p:spPr bwMode="auto">
          <a:xfrm flipV="1">
            <a:off x="2357438" y="1281311"/>
            <a:ext cx="214312" cy="333375"/>
          </a:xfrm>
          <a:prstGeom prst="line">
            <a:avLst/>
          </a:prstGeom>
          <a:noFill/>
          <a:ln w="12700" cap="rnd">
            <a:solidFill>
              <a:srgbClr val="FF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33"/>
          <p:cNvSpPr>
            <a:spLocks noChangeShapeType="1"/>
          </p:cNvSpPr>
          <p:nvPr/>
        </p:nvSpPr>
        <p:spPr bwMode="auto">
          <a:xfrm flipV="1">
            <a:off x="2714625" y="1995686"/>
            <a:ext cx="285750" cy="71438"/>
          </a:xfrm>
          <a:prstGeom prst="line">
            <a:avLst/>
          </a:prstGeom>
          <a:noFill/>
          <a:ln w="12700" cap="rnd">
            <a:solidFill>
              <a:srgbClr val="FF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Oval 36"/>
          <p:cNvSpPr>
            <a:spLocks noChangeArrowheads="1"/>
          </p:cNvSpPr>
          <p:nvPr/>
        </p:nvSpPr>
        <p:spPr bwMode="gray">
          <a:xfrm>
            <a:off x="2555776" y="1124744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5" name="Oval 36"/>
          <p:cNvSpPr>
            <a:spLocks noChangeArrowheads="1"/>
          </p:cNvSpPr>
          <p:nvPr/>
        </p:nvSpPr>
        <p:spPr bwMode="gray">
          <a:xfrm>
            <a:off x="3275856" y="3356992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6" name="Oval 50"/>
          <p:cNvSpPr>
            <a:spLocks noChangeArrowheads="1"/>
          </p:cNvSpPr>
          <p:nvPr/>
        </p:nvSpPr>
        <p:spPr bwMode="gray">
          <a:xfrm>
            <a:off x="2843808" y="1844824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8" name="Oval 47"/>
          <p:cNvSpPr>
            <a:spLocks noChangeArrowheads="1"/>
          </p:cNvSpPr>
          <p:nvPr/>
        </p:nvSpPr>
        <p:spPr bwMode="gray">
          <a:xfrm>
            <a:off x="2987824" y="270892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0" name="Oval 50"/>
          <p:cNvSpPr>
            <a:spLocks noChangeArrowheads="1"/>
          </p:cNvSpPr>
          <p:nvPr/>
        </p:nvSpPr>
        <p:spPr bwMode="gray">
          <a:xfrm>
            <a:off x="2831232" y="3942133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1" name="AutoShape 35"/>
          <p:cNvSpPr>
            <a:spLocks noChangeArrowheads="1"/>
          </p:cNvSpPr>
          <p:nvPr/>
        </p:nvSpPr>
        <p:spPr bwMode="gray">
          <a:xfrm>
            <a:off x="2843808" y="908720"/>
            <a:ext cx="57912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КАДРОВАЯ РАБОТА В ОРГАНАХ ВЛАСТИ</a:t>
            </a:r>
            <a:endParaRPr lang="ru-RU" sz="15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AutoShape 35"/>
          <p:cNvSpPr>
            <a:spLocks noChangeArrowheads="1"/>
          </p:cNvSpPr>
          <p:nvPr/>
        </p:nvSpPr>
        <p:spPr bwMode="gray">
          <a:xfrm>
            <a:off x="3131840" y="1628800"/>
            <a:ext cx="57150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УПРАВЛЕНИЕ КАДРОВОЙ И </a:t>
            </a:r>
          </a:p>
          <a:p>
            <a:pPr algn="ctr">
              <a:defRPr/>
            </a:pPr>
            <a:r>
              <a:rPr lang="ru-RU" sz="1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АНТИКОРРУПЦИОННОЙ РАБОТОЙ В ОРГАНАХ ВЛАСТИ</a:t>
            </a:r>
            <a:endParaRPr lang="ru-RU" sz="15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AutoShape 35"/>
          <p:cNvSpPr>
            <a:spLocks noChangeArrowheads="1"/>
          </p:cNvSpPr>
          <p:nvPr/>
        </p:nvSpPr>
        <p:spPr bwMode="gray">
          <a:xfrm>
            <a:off x="3535808" y="3356992"/>
            <a:ext cx="5500688" cy="43204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НАЧИНАЮЩИЙ ГОСУДАРСТВЕННЫЙ СЛУЖАЩИЙ</a:t>
            </a:r>
            <a:endParaRPr lang="ru-RU" sz="15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AutoShape 35"/>
          <p:cNvSpPr>
            <a:spLocks noChangeArrowheads="1"/>
          </p:cNvSpPr>
          <p:nvPr/>
        </p:nvSpPr>
        <p:spPr bwMode="gray">
          <a:xfrm>
            <a:off x="3059832" y="4020170"/>
            <a:ext cx="57912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НАЧИНАЮЩИЙ МУНИЦИПАЛЬНЫЙ   СЛУЖАЩИЙ</a:t>
            </a:r>
            <a:endParaRPr lang="ru-RU" sz="15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" name="AutoShape 35"/>
          <p:cNvSpPr>
            <a:spLocks noChangeArrowheads="1"/>
          </p:cNvSpPr>
          <p:nvPr/>
        </p:nvSpPr>
        <p:spPr bwMode="gray">
          <a:xfrm>
            <a:off x="2555776" y="4740250"/>
            <a:ext cx="57912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НАЧИНАЮЩИЙ РУКОВОДИТЕЛЬ</a:t>
            </a:r>
            <a:endParaRPr lang="ru-RU" sz="15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29" name="Прямая соединительная линия 28"/>
          <p:cNvCxnSpPr>
            <a:stCxn id="12" idx="1"/>
          </p:cNvCxnSpPr>
          <p:nvPr/>
        </p:nvCxnSpPr>
        <p:spPr>
          <a:xfrm flipH="1">
            <a:off x="1907704" y="1281311"/>
            <a:ext cx="664046" cy="678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2411760" y="1988840"/>
            <a:ext cx="432048" cy="202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2699792" y="3356992"/>
            <a:ext cx="57606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2434779" y="3789040"/>
            <a:ext cx="409029" cy="216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 flipV="1">
            <a:off x="1907704" y="4277990"/>
            <a:ext cx="432048" cy="447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utoShape 35"/>
          <p:cNvSpPr>
            <a:spLocks noChangeArrowheads="1"/>
          </p:cNvSpPr>
          <p:nvPr/>
        </p:nvSpPr>
        <p:spPr bwMode="gray">
          <a:xfrm>
            <a:off x="1661120" y="5445224"/>
            <a:ext cx="57912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ЭФФЕКТИВНЫЙ УПРАВЛЕНЕЦ</a:t>
            </a:r>
            <a:endParaRPr lang="ru-RU" sz="15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1" name="Oval 50"/>
          <p:cNvSpPr>
            <a:spLocks noChangeArrowheads="1"/>
          </p:cNvSpPr>
          <p:nvPr/>
        </p:nvSpPr>
        <p:spPr bwMode="gray">
          <a:xfrm>
            <a:off x="1463080" y="5288632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H="1" flipV="1">
            <a:off x="1443385" y="4267496"/>
            <a:ext cx="104279" cy="1033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35"/>
          <p:cNvSpPr>
            <a:spLocks noChangeArrowheads="1"/>
          </p:cNvSpPr>
          <p:nvPr/>
        </p:nvSpPr>
        <p:spPr bwMode="gray">
          <a:xfrm>
            <a:off x="3275856" y="2420888"/>
            <a:ext cx="5715000" cy="72008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АКТУАЛЬНЫЕ ВОПРОСЫ В ДЕЯТЕЛЬНОСТИ </a:t>
            </a:r>
          </a:p>
          <a:p>
            <a:pPr algn="ctr">
              <a:defRPr/>
            </a:pPr>
            <a:r>
              <a:rPr lang="ru-RU" sz="1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РУКОВОДИТЕЛЕЙ ИСПОЛНИТЕЛЬНЫХ КОМИТЕТОВ/ </a:t>
            </a:r>
          </a:p>
          <a:p>
            <a:pPr algn="ctr">
              <a:defRPr/>
            </a:pPr>
            <a:r>
              <a:rPr lang="ru-RU" sz="1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ГЛАВ СЕЛЬСКИХ ПОСЕЛЕНИЙ</a:t>
            </a:r>
            <a:endParaRPr lang="ru-RU" sz="15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4" name="Oval 47"/>
          <p:cNvSpPr>
            <a:spLocks noChangeArrowheads="1"/>
          </p:cNvSpPr>
          <p:nvPr/>
        </p:nvSpPr>
        <p:spPr bwMode="gray">
          <a:xfrm>
            <a:off x="2267744" y="4653136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cxnSp>
        <p:nvCxnSpPr>
          <p:cNvPr id="45" name="Прямая соединительная линия 44"/>
          <p:cNvCxnSpPr>
            <a:stCxn id="18" idx="2"/>
          </p:cNvCxnSpPr>
          <p:nvPr/>
        </p:nvCxnSpPr>
        <p:spPr>
          <a:xfrm flipH="1">
            <a:off x="2699793" y="2823220"/>
            <a:ext cx="288031" cy="29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10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changellenge.com/wp-content/uploads/2016/05/%D0%B8%D0%BD%D1%84%D0%BE%D0%B3%D1%80%D0%B0%D1%84%D0%B8%D0%BA%D0%B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10" y="2420888"/>
            <a:ext cx="9089690" cy="403244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932040" y="4869160"/>
            <a:ext cx="108012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88640"/>
            <a:ext cx="889248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buNone/>
            </a:pPr>
            <a:r>
              <a:rPr lang="ru-RU" sz="2200" b="1" dirty="0" smtClean="0">
                <a:latin typeface="Arial" pitchFamily="34" charset="0"/>
                <a:ea typeface="+mj-ea"/>
                <a:cs typeface="Arial" pitchFamily="34" charset="0"/>
              </a:rPr>
              <a:t>В РЕАЛИЗУЕМЫХ ПРОГРАММАХ РЕШЕНИЕ КЕЙСОВ СОСТОИТ ИЗ СЛЕДУЮЩИХ ШАГОВ:</a:t>
            </a:r>
          </a:p>
          <a:p>
            <a:pPr fontAlgn="base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исследования предложенной ситуации;</a:t>
            </a:r>
            <a:br>
              <a:rPr lang="ru-RU" dirty="0" smtClean="0"/>
            </a:br>
            <a:r>
              <a:rPr lang="ru-RU" dirty="0" smtClean="0"/>
              <a:t>2) сбора и анализа недостающей информации;</a:t>
            </a:r>
            <a:br>
              <a:rPr lang="ru-RU" dirty="0" smtClean="0"/>
            </a:br>
            <a:r>
              <a:rPr lang="ru-RU" dirty="0" smtClean="0"/>
              <a:t>3) обсуждения возможных вариантов решения проблемы;</a:t>
            </a:r>
            <a:br>
              <a:rPr lang="ru-RU" dirty="0" smtClean="0"/>
            </a:br>
            <a:r>
              <a:rPr lang="ru-RU" dirty="0" smtClean="0"/>
              <a:t>4) выработки наилучшего решения.</a:t>
            </a:r>
          </a:p>
        </p:txBody>
      </p:sp>
      <p:sp>
        <p:nvSpPr>
          <p:cNvPr id="5" name="Минус 4"/>
          <p:cNvSpPr/>
          <p:nvPr/>
        </p:nvSpPr>
        <p:spPr>
          <a:xfrm>
            <a:off x="187896" y="4149080"/>
            <a:ext cx="1359768" cy="576064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183" y="-37789"/>
            <a:ext cx="8229600" cy="1143000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СТРУКТУРА КЕЙСА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88169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88169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1746" name="Picture 2" descr="http://changellenge.com/wp-content/uploads/2016/05/%D0%B8%D0%BD%D1%84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8634542" cy="331095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228184" y="1268760"/>
            <a:ext cx="6480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>
            <a:off x="1007096" y="4437112"/>
            <a:ext cx="864096" cy="576064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Минус 15"/>
          <p:cNvSpPr/>
          <p:nvPr/>
        </p:nvSpPr>
        <p:spPr>
          <a:xfrm>
            <a:off x="1655168" y="4797152"/>
            <a:ext cx="1368152" cy="576064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инус 16"/>
          <p:cNvSpPr/>
          <p:nvPr/>
        </p:nvSpPr>
        <p:spPr>
          <a:xfrm>
            <a:off x="755576" y="1772816"/>
            <a:ext cx="936104" cy="576064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971600" y="4941168"/>
            <a:ext cx="1359768" cy="576064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инус 11"/>
          <p:cNvSpPr/>
          <p:nvPr/>
        </p:nvSpPr>
        <p:spPr>
          <a:xfrm>
            <a:off x="8208912" y="908720"/>
            <a:ext cx="971600" cy="576064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Минус 12"/>
          <p:cNvSpPr/>
          <p:nvPr/>
        </p:nvSpPr>
        <p:spPr>
          <a:xfrm>
            <a:off x="5796136" y="3140968"/>
            <a:ext cx="3096344" cy="576064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инус 13"/>
          <p:cNvSpPr/>
          <p:nvPr/>
        </p:nvSpPr>
        <p:spPr>
          <a:xfrm>
            <a:off x="7380312" y="2420888"/>
            <a:ext cx="1512168" cy="576064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012160" y="3409255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96336" y="3429000"/>
            <a:ext cx="1152128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haroni" pitchFamily="2" charset="-79"/>
              </a:rPr>
              <a:t>используют</a:t>
            </a:r>
            <a:endParaRPr lang="ru-RU" sz="105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Aharoni" pitchFamily="2" charset="-79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1520" y="3429000"/>
            <a:ext cx="165618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20776057">
            <a:off x="4221887" y="1268824"/>
            <a:ext cx="1515037" cy="2558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3068960"/>
            <a:ext cx="190770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Кейс пронизывают захватывающие ситуации, не имеющие однозначного решения</a:t>
            </a:r>
            <a:endParaRPr lang="ru-RU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836712"/>
            <a:ext cx="1656184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С помощью визуального оформления и стиля изложения кейс передает реалистичность, ценности и культуру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6228184" y="908720"/>
            <a:ext cx="273630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За основу кейса берутся реальные актуальные вопросы и истории, требующие принятия управленческих решений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6084168" y="3284984"/>
            <a:ext cx="273630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ходе написания кейса используются «живые» детали, способствующие эмоциональной вовлеченности</a:t>
            </a:r>
            <a:endParaRPr lang="ru-RU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6228184" y="2564904"/>
            <a:ext cx="273630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кейсе излагается достаточный объем первичных и статистических данных</a:t>
            </a:r>
            <a:endParaRPr lang="ru-RU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12" y="4169445"/>
            <a:ext cx="8394700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85800" y="5525825"/>
            <a:ext cx="8172400" cy="10156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Основная цель применения </a:t>
            </a:r>
            <a:r>
              <a:rPr lang="ru-RU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кейс-метода в рамках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реализации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дополнительных профессиональных  программ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повышения квалификации </a:t>
            </a:r>
            <a:r>
              <a:rPr lang="ru-RU" sz="20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активация познавательной активности слушателей.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275856" y="2420888"/>
            <a:ext cx="2664296" cy="1800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Применение кейс-метода позволяет развивать умения </a:t>
            </a:r>
            <a:endParaRPr lang="ru-RU" dirty="0" smtClean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навыки участников</a:t>
            </a:r>
            <a:endParaRPr lang="ru-RU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1052736"/>
            <a:ext cx="3600400" cy="9361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навыки применения теоретических знаний для анализа практических проблем</a:t>
            </a:r>
            <a:endParaRPr lang="ru-RU" dirty="0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44208" y="3501008"/>
            <a:ext cx="2448272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навыки аргументации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3501008"/>
            <a:ext cx="237626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навыки и приемы группового взаимодействия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16216" y="2204864"/>
            <a:ext cx="2339752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навыки презентации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15616" y="4725144"/>
            <a:ext cx="3600400" cy="11521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умение востребовать дополнительную информацию, необходимую для уточнения исходной ситуации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20072" y="4725144"/>
            <a:ext cx="3168352" cy="10801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навыки приема и предоставление обратной связи коллегам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32040" y="1052736"/>
            <a:ext cx="345638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навыки изложения собственной точки зрения в устной или письменной форме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5536" y="2204864"/>
            <a:ext cx="2304256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навыки анализа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64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325</Words>
  <Application>Microsoft Office PowerPoint</Application>
  <PresentationFormat>Экран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Трек</vt:lpstr>
      <vt:lpstr>Внедрение передовых практик  в технологию обучения государственных  и муниципальных служащих (кейс-метод)</vt:lpstr>
      <vt:lpstr>ПРЕИМУЩЕСТВА КЕЙС-МЕТОДА В ПРОГРАММАХ ПОВЫШЕНИЯ КВАЛИФИКАЦИИ ГОСУДАРСТВЕННЫХ  И МУНИЦИПАЛЬНЫХ СЛУЖАЩИХ </vt:lpstr>
      <vt:lpstr>Презентация PowerPoint</vt:lpstr>
      <vt:lpstr>Презентация PowerPoint</vt:lpstr>
      <vt:lpstr>СТРУКТУРА КЕЙСА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Жирнова Галина Ивановна</dc:creator>
  <cp:lastModifiedBy>Сафин_Э</cp:lastModifiedBy>
  <cp:revision>55</cp:revision>
  <cp:lastPrinted>2017-10-23T11:25:31Z</cp:lastPrinted>
  <dcterms:created xsi:type="dcterms:W3CDTF">2016-03-11T08:26:17Z</dcterms:created>
  <dcterms:modified xsi:type="dcterms:W3CDTF">2017-10-23T11:32:23Z</dcterms:modified>
</cp:coreProperties>
</file>