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1" r:id="rId3"/>
    <p:sldId id="273" r:id="rId4"/>
    <p:sldId id="261" r:id="rId5"/>
    <p:sldId id="262" r:id="rId6"/>
    <p:sldId id="263" r:id="rId7"/>
    <p:sldId id="264" r:id="rId8"/>
    <p:sldId id="265" r:id="rId9"/>
    <p:sldId id="270" r:id="rId10"/>
    <p:sldId id="272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7154DC"/>
    <a:srgbClr val="000099"/>
    <a:srgbClr val="000000"/>
    <a:srgbClr val="3399FF"/>
    <a:srgbClr val="9966FF"/>
    <a:srgbClr val="116EBB"/>
    <a:srgbClr val="00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работников, назначенных на вышестоящие </a:t>
            </a:r>
            <a:r>
              <a:rPr lang="ru-RU" dirty="0" smtClean="0"/>
              <a:t>руководящие должности </a:t>
            </a:r>
            <a:r>
              <a:rPr lang="ru-RU" dirty="0"/>
              <a:t>(человек)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rgbClr val="66FFCC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Из резерва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2296</c:v>
                </c:pt>
                <c:pt idx="1">
                  <c:v>1462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3399FF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Из резерва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2416</c:v>
                </c:pt>
                <c:pt idx="1">
                  <c:v>1543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FFFF99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Из резерва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2204</c:v>
                </c:pt>
                <c:pt idx="1">
                  <c:v>1288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CC3399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Из резерва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2664</c:v>
                </c:pt>
                <c:pt idx="1">
                  <c:v>1500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9966FF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Из резерва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2410</c:v>
                </c:pt>
                <c:pt idx="1">
                  <c:v>1517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5065088"/>
        <c:axId val="165066624"/>
      </c:barChart>
      <c:catAx>
        <c:axId val="165065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65066624"/>
        <c:crosses val="autoZero"/>
        <c:auto val="1"/>
        <c:lblAlgn val="ctr"/>
        <c:lblOffset val="100"/>
        <c:noMultiLvlLbl val="0"/>
      </c:catAx>
      <c:valAx>
        <c:axId val="165066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5065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effectLst/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6EB48-18D7-4FC9-8865-0C9B3E2470D9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3428B-79DA-446C-835E-76C58884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7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A5C7-AB18-484E-90B8-1B56457CB9E3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кадровой политики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3F1A-D99E-4EC5-8F90-73F2DC0D3D7C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кадровой политики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DD42-9E66-4F31-A525-26A968AE3296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кадровой политики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FE4E7-93EE-4C8F-B56B-7C5A8FED4257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кадровой политики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4BE3-BAE4-4532-964B-970DAB71673B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кадровой политики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F9F1-3B4C-4BAD-A931-D1AA18E6BA1E}" type="datetime1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кадровой политики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5F99-639D-47FA-B9BC-31257D6B83FE}" type="datetime1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кадровой политики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46CB-0361-41EA-8463-04D3F5629CA0}" type="datetime1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кадровой политики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FBE6-FE04-4E1C-8EEE-16FF289D756F}" type="datetime1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кадровой политики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3D92-CF10-422C-954C-C3D46E88407B}" type="datetime1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кадровой политики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DF4B-FE34-420A-BCD1-F1F8BD5402D9}" type="datetime1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Департамент кадровой политики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F72C-A1C7-44BC-B665-BB4ED731B52A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Департамент кадровой политики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46382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635829"/>
            <a:ext cx="9144000" cy="2063852"/>
          </a:xfrm>
        </p:spPr>
        <p:txBody>
          <a:bodyPr>
            <a:noAutofit/>
          </a:bodyPr>
          <a:lstStyle/>
          <a:p>
            <a:r>
              <a:rPr lang="ru-RU" sz="36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gradFill flip="none" rotWithShape="1">
                  <a:gsLst>
                    <a:gs pos="12000">
                      <a:srgbClr val="000099">
                        <a:lumMod val="90000"/>
                        <a:lumOff val="10000"/>
                        <a:alpha val="92000"/>
                      </a:srgbClr>
                    </a:gs>
                    <a:gs pos="86000">
                      <a:prstClr val="black">
                        <a:lumMod val="78000"/>
                        <a:lumOff val="22000"/>
                      </a:prstClr>
                    </a:gs>
                    <a:gs pos="100000">
                      <a:srgbClr val="5B9BD5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atin typeface="Monotype Corsiva" panose="03010101010201010101" pitchFamily="66" charset="0"/>
              </a:rPr>
              <a:t>Кадровая практика</a:t>
            </a:r>
            <a:r>
              <a:rPr lang="ru-RU" sz="3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gradFill flip="none" rotWithShape="1">
                  <a:gsLst>
                    <a:gs pos="12000">
                      <a:srgbClr val="000099">
                        <a:lumMod val="90000"/>
                        <a:lumOff val="10000"/>
                        <a:alpha val="92000"/>
                      </a:srgbClr>
                    </a:gs>
                    <a:gs pos="86000">
                      <a:prstClr val="black">
                        <a:lumMod val="78000"/>
                        <a:lumOff val="22000"/>
                      </a:prstClr>
                    </a:gs>
                    <a:gs pos="100000">
                      <a:srgbClr val="5B9BD5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atin typeface="Monotype Corsiva" panose="03010101010201010101" pitchFamily="66" charset="0"/>
              </a:rPr>
              <a:t/>
            </a:r>
            <a:br>
              <a:rPr lang="ru-RU" sz="3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gradFill flip="none" rotWithShape="1">
                  <a:gsLst>
                    <a:gs pos="12000">
                      <a:srgbClr val="000099">
                        <a:lumMod val="90000"/>
                        <a:lumOff val="10000"/>
                        <a:alpha val="92000"/>
                      </a:srgbClr>
                    </a:gs>
                    <a:gs pos="86000">
                      <a:prstClr val="black">
                        <a:lumMod val="78000"/>
                        <a:lumOff val="22000"/>
                      </a:prstClr>
                    </a:gs>
                    <a:gs pos="100000">
                      <a:srgbClr val="5B9BD5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atin typeface="Monotype Corsiva" panose="03010101010201010101" pitchFamily="66" charset="0"/>
              </a:rPr>
            </a:br>
            <a:r>
              <a:rPr lang="ru-RU" sz="3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gradFill flip="none" rotWithShape="1">
                  <a:gsLst>
                    <a:gs pos="12000">
                      <a:srgbClr val="000099">
                        <a:lumMod val="90000"/>
                        <a:lumOff val="10000"/>
                        <a:alpha val="92000"/>
                      </a:srgbClr>
                    </a:gs>
                    <a:gs pos="86000">
                      <a:prstClr val="black">
                        <a:lumMod val="78000"/>
                        <a:lumOff val="22000"/>
                      </a:prstClr>
                    </a:gs>
                    <a:gs pos="100000">
                      <a:srgbClr val="5B9BD5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atin typeface="Monotype Corsiva" panose="03010101010201010101" pitchFamily="66" charset="0"/>
              </a:rPr>
              <a:t>Технология формирования, обучения и использования кадрового резерва в Пенсионном фонде Российской Федерации</a:t>
            </a:r>
            <a:endParaRPr lang="en-US" sz="4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 flip="none" rotWithShape="1">
                <a:gsLst>
                  <a:gs pos="12000">
                    <a:srgbClr val="000099">
                      <a:lumMod val="90000"/>
                      <a:lumOff val="10000"/>
                      <a:alpha val="92000"/>
                    </a:srgbClr>
                  </a:gs>
                  <a:gs pos="86000">
                    <a:schemeClr val="tx1">
                      <a:lumMod val="78000"/>
                      <a:lumOff val="22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7307" y="112948"/>
            <a:ext cx="3249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12000">
                      <a:srgbClr val="000099">
                        <a:lumMod val="90000"/>
                        <a:lumOff val="10000"/>
                        <a:alpha val="92000"/>
                      </a:srgbClr>
                    </a:gs>
                    <a:gs pos="86000">
                      <a:schemeClr val="tx1">
                        <a:lumMod val="78000"/>
                        <a:lumOff val="22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atin typeface="Monotype Corsiva" panose="03010101010201010101" pitchFamily="66" charset="0"/>
              </a:rPr>
              <a:t>Номинация № 13</a:t>
            </a:r>
            <a:b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12000">
                      <a:srgbClr val="000099">
                        <a:lumMod val="90000"/>
                        <a:lumOff val="10000"/>
                        <a:alpha val="92000"/>
                      </a:srgbClr>
                    </a:gs>
                    <a:gs pos="86000">
                      <a:schemeClr val="tx1">
                        <a:lumMod val="78000"/>
                        <a:lumOff val="22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atin typeface="Monotype Corsiva" panose="03010101010201010101" pitchFamily="66" charset="0"/>
              </a:rPr>
            </a:b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12000">
                      <a:srgbClr val="000099">
                        <a:lumMod val="90000"/>
                        <a:lumOff val="10000"/>
                        <a:alpha val="92000"/>
                      </a:srgbClr>
                    </a:gs>
                    <a:gs pos="86000">
                      <a:schemeClr val="tx1">
                        <a:lumMod val="78000"/>
                        <a:lumOff val="22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atin typeface="Monotype Corsiva" panose="03010101010201010101" pitchFamily="66" charset="0"/>
              </a:rPr>
              <a:t>Кадровые резервы</a:t>
            </a:r>
            <a:endParaRPr lang="ru-RU" sz="3200" dirty="0"/>
          </a:p>
        </p:txBody>
      </p:sp>
      <p:grpSp>
        <p:nvGrpSpPr>
          <p:cNvPr id="40" name="Group 10"/>
          <p:cNvGrpSpPr>
            <a:grpSpLocks/>
          </p:cNvGrpSpPr>
          <p:nvPr/>
        </p:nvGrpSpPr>
        <p:grpSpPr bwMode="auto">
          <a:xfrm>
            <a:off x="60745" y="6179042"/>
            <a:ext cx="725933" cy="625526"/>
            <a:chOff x="229" y="389"/>
            <a:chExt cx="440" cy="442"/>
          </a:xfrm>
        </p:grpSpPr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0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1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2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8161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Monotype Corsiva" panose="03010101010201010101" pitchFamily="66" charset="0"/>
                <a:cs typeface="Andalus" panose="02020603050405020304" pitchFamily="18" charset="-78"/>
              </a:rPr>
              <a:t>Задачи, решенные с внедрением кадровой </a:t>
            </a:r>
            <a:r>
              <a:rPr lang="ru-RU" sz="3600" b="1" dirty="0" smtClean="0">
                <a:latin typeface="Monotype Corsiva" panose="03010101010201010101" pitchFamily="66" charset="0"/>
                <a:cs typeface="Andalus" panose="02020603050405020304" pitchFamily="18" charset="-78"/>
              </a:rPr>
              <a:t>практики:</a:t>
            </a:r>
          </a:p>
          <a:p>
            <a:endParaRPr lang="ru-RU" b="1" dirty="0">
              <a:latin typeface="Book Antiqua" panose="02040602050305030304" pitchFamily="18" charset="0"/>
              <a:cs typeface="Andalus" panose="02020603050405020304" pitchFamily="18" charset="-78"/>
            </a:endParaRPr>
          </a:p>
          <a:p>
            <a:endParaRPr lang="ru-RU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Обеспечение ПФР высококвалифицированными  руководящими кадрами интегрированными в систему ПФР;</a:t>
            </a:r>
          </a:p>
          <a:p>
            <a:endParaRPr lang="ru-RU" sz="20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Оптимизация затрат на подбор и адаптацию управленческих кадров;</a:t>
            </a:r>
          </a:p>
          <a:p>
            <a:endParaRPr lang="ru-RU" sz="20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Построение внутриорганизационной системы коммуникаций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6813" y="6169866"/>
            <a:ext cx="725933" cy="625526"/>
            <a:chOff x="229" y="389"/>
            <a:chExt cx="440" cy="442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07" y="4441486"/>
            <a:ext cx="3706586" cy="20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8901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Спасибо за внимание</a:t>
            </a:r>
            <a:endParaRPr lang="ru-RU" sz="7200" b="1" dirty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56813" y="6169866"/>
            <a:ext cx="725933" cy="625526"/>
            <a:chOff x="229" y="389"/>
            <a:chExt cx="440" cy="442"/>
          </a:xfrm>
        </p:grpSpPr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8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9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348162" y="4843414"/>
            <a:ext cx="4465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1905"/>
                <a:solidFill>
                  <a:srgbClr val="4472C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  <a:cs typeface="Andalus" panose="02020603050405020304" pitchFamily="18" charset="-78"/>
              </a:rPr>
              <a:t>Департамент кадровой политики</a:t>
            </a:r>
          </a:p>
          <a:p>
            <a:pPr lvl="0" algn="ctr"/>
            <a:r>
              <a:rPr lang="ru-RU" sz="2400" b="1" dirty="0">
                <a:ln w="1905"/>
                <a:solidFill>
                  <a:srgbClr val="4472C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  <a:cs typeface="Andalus" panose="02020603050405020304" pitchFamily="18" charset="-78"/>
              </a:rPr>
              <a:t>Пенсионного фонда Российской Федерации</a:t>
            </a:r>
            <a:endParaRPr lang="ru-RU" sz="2400" b="1" dirty="0">
              <a:ln w="1905"/>
              <a:solidFill>
                <a:srgbClr val="4472C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745" y="6179042"/>
            <a:ext cx="725933" cy="625526"/>
            <a:chOff x="229" y="389"/>
            <a:chExt cx="440" cy="442"/>
          </a:xfrm>
        </p:grpSpPr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0" y="102053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«Главная задача заключается в том, чтобы </a:t>
            </a:r>
            <a:r>
              <a:rPr lang="ru-RU" sz="3200" b="1" dirty="0" smtClean="0">
                <a:latin typeface="Monotype Corsiva" panose="03010101010201010101" pitchFamily="66" charset="0"/>
              </a:rPr>
              <a:t>государство</a:t>
            </a: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поддерживало</a:t>
            </a:r>
            <a:r>
              <a:rPr lang="ru-RU" sz="3200" b="1" dirty="0">
                <a:latin typeface="Monotype Corsiva" panose="03010101010201010101" pitchFamily="66" charset="0"/>
              </a:rPr>
              <a:t>, продвигало людей не по блату, не по </a:t>
            </a:r>
            <a:r>
              <a:rPr lang="ru-RU" sz="3200" b="1" dirty="0" smtClean="0">
                <a:latin typeface="Monotype Corsiva" panose="03010101010201010101" pitchFamily="66" charset="0"/>
              </a:rPr>
              <a:t>тому,</a:t>
            </a: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что </a:t>
            </a:r>
            <a:r>
              <a:rPr lang="ru-RU" sz="3200" b="1" dirty="0">
                <a:latin typeface="Monotype Corsiva" panose="03010101010201010101" pitchFamily="66" charset="0"/>
              </a:rPr>
              <a:t>родственники, какие возможности лоббирования и </a:t>
            </a:r>
            <a:endParaRPr lang="en-US" sz="32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не </a:t>
            </a:r>
            <a:r>
              <a:rPr lang="ru-RU" sz="3200" b="1" dirty="0">
                <a:latin typeface="Monotype Corsiva" panose="03010101010201010101" pitchFamily="66" charset="0"/>
              </a:rPr>
              <a:t>по количеству денег, которые есть у этих людей и </a:t>
            </a:r>
            <a:r>
              <a:rPr lang="ru-RU" sz="3200" b="1" dirty="0" smtClean="0">
                <a:latin typeface="Monotype Corsiva" panose="03010101010201010101" pitchFamily="66" charset="0"/>
              </a:rPr>
              <a:t>их</a:t>
            </a: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семьи</a:t>
            </a:r>
            <a:r>
              <a:rPr lang="ru-RU" sz="3200" b="1" dirty="0">
                <a:latin typeface="Monotype Corsiva" panose="03010101010201010101" pitchFamily="66" charset="0"/>
              </a:rPr>
              <a:t>, а исключительно по их </a:t>
            </a:r>
            <a:r>
              <a:rPr lang="ru-RU" sz="3200" b="1" dirty="0" smtClean="0">
                <a:latin typeface="Monotype Corsiva" panose="03010101010201010101" pitchFamily="66" charset="0"/>
              </a:rPr>
              <a:t>профессиональным,</a:t>
            </a: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личностным </a:t>
            </a:r>
            <a:r>
              <a:rPr lang="ru-RU" sz="3200" b="1" dirty="0">
                <a:latin typeface="Monotype Corsiva" panose="03010101010201010101" pitchFamily="66" charset="0"/>
              </a:rPr>
              <a:t>качествам, трудолюбию и потенциалу</a:t>
            </a:r>
            <a:r>
              <a:rPr lang="ru-RU" sz="3200" b="1" dirty="0" smtClean="0">
                <a:latin typeface="Monotype Corsiva" panose="03010101010201010101" pitchFamily="66" charset="0"/>
              </a:rPr>
              <a:t>»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92436" y="4127632"/>
            <a:ext cx="4351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С.В. </a:t>
            </a:r>
            <a:r>
              <a:rPr lang="ru-RU" dirty="0" smtClean="0">
                <a:latin typeface="Book Antiqua" panose="02040602050305030304" pitchFamily="18" charset="0"/>
              </a:rPr>
              <a:t>Кириенко</a:t>
            </a:r>
            <a:endParaRPr lang="en-US" dirty="0" smtClean="0">
              <a:latin typeface="Book Antiqua" panose="02040602050305030304" pitchFamily="18" charset="0"/>
            </a:endParaRPr>
          </a:p>
          <a:p>
            <a:endParaRPr lang="ru-RU" sz="600" dirty="0" smtClean="0">
              <a:latin typeface="Book Antiqua" panose="02040602050305030304" pitchFamily="18" charset="0"/>
            </a:endParaRPr>
          </a:p>
          <a:p>
            <a:r>
              <a:rPr lang="ru-RU" sz="1600" dirty="0">
                <a:latin typeface="Book Antiqua" panose="02040602050305030304" pitchFamily="18" charset="0"/>
              </a:rPr>
              <a:t>Первый заместитель руководителя Администрации Президента Российской </a:t>
            </a:r>
            <a:r>
              <a:rPr lang="ru-RU" sz="1600" dirty="0" smtClean="0">
                <a:latin typeface="Book Antiqua" panose="02040602050305030304" pitchFamily="18" charset="0"/>
              </a:rPr>
              <a:t>Федерации</a:t>
            </a:r>
          </a:p>
          <a:p>
            <a:endParaRPr lang="en-US" sz="600" dirty="0" smtClean="0">
              <a:latin typeface="Book Antiqua" panose="02040602050305030304" pitchFamily="18" charset="0"/>
            </a:endParaRPr>
          </a:p>
          <a:p>
            <a:r>
              <a:rPr lang="ru-RU" sz="1400" dirty="0" smtClean="0">
                <a:latin typeface="Book Antiqua" panose="02040602050305030304" pitchFamily="18" charset="0"/>
              </a:rPr>
              <a:t>Презентация Всероссийского конкурса </a:t>
            </a:r>
            <a:r>
              <a:rPr lang="ru-RU" sz="1400" dirty="0">
                <a:latin typeface="Book Antiqua" panose="02040602050305030304" pitchFamily="18" charset="0"/>
              </a:rPr>
              <a:t>«Лидеры России</a:t>
            </a:r>
            <a:r>
              <a:rPr lang="ru-RU" sz="1400" dirty="0" smtClean="0">
                <a:latin typeface="Book Antiqua" panose="02040602050305030304" pitchFamily="18" charset="0"/>
              </a:rPr>
              <a:t>»</a:t>
            </a:r>
            <a:endParaRPr lang="ru-RU" sz="600" dirty="0"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11 октября 2017 </a:t>
            </a:r>
            <a:r>
              <a:rPr lang="ru-RU" sz="1400" dirty="0" smtClean="0">
                <a:latin typeface="Book Antiqua" panose="02040602050305030304" pitchFamily="18" charset="0"/>
              </a:rPr>
              <a:t>года</a:t>
            </a:r>
            <a:endParaRPr lang="ru-RU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704131"/>
            <a:ext cx="9144000" cy="977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latin typeface="Monotype Corsiva" panose="03010101010201010101" pitchFamily="66" charset="0"/>
              </a:rPr>
              <a:t>Цифры и факты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234572" y="1445079"/>
            <a:ext cx="3686176" cy="1983921"/>
          </a:xfrm>
          <a:prstGeom prst="wave">
            <a:avLst/>
          </a:prstGeom>
          <a:gradFill>
            <a:gsLst>
              <a:gs pos="0">
                <a:schemeClr val="accent1">
                  <a:satMod val="105000"/>
                  <a:tint val="67000"/>
                  <a:lumMod val="0"/>
                  <a:lumOff val="100000"/>
                </a:schemeClr>
              </a:gs>
              <a:gs pos="54000">
                <a:schemeClr val="accent1">
                  <a:satMod val="103000"/>
                  <a:tint val="73000"/>
                  <a:alpha val="36000"/>
                  <a:lumMod val="43000"/>
                  <a:lumOff val="57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108625 руководителей </a:t>
            </a:r>
            <a:r>
              <a:rPr lang="ru-RU" sz="1400" dirty="0">
                <a:solidFill>
                  <a:schemeClr val="tx1"/>
                </a:solidFill>
                <a:latin typeface="Book Antiqua" panose="02040602050305030304" pitchFamily="18" charset="0"/>
              </a:rPr>
              <a:t>и специалистов системы ПФР выполняют широкий спектр социально значимых функций, </a:t>
            </a:r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предоставляя </a:t>
            </a:r>
            <a:r>
              <a:rPr lang="ru-RU" sz="1400" dirty="0">
                <a:solidFill>
                  <a:schemeClr val="tx1"/>
                </a:solidFill>
                <a:latin typeface="Book Antiqua" panose="02040602050305030304" pitchFamily="18" charset="0"/>
              </a:rPr>
              <a:t>22 государственные услуги</a:t>
            </a:r>
          </a:p>
        </p:txBody>
      </p:sp>
      <p:sp>
        <p:nvSpPr>
          <p:cNvPr id="7" name="Волна 6"/>
          <p:cNvSpPr/>
          <p:nvPr/>
        </p:nvSpPr>
        <p:spPr>
          <a:xfrm>
            <a:off x="4925635" y="1445079"/>
            <a:ext cx="3948944" cy="1983920"/>
          </a:xfrm>
          <a:prstGeom prst="wave">
            <a:avLst/>
          </a:prstGeom>
          <a:gradFill>
            <a:gsLst>
              <a:gs pos="0">
                <a:schemeClr val="accent1">
                  <a:satMod val="105000"/>
                  <a:tint val="67000"/>
                  <a:lumMod val="0"/>
                  <a:lumOff val="100000"/>
                  <a:alpha val="61000"/>
                </a:schemeClr>
              </a:gs>
              <a:gs pos="85000">
                <a:schemeClr val="accent1">
                  <a:satMod val="103000"/>
                  <a:tint val="73000"/>
                  <a:lumMod val="72000"/>
                  <a:lumOff val="28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ПФР по </a:t>
            </a:r>
            <a:r>
              <a:rPr lang="ru-RU" sz="1400" dirty="0">
                <a:solidFill>
                  <a:schemeClr val="tx1"/>
                </a:solidFill>
                <a:latin typeface="Book Antiqua" panose="02040602050305030304" pitchFamily="18" charset="0"/>
              </a:rPr>
              <a:t>экономико-географическому и управленческому признакам можно </a:t>
            </a:r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сравнить с транснациональной корпорацией</a:t>
            </a:r>
            <a:endParaRPr lang="ru-RU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234572" y="3465738"/>
            <a:ext cx="3686176" cy="2354034"/>
          </a:xfrm>
          <a:prstGeom prst="wave">
            <a:avLst/>
          </a:prstGeom>
          <a:gradFill>
            <a:gsLst>
              <a:gs pos="0">
                <a:schemeClr val="accent1">
                  <a:satMod val="105000"/>
                  <a:tint val="67000"/>
                  <a:lumMod val="0"/>
                  <a:lumOff val="100000"/>
                </a:schemeClr>
              </a:gs>
              <a:gs pos="85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Book Antiqua" panose="02040602050305030304" pitchFamily="18" charset="0"/>
              </a:rPr>
              <a:t>51,7 млн. различных услуг было предоставлено работниками органов ПФР гражданам Российской Федерации в 2016 году</a:t>
            </a:r>
          </a:p>
        </p:txBody>
      </p:sp>
      <p:sp>
        <p:nvSpPr>
          <p:cNvPr id="9" name="Волна 8"/>
          <p:cNvSpPr/>
          <p:nvPr/>
        </p:nvSpPr>
        <p:spPr>
          <a:xfrm>
            <a:off x="4925635" y="3457573"/>
            <a:ext cx="3948944" cy="2362199"/>
          </a:xfrm>
          <a:prstGeom prst="wave">
            <a:avLst/>
          </a:prstGeom>
          <a:gradFill>
            <a:gsLst>
              <a:gs pos="0">
                <a:schemeClr val="accent1">
                  <a:satMod val="105000"/>
                  <a:tint val="67000"/>
                  <a:lumMod val="0"/>
                  <a:lumOff val="100000"/>
                </a:schemeClr>
              </a:gs>
              <a:gs pos="8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Book Antiqua" panose="02040602050305030304" pitchFamily="18" charset="0"/>
              </a:rPr>
              <a:t>В ПФР </a:t>
            </a:r>
            <a:r>
              <a:rPr lang="ru-RU" sz="1400" dirty="0" smtClean="0">
                <a:latin typeface="Book Antiqua" panose="02040602050305030304" pitchFamily="18" charset="0"/>
              </a:rPr>
              <a:t>развиты системы </a:t>
            </a:r>
            <a:r>
              <a:rPr lang="ru-RU" sz="1400" dirty="0">
                <a:latin typeface="Book Antiqua" panose="02040602050305030304" pitchFamily="18" charset="0"/>
              </a:rPr>
              <a:t>внутриорганизационной и межведомственной коммуникации (АИС ПФР-2 и </a:t>
            </a:r>
            <a:r>
              <a:rPr lang="ru-RU" sz="1400" dirty="0" smtClean="0">
                <a:latin typeface="Book Antiqua" panose="02040602050305030304" pitchFamily="18" charset="0"/>
              </a:rPr>
              <a:t>СМЭВ), что позволяет </a:t>
            </a:r>
            <a:r>
              <a:rPr lang="ru-RU" sz="1400" dirty="0">
                <a:latin typeface="Book Antiqua" panose="02040602050305030304" pitchFamily="18" charset="0"/>
              </a:rPr>
              <a:t>своевременно реагировать на возникающие проблемы и оперативно решать их</a:t>
            </a:r>
            <a:endParaRPr lang="ru-RU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60745" y="6179042"/>
            <a:ext cx="725933" cy="625526"/>
            <a:chOff x="229" y="389"/>
            <a:chExt cx="440" cy="442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9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2028825"/>
            <a:ext cx="1685922" cy="1338162"/>
          </a:xfrm>
          <a:prstGeom prst="rect">
            <a:avLst/>
          </a:prstGeom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60745" y="6179042"/>
            <a:ext cx="725933" cy="625526"/>
            <a:chOff x="229" y="389"/>
            <a:chExt cx="440" cy="442"/>
          </a:xfrm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0363" y="1317212"/>
            <a:ext cx="7449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Book Antiqua" panose="02040602050305030304" pitchFamily="18" charset="0"/>
              </a:rPr>
              <a:t>внедрена </a:t>
            </a:r>
            <a:r>
              <a:rPr lang="ru-RU" sz="2200" b="1" dirty="0" smtClean="0">
                <a:latin typeface="Book Antiqua" panose="02040602050305030304" pitchFamily="18" charset="0"/>
              </a:rPr>
              <a:t>кадровая практика подготовки кадрового резерва в целях:</a:t>
            </a:r>
            <a:endParaRPr lang="ru-RU" sz="22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" y="2086653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Book Antiqua" panose="02040602050305030304" pitchFamily="18" charset="0"/>
              </a:rPr>
              <a:t>Снижения затрат на подбор и адаптацию руководящего состава на всех уровнях управления;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Book Antiqua" panose="02040602050305030304" pitchFamily="18" charset="0"/>
              </a:rPr>
              <a:t>Обеспечения преемственности при смене руководителей;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Book Antiqua" panose="02040602050305030304" pitchFamily="18" charset="0"/>
              </a:rPr>
              <a:t>Уменьшения рисков организации при увольнении ключевых работников;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Book Antiqua" panose="02040602050305030304" pitchFamily="18" charset="0"/>
              </a:rPr>
              <a:t>Повышения </a:t>
            </a:r>
            <a:r>
              <a:rPr lang="ru-RU" dirty="0">
                <a:latin typeface="Book Antiqua" panose="02040602050305030304" pitchFamily="18" charset="0"/>
              </a:rPr>
              <a:t>открытости управленческих процессов и </a:t>
            </a:r>
            <a:r>
              <a:rPr lang="ru-RU" dirty="0" smtClean="0">
                <a:latin typeface="Book Antiqua" panose="02040602050305030304" pitchFamily="18" charset="0"/>
              </a:rPr>
              <a:t>улучшения коммуникаций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Book Antiqua" panose="02040602050305030304" pitchFamily="18" charset="0"/>
              </a:rPr>
              <a:t>Решает </a:t>
            </a:r>
            <a:r>
              <a:rPr lang="ru-RU" b="1" u="sng" dirty="0" smtClean="0">
                <a:latin typeface="Book Antiqua" panose="02040602050305030304" pitchFamily="18" charset="0"/>
              </a:rPr>
              <a:t>задачи: </a:t>
            </a:r>
            <a:r>
              <a:rPr lang="ru-RU" sz="1400" dirty="0" smtClean="0">
                <a:latin typeface="Book Antiqua" panose="02040602050305030304" pitchFamily="18" charset="0"/>
              </a:rPr>
              <a:t>1</a:t>
            </a:r>
            <a:r>
              <a:rPr lang="ru-RU" sz="1400" b="1" u="sng" dirty="0" smtClean="0">
                <a:latin typeface="Book Antiqua" panose="02040602050305030304" pitchFamily="18" charset="0"/>
              </a:rPr>
              <a:t>)</a:t>
            </a:r>
            <a:r>
              <a:rPr lang="ru-RU" dirty="0" smtClean="0">
                <a:latin typeface="Book Antiqua" panose="02040602050305030304" pitchFamily="18" charset="0"/>
              </a:rPr>
              <a:t>планирование карьеры </a:t>
            </a:r>
            <a:r>
              <a:rPr lang="ru-RU" dirty="0">
                <a:latin typeface="Book Antiqua" panose="02040602050305030304" pitchFamily="18" charset="0"/>
              </a:rPr>
              <a:t>наиболее перспективных </a:t>
            </a:r>
            <a:r>
              <a:rPr lang="ru-RU" dirty="0" smtClean="0">
                <a:latin typeface="Book Antiqua" panose="02040602050305030304" pitchFamily="18" charset="0"/>
              </a:rPr>
              <a:t>работников;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Book Antiqua" panose="02040602050305030304" pitchFamily="18" charset="0"/>
              </a:rPr>
              <a:t>		2) </a:t>
            </a:r>
            <a:r>
              <a:rPr lang="ru-RU" dirty="0" smtClean="0">
                <a:latin typeface="Book Antiqua" panose="02040602050305030304" pitchFamily="18" charset="0"/>
              </a:rPr>
              <a:t>приобретение будущими руководителями специальных знаний 		и компетенций в области менеджмента;</a:t>
            </a:r>
            <a:endParaRPr lang="ru-RU" sz="1400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Book Antiqua" panose="02040602050305030304" pitchFamily="18" charset="0"/>
              </a:rPr>
              <a:t>		3)</a:t>
            </a:r>
            <a:r>
              <a:rPr lang="ru-RU" sz="1400" dirty="0"/>
              <a:t> </a:t>
            </a:r>
            <a:r>
              <a:rPr lang="ru-RU" dirty="0">
                <a:latin typeface="Book Antiqua" panose="02040602050305030304" pitchFamily="18" charset="0"/>
              </a:rPr>
              <a:t>мотивирование работников на личные достижения</a:t>
            </a:r>
            <a:endParaRPr lang="ru-RU" dirty="0" smtClean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4548" y="730284"/>
            <a:ext cx="4931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В ПФР с 2005 года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5400000">
            <a:off x="4164633" y="4207023"/>
            <a:ext cx="572625" cy="357281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31550" cmpd="sng">
                <a:solidFill>
                  <a:srgbClr val="FFFF66"/>
                </a:solidFill>
                <a:prstDash val="solid"/>
              </a:ln>
              <a:solidFill>
                <a:srgbClr val="FFFF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4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35" y="963385"/>
            <a:ext cx="873577" cy="8000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1488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1. Планированием </a:t>
            </a:r>
            <a:r>
              <a:rPr lang="ru-RU" sz="16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потребности в персонале, кадровым обеспечением </a:t>
            </a:r>
            <a:r>
              <a:rPr lang="ru-RU" sz="12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(отбор претендентов</a:t>
            </a:r>
            <a:r>
              <a:rPr lang="ru-RU" sz="12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latin typeface="Book Antiqua" panose="02040602050305030304" pitchFamily="18" charset="0"/>
                <a:cs typeface="Times New Roman" panose="02020603050405020304" pitchFamily="18" charset="0"/>
              </a:rPr>
              <a:t>Правления ПФР от 15 декабря 2016 г. № 1126п «Об </a:t>
            </a:r>
            <a:r>
              <a:rPr lang="ru-RU" sz="1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1200" dirty="0">
                <a:latin typeface="Book Antiqua" panose="02040602050305030304" pitchFamily="18" charset="0"/>
                <a:cs typeface="Times New Roman" panose="02020603050405020304" pitchFamily="18" charset="0"/>
              </a:rPr>
              <a:t>Списка резерва кадров Пенсионного фонда Российской </a:t>
            </a:r>
            <a:r>
              <a:rPr lang="en-US" sz="1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200" dirty="0">
                <a:latin typeface="Book Antiqua" panose="02040602050305030304" pitchFamily="18" charset="0"/>
                <a:cs typeface="Times New Roman" panose="02020603050405020304" pitchFamily="18" charset="0"/>
              </a:rPr>
              <a:t>на 2017-2019 годы</a:t>
            </a:r>
            <a:r>
              <a:rPr lang="ru-RU" sz="12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endParaRPr lang="ru-RU" sz="12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Book Antiqua" panose="02040602050305030304" pitchFamily="18" charset="0"/>
              </a:rPr>
              <a:t>распоряжением </a:t>
            </a:r>
            <a:r>
              <a:rPr lang="ru-RU" sz="1200" dirty="0">
                <a:latin typeface="Book Antiqua" panose="02040602050305030304" pitchFamily="18" charset="0"/>
              </a:rPr>
              <a:t>Правления ПФР от 14 декабря 2016 г. № 688р «Об утверждении Списка резерва кадров Исполнительной дирекции ПФР и Ревизионной комиссии ПФР на 2017-2019 годы</a:t>
            </a:r>
            <a:r>
              <a:rPr lang="ru-RU" sz="1200" dirty="0" smtClean="0">
                <a:latin typeface="Book Antiqua" panose="02040602050305030304" pitchFamily="18" charset="0"/>
              </a:rPr>
              <a:t>»;</a:t>
            </a:r>
          </a:p>
          <a:p>
            <a:pPr algn="just"/>
            <a:endParaRPr lang="ru-RU" sz="1200" dirty="0" smtClean="0">
              <a:latin typeface="Book Antiqua" panose="0204060205030503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Book Antiqua" panose="02040602050305030304" pitchFamily="18" charset="0"/>
              </a:rPr>
              <a:t>постановление </a:t>
            </a:r>
            <a:r>
              <a:rPr lang="ru-RU" sz="1200" dirty="0">
                <a:latin typeface="Book Antiqua" panose="02040602050305030304" pitchFamily="18" charset="0"/>
              </a:rPr>
              <a:t>Правления ПФР от 22.05.2003 № 73п «Об утверждении Порядка назначения на должности и освобождения от занимаемых должностей лиц руководящего состава Пенсионного фонда Российской Федерации</a:t>
            </a:r>
            <a:r>
              <a:rPr lang="ru-RU" sz="1200" dirty="0" smtClean="0">
                <a:latin typeface="Book Antiqua" panose="02040602050305030304" pitchFamily="18" charset="0"/>
              </a:rPr>
              <a:t>».</a:t>
            </a:r>
            <a:endParaRPr lang="ru-RU" sz="1200" dirty="0">
              <a:latin typeface="Book Antiqua" panose="02040602050305030304" pitchFamily="18" charset="0"/>
            </a:endParaRPr>
          </a:p>
          <a:p>
            <a:pPr algn="just"/>
            <a:endParaRPr lang="ru-RU" sz="12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2. Аттестацией работников</a:t>
            </a:r>
            <a:r>
              <a:rPr lang="ru-RU" sz="16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Book Antiqua" panose="02040602050305030304" pitchFamily="18" charset="0"/>
              </a:rPr>
              <a:t>постановление </a:t>
            </a:r>
            <a:r>
              <a:rPr lang="ru-RU" sz="1200" dirty="0">
                <a:latin typeface="Book Antiqua" panose="02040602050305030304" pitchFamily="18" charset="0"/>
              </a:rPr>
              <a:t>Правления ПФР от 15.01.2007 № 5п «Об утверждении Положения о порядке проведения аттестации работников системы Пенсионного фонда Российской Федерации» (зарегистрировано в Минюсте России 17.05.2007, регистрационный № 9497</a:t>
            </a:r>
            <a:r>
              <a:rPr lang="ru-RU" sz="1200" dirty="0" smtClean="0">
                <a:latin typeface="Book Antiqua" panose="02040602050305030304" pitchFamily="18" charset="0"/>
              </a:rPr>
              <a:t>).</a:t>
            </a:r>
          </a:p>
          <a:p>
            <a:pPr algn="just"/>
            <a:endParaRPr lang="ru-RU" sz="12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3. Обучением </a:t>
            </a:r>
            <a:r>
              <a:rPr lang="ru-RU" sz="16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развитием персонала.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Book Antiqua" panose="02040602050305030304" pitchFamily="18" charset="0"/>
              </a:rPr>
              <a:t>постановлением Правления ПФР от 30.06.2016 № 627п «О Плане обучения кадров системы ПФР на 2017 год и плановый период 2018-2019 годов»;</a:t>
            </a:r>
            <a:endParaRPr lang="en-US" sz="1200" dirty="0">
              <a:latin typeface="Book Antiqua" panose="02040602050305030304" pitchFamily="18" charset="0"/>
            </a:endParaRPr>
          </a:p>
          <a:p>
            <a:endParaRPr lang="ru-RU" sz="1200" dirty="0">
              <a:latin typeface="Book Antiqua" panose="0204060205030503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Book Antiqua" panose="02040602050305030304" pitchFamily="18" charset="0"/>
              </a:rPr>
              <a:t>постановление Правления ПФР от 26.06.2017 № 490п «О Плане обучения кадров системы ПФР на 2018 год и плановый период 2019-2020 годов</a:t>
            </a:r>
            <a:r>
              <a:rPr lang="ru-RU" sz="1200" dirty="0" smtClean="0">
                <a:latin typeface="Book Antiqua" panose="02040602050305030304" pitchFamily="18" charset="0"/>
              </a:rPr>
              <a:t>».</a:t>
            </a:r>
            <a:endParaRPr lang="ru-RU" sz="12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6813" y="6169866"/>
            <a:ext cx="725933" cy="625526"/>
            <a:chOff x="229" y="389"/>
            <a:chExt cx="440" cy="442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0" y="840155"/>
            <a:ext cx="7674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Ф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ормирование резерва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Monotype Corsiva" panose="03010101010201010101" pitchFamily="66" charset="0"/>
              </a:rPr>
              <a:t>постановление Правления ПФР от 12 января 2005 г. № 1п «Об утверждении Положения о работе с резервом кадров Пенсионного фонда Российской Федерации»)</a:t>
            </a:r>
            <a:r>
              <a:rPr lang="en-US" sz="1400" dirty="0">
                <a:latin typeface="Monotype Corsiva" panose="03010101010201010101" pitchFamily="66" charset="0"/>
              </a:rPr>
              <a:t> </a:t>
            </a:r>
            <a:r>
              <a:rPr lang="ru-RU" sz="14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тесно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связано с другими подсистемами кадрового менеджмента: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527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В </a:t>
            </a:r>
            <a:r>
              <a:rPr lang="ru-RU" sz="2800" b="1" dirty="0">
                <a:latin typeface="Monotype Corsiva" panose="03010101010201010101" pitchFamily="66" charset="0"/>
              </a:rPr>
              <a:t>системе ПФР на сегодняшний день </a:t>
            </a:r>
            <a:r>
              <a:rPr lang="ru-RU" sz="2800" b="1" dirty="0" smtClean="0">
                <a:latin typeface="Monotype Corsiva" panose="03010101010201010101" pitchFamily="66" charset="0"/>
              </a:rPr>
              <a:t>сформирован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многоуровневый </a:t>
            </a:r>
            <a:r>
              <a:rPr lang="ru-RU" sz="2800" b="1" dirty="0">
                <a:latin typeface="Monotype Corsiva" panose="03010101010201010101" pitchFamily="66" charset="0"/>
              </a:rPr>
              <a:t>резерв кадров: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82223"/>
            <a:ext cx="4879890" cy="135421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  <a:alpha val="6000"/>
                </a:schemeClr>
              </a:gs>
              <a:gs pos="75000">
                <a:schemeClr val="accent6">
                  <a:satMod val="103000"/>
                  <a:tint val="73000"/>
                  <a:alpha val="82000"/>
                  <a:lumMod val="58000"/>
                  <a:lumOff val="42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 Antiqua" panose="02040602050305030304" pitchFamily="18" charset="0"/>
              </a:rPr>
              <a:t>Федеральный </a:t>
            </a:r>
            <a:r>
              <a:rPr lang="ru-RU" b="1" dirty="0">
                <a:latin typeface="Book Antiqua" panose="02040602050305030304" pitchFamily="18" charset="0"/>
              </a:rPr>
              <a:t>уровень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1600" dirty="0" smtClean="0">
                <a:latin typeface="Book Antiqua" panose="02040602050305030304" pitchFamily="18" charset="0"/>
              </a:rPr>
              <a:t>- </a:t>
            </a:r>
            <a:r>
              <a:rPr lang="ru-RU" sz="1600" dirty="0">
                <a:latin typeface="Book Antiqua" panose="02040602050305030304" pitchFamily="18" charset="0"/>
              </a:rPr>
              <a:t>кандидаты на должности, назначение на которые осуществляется постановлениями и распоряжениями Правления ПФР (включая центральный аппарат);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8375" y="3236440"/>
            <a:ext cx="4667250" cy="11079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accent4">
                  <a:satMod val="103000"/>
                  <a:tint val="73000"/>
                  <a:lumMod val="99000"/>
                  <a:lumOff val="1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Региональный уровень</a:t>
            </a:r>
          </a:p>
          <a:p>
            <a:pPr algn="ctr"/>
            <a:r>
              <a:rPr lang="ru-RU" sz="1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Book Antiqua" panose="02040602050305030304" pitchFamily="18" charset="0"/>
                <a:cs typeface="Times New Roman" panose="02020603050405020304" pitchFamily="18" charset="0"/>
              </a:rPr>
              <a:t>работники, претендующие на должности, назначение на которые производится приказами управляющего отделением ПФР;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5096" y="4344436"/>
            <a:ext cx="5158904" cy="16004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110000"/>
                  <a:satMod val="105000"/>
                  <a:tint val="67000"/>
                  <a:alpha val="14000"/>
                </a:schemeClr>
              </a:gs>
              <a:gs pos="100000">
                <a:schemeClr val="accent5">
                  <a:satMod val="103000"/>
                  <a:tint val="73000"/>
                  <a:lumMod val="59000"/>
                  <a:lumOff val="41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 Antiqua" panose="02040602050305030304" pitchFamily="18" charset="0"/>
              </a:rPr>
              <a:t>Административный уровень</a:t>
            </a:r>
          </a:p>
          <a:p>
            <a:pPr algn="ctr"/>
            <a:r>
              <a:rPr lang="ru-RU" sz="1600" dirty="0" smtClean="0">
                <a:latin typeface="Book Antiqua" panose="02040602050305030304" pitchFamily="18" charset="0"/>
              </a:rPr>
              <a:t>– </a:t>
            </a:r>
            <a:r>
              <a:rPr lang="ru-RU" sz="1600" dirty="0">
                <a:latin typeface="Book Antiqua" panose="02040602050305030304" pitchFamily="18" charset="0"/>
              </a:rPr>
              <a:t>работники, планируемые к назначению на должности в подведомственных отделению территориальных органах ПФР, решение о назначении которых принимается на уровне начальника управления (отдела, центра и т.д.).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55988" y="6169866"/>
            <a:ext cx="725933" cy="625526"/>
            <a:chOff x="229" y="389"/>
            <a:chExt cx="440" cy="442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53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539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</a:rPr>
              <a:t>    </a:t>
            </a:r>
            <a:r>
              <a:rPr lang="ru-RU" sz="2400" b="1" dirty="0" smtClean="0">
                <a:latin typeface="Monotype Corsiva" panose="03010101010201010101" pitchFamily="66" charset="0"/>
              </a:rPr>
              <a:t>В 2017 году в резерве кадров (во всей системе ПФР) состоят 16 963 работника: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Book Antiqua" panose="02040602050305030304" pitchFamily="18" charset="0"/>
              </a:rPr>
              <a:t>893 в Центральном аппарате ПФР (включая руководство отделений);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Book Antiqua" panose="02040602050305030304" pitchFamily="18" charset="0"/>
              </a:rPr>
              <a:t>16 070 в территориальных органах ПФР.</a:t>
            </a:r>
            <a:endParaRPr lang="ru-RU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30480427"/>
              </p:ext>
            </p:extLst>
          </p:nvPr>
        </p:nvGraphicFramePr>
        <p:xfrm>
          <a:off x="0" y="2438400"/>
          <a:ext cx="9143999" cy="395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9068" y="6182307"/>
            <a:ext cx="725933" cy="625526"/>
            <a:chOff x="229" y="389"/>
            <a:chExt cx="440" cy="442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7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3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52750"/>
            <a:ext cx="4419601" cy="24098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235" y="851437"/>
            <a:ext cx="88243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800" dirty="0">
                <a:latin typeface="Book Antiqua" panose="02040602050305030304" pitchFamily="18" charset="0"/>
              </a:rPr>
              <a:t>В</a:t>
            </a:r>
            <a:r>
              <a:rPr lang="ru-RU" sz="2800" dirty="0" smtClean="0">
                <a:latin typeface="Book Antiqua" panose="02040602050305030304" pitchFamily="18" charset="0"/>
              </a:rPr>
              <a:t> 2016 году </a:t>
            </a:r>
            <a:r>
              <a:rPr lang="ru-RU" sz="2800" dirty="0">
                <a:latin typeface="Book Antiqua" panose="02040602050305030304" pitchFamily="18" charset="0"/>
              </a:rPr>
              <a:t>в 18 отделениях ПФР </a:t>
            </a:r>
            <a:r>
              <a:rPr lang="ru-RU" sz="2000" dirty="0">
                <a:latin typeface="Book Antiqua" panose="02040602050305030304" pitchFamily="18" charset="0"/>
              </a:rPr>
              <a:t>(с учётом  подведомственных им территориальных органов</a:t>
            </a:r>
            <a:r>
              <a:rPr lang="ru-RU" sz="2000" dirty="0" smtClean="0">
                <a:latin typeface="Book Antiqua" panose="02040602050305030304" pitchFamily="18" charset="0"/>
              </a:rPr>
              <a:t>)   </a:t>
            </a:r>
            <a:r>
              <a:rPr lang="ru-RU" sz="2800" dirty="0" smtClean="0">
                <a:latin typeface="Book Antiqua" panose="02040602050305030304" pitchFamily="18" charset="0"/>
              </a:rPr>
              <a:t>100% </a:t>
            </a:r>
            <a:r>
              <a:rPr lang="ru-RU" sz="2000" dirty="0">
                <a:latin typeface="Book Antiqua" panose="02040602050305030304" pitchFamily="18" charset="0"/>
              </a:rPr>
              <a:t>назначений на вышестоящие </a:t>
            </a:r>
            <a:r>
              <a:rPr lang="ru-RU" sz="2000" dirty="0" smtClean="0">
                <a:latin typeface="Book Antiqua" panose="02040602050305030304" pitchFamily="18" charset="0"/>
              </a:rPr>
              <a:t>руководящие позиции были произведены </a:t>
            </a:r>
            <a:r>
              <a:rPr lang="ru-RU" sz="2000" dirty="0">
                <a:latin typeface="Book Antiqua" panose="02040602050305030304" pitchFamily="18" charset="0"/>
              </a:rPr>
              <a:t>из резерва </a:t>
            </a:r>
            <a:r>
              <a:rPr lang="ru-RU" sz="2000" dirty="0" smtClean="0">
                <a:latin typeface="Book Antiqua" panose="02040602050305030304" pitchFamily="18" charset="0"/>
              </a:rPr>
              <a:t>кадров, </a:t>
            </a:r>
            <a:r>
              <a:rPr lang="ru-RU" sz="2000" dirty="0">
                <a:latin typeface="Book Antiqua" panose="02040602050305030304" pitchFamily="18" charset="0"/>
              </a:rPr>
              <a:t>т.е. более чем в </a:t>
            </a:r>
            <a:r>
              <a:rPr lang="ru-RU" sz="2400" dirty="0">
                <a:latin typeface="Book Antiqua" panose="02040602050305030304" pitchFamily="18" charset="0"/>
              </a:rPr>
              <a:t>20% </a:t>
            </a:r>
            <a:r>
              <a:rPr lang="ru-RU" sz="2000" dirty="0">
                <a:latin typeface="Book Antiqua" panose="02040602050305030304" pitchFamily="18" charset="0"/>
              </a:rPr>
              <a:t>территориальных органов ПФР руководители придерживаются принципа назначений на </a:t>
            </a:r>
            <a:r>
              <a:rPr lang="ru-RU" sz="2000" dirty="0" smtClean="0">
                <a:latin typeface="Book Antiqua" panose="02040602050305030304" pitchFamily="18" charset="0"/>
              </a:rPr>
              <a:t>вакантные </a:t>
            </a:r>
            <a:r>
              <a:rPr lang="ru-RU" sz="2000" dirty="0">
                <a:latin typeface="Book Antiqua" panose="02040602050305030304" pitchFamily="18" charset="0"/>
              </a:rPr>
              <a:t>должности </a:t>
            </a:r>
            <a:r>
              <a:rPr lang="ru-RU" sz="2000" b="1" i="1" dirty="0">
                <a:latin typeface="Book Antiqua" panose="02040602050305030304" pitchFamily="18" charset="0"/>
              </a:rPr>
              <a:t>только из резерва кадров</a:t>
            </a:r>
            <a:r>
              <a:rPr lang="ru-RU" sz="2000" dirty="0">
                <a:latin typeface="Book Antiqua" panose="02040602050305030304" pitchFamily="18" charset="0"/>
              </a:rPr>
              <a:t>,  в особенности 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r>
              <a:rPr lang="ru-RU" sz="2000" dirty="0" smtClean="0">
                <a:latin typeface="Book Antiqua" panose="02040602050305030304" pitchFamily="18" charset="0"/>
              </a:rPr>
              <a:t>хочется отметить:</a:t>
            </a:r>
          </a:p>
          <a:p>
            <a:endParaRPr lang="ru-RU" sz="2000" dirty="0" smtClean="0"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ook Antiqua" panose="02040602050305030304" pitchFamily="18" charset="0"/>
              </a:rPr>
              <a:t>Алтайский край,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ook Antiqua" panose="02040602050305030304" pitchFamily="18" charset="0"/>
              </a:rPr>
              <a:t>Новосибирскую область,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ook Antiqua" panose="02040602050305030304" pitchFamily="18" charset="0"/>
              </a:rPr>
              <a:t>Республику Татарстан,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ook Antiqua" panose="02040602050305030304" pitchFamily="18" charset="0"/>
              </a:rPr>
              <a:t>Омскую область,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ook Antiqua" panose="02040602050305030304" pitchFamily="18" charset="0"/>
              </a:rPr>
              <a:t>Чеченскую Республику,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ook Antiqua" panose="02040602050305030304" pitchFamily="18" charset="0"/>
              </a:rPr>
              <a:t>Курганскую область</a:t>
            </a:r>
            <a:r>
              <a:rPr lang="ru-RU" sz="2000" dirty="0">
                <a:latin typeface="Book Antiqua" panose="02040602050305030304" pitchFamily="18" charset="0"/>
              </a:rPr>
              <a:t>.</a:t>
            </a:r>
            <a:r>
              <a:rPr lang="ru-RU" sz="2000" dirty="0" smtClean="0">
                <a:latin typeface="Book Antiqua" panose="02040602050305030304" pitchFamily="18" charset="0"/>
              </a:rPr>
              <a:t> </a:t>
            </a:r>
          </a:p>
          <a:p>
            <a:r>
              <a:rPr lang="ru-RU" sz="2000" dirty="0" smtClean="0">
                <a:latin typeface="Book Antiqua" panose="02040602050305030304" pitchFamily="18" charset="0"/>
              </a:rPr>
              <a:t>	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	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5988" y="6185620"/>
            <a:ext cx="725933" cy="625526"/>
            <a:chOff x="229" y="389"/>
            <a:chExt cx="440" cy="442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4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10"/>
                            </p:stCondLst>
                            <p:childTnLst>
                              <p:par>
                                <p:cTn id="4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6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97" y="3418744"/>
            <a:ext cx="4661807" cy="191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521575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	В </a:t>
            </a:r>
            <a:r>
              <a:rPr lang="ru-RU" sz="1400" dirty="0">
                <a:latin typeface="Book Antiqua" panose="02040602050305030304" pitchFamily="18" charset="0"/>
              </a:rPr>
              <a:t>территориальных органах ПФР реализуются собственные программы подготовки кадрового резерва, включая тренинги и </a:t>
            </a:r>
            <a:r>
              <a:rPr lang="ru-RU" sz="1400" dirty="0" err="1">
                <a:latin typeface="Book Antiqua" panose="02040602050305030304" pitchFamily="18" charset="0"/>
              </a:rPr>
              <a:t>командоформирующие</a:t>
            </a:r>
            <a:r>
              <a:rPr lang="ru-RU" sz="1400" dirty="0">
                <a:latin typeface="Book Antiqua" panose="02040602050305030304" pitchFamily="18" charset="0"/>
              </a:rPr>
              <a:t> технологии при участии </a:t>
            </a:r>
            <a:r>
              <a:rPr lang="ru-RU" sz="1400" dirty="0" smtClean="0">
                <a:latin typeface="Book Antiqua" panose="02040602050305030304" pitchFamily="18" charset="0"/>
              </a:rPr>
              <a:t>специалистов (психологов) </a:t>
            </a:r>
            <a:r>
              <a:rPr lang="ru-RU" sz="1400" dirty="0">
                <a:latin typeface="Book Antiqua" panose="02040602050305030304" pitchFamily="18" charset="0"/>
              </a:rPr>
              <a:t>системы ПФР, а также конкурсы профессионального мастерства и другие мероприятия, помогающие раскрыть потенциал работника и мотивировать его на успех и </a:t>
            </a:r>
            <a:r>
              <a:rPr lang="ru-RU" sz="1400" dirty="0" smtClean="0">
                <a:latin typeface="Book Antiqua" panose="02040602050305030304" pitchFamily="18" charset="0"/>
              </a:rPr>
              <a:t>личные достижения.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56813" y="6169866"/>
            <a:ext cx="725933" cy="625526"/>
            <a:chOff x="229" y="389"/>
            <a:chExt cx="440" cy="442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29" y="389"/>
              <a:ext cx="429" cy="339"/>
            </a:xfrm>
            <a:custGeom>
              <a:avLst/>
              <a:gdLst>
                <a:gd name="T0" fmla="*/ 676 w 858"/>
                <a:gd name="T1" fmla="*/ 197 h 676"/>
                <a:gd name="T2" fmla="*/ 622 w 858"/>
                <a:gd name="T3" fmla="*/ 197 h 676"/>
                <a:gd name="T4" fmla="*/ 581 w 858"/>
                <a:gd name="T5" fmla="*/ 161 h 676"/>
                <a:gd name="T6" fmla="*/ 543 w 858"/>
                <a:gd name="T7" fmla="*/ 116 h 676"/>
                <a:gd name="T8" fmla="*/ 492 w 858"/>
                <a:gd name="T9" fmla="*/ 88 h 676"/>
                <a:gd name="T10" fmla="*/ 492 w 858"/>
                <a:gd name="T11" fmla="*/ 11 h 676"/>
                <a:gd name="T12" fmla="*/ 363 w 858"/>
                <a:gd name="T13" fmla="*/ 11 h 676"/>
                <a:gd name="T14" fmla="*/ 363 w 858"/>
                <a:gd name="T15" fmla="*/ 88 h 676"/>
                <a:gd name="T16" fmla="*/ 312 w 858"/>
                <a:gd name="T17" fmla="*/ 117 h 676"/>
                <a:gd name="T18" fmla="*/ 274 w 858"/>
                <a:gd name="T19" fmla="*/ 161 h 676"/>
                <a:gd name="T20" fmla="*/ 235 w 858"/>
                <a:gd name="T21" fmla="*/ 197 h 676"/>
                <a:gd name="T22" fmla="*/ 180 w 858"/>
                <a:gd name="T23" fmla="*/ 197 h 676"/>
                <a:gd name="T24" fmla="*/ 175 w 858"/>
                <a:gd name="T25" fmla="*/ 197 h 676"/>
                <a:gd name="T26" fmla="*/ 140 w 858"/>
                <a:gd name="T27" fmla="*/ 200 h 676"/>
                <a:gd name="T28" fmla="*/ 91 w 858"/>
                <a:gd name="T29" fmla="*/ 219 h 676"/>
                <a:gd name="T30" fmla="*/ 51 w 858"/>
                <a:gd name="T31" fmla="*/ 250 h 676"/>
                <a:gd name="T32" fmla="*/ 21 w 858"/>
                <a:gd name="T33" fmla="*/ 292 h 676"/>
                <a:gd name="T34" fmla="*/ 3 w 858"/>
                <a:gd name="T35" fmla="*/ 340 h 676"/>
                <a:gd name="T36" fmla="*/ 0 w 858"/>
                <a:gd name="T37" fmla="*/ 392 h 676"/>
                <a:gd name="T38" fmla="*/ 10 w 858"/>
                <a:gd name="T39" fmla="*/ 438 h 676"/>
                <a:gd name="T40" fmla="*/ 32 w 858"/>
                <a:gd name="T41" fmla="*/ 478 h 676"/>
                <a:gd name="T42" fmla="*/ 62 w 858"/>
                <a:gd name="T43" fmla="*/ 512 h 676"/>
                <a:gd name="T44" fmla="*/ 101 w 858"/>
                <a:gd name="T45" fmla="*/ 537 h 676"/>
                <a:gd name="T46" fmla="*/ 146 w 858"/>
                <a:gd name="T47" fmla="*/ 551 h 676"/>
                <a:gd name="T48" fmla="*/ 151 w 858"/>
                <a:gd name="T49" fmla="*/ 570 h 676"/>
                <a:gd name="T50" fmla="*/ 151 w 858"/>
                <a:gd name="T51" fmla="*/ 628 h 676"/>
                <a:gd name="T52" fmla="*/ 363 w 858"/>
                <a:gd name="T53" fmla="*/ 628 h 676"/>
                <a:gd name="T54" fmla="*/ 363 w 858"/>
                <a:gd name="T55" fmla="*/ 673 h 676"/>
                <a:gd name="T56" fmla="*/ 492 w 858"/>
                <a:gd name="T57" fmla="*/ 673 h 676"/>
                <a:gd name="T58" fmla="*/ 492 w 858"/>
                <a:gd name="T59" fmla="*/ 628 h 676"/>
                <a:gd name="T60" fmla="*/ 707 w 858"/>
                <a:gd name="T61" fmla="*/ 619 h 676"/>
                <a:gd name="T62" fmla="*/ 707 w 858"/>
                <a:gd name="T63" fmla="*/ 551 h 676"/>
                <a:gd name="T64" fmla="*/ 753 w 858"/>
                <a:gd name="T65" fmla="*/ 538 h 676"/>
                <a:gd name="T66" fmla="*/ 792 w 858"/>
                <a:gd name="T67" fmla="*/ 513 h 676"/>
                <a:gd name="T68" fmla="*/ 823 w 858"/>
                <a:gd name="T69" fmla="*/ 480 h 676"/>
                <a:gd name="T70" fmla="*/ 845 w 858"/>
                <a:gd name="T71" fmla="*/ 439 h 676"/>
                <a:gd name="T72" fmla="*/ 856 w 858"/>
                <a:gd name="T73" fmla="*/ 392 h 676"/>
                <a:gd name="T74" fmla="*/ 854 w 858"/>
                <a:gd name="T75" fmla="*/ 340 h 676"/>
                <a:gd name="T76" fmla="*/ 837 w 858"/>
                <a:gd name="T77" fmla="*/ 292 h 676"/>
                <a:gd name="T78" fmla="*/ 807 w 858"/>
                <a:gd name="T79" fmla="*/ 251 h 676"/>
                <a:gd name="T80" fmla="*/ 768 w 858"/>
                <a:gd name="T81" fmla="*/ 220 h 676"/>
                <a:gd name="T82" fmla="*/ 721 w 858"/>
                <a:gd name="T83" fmla="*/ 201 h 6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8"/>
                <a:gd name="T127" fmla="*/ 0 h 676"/>
                <a:gd name="T128" fmla="*/ 858 w 858"/>
                <a:gd name="T129" fmla="*/ 676 h 6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8" h="676">
                  <a:moveTo>
                    <a:pt x="686" y="197"/>
                  </a:moveTo>
                  <a:lnTo>
                    <a:pt x="681" y="197"/>
                  </a:lnTo>
                  <a:lnTo>
                    <a:pt x="676" y="197"/>
                  </a:lnTo>
                  <a:lnTo>
                    <a:pt x="668" y="197"/>
                  </a:lnTo>
                  <a:lnTo>
                    <a:pt x="647" y="197"/>
                  </a:lnTo>
                  <a:lnTo>
                    <a:pt x="622" y="197"/>
                  </a:lnTo>
                  <a:lnTo>
                    <a:pt x="599" y="197"/>
                  </a:lnTo>
                  <a:lnTo>
                    <a:pt x="591" y="178"/>
                  </a:lnTo>
                  <a:lnTo>
                    <a:pt x="581" y="161"/>
                  </a:lnTo>
                  <a:lnTo>
                    <a:pt x="570" y="145"/>
                  </a:lnTo>
                  <a:lnTo>
                    <a:pt x="558" y="130"/>
                  </a:lnTo>
                  <a:lnTo>
                    <a:pt x="543" y="116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92" y="88"/>
                  </a:lnTo>
                  <a:lnTo>
                    <a:pt x="492" y="64"/>
                  </a:lnTo>
                  <a:lnTo>
                    <a:pt x="492" y="36"/>
                  </a:lnTo>
                  <a:lnTo>
                    <a:pt x="492" y="11"/>
                  </a:lnTo>
                  <a:lnTo>
                    <a:pt x="492" y="0"/>
                  </a:lnTo>
                  <a:lnTo>
                    <a:pt x="363" y="0"/>
                  </a:lnTo>
                  <a:lnTo>
                    <a:pt x="363" y="11"/>
                  </a:lnTo>
                  <a:lnTo>
                    <a:pt x="363" y="36"/>
                  </a:lnTo>
                  <a:lnTo>
                    <a:pt x="363" y="64"/>
                  </a:lnTo>
                  <a:lnTo>
                    <a:pt x="363" y="88"/>
                  </a:lnTo>
                  <a:lnTo>
                    <a:pt x="346" y="96"/>
                  </a:lnTo>
                  <a:lnTo>
                    <a:pt x="328" y="106"/>
                  </a:lnTo>
                  <a:lnTo>
                    <a:pt x="312" y="117"/>
                  </a:lnTo>
                  <a:lnTo>
                    <a:pt x="299" y="131"/>
                  </a:lnTo>
                  <a:lnTo>
                    <a:pt x="286" y="146"/>
                  </a:lnTo>
                  <a:lnTo>
                    <a:pt x="274" y="161"/>
                  </a:lnTo>
                  <a:lnTo>
                    <a:pt x="265" y="178"/>
                  </a:lnTo>
                  <a:lnTo>
                    <a:pt x="258" y="197"/>
                  </a:lnTo>
                  <a:lnTo>
                    <a:pt x="235" y="197"/>
                  </a:lnTo>
                  <a:lnTo>
                    <a:pt x="209" y="197"/>
                  </a:lnTo>
                  <a:lnTo>
                    <a:pt x="189" y="197"/>
                  </a:lnTo>
                  <a:lnTo>
                    <a:pt x="180" y="197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57" y="198"/>
                  </a:lnTo>
                  <a:lnTo>
                    <a:pt x="140" y="200"/>
                  </a:lnTo>
                  <a:lnTo>
                    <a:pt x="124" y="205"/>
                  </a:lnTo>
                  <a:lnTo>
                    <a:pt x="106" y="211"/>
                  </a:lnTo>
                  <a:lnTo>
                    <a:pt x="91" y="219"/>
                  </a:lnTo>
                  <a:lnTo>
                    <a:pt x="77" y="229"/>
                  </a:lnTo>
                  <a:lnTo>
                    <a:pt x="63" y="239"/>
                  </a:lnTo>
                  <a:lnTo>
                    <a:pt x="51" y="250"/>
                  </a:lnTo>
                  <a:lnTo>
                    <a:pt x="40" y="263"/>
                  </a:lnTo>
                  <a:lnTo>
                    <a:pt x="30" y="277"/>
                  </a:lnTo>
                  <a:lnTo>
                    <a:pt x="21" y="292"/>
                  </a:lnTo>
                  <a:lnTo>
                    <a:pt x="14" y="307"/>
                  </a:lnTo>
                  <a:lnTo>
                    <a:pt x="8" y="323"/>
                  </a:lnTo>
                  <a:lnTo>
                    <a:pt x="3" y="340"/>
                  </a:lnTo>
                  <a:lnTo>
                    <a:pt x="0" y="357"/>
                  </a:lnTo>
                  <a:lnTo>
                    <a:pt x="0" y="376"/>
                  </a:lnTo>
                  <a:lnTo>
                    <a:pt x="0" y="392"/>
                  </a:lnTo>
                  <a:lnTo>
                    <a:pt x="3" y="407"/>
                  </a:lnTo>
                  <a:lnTo>
                    <a:pt x="6" y="423"/>
                  </a:lnTo>
                  <a:lnTo>
                    <a:pt x="10" y="438"/>
                  </a:lnTo>
                  <a:lnTo>
                    <a:pt x="16" y="451"/>
                  </a:lnTo>
                  <a:lnTo>
                    <a:pt x="24" y="465"/>
                  </a:lnTo>
                  <a:lnTo>
                    <a:pt x="32" y="478"/>
                  </a:lnTo>
                  <a:lnTo>
                    <a:pt x="41" y="490"/>
                  </a:lnTo>
                  <a:lnTo>
                    <a:pt x="51" y="502"/>
                  </a:lnTo>
                  <a:lnTo>
                    <a:pt x="62" y="512"/>
                  </a:lnTo>
                  <a:lnTo>
                    <a:pt x="74" y="522"/>
                  </a:lnTo>
                  <a:lnTo>
                    <a:pt x="88" y="529"/>
                  </a:lnTo>
                  <a:lnTo>
                    <a:pt x="101" y="537"/>
                  </a:lnTo>
                  <a:lnTo>
                    <a:pt x="115" y="543"/>
                  </a:lnTo>
                  <a:lnTo>
                    <a:pt x="130" y="548"/>
                  </a:lnTo>
                  <a:lnTo>
                    <a:pt x="146" y="551"/>
                  </a:lnTo>
                  <a:lnTo>
                    <a:pt x="148" y="551"/>
                  </a:lnTo>
                  <a:lnTo>
                    <a:pt x="151" y="553"/>
                  </a:lnTo>
                  <a:lnTo>
                    <a:pt x="151" y="570"/>
                  </a:lnTo>
                  <a:lnTo>
                    <a:pt x="151" y="595"/>
                  </a:lnTo>
                  <a:lnTo>
                    <a:pt x="151" y="618"/>
                  </a:lnTo>
                  <a:lnTo>
                    <a:pt x="151" y="628"/>
                  </a:lnTo>
                  <a:lnTo>
                    <a:pt x="362" y="628"/>
                  </a:lnTo>
                  <a:lnTo>
                    <a:pt x="363" y="628"/>
                  </a:lnTo>
                  <a:lnTo>
                    <a:pt x="363" y="648"/>
                  </a:lnTo>
                  <a:lnTo>
                    <a:pt x="363" y="663"/>
                  </a:lnTo>
                  <a:lnTo>
                    <a:pt x="363" y="673"/>
                  </a:lnTo>
                  <a:lnTo>
                    <a:pt x="363" y="676"/>
                  </a:lnTo>
                  <a:lnTo>
                    <a:pt x="492" y="676"/>
                  </a:lnTo>
                  <a:lnTo>
                    <a:pt x="492" y="673"/>
                  </a:lnTo>
                  <a:lnTo>
                    <a:pt x="492" y="663"/>
                  </a:lnTo>
                  <a:lnTo>
                    <a:pt x="492" y="648"/>
                  </a:lnTo>
                  <a:lnTo>
                    <a:pt x="492" y="628"/>
                  </a:lnTo>
                  <a:lnTo>
                    <a:pt x="497" y="628"/>
                  </a:lnTo>
                  <a:lnTo>
                    <a:pt x="707" y="628"/>
                  </a:lnTo>
                  <a:lnTo>
                    <a:pt x="707" y="619"/>
                  </a:lnTo>
                  <a:lnTo>
                    <a:pt x="707" y="598"/>
                  </a:lnTo>
                  <a:lnTo>
                    <a:pt x="707" y="574"/>
                  </a:lnTo>
                  <a:lnTo>
                    <a:pt x="707" y="551"/>
                  </a:lnTo>
                  <a:lnTo>
                    <a:pt x="723" y="549"/>
                  </a:lnTo>
                  <a:lnTo>
                    <a:pt x="738" y="544"/>
                  </a:lnTo>
                  <a:lnTo>
                    <a:pt x="753" y="538"/>
                  </a:lnTo>
                  <a:lnTo>
                    <a:pt x="766" y="532"/>
                  </a:lnTo>
                  <a:lnTo>
                    <a:pt x="780" y="523"/>
                  </a:lnTo>
                  <a:lnTo>
                    <a:pt x="792" y="513"/>
                  </a:lnTo>
                  <a:lnTo>
                    <a:pt x="803" y="503"/>
                  </a:lnTo>
                  <a:lnTo>
                    <a:pt x="814" y="492"/>
                  </a:lnTo>
                  <a:lnTo>
                    <a:pt x="823" y="480"/>
                  </a:lnTo>
                  <a:lnTo>
                    <a:pt x="832" y="467"/>
                  </a:lnTo>
                  <a:lnTo>
                    <a:pt x="839" y="453"/>
                  </a:lnTo>
                  <a:lnTo>
                    <a:pt x="845" y="439"/>
                  </a:lnTo>
                  <a:lnTo>
                    <a:pt x="850" y="424"/>
                  </a:lnTo>
                  <a:lnTo>
                    <a:pt x="854" y="408"/>
                  </a:lnTo>
                  <a:lnTo>
                    <a:pt x="856" y="392"/>
                  </a:lnTo>
                  <a:lnTo>
                    <a:pt x="858" y="376"/>
                  </a:lnTo>
                  <a:lnTo>
                    <a:pt x="856" y="357"/>
                  </a:lnTo>
                  <a:lnTo>
                    <a:pt x="854" y="340"/>
                  </a:lnTo>
                  <a:lnTo>
                    <a:pt x="850" y="324"/>
                  </a:lnTo>
                  <a:lnTo>
                    <a:pt x="844" y="308"/>
                  </a:lnTo>
                  <a:lnTo>
                    <a:pt x="837" y="292"/>
                  </a:lnTo>
                  <a:lnTo>
                    <a:pt x="828" y="277"/>
                  </a:lnTo>
                  <a:lnTo>
                    <a:pt x="818" y="263"/>
                  </a:lnTo>
                  <a:lnTo>
                    <a:pt x="807" y="251"/>
                  </a:lnTo>
                  <a:lnTo>
                    <a:pt x="796" y="240"/>
                  </a:lnTo>
                  <a:lnTo>
                    <a:pt x="782" y="230"/>
                  </a:lnTo>
                  <a:lnTo>
                    <a:pt x="768" y="220"/>
                  </a:lnTo>
                  <a:lnTo>
                    <a:pt x="753" y="213"/>
                  </a:lnTo>
                  <a:lnTo>
                    <a:pt x="737" y="206"/>
                  </a:lnTo>
                  <a:lnTo>
                    <a:pt x="721" y="201"/>
                  </a:lnTo>
                  <a:lnTo>
                    <a:pt x="703" y="198"/>
                  </a:lnTo>
                  <a:lnTo>
                    <a:pt x="686" y="19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243" y="404"/>
              <a:ext cx="401" cy="310"/>
            </a:xfrm>
            <a:custGeom>
              <a:avLst/>
              <a:gdLst>
                <a:gd name="T0" fmla="*/ 551 w 802"/>
                <a:gd name="T1" fmla="*/ 196 h 621"/>
                <a:gd name="T2" fmla="*/ 536 w 802"/>
                <a:gd name="T3" fmla="*/ 156 h 621"/>
                <a:gd name="T4" fmla="*/ 511 w 802"/>
                <a:gd name="T5" fmla="*/ 122 h 621"/>
                <a:gd name="T6" fmla="*/ 477 w 802"/>
                <a:gd name="T7" fmla="*/ 96 h 621"/>
                <a:gd name="T8" fmla="*/ 437 w 802"/>
                <a:gd name="T9" fmla="*/ 80 h 621"/>
                <a:gd name="T10" fmla="*/ 353 w 802"/>
                <a:gd name="T11" fmla="*/ 83 h 621"/>
                <a:gd name="T12" fmla="*/ 315 w 802"/>
                <a:gd name="T13" fmla="*/ 102 h 621"/>
                <a:gd name="T14" fmla="*/ 284 w 802"/>
                <a:gd name="T15" fmla="*/ 130 h 621"/>
                <a:gd name="T16" fmla="*/ 262 w 802"/>
                <a:gd name="T17" fmla="*/ 166 h 621"/>
                <a:gd name="T18" fmla="*/ 155 w 802"/>
                <a:gd name="T19" fmla="*/ 196 h 621"/>
                <a:gd name="T20" fmla="*/ 134 w 802"/>
                <a:gd name="T21" fmla="*/ 197 h 621"/>
                <a:gd name="T22" fmla="*/ 78 w 802"/>
                <a:gd name="T23" fmla="*/ 216 h 621"/>
                <a:gd name="T24" fmla="*/ 34 w 802"/>
                <a:gd name="T25" fmla="*/ 253 h 621"/>
                <a:gd name="T26" fmla="*/ 6 w 802"/>
                <a:gd name="T27" fmla="*/ 303 h 621"/>
                <a:gd name="T28" fmla="*/ 2 w 802"/>
                <a:gd name="T29" fmla="*/ 361 h 621"/>
                <a:gd name="T30" fmla="*/ 15 w 802"/>
                <a:gd name="T31" fmla="*/ 412 h 621"/>
                <a:gd name="T32" fmla="*/ 45 w 802"/>
                <a:gd name="T33" fmla="*/ 454 h 621"/>
                <a:gd name="T34" fmla="*/ 87 w 802"/>
                <a:gd name="T35" fmla="*/ 484 h 621"/>
                <a:gd name="T36" fmla="*/ 124 w 802"/>
                <a:gd name="T37" fmla="*/ 433 h 621"/>
                <a:gd name="T38" fmla="*/ 79 w 802"/>
                <a:gd name="T39" fmla="*/ 401 h 621"/>
                <a:gd name="T40" fmla="*/ 61 w 802"/>
                <a:gd name="T41" fmla="*/ 348 h 621"/>
                <a:gd name="T42" fmla="*/ 68 w 802"/>
                <a:gd name="T43" fmla="*/ 312 h 621"/>
                <a:gd name="T44" fmla="*/ 88 w 802"/>
                <a:gd name="T45" fmla="*/ 284 h 621"/>
                <a:gd name="T46" fmla="*/ 116 w 802"/>
                <a:gd name="T47" fmla="*/ 265 h 621"/>
                <a:gd name="T48" fmla="*/ 151 w 802"/>
                <a:gd name="T49" fmla="*/ 258 h 621"/>
                <a:gd name="T50" fmla="*/ 216 w 802"/>
                <a:gd name="T51" fmla="*/ 573 h 621"/>
                <a:gd name="T52" fmla="*/ 308 w 802"/>
                <a:gd name="T53" fmla="*/ 573 h 621"/>
                <a:gd name="T54" fmla="*/ 348 w 802"/>
                <a:gd name="T55" fmla="*/ 373 h 621"/>
                <a:gd name="T56" fmla="*/ 437 w 802"/>
                <a:gd name="T57" fmla="*/ 378 h 621"/>
                <a:gd name="T58" fmla="*/ 498 w 802"/>
                <a:gd name="T59" fmla="*/ 348 h 621"/>
                <a:gd name="T60" fmla="*/ 649 w 802"/>
                <a:gd name="T61" fmla="*/ 258 h 621"/>
                <a:gd name="T62" fmla="*/ 673 w 802"/>
                <a:gd name="T63" fmla="*/ 260 h 621"/>
                <a:gd name="T64" fmla="*/ 704 w 802"/>
                <a:gd name="T65" fmla="*/ 275 h 621"/>
                <a:gd name="T66" fmla="*/ 727 w 802"/>
                <a:gd name="T67" fmla="*/ 298 h 621"/>
                <a:gd name="T68" fmla="*/ 739 w 802"/>
                <a:gd name="T69" fmla="*/ 329 h 621"/>
                <a:gd name="T70" fmla="*/ 739 w 802"/>
                <a:gd name="T71" fmla="*/ 365 h 621"/>
                <a:gd name="T72" fmla="*/ 726 w 802"/>
                <a:gd name="T73" fmla="*/ 397 h 621"/>
                <a:gd name="T74" fmla="*/ 702 w 802"/>
                <a:gd name="T75" fmla="*/ 422 h 621"/>
                <a:gd name="T76" fmla="*/ 670 w 802"/>
                <a:gd name="T77" fmla="*/ 436 h 621"/>
                <a:gd name="T78" fmla="*/ 588 w 802"/>
                <a:gd name="T79" fmla="*/ 438 h 621"/>
                <a:gd name="T80" fmla="*/ 668 w 802"/>
                <a:gd name="T81" fmla="*/ 497 h 621"/>
                <a:gd name="T82" fmla="*/ 723 w 802"/>
                <a:gd name="T83" fmla="*/ 480 h 621"/>
                <a:gd name="T84" fmla="*/ 768 w 802"/>
                <a:gd name="T85" fmla="*/ 443 h 621"/>
                <a:gd name="T86" fmla="*/ 796 w 802"/>
                <a:gd name="T87" fmla="*/ 392 h 621"/>
                <a:gd name="T88" fmla="*/ 802 w 802"/>
                <a:gd name="T89" fmla="*/ 333 h 621"/>
                <a:gd name="T90" fmla="*/ 785 w 802"/>
                <a:gd name="T91" fmla="*/ 277 h 621"/>
                <a:gd name="T92" fmla="*/ 750 w 802"/>
                <a:gd name="T93" fmla="*/ 233 h 621"/>
                <a:gd name="T94" fmla="*/ 701 w 802"/>
                <a:gd name="T95" fmla="*/ 204 h 621"/>
                <a:gd name="T96" fmla="*/ 364 w 802"/>
                <a:gd name="T97" fmla="*/ 312 h 621"/>
                <a:gd name="T98" fmla="*/ 333 w 802"/>
                <a:gd name="T99" fmla="*/ 291 h 621"/>
                <a:gd name="T100" fmla="*/ 315 w 802"/>
                <a:gd name="T101" fmla="*/ 259 h 621"/>
                <a:gd name="T102" fmla="*/ 320 w 802"/>
                <a:gd name="T103" fmla="*/ 188 h 621"/>
                <a:gd name="T104" fmla="*/ 341 w 802"/>
                <a:gd name="T105" fmla="*/ 160 h 621"/>
                <a:gd name="T106" fmla="*/ 364 w 802"/>
                <a:gd name="T107" fmla="*/ 312 h 621"/>
                <a:gd name="T108" fmla="*/ 459 w 802"/>
                <a:gd name="T109" fmla="*/ 159 h 621"/>
                <a:gd name="T110" fmla="*/ 489 w 802"/>
                <a:gd name="T111" fmla="*/ 202 h 621"/>
                <a:gd name="T112" fmla="*/ 489 w 802"/>
                <a:gd name="T113" fmla="*/ 256 h 621"/>
                <a:gd name="T114" fmla="*/ 459 w 802"/>
                <a:gd name="T115" fmla="*/ 300 h 6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2"/>
                <a:gd name="T175" fmla="*/ 0 h 621"/>
                <a:gd name="T176" fmla="*/ 802 w 802"/>
                <a:gd name="T177" fmla="*/ 621 h 6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2" h="621">
                  <a:moveTo>
                    <a:pt x="658" y="197"/>
                  </a:moveTo>
                  <a:lnTo>
                    <a:pt x="653" y="197"/>
                  </a:lnTo>
                  <a:lnTo>
                    <a:pt x="648" y="196"/>
                  </a:lnTo>
                  <a:lnTo>
                    <a:pt x="551" y="196"/>
                  </a:lnTo>
                  <a:lnTo>
                    <a:pt x="548" y="186"/>
                  </a:lnTo>
                  <a:lnTo>
                    <a:pt x="544" y="175"/>
                  </a:lnTo>
                  <a:lnTo>
                    <a:pt x="541" y="165"/>
                  </a:lnTo>
                  <a:lnTo>
                    <a:pt x="536" y="156"/>
                  </a:lnTo>
                  <a:lnTo>
                    <a:pt x="531" y="146"/>
                  </a:lnTo>
                  <a:lnTo>
                    <a:pt x="525" y="138"/>
                  </a:lnTo>
                  <a:lnTo>
                    <a:pt x="518" y="129"/>
                  </a:lnTo>
                  <a:lnTo>
                    <a:pt x="511" y="122"/>
                  </a:lnTo>
                  <a:lnTo>
                    <a:pt x="502" y="114"/>
                  </a:lnTo>
                  <a:lnTo>
                    <a:pt x="495" y="107"/>
                  </a:lnTo>
                  <a:lnTo>
                    <a:pt x="486" y="101"/>
                  </a:lnTo>
                  <a:lnTo>
                    <a:pt x="477" y="96"/>
                  </a:lnTo>
                  <a:lnTo>
                    <a:pt x="468" y="91"/>
                  </a:lnTo>
                  <a:lnTo>
                    <a:pt x="458" y="86"/>
                  </a:lnTo>
                  <a:lnTo>
                    <a:pt x="448" y="82"/>
                  </a:lnTo>
                  <a:lnTo>
                    <a:pt x="437" y="80"/>
                  </a:lnTo>
                  <a:lnTo>
                    <a:pt x="437" y="0"/>
                  </a:lnTo>
                  <a:lnTo>
                    <a:pt x="364" y="0"/>
                  </a:lnTo>
                  <a:lnTo>
                    <a:pt x="364" y="80"/>
                  </a:lnTo>
                  <a:lnTo>
                    <a:pt x="353" y="83"/>
                  </a:lnTo>
                  <a:lnTo>
                    <a:pt x="343" y="87"/>
                  </a:lnTo>
                  <a:lnTo>
                    <a:pt x="333" y="91"/>
                  </a:lnTo>
                  <a:lnTo>
                    <a:pt x="325" y="96"/>
                  </a:lnTo>
                  <a:lnTo>
                    <a:pt x="315" y="102"/>
                  </a:lnTo>
                  <a:lnTo>
                    <a:pt x="306" y="108"/>
                  </a:lnTo>
                  <a:lnTo>
                    <a:pt x="299" y="114"/>
                  </a:lnTo>
                  <a:lnTo>
                    <a:pt x="291" y="122"/>
                  </a:lnTo>
                  <a:lnTo>
                    <a:pt x="284" y="130"/>
                  </a:lnTo>
                  <a:lnTo>
                    <a:pt x="278" y="138"/>
                  </a:lnTo>
                  <a:lnTo>
                    <a:pt x="272" y="146"/>
                  </a:lnTo>
                  <a:lnTo>
                    <a:pt x="267" y="156"/>
                  </a:lnTo>
                  <a:lnTo>
                    <a:pt x="262" y="166"/>
                  </a:lnTo>
                  <a:lnTo>
                    <a:pt x="257" y="176"/>
                  </a:lnTo>
                  <a:lnTo>
                    <a:pt x="254" y="186"/>
                  </a:lnTo>
                  <a:lnTo>
                    <a:pt x="252" y="196"/>
                  </a:lnTo>
                  <a:lnTo>
                    <a:pt x="155" y="196"/>
                  </a:lnTo>
                  <a:lnTo>
                    <a:pt x="151" y="197"/>
                  </a:lnTo>
                  <a:lnTo>
                    <a:pt x="148" y="197"/>
                  </a:lnTo>
                  <a:lnTo>
                    <a:pt x="134" y="197"/>
                  </a:lnTo>
                  <a:lnTo>
                    <a:pt x="119" y="199"/>
                  </a:lnTo>
                  <a:lnTo>
                    <a:pt x="104" y="204"/>
                  </a:lnTo>
                  <a:lnTo>
                    <a:pt x="90" y="209"/>
                  </a:lnTo>
                  <a:lnTo>
                    <a:pt x="78" y="216"/>
                  </a:lnTo>
                  <a:lnTo>
                    <a:pt x="66" y="223"/>
                  </a:lnTo>
                  <a:lnTo>
                    <a:pt x="55" y="232"/>
                  </a:lnTo>
                  <a:lnTo>
                    <a:pt x="43" y="242"/>
                  </a:lnTo>
                  <a:lnTo>
                    <a:pt x="34" y="253"/>
                  </a:lnTo>
                  <a:lnTo>
                    <a:pt x="26" y="264"/>
                  </a:lnTo>
                  <a:lnTo>
                    <a:pt x="19" y="276"/>
                  </a:lnTo>
                  <a:lnTo>
                    <a:pt x="11" y="290"/>
                  </a:lnTo>
                  <a:lnTo>
                    <a:pt x="6" y="303"/>
                  </a:lnTo>
                  <a:lnTo>
                    <a:pt x="3" y="317"/>
                  </a:lnTo>
                  <a:lnTo>
                    <a:pt x="2" y="332"/>
                  </a:lnTo>
                  <a:lnTo>
                    <a:pt x="0" y="348"/>
                  </a:lnTo>
                  <a:lnTo>
                    <a:pt x="2" y="361"/>
                  </a:lnTo>
                  <a:lnTo>
                    <a:pt x="3" y="375"/>
                  </a:lnTo>
                  <a:lnTo>
                    <a:pt x="5" y="387"/>
                  </a:lnTo>
                  <a:lnTo>
                    <a:pt x="10" y="400"/>
                  </a:lnTo>
                  <a:lnTo>
                    <a:pt x="15" y="412"/>
                  </a:lnTo>
                  <a:lnTo>
                    <a:pt x="21" y="423"/>
                  </a:lnTo>
                  <a:lnTo>
                    <a:pt x="27" y="434"/>
                  </a:lnTo>
                  <a:lnTo>
                    <a:pt x="36" y="444"/>
                  </a:lnTo>
                  <a:lnTo>
                    <a:pt x="45" y="454"/>
                  </a:lnTo>
                  <a:lnTo>
                    <a:pt x="53" y="463"/>
                  </a:lnTo>
                  <a:lnTo>
                    <a:pt x="64" y="470"/>
                  </a:lnTo>
                  <a:lnTo>
                    <a:pt x="74" y="478"/>
                  </a:lnTo>
                  <a:lnTo>
                    <a:pt x="87" y="484"/>
                  </a:lnTo>
                  <a:lnTo>
                    <a:pt x="98" y="489"/>
                  </a:lnTo>
                  <a:lnTo>
                    <a:pt x="111" y="493"/>
                  </a:lnTo>
                  <a:lnTo>
                    <a:pt x="124" y="496"/>
                  </a:lnTo>
                  <a:lnTo>
                    <a:pt x="124" y="433"/>
                  </a:lnTo>
                  <a:lnTo>
                    <a:pt x="110" y="428"/>
                  </a:lnTo>
                  <a:lnTo>
                    <a:pt x="99" y="421"/>
                  </a:lnTo>
                  <a:lnTo>
                    <a:pt x="88" y="412"/>
                  </a:lnTo>
                  <a:lnTo>
                    <a:pt x="79" y="401"/>
                  </a:lnTo>
                  <a:lnTo>
                    <a:pt x="72" y="389"/>
                  </a:lnTo>
                  <a:lnTo>
                    <a:pt x="66" y="376"/>
                  </a:lnTo>
                  <a:lnTo>
                    <a:pt x="62" y="363"/>
                  </a:lnTo>
                  <a:lnTo>
                    <a:pt x="61" y="348"/>
                  </a:lnTo>
                  <a:lnTo>
                    <a:pt x="62" y="338"/>
                  </a:lnTo>
                  <a:lnTo>
                    <a:pt x="63" y="329"/>
                  </a:lnTo>
                  <a:lnTo>
                    <a:pt x="66" y="321"/>
                  </a:lnTo>
                  <a:lnTo>
                    <a:pt x="68" y="312"/>
                  </a:lnTo>
                  <a:lnTo>
                    <a:pt x="72" y="305"/>
                  </a:lnTo>
                  <a:lnTo>
                    <a:pt x="77" y="297"/>
                  </a:lnTo>
                  <a:lnTo>
                    <a:pt x="82" y="290"/>
                  </a:lnTo>
                  <a:lnTo>
                    <a:pt x="88" y="284"/>
                  </a:lnTo>
                  <a:lnTo>
                    <a:pt x="94" y="279"/>
                  </a:lnTo>
                  <a:lnTo>
                    <a:pt x="101" y="272"/>
                  </a:lnTo>
                  <a:lnTo>
                    <a:pt x="109" y="269"/>
                  </a:lnTo>
                  <a:lnTo>
                    <a:pt x="116" y="265"/>
                  </a:lnTo>
                  <a:lnTo>
                    <a:pt x="125" y="261"/>
                  </a:lnTo>
                  <a:lnTo>
                    <a:pt x="134" y="259"/>
                  </a:lnTo>
                  <a:lnTo>
                    <a:pt x="142" y="258"/>
                  </a:lnTo>
                  <a:lnTo>
                    <a:pt x="151" y="258"/>
                  </a:lnTo>
                  <a:lnTo>
                    <a:pt x="152" y="259"/>
                  </a:lnTo>
                  <a:lnTo>
                    <a:pt x="152" y="573"/>
                  </a:lnTo>
                  <a:lnTo>
                    <a:pt x="216" y="573"/>
                  </a:lnTo>
                  <a:lnTo>
                    <a:pt x="216" y="259"/>
                  </a:lnTo>
                  <a:lnTo>
                    <a:pt x="243" y="259"/>
                  </a:lnTo>
                  <a:lnTo>
                    <a:pt x="243" y="573"/>
                  </a:lnTo>
                  <a:lnTo>
                    <a:pt x="308" y="573"/>
                  </a:lnTo>
                  <a:lnTo>
                    <a:pt x="308" y="349"/>
                  </a:lnTo>
                  <a:lnTo>
                    <a:pt x="320" y="359"/>
                  </a:lnTo>
                  <a:lnTo>
                    <a:pt x="333" y="366"/>
                  </a:lnTo>
                  <a:lnTo>
                    <a:pt x="348" y="373"/>
                  </a:lnTo>
                  <a:lnTo>
                    <a:pt x="364" y="378"/>
                  </a:lnTo>
                  <a:lnTo>
                    <a:pt x="364" y="621"/>
                  </a:lnTo>
                  <a:lnTo>
                    <a:pt x="437" y="621"/>
                  </a:lnTo>
                  <a:lnTo>
                    <a:pt x="437" y="378"/>
                  </a:lnTo>
                  <a:lnTo>
                    <a:pt x="453" y="373"/>
                  </a:lnTo>
                  <a:lnTo>
                    <a:pt x="469" y="366"/>
                  </a:lnTo>
                  <a:lnTo>
                    <a:pt x="484" y="358"/>
                  </a:lnTo>
                  <a:lnTo>
                    <a:pt x="498" y="348"/>
                  </a:lnTo>
                  <a:lnTo>
                    <a:pt x="498" y="573"/>
                  </a:lnTo>
                  <a:lnTo>
                    <a:pt x="562" y="573"/>
                  </a:lnTo>
                  <a:lnTo>
                    <a:pt x="562" y="258"/>
                  </a:lnTo>
                  <a:lnTo>
                    <a:pt x="649" y="258"/>
                  </a:lnTo>
                  <a:lnTo>
                    <a:pt x="652" y="258"/>
                  </a:lnTo>
                  <a:lnTo>
                    <a:pt x="655" y="258"/>
                  </a:lnTo>
                  <a:lnTo>
                    <a:pt x="665" y="259"/>
                  </a:lnTo>
                  <a:lnTo>
                    <a:pt x="673" y="260"/>
                  </a:lnTo>
                  <a:lnTo>
                    <a:pt x="681" y="263"/>
                  </a:lnTo>
                  <a:lnTo>
                    <a:pt x="690" y="266"/>
                  </a:lnTo>
                  <a:lnTo>
                    <a:pt x="697" y="270"/>
                  </a:lnTo>
                  <a:lnTo>
                    <a:pt x="704" y="275"/>
                  </a:lnTo>
                  <a:lnTo>
                    <a:pt x="711" y="280"/>
                  </a:lnTo>
                  <a:lnTo>
                    <a:pt x="717" y="285"/>
                  </a:lnTo>
                  <a:lnTo>
                    <a:pt x="722" y="292"/>
                  </a:lnTo>
                  <a:lnTo>
                    <a:pt x="727" y="298"/>
                  </a:lnTo>
                  <a:lnTo>
                    <a:pt x="731" y="306"/>
                  </a:lnTo>
                  <a:lnTo>
                    <a:pt x="734" y="313"/>
                  </a:lnTo>
                  <a:lnTo>
                    <a:pt x="738" y="322"/>
                  </a:lnTo>
                  <a:lnTo>
                    <a:pt x="739" y="329"/>
                  </a:lnTo>
                  <a:lnTo>
                    <a:pt x="741" y="339"/>
                  </a:lnTo>
                  <a:lnTo>
                    <a:pt x="742" y="348"/>
                  </a:lnTo>
                  <a:lnTo>
                    <a:pt x="741" y="357"/>
                  </a:lnTo>
                  <a:lnTo>
                    <a:pt x="739" y="365"/>
                  </a:lnTo>
                  <a:lnTo>
                    <a:pt x="738" y="374"/>
                  </a:lnTo>
                  <a:lnTo>
                    <a:pt x="734" y="382"/>
                  </a:lnTo>
                  <a:lnTo>
                    <a:pt x="731" y="390"/>
                  </a:lnTo>
                  <a:lnTo>
                    <a:pt x="726" y="397"/>
                  </a:lnTo>
                  <a:lnTo>
                    <a:pt x="721" y="405"/>
                  </a:lnTo>
                  <a:lnTo>
                    <a:pt x="716" y="411"/>
                  </a:lnTo>
                  <a:lnTo>
                    <a:pt x="708" y="417"/>
                  </a:lnTo>
                  <a:lnTo>
                    <a:pt x="702" y="422"/>
                  </a:lnTo>
                  <a:lnTo>
                    <a:pt x="695" y="427"/>
                  </a:lnTo>
                  <a:lnTo>
                    <a:pt x="686" y="431"/>
                  </a:lnTo>
                  <a:lnTo>
                    <a:pt x="679" y="433"/>
                  </a:lnTo>
                  <a:lnTo>
                    <a:pt x="670" y="436"/>
                  </a:lnTo>
                  <a:lnTo>
                    <a:pt x="662" y="437"/>
                  </a:lnTo>
                  <a:lnTo>
                    <a:pt x="652" y="438"/>
                  </a:lnTo>
                  <a:lnTo>
                    <a:pt x="588" y="438"/>
                  </a:lnTo>
                  <a:lnTo>
                    <a:pt x="588" y="573"/>
                  </a:lnTo>
                  <a:lnTo>
                    <a:pt x="652" y="573"/>
                  </a:lnTo>
                  <a:lnTo>
                    <a:pt x="652" y="499"/>
                  </a:lnTo>
                  <a:lnTo>
                    <a:pt x="668" y="497"/>
                  </a:lnTo>
                  <a:lnTo>
                    <a:pt x="683" y="495"/>
                  </a:lnTo>
                  <a:lnTo>
                    <a:pt x="696" y="491"/>
                  </a:lnTo>
                  <a:lnTo>
                    <a:pt x="711" y="486"/>
                  </a:lnTo>
                  <a:lnTo>
                    <a:pt x="723" y="480"/>
                  </a:lnTo>
                  <a:lnTo>
                    <a:pt x="736" y="473"/>
                  </a:lnTo>
                  <a:lnTo>
                    <a:pt x="748" y="464"/>
                  </a:lnTo>
                  <a:lnTo>
                    <a:pt x="758" y="454"/>
                  </a:lnTo>
                  <a:lnTo>
                    <a:pt x="768" y="443"/>
                  </a:lnTo>
                  <a:lnTo>
                    <a:pt x="776" y="432"/>
                  </a:lnTo>
                  <a:lnTo>
                    <a:pt x="784" y="420"/>
                  </a:lnTo>
                  <a:lnTo>
                    <a:pt x="791" y="406"/>
                  </a:lnTo>
                  <a:lnTo>
                    <a:pt x="796" y="392"/>
                  </a:lnTo>
                  <a:lnTo>
                    <a:pt x="800" y="378"/>
                  </a:lnTo>
                  <a:lnTo>
                    <a:pt x="801" y="363"/>
                  </a:lnTo>
                  <a:lnTo>
                    <a:pt x="802" y="348"/>
                  </a:lnTo>
                  <a:lnTo>
                    <a:pt x="802" y="333"/>
                  </a:lnTo>
                  <a:lnTo>
                    <a:pt x="800" y="318"/>
                  </a:lnTo>
                  <a:lnTo>
                    <a:pt x="796" y="303"/>
                  </a:lnTo>
                  <a:lnTo>
                    <a:pt x="791" y="290"/>
                  </a:lnTo>
                  <a:lnTo>
                    <a:pt x="785" y="277"/>
                  </a:lnTo>
                  <a:lnTo>
                    <a:pt x="778" y="265"/>
                  </a:lnTo>
                  <a:lnTo>
                    <a:pt x="769" y="254"/>
                  </a:lnTo>
                  <a:lnTo>
                    <a:pt x="760" y="243"/>
                  </a:lnTo>
                  <a:lnTo>
                    <a:pt x="750" y="233"/>
                  </a:lnTo>
                  <a:lnTo>
                    <a:pt x="739" y="224"/>
                  </a:lnTo>
                  <a:lnTo>
                    <a:pt x="727" y="217"/>
                  </a:lnTo>
                  <a:lnTo>
                    <a:pt x="715" y="211"/>
                  </a:lnTo>
                  <a:lnTo>
                    <a:pt x="701" y="204"/>
                  </a:lnTo>
                  <a:lnTo>
                    <a:pt x="686" y="201"/>
                  </a:lnTo>
                  <a:lnTo>
                    <a:pt x="673" y="198"/>
                  </a:lnTo>
                  <a:lnTo>
                    <a:pt x="658" y="197"/>
                  </a:lnTo>
                  <a:close/>
                  <a:moveTo>
                    <a:pt x="364" y="312"/>
                  </a:moveTo>
                  <a:lnTo>
                    <a:pt x="356" y="308"/>
                  </a:lnTo>
                  <a:lnTo>
                    <a:pt x="348" y="303"/>
                  </a:lnTo>
                  <a:lnTo>
                    <a:pt x="341" y="297"/>
                  </a:lnTo>
                  <a:lnTo>
                    <a:pt x="333" y="291"/>
                  </a:lnTo>
                  <a:lnTo>
                    <a:pt x="328" y="284"/>
                  </a:lnTo>
                  <a:lnTo>
                    <a:pt x="322" y="275"/>
                  </a:lnTo>
                  <a:lnTo>
                    <a:pt x="319" y="267"/>
                  </a:lnTo>
                  <a:lnTo>
                    <a:pt x="315" y="259"/>
                  </a:lnTo>
                  <a:lnTo>
                    <a:pt x="346" y="259"/>
                  </a:lnTo>
                  <a:lnTo>
                    <a:pt x="346" y="196"/>
                  </a:lnTo>
                  <a:lnTo>
                    <a:pt x="316" y="196"/>
                  </a:lnTo>
                  <a:lnTo>
                    <a:pt x="320" y="188"/>
                  </a:lnTo>
                  <a:lnTo>
                    <a:pt x="324" y="180"/>
                  </a:lnTo>
                  <a:lnTo>
                    <a:pt x="328" y="172"/>
                  </a:lnTo>
                  <a:lnTo>
                    <a:pt x="335" y="166"/>
                  </a:lnTo>
                  <a:lnTo>
                    <a:pt x="341" y="160"/>
                  </a:lnTo>
                  <a:lnTo>
                    <a:pt x="348" y="154"/>
                  </a:lnTo>
                  <a:lnTo>
                    <a:pt x="356" y="150"/>
                  </a:lnTo>
                  <a:lnTo>
                    <a:pt x="364" y="145"/>
                  </a:lnTo>
                  <a:lnTo>
                    <a:pt x="364" y="312"/>
                  </a:lnTo>
                  <a:close/>
                  <a:moveTo>
                    <a:pt x="437" y="313"/>
                  </a:moveTo>
                  <a:lnTo>
                    <a:pt x="437" y="145"/>
                  </a:lnTo>
                  <a:lnTo>
                    <a:pt x="449" y="151"/>
                  </a:lnTo>
                  <a:lnTo>
                    <a:pt x="459" y="159"/>
                  </a:lnTo>
                  <a:lnTo>
                    <a:pt x="469" y="167"/>
                  </a:lnTo>
                  <a:lnTo>
                    <a:pt x="477" y="177"/>
                  </a:lnTo>
                  <a:lnTo>
                    <a:pt x="484" y="190"/>
                  </a:lnTo>
                  <a:lnTo>
                    <a:pt x="489" y="202"/>
                  </a:lnTo>
                  <a:lnTo>
                    <a:pt x="491" y="214"/>
                  </a:lnTo>
                  <a:lnTo>
                    <a:pt x="493" y="229"/>
                  </a:lnTo>
                  <a:lnTo>
                    <a:pt x="491" y="243"/>
                  </a:lnTo>
                  <a:lnTo>
                    <a:pt x="489" y="256"/>
                  </a:lnTo>
                  <a:lnTo>
                    <a:pt x="484" y="269"/>
                  </a:lnTo>
                  <a:lnTo>
                    <a:pt x="477" y="280"/>
                  </a:lnTo>
                  <a:lnTo>
                    <a:pt x="469" y="290"/>
                  </a:lnTo>
                  <a:lnTo>
                    <a:pt x="459" y="300"/>
                  </a:lnTo>
                  <a:lnTo>
                    <a:pt x="449" y="307"/>
                  </a:lnTo>
                  <a:lnTo>
                    <a:pt x="437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6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3 h 126"/>
                <a:gd name="T30" fmla="*/ 0 w 281"/>
                <a:gd name="T31" fmla="*/ 60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2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9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1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90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6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3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1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6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9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5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529" y="723"/>
              <a:ext cx="140" cy="65"/>
            </a:xfrm>
            <a:custGeom>
              <a:avLst/>
              <a:gdLst>
                <a:gd name="T0" fmla="*/ 277 w 280"/>
                <a:gd name="T1" fmla="*/ 92 h 128"/>
                <a:gd name="T2" fmla="*/ 267 w 280"/>
                <a:gd name="T3" fmla="*/ 89 h 128"/>
                <a:gd name="T4" fmla="*/ 255 w 280"/>
                <a:gd name="T5" fmla="*/ 86 h 128"/>
                <a:gd name="T6" fmla="*/ 242 w 280"/>
                <a:gd name="T7" fmla="*/ 85 h 128"/>
                <a:gd name="T8" fmla="*/ 226 w 280"/>
                <a:gd name="T9" fmla="*/ 86 h 128"/>
                <a:gd name="T10" fmla="*/ 176 w 280"/>
                <a:gd name="T11" fmla="*/ 97 h 128"/>
                <a:gd name="T12" fmla="*/ 91 w 280"/>
                <a:gd name="T13" fmla="*/ 116 h 128"/>
                <a:gd name="T14" fmla="*/ 48 w 280"/>
                <a:gd name="T15" fmla="*/ 126 h 128"/>
                <a:gd name="T16" fmla="*/ 33 w 280"/>
                <a:gd name="T17" fmla="*/ 128 h 128"/>
                <a:gd name="T18" fmla="*/ 17 w 280"/>
                <a:gd name="T19" fmla="*/ 127 h 128"/>
                <a:gd name="T20" fmla="*/ 3 w 280"/>
                <a:gd name="T21" fmla="*/ 121 h 128"/>
                <a:gd name="T22" fmla="*/ 1 w 280"/>
                <a:gd name="T23" fmla="*/ 117 h 128"/>
                <a:gd name="T24" fmla="*/ 1 w 280"/>
                <a:gd name="T25" fmla="*/ 108 h 128"/>
                <a:gd name="T26" fmla="*/ 1 w 280"/>
                <a:gd name="T27" fmla="*/ 99 h 128"/>
                <a:gd name="T28" fmla="*/ 1 w 280"/>
                <a:gd name="T29" fmla="*/ 85 h 128"/>
                <a:gd name="T30" fmla="*/ 1 w 280"/>
                <a:gd name="T31" fmla="*/ 71 h 128"/>
                <a:gd name="T32" fmla="*/ 1 w 280"/>
                <a:gd name="T33" fmla="*/ 58 h 128"/>
                <a:gd name="T34" fmla="*/ 0 w 280"/>
                <a:gd name="T35" fmla="*/ 47 h 128"/>
                <a:gd name="T36" fmla="*/ 0 w 280"/>
                <a:gd name="T37" fmla="*/ 32 h 128"/>
                <a:gd name="T38" fmla="*/ 0 w 280"/>
                <a:gd name="T39" fmla="*/ 19 h 128"/>
                <a:gd name="T40" fmla="*/ 2 w 280"/>
                <a:gd name="T41" fmla="*/ 21 h 128"/>
                <a:gd name="T42" fmla="*/ 17 w 280"/>
                <a:gd name="T43" fmla="*/ 33 h 128"/>
                <a:gd name="T44" fmla="*/ 33 w 280"/>
                <a:gd name="T45" fmla="*/ 40 h 128"/>
                <a:gd name="T46" fmla="*/ 48 w 280"/>
                <a:gd name="T47" fmla="*/ 42 h 128"/>
                <a:gd name="T48" fmla="*/ 58 w 280"/>
                <a:gd name="T49" fmla="*/ 39 h 128"/>
                <a:gd name="T50" fmla="*/ 102 w 280"/>
                <a:gd name="T51" fmla="*/ 29 h 128"/>
                <a:gd name="T52" fmla="*/ 184 w 280"/>
                <a:gd name="T53" fmla="*/ 11 h 128"/>
                <a:gd name="T54" fmla="*/ 229 w 280"/>
                <a:gd name="T55" fmla="*/ 1 h 128"/>
                <a:gd name="T56" fmla="*/ 244 w 280"/>
                <a:gd name="T57" fmla="*/ 1 h 128"/>
                <a:gd name="T58" fmla="*/ 258 w 280"/>
                <a:gd name="T59" fmla="*/ 3 h 128"/>
                <a:gd name="T60" fmla="*/ 267 w 280"/>
                <a:gd name="T61" fmla="*/ 7 h 128"/>
                <a:gd name="T62" fmla="*/ 277 w 280"/>
                <a:gd name="T63" fmla="*/ 11 h 128"/>
                <a:gd name="T64" fmla="*/ 280 w 280"/>
                <a:gd name="T65" fmla="*/ 13 h 128"/>
                <a:gd name="T66" fmla="*/ 280 w 280"/>
                <a:gd name="T67" fmla="*/ 26 h 128"/>
                <a:gd name="T68" fmla="*/ 280 w 280"/>
                <a:gd name="T69" fmla="*/ 44 h 128"/>
                <a:gd name="T70" fmla="*/ 280 w 280"/>
                <a:gd name="T71" fmla="*/ 63 h 128"/>
                <a:gd name="T72" fmla="*/ 280 w 280"/>
                <a:gd name="T73" fmla="*/ 80 h 128"/>
                <a:gd name="T74" fmla="*/ 280 w 280"/>
                <a:gd name="T75" fmla="*/ 9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28"/>
                <a:gd name="T116" fmla="*/ 280 w 280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28">
                  <a:moveTo>
                    <a:pt x="280" y="94"/>
                  </a:moveTo>
                  <a:lnTo>
                    <a:pt x="277" y="92"/>
                  </a:lnTo>
                  <a:lnTo>
                    <a:pt x="271" y="90"/>
                  </a:lnTo>
                  <a:lnTo>
                    <a:pt x="267" y="89"/>
                  </a:lnTo>
                  <a:lnTo>
                    <a:pt x="261" y="87"/>
                  </a:lnTo>
                  <a:lnTo>
                    <a:pt x="255" y="86"/>
                  </a:lnTo>
                  <a:lnTo>
                    <a:pt x="249" y="85"/>
                  </a:lnTo>
                  <a:lnTo>
                    <a:pt x="242" y="85"/>
                  </a:lnTo>
                  <a:lnTo>
                    <a:pt x="234" y="85"/>
                  </a:lnTo>
                  <a:lnTo>
                    <a:pt x="226" y="86"/>
                  </a:lnTo>
                  <a:lnTo>
                    <a:pt x="216" y="89"/>
                  </a:lnTo>
                  <a:lnTo>
                    <a:pt x="176" y="97"/>
                  </a:lnTo>
                  <a:lnTo>
                    <a:pt x="133" y="107"/>
                  </a:lnTo>
                  <a:lnTo>
                    <a:pt x="91" y="116"/>
                  </a:lnTo>
                  <a:lnTo>
                    <a:pt x="53" y="125"/>
                  </a:lnTo>
                  <a:lnTo>
                    <a:pt x="48" y="126"/>
                  </a:lnTo>
                  <a:lnTo>
                    <a:pt x="43" y="127"/>
                  </a:lnTo>
                  <a:lnTo>
                    <a:pt x="33" y="128"/>
                  </a:lnTo>
                  <a:lnTo>
                    <a:pt x="24" y="128"/>
                  </a:lnTo>
                  <a:lnTo>
                    <a:pt x="17" y="127"/>
                  </a:lnTo>
                  <a:lnTo>
                    <a:pt x="12" y="126"/>
                  </a:lnTo>
                  <a:lnTo>
                    <a:pt x="3" y="121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1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1" y="99"/>
                  </a:lnTo>
                  <a:lnTo>
                    <a:pt x="1" y="92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1"/>
                  </a:lnTo>
                  <a:lnTo>
                    <a:pt x="1" y="65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1" y="29"/>
                  </a:lnTo>
                  <a:lnTo>
                    <a:pt x="17" y="33"/>
                  </a:lnTo>
                  <a:lnTo>
                    <a:pt x="24" y="38"/>
                  </a:lnTo>
                  <a:lnTo>
                    <a:pt x="33" y="40"/>
                  </a:lnTo>
                  <a:lnTo>
                    <a:pt x="43" y="42"/>
                  </a:lnTo>
                  <a:lnTo>
                    <a:pt x="48" y="42"/>
                  </a:lnTo>
                  <a:lnTo>
                    <a:pt x="53" y="40"/>
                  </a:lnTo>
                  <a:lnTo>
                    <a:pt x="58" y="39"/>
                  </a:lnTo>
                  <a:lnTo>
                    <a:pt x="64" y="38"/>
                  </a:lnTo>
                  <a:lnTo>
                    <a:pt x="102" y="29"/>
                  </a:lnTo>
                  <a:lnTo>
                    <a:pt x="143" y="21"/>
                  </a:lnTo>
                  <a:lnTo>
                    <a:pt x="184" y="11"/>
                  </a:lnTo>
                  <a:lnTo>
                    <a:pt x="221" y="3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44" y="1"/>
                  </a:lnTo>
                  <a:lnTo>
                    <a:pt x="251" y="2"/>
                  </a:lnTo>
                  <a:lnTo>
                    <a:pt x="258" y="3"/>
                  </a:lnTo>
                  <a:lnTo>
                    <a:pt x="264" y="6"/>
                  </a:lnTo>
                  <a:lnTo>
                    <a:pt x="267" y="7"/>
                  </a:lnTo>
                  <a:lnTo>
                    <a:pt x="272" y="8"/>
                  </a:lnTo>
                  <a:lnTo>
                    <a:pt x="277" y="11"/>
                  </a:lnTo>
                  <a:lnTo>
                    <a:pt x="280" y="12"/>
                  </a:lnTo>
                  <a:lnTo>
                    <a:pt x="280" y="13"/>
                  </a:lnTo>
                  <a:lnTo>
                    <a:pt x="280" y="18"/>
                  </a:lnTo>
                  <a:lnTo>
                    <a:pt x="280" y="2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63"/>
                  </a:lnTo>
                  <a:lnTo>
                    <a:pt x="280" y="71"/>
                  </a:lnTo>
                  <a:lnTo>
                    <a:pt x="280" y="80"/>
                  </a:lnTo>
                  <a:lnTo>
                    <a:pt x="280" y="87"/>
                  </a:lnTo>
                  <a:lnTo>
                    <a:pt x="280" y="92"/>
                  </a:lnTo>
                  <a:lnTo>
                    <a:pt x="280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9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5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2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38 h 130"/>
                <a:gd name="T64" fmla="*/ 279 w 279"/>
                <a:gd name="T65" fmla="*/ 48 h 130"/>
                <a:gd name="T66" fmla="*/ 279 w 279"/>
                <a:gd name="T67" fmla="*/ 63 h 130"/>
                <a:gd name="T68" fmla="*/ 279 w 279"/>
                <a:gd name="T69" fmla="*/ 82 h 130"/>
                <a:gd name="T70" fmla="*/ 279 w 279"/>
                <a:gd name="T71" fmla="*/ 93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9"/>
                <a:gd name="T109" fmla="*/ 0 h 130"/>
                <a:gd name="T110" fmla="*/ 279 w 279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4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9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1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2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2"/>
                  </a:lnTo>
                  <a:lnTo>
                    <a:pt x="279" y="38"/>
                  </a:lnTo>
                  <a:lnTo>
                    <a:pt x="279" y="43"/>
                  </a:lnTo>
                  <a:lnTo>
                    <a:pt x="279" y="48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3"/>
                  </a:lnTo>
                  <a:lnTo>
                    <a:pt x="279" y="82"/>
                  </a:lnTo>
                  <a:lnTo>
                    <a:pt x="279" y="88"/>
                  </a:lnTo>
                  <a:lnTo>
                    <a:pt x="279" y="93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528" y="681"/>
              <a:ext cx="141" cy="63"/>
            </a:xfrm>
            <a:custGeom>
              <a:avLst/>
              <a:gdLst>
                <a:gd name="T0" fmla="*/ 278 w 281"/>
                <a:gd name="T1" fmla="*/ 95 h 126"/>
                <a:gd name="T2" fmla="*/ 268 w 281"/>
                <a:gd name="T3" fmla="*/ 91 h 126"/>
                <a:gd name="T4" fmla="*/ 259 w 281"/>
                <a:gd name="T5" fmla="*/ 87 h 126"/>
                <a:gd name="T6" fmla="*/ 245 w 281"/>
                <a:gd name="T7" fmla="*/ 85 h 126"/>
                <a:gd name="T8" fmla="*/ 230 w 281"/>
                <a:gd name="T9" fmla="*/ 85 h 126"/>
                <a:gd name="T10" fmla="*/ 185 w 281"/>
                <a:gd name="T11" fmla="*/ 95 h 126"/>
                <a:gd name="T12" fmla="*/ 103 w 281"/>
                <a:gd name="T13" fmla="*/ 113 h 126"/>
                <a:gd name="T14" fmla="*/ 59 w 281"/>
                <a:gd name="T15" fmla="*/ 123 h 126"/>
                <a:gd name="T16" fmla="*/ 49 w 281"/>
                <a:gd name="T17" fmla="*/ 124 h 126"/>
                <a:gd name="T18" fmla="*/ 34 w 281"/>
                <a:gd name="T19" fmla="*/ 124 h 126"/>
                <a:gd name="T20" fmla="*/ 18 w 281"/>
                <a:gd name="T21" fmla="*/ 117 h 126"/>
                <a:gd name="T22" fmla="*/ 3 w 281"/>
                <a:gd name="T23" fmla="*/ 105 h 126"/>
                <a:gd name="T24" fmla="*/ 1 w 281"/>
                <a:gd name="T25" fmla="*/ 100 h 126"/>
                <a:gd name="T26" fmla="*/ 0 w 281"/>
                <a:gd name="T27" fmla="*/ 87 h 126"/>
                <a:gd name="T28" fmla="*/ 0 w 281"/>
                <a:gd name="T29" fmla="*/ 74 h 126"/>
                <a:gd name="T30" fmla="*/ 0 w 281"/>
                <a:gd name="T31" fmla="*/ 61 h 126"/>
                <a:gd name="T32" fmla="*/ 0 w 281"/>
                <a:gd name="T33" fmla="*/ 48 h 126"/>
                <a:gd name="T34" fmla="*/ 0 w 281"/>
                <a:gd name="T35" fmla="*/ 35 h 126"/>
                <a:gd name="T36" fmla="*/ 1 w 281"/>
                <a:gd name="T37" fmla="*/ 22 h 126"/>
                <a:gd name="T38" fmla="*/ 1 w 281"/>
                <a:gd name="T39" fmla="*/ 11 h 126"/>
                <a:gd name="T40" fmla="*/ 3 w 281"/>
                <a:gd name="T41" fmla="*/ 13 h 126"/>
                <a:gd name="T42" fmla="*/ 18 w 281"/>
                <a:gd name="T43" fmla="*/ 28 h 126"/>
                <a:gd name="T44" fmla="*/ 34 w 281"/>
                <a:gd name="T45" fmla="*/ 38 h 126"/>
                <a:gd name="T46" fmla="*/ 49 w 281"/>
                <a:gd name="T47" fmla="*/ 40 h 126"/>
                <a:gd name="T48" fmla="*/ 59 w 281"/>
                <a:gd name="T49" fmla="*/ 38 h 126"/>
                <a:gd name="T50" fmla="*/ 103 w 281"/>
                <a:gd name="T51" fmla="*/ 29 h 126"/>
                <a:gd name="T52" fmla="*/ 185 w 281"/>
                <a:gd name="T53" fmla="*/ 11 h 126"/>
                <a:gd name="T54" fmla="*/ 230 w 281"/>
                <a:gd name="T55" fmla="*/ 1 h 126"/>
                <a:gd name="T56" fmla="*/ 245 w 281"/>
                <a:gd name="T57" fmla="*/ 0 h 126"/>
                <a:gd name="T58" fmla="*/ 259 w 281"/>
                <a:gd name="T59" fmla="*/ 3 h 126"/>
                <a:gd name="T60" fmla="*/ 270 w 281"/>
                <a:gd name="T61" fmla="*/ 7 h 126"/>
                <a:gd name="T62" fmla="*/ 278 w 281"/>
                <a:gd name="T63" fmla="*/ 12 h 126"/>
                <a:gd name="T64" fmla="*/ 281 w 281"/>
                <a:gd name="T65" fmla="*/ 14 h 126"/>
                <a:gd name="T66" fmla="*/ 281 w 281"/>
                <a:gd name="T67" fmla="*/ 26 h 126"/>
                <a:gd name="T68" fmla="*/ 281 w 281"/>
                <a:gd name="T69" fmla="*/ 39 h 126"/>
                <a:gd name="T70" fmla="*/ 281 w 281"/>
                <a:gd name="T71" fmla="*/ 49 h 126"/>
                <a:gd name="T72" fmla="*/ 281 w 281"/>
                <a:gd name="T73" fmla="*/ 60 h 126"/>
                <a:gd name="T74" fmla="*/ 281 w 281"/>
                <a:gd name="T75" fmla="*/ 70 h 126"/>
                <a:gd name="T76" fmla="*/ 281 w 281"/>
                <a:gd name="T77" fmla="*/ 84 h 126"/>
                <a:gd name="T78" fmla="*/ 281 w 281"/>
                <a:gd name="T79" fmla="*/ 95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126"/>
                <a:gd name="T122" fmla="*/ 281 w 281"/>
                <a:gd name="T123" fmla="*/ 126 h 1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126">
                  <a:moveTo>
                    <a:pt x="281" y="96"/>
                  </a:moveTo>
                  <a:lnTo>
                    <a:pt x="278" y="95"/>
                  </a:lnTo>
                  <a:lnTo>
                    <a:pt x="273" y="92"/>
                  </a:lnTo>
                  <a:lnTo>
                    <a:pt x="268" y="91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2" y="86"/>
                  </a:lnTo>
                  <a:lnTo>
                    <a:pt x="245" y="85"/>
                  </a:lnTo>
                  <a:lnTo>
                    <a:pt x="238" y="84"/>
                  </a:lnTo>
                  <a:lnTo>
                    <a:pt x="230" y="85"/>
                  </a:lnTo>
                  <a:lnTo>
                    <a:pt x="222" y="87"/>
                  </a:lnTo>
                  <a:lnTo>
                    <a:pt x="185" y="95"/>
                  </a:lnTo>
                  <a:lnTo>
                    <a:pt x="144" y="105"/>
                  </a:lnTo>
                  <a:lnTo>
                    <a:pt x="103" y="113"/>
                  </a:lnTo>
                  <a:lnTo>
                    <a:pt x="65" y="122"/>
                  </a:lnTo>
                  <a:lnTo>
                    <a:pt x="59" y="123"/>
                  </a:lnTo>
                  <a:lnTo>
                    <a:pt x="54" y="124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34" y="124"/>
                  </a:lnTo>
                  <a:lnTo>
                    <a:pt x="25" y="122"/>
                  </a:lnTo>
                  <a:lnTo>
                    <a:pt x="18" y="117"/>
                  </a:lnTo>
                  <a:lnTo>
                    <a:pt x="12" y="112"/>
                  </a:lnTo>
                  <a:lnTo>
                    <a:pt x="3" y="105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13"/>
                  </a:lnTo>
                  <a:lnTo>
                    <a:pt x="12" y="22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4" y="38"/>
                  </a:lnTo>
                  <a:lnTo>
                    <a:pt x="44" y="40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59" y="38"/>
                  </a:lnTo>
                  <a:lnTo>
                    <a:pt x="65" y="37"/>
                  </a:lnTo>
                  <a:lnTo>
                    <a:pt x="103" y="29"/>
                  </a:lnTo>
                  <a:lnTo>
                    <a:pt x="144" y="19"/>
                  </a:lnTo>
                  <a:lnTo>
                    <a:pt x="185" y="11"/>
                  </a:lnTo>
                  <a:lnTo>
                    <a:pt x="222" y="2"/>
                  </a:lnTo>
                  <a:lnTo>
                    <a:pt x="230" y="1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9" y="3"/>
                  </a:lnTo>
                  <a:lnTo>
                    <a:pt x="265" y="5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1" y="14"/>
                  </a:lnTo>
                  <a:lnTo>
                    <a:pt x="281" y="18"/>
                  </a:lnTo>
                  <a:lnTo>
                    <a:pt x="281" y="26"/>
                  </a:lnTo>
                  <a:lnTo>
                    <a:pt x="281" y="34"/>
                  </a:lnTo>
                  <a:lnTo>
                    <a:pt x="281" y="39"/>
                  </a:lnTo>
                  <a:lnTo>
                    <a:pt x="281" y="44"/>
                  </a:lnTo>
                  <a:lnTo>
                    <a:pt x="281" y="49"/>
                  </a:lnTo>
                  <a:lnTo>
                    <a:pt x="281" y="54"/>
                  </a:lnTo>
                  <a:lnTo>
                    <a:pt x="281" y="60"/>
                  </a:lnTo>
                  <a:lnTo>
                    <a:pt x="281" y="65"/>
                  </a:lnTo>
                  <a:lnTo>
                    <a:pt x="281" y="70"/>
                  </a:lnTo>
                  <a:lnTo>
                    <a:pt x="281" y="75"/>
                  </a:lnTo>
                  <a:lnTo>
                    <a:pt x="281" y="84"/>
                  </a:lnTo>
                  <a:lnTo>
                    <a:pt x="281" y="90"/>
                  </a:lnTo>
                  <a:lnTo>
                    <a:pt x="281" y="95"/>
                  </a:lnTo>
                  <a:lnTo>
                    <a:pt x="281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529" y="724"/>
              <a:ext cx="140" cy="64"/>
            </a:xfrm>
            <a:custGeom>
              <a:avLst/>
              <a:gdLst>
                <a:gd name="T0" fmla="*/ 277 w 280"/>
                <a:gd name="T1" fmla="*/ 91 h 127"/>
                <a:gd name="T2" fmla="*/ 267 w 280"/>
                <a:gd name="T3" fmla="*/ 88 h 127"/>
                <a:gd name="T4" fmla="*/ 255 w 280"/>
                <a:gd name="T5" fmla="*/ 85 h 127"/>
                <a:gd name="T6" fmla="*/ 242 w 280"/>
                <a:gd name="T7" fmla="*/ 84 h 127"/>
                <a:gd name="T8" fmla="*/ 226 w 280"/>
                <a:gd name="T9" fmla="*/ 85 h 127"/>
                <a:gd name="T10" fmla="*/ 176 w 280"/>
                <a:gd name="T11" fmla="*/ 96 h 127"/>
                <a:gd name="T12" fmla="*/ 91 w 280"/>
                <a:gd name="T13" fmla="*/ 115 h 127"/>
                <a:gd name="T14" fmla="*/ 48 w 280"/>
                <a:gd name="T15" fmla="*/ 125 h 127"/>
                <a:gd name="T16" fmla="*/ 33 w 280"/>
                <a:gd name="T17" fmla="*/ 127 h 127"/>
                <a:gd name="T18" fmla="*/ 17 w 280"/>
                <a:gd name="T19" fmla="*/ 127 h 127"/>
                <a:gd name="T20" fmla="*/ 3 w 280"/>
                <a:gd name="T21" fmla="*/ 120 h 127"/>
                <a:gd name="T22" fmla="*/ 1 w 280"/>
                <a:gd name="T23" fmla="*/ 115 h 127"/>
                <a:gd name="T24" fmla="*/ 1 w 280"/>
                <a:gd name="T25" fmla="*/ 103 h 127"/>
                <a:gd name="T26" fmla="*/ 1 w 280"/>
                <a:gd name="T27" fmla="*/ 85 h 127"/>
                <a:gd name="T28" fmla="*/ 1 w 280"/>
                <a:gd name="T29" fmla="*/ 70 h 127"/>
                <a:gd name="T30" fmla="*/ 1 w 280"/>
                <a:gd name="T31" fmla="*/ 58 h 127"/>
                <a:gd name="T32" fmla="*/ 1 w 280"/>
                <a:gd name="T33" fmla="*/ 46 h 127"/>
                <a:gd name="T34" fmla="*/ 0 w 280"/>
                <a:gd name="T35" fmla="*/ 31 h 127"/>
                <a:gd name="T36" fmla="*/ 0 w 280"/>
                <a:gd name="T37" fmla="*/ 18 h 127"/>
                <a:gd name="T38" fmla="*/ 2 w 280"/>
                <a:gd name="T39" fmla="*/ 20 h 127"/>
                <a:gd name="T40" fmla="*/ 17 w 280"/>
                <a:gd name="T41" fmla="*/ 32 h 127"/>
                <a:gd name="T42" fmla="*/ 33 w 280"/>
                <a:gd name="T43" fmla="*/ 39 h 127"/>
                <a:gd name="T44" fmla="*/ 48 w 280"/>
                <a:gd name="T45" fmla="*/ 39 h 127"/>
                <a:gd name="T46" fmla="*/ 58 w 280"/>
                <a:gd name="T47" fmla="*/ 38 h 127"/>
                <a:gd name="T48" fmla="*/ 102 w 280"/>
                <a:gd name="T49" fmla="*/ 28 h 127"/>
                <a:gd name="T50" fmla="*/ 184 w 280"/>
                <a:gd name="T51" fmla="*/ 10 h 127"/>
                <a:gd name="T52" fmla="*/ 229 w 280"/>
                <a:gd name="T53" fmla="*/ 0 h 127"/>
                <a:gd name="T54" fmla="*/ 244 w 280"/>
                <a:gd name="T55" fmla="*/ 0 h 127"/>
                <a:gd name="T56" fmla="*/ 258 w 280"/>
                <a:gd name="T57" fmla="*/ 2 h 127"/>
                <a:gd name="T58" fmla="*/ 267 w 280"/>
                <a:gd name="T59" fmla="*/ 6 h 127"/>
                <a:gd name="T60" fmla="*/ 277 w 280"/>
                <a:gd name="T61" fmla="*/ 10 h 127"/>
                <a:gd name="T62" fmla="*/ 280 w 280"/>
                <a:gd name="T63" fmla="*/ 12 h 127"/>
                <a:gd name="T64" fmla="*/ 280 w 280"/>
                <a:gd name="T65" fmla="*/ 25 h 127"/>
                <a:gd name="T66" fmla="*/ 280 w 280"/>
                <a:gd name="T67" fmla="*/ 42 h 127"/>
                <a:gd name="T68" fmla="*/ 280 w 280"/>
                <a:gd name="T69" fmla="*/ 62 h 127"/>
                <a:gd name="T70" fmla="*/ 280 w 280"/>
                <a:gd name="T71" fmla="*/ 79 h 127"/>
                <a:gd name="T72" fmla="*/ 280 w 280"/>
                <a:gd name="T73" fmla="*/ 91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27"/>
                <a:gd name="T113" fmla="*/ 280 w 28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27">
                  <a:moveTo>
                    <a:pt x="280" y="93"/>
                  </a:moveTo>
                  <a:lnTo>
                    <a:pt x="277" y="91"/>
                  </a:lnTo>
                  <a:lnTo>
                    <a:pt x="271" y="89"/>
                  </a:lnTo>
                  <a:lnTo>
                    <a:pt x="267" y="88"/>
                  </a:lnTo>
                  <a:lnTo>
                    <a:pt x="261" y="86"/>
                  </a:lnTo>
                  <a:lnTo>
                    <a:pt x="255" y="85"/>
                  </a:lnTo>
                  <a:lnTo>
                    <a:pt x="249" y="84"/>
                  </a:lnTo>
                  <a:lnTo>
                    <a:pt x="242" y="84"/>
                  </a:lnTo>
                  <a:lnTo>
                    <a:pt x="234" y="84"/>
                  </a:lnTo>
                  <a:lnTo>
                    <a:pt x="226" y="85"/>
                  </a:lnTo>
                  <a:lnTo>
                    <a:pt x="216" y="88"/>
                  </a:lnTo>
                  <a:lnTo>
                    <a:pt x="176" y="96"/>
                  </a:lnTo>
                  <a:lnTo>
                    <a:pt x="133" y="106"/>
                  </a:lnTo>
                  <a:lnTo>
                    <a:pt x="91" y="115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3" y="126"/>
                  </a:lnTo>
                  <a:lnTo>
                    <a:pt x="33" y="127"/>
                  </a:lnTo>
                  <a:lnTo>
                    <a:pt x="24" y="127"/>
                  </a:lnTo>
                  <a:lnTo>
                    <a:pt x="17" y="127"/>
                  </a:lnTo>
                  <a:lnTo>
                    <a:pt x="12" y="125"/>
                  </a:lnTo>
                  <a:lnTo>
                    <a:pt x="3" y="120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3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11" y="27"/>
                  </a:lnTo>
                  <a:lnTo>
                    <a:pt x="17" y="32"/>
                  </a:lnTo>
                  <a:lnTo>
                    <a:pt x="24" y="37"/>
                  </a:lnTo>
                  <a:lnTo>
                    <a:pt x="33" y="39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4" y="37"/>
                  </a:lnTo>
                  <a:lnTo>
                    <a:pt x="102" y="28"/>
                  </a:lnTo>
                  <a:lnTo>
                    <a:pt x="143" y="20"/>
                  </a:lnTo>
                  <a:lnTo>
                    <a:pt x="184" y="10"/>
                  </a:lnTo>
                  <a:lnTo>
                    <a:pt x="221" y="2"/>
                  </a:lnTo>
                  <a:lnTo>
                    <a:pt x="229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51" y="1"/>
                  </a:lnTo>
                  <a:lnTo>
                    <a:pt x="258" y="2"/>
                  </a:lnTo>
                  <a:lnTo>
                    <a:pt x="264" y="4"/>
                  </a:lnTo>
                  <a:lnTo>
                    <a:pt x="267" y="6"/>
                  </a:lnTo>
                  <a:lnTo>
                    <a:pt x="272" y="7"/>
                  </a:lnTo>
                  <a:lnTo>
                    <a:pt x="277" y="10"/>
                  </a:lnTo>
                  <a:lnTo>
                    <a:pt x="280" y="11"/>
                  </a:lnTo>
                  <a:lnTo>
                    <a:pt x="280" y="12"/>
                  </a:lnTo>
                  <a:lnTo>
                    <a:pt x="280" y="17"/>
                  </a:lnTo>
                  <a:lnTo>
                    <a:pt x="280" y="25"/>
                  </a:lnTo>
                  <a:lnTo>
                    <a:pt x="280" y="33"/>
                  </a:lnTo>
                  <a:lnTo>
                    <a:pt x="280" y="42"/>
                  </a:lnTo>
                  <a:lnTo>
                    <a:pt x="280" y="52"/>
                  </a:lnTo>
                  <a:lnTo>
                    <a:pt x="280" y="62"/>
                  </a:lnTo>
                  <a:lnTo>
                    <a:pt x="280" y="70"/>
                  </a:lnTo>
                  <a:lnTo>
                    <a:pt x="280" y="79"/>
                  </a:lnTo>
                  <a:lnTo>
                    <a:pt x="280" y="86"/>
                  </a:lnTo>
                  <a:lnTo>
                    <a:pt x="280" y="91"/>
                  </a:lnTo>
                  <a:lnTo>
                    <a:pt x="280" y="93"/>
                  </a:lnTo>
                </a:path>
              </a:pathLst>
            </a:custGeom>
            <a:solidFill>
              <a:srgbClr val="3333CC"/>
            </a:solidFill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530" y="766"/>
              <a:ext cx="139" cy="65"/>
            </a:xfrm>
            <a:custGeom>
              <a:avLst/>
              <a:gdLst>
                <a:gd name="T0" fmla="*/ 276 w 279"/>
                <a:gd name="T1" fmla="*/ 93 h 130"/>
                <a:gd name="T2" fmla="*/ 265 w 279"/>
                <a:gd name="T3" fmla="*/ 89 h 130"/>
                <a:gd name="T4" fmla="*/ 253 w 279"/>
                <a:gd name="T5" fmla="*/ 85 h 130"/>
                <a:gd name="T6" fmla="*/ 238 w 279"/>
                <a:gd name="T7" fmla="*/ 84 h 130"/>
                <a:gd name="T8" fmla="*/ 220 w 279"/>
                <a:gd name="T9" fmla="*/ 87 h 130"/>
                <a:gd name="T10" fmla="*/ 168 w 279"/>
                <a:gd name="T11" fmla="*/ 99 h 130"/>
                <a:gd name="T12" fmla="*/ 79 w 279"/>
                <a:gd name="T13" fmla="*/ 117 h 130"/>
                <a:gd name="T14" fmla="*/ 32 w 279"/>
                <a:gd name="T15" fmla="*/ 129 h 130"/>
                <a:gd name="T16" fmla="*/ 16 w 279"/>
                <a:gd name="T17" fmla="*/ 129 h 130"/>
                <a:gd name="T18" fmla="*/ 2 w 279"/>
                <a:gd name="T19" fmla="*/ 120 h 130"/>
                <a:gd name="T20" fmla="*/ 0 w 279"/>
                <a:gd name="T21" fmla="*/ 116 h 130"/>
                <a:gd name="T22" fmla="*/ 0 w 279"/>
                <a:gd name="T23" fmla="*/ 103 h 130"/>
                <a:gd name="T24" fmla="*/ 0 w 279"/>
                <a:gd name="T25" fmla="*/ 88 h 130"/>
                <a:gd name="T26" fmla="*/ 0 w 279"/>
                <a:gd name="T27" fmla="*/ 77 h 130"/>
                <a:gd name="T28" fmla="*/ 0 w 279"/>
                <a:gd name="T29" fmla="*/ 67 h 130"/>
                <a:gd name="T30" fmla="*/ 0 w 279"/>
                <a:gd name="T31" fmla="*/ 58 h 130"/>
                <a:gd name="T32" fmla="*/ 0 w 279"/>
                <a:gd name="T33" fmla="*/ 46 h 130"/>
                <a:gd name="T34" fmla="*/ 0 w 279"/>
                <a:gd name="T35" fmla="*/ 35 h 130"/>
                <a:gd name="T36" fmla="*/ 2 w 279"/>
                <a:gd name="T37" fmla="*/ 36 h 130"/>
                <a:gd name="T38" fmla="*/ 16 w 279"/>
                <a:gd name="T39" fmla="*/ 43 h 130"/>
                <a:gd name="T40" fmla="*/ 32 w 279"/>
                <a:gd name="T41" fmla="*/ 43 h 130"/>
                <a:gd name="T42" fmla="*/ 47 w 279"/>
                <a:gd name="T43" fmla="*/ 41 h 130"/>
                <a:gd name="T44" fmla="*/ 90 w 279"/>
                <a:gd name="T45" fmla="*/ 31 h 130"/>
                <a:gd name="T46" fmla="*/ 175 w 279"/>
                <a:gd name="T47" fmla="*/ 12 h 130"/>
                <a:gd name="T48" fmla="*/ 225 w 279"/>
                <a:gd name="T49" fmla="*/ 1 h 130"/>
                <a:gd name="T50" fmla="*/ 241 w 279"/>
                <a:gd name="T51" fmla="*/ 0 h 130"/>
                <a:gd name="T52" fmla="*/ 254 w 279"/>
                <a:gd name="T53" fmla="*/ 1 h 130"/>
                <a:gd name="T54" fmla="*/ 266 w 279"/>
                <a:gd name="T55" fmla="*/ 4 h 130"/>
                <a:gd name="T56" fmla="*/ 276 w 279"/>
                <a:gd name="T57" fmla="*/ 7 h 130"/>
                <a:gd name="T58" fmla="*/ 279 w 279"/>
                <a:gd name="T59" fmla="*/ 11 h 130"/>
                <a:gd name="T60" fmla="*/ 279 w 279"/>
                <a:gd name="T61" fmla="*/ 23 h 130"/>
                <a:gd name="T62" fmla="*/ 279 w 279"/>
                <a:gd name="T63" fmla="*/ 43 h 130"/>
                <a:gd name="T64" fmla="*/ 279 w 279"/>
                <a:gd name="T65" fmla="*/ 63 h 130"/>
                <a:gd name="T66" fmla="*/ 279 w 279"/>
                <a:gd name="T67" fmla="*/ 80 h 130"/>
                <a:gd name="T68" fmla="*/ 279 w 279"/>
                <a:gd name="T69" fmla="*/ 91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9"/>
                <a:gd name="T106" fmla="*/ 0 h 130"/>
                <a:gd name="T107" fmla="*/ 279 w 279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9" h="130">
                  <a:moveTo>
                    <a:pt x="279" y="94"/>
                  </a:moveTo>
                  <a:lnTo>
                    <a:pt x="276" y="93"/>
                  </a:lnTo>
                  <a:lnTo>
                    <a:pt x="270" y="90"/>
                  </a:lnTo>
                  <a:lnTo>
                    <a:pt x="265" y="89"/>
                  </a:lnTo>
                  <a:lnTo>
                    <a:pt x="259" y="87"/>
                  </a:lnTo>
                  <a:lnTo>
                    <a:pt x="253" y="85"/>
                  </a:lnTo>
                  <a:lnTo>
                    <a:pt x="246" y="83"/>
                  </a:lnTo>
                  <a:lnTo>
                    <a:pt x="238" y="84"/>
                  </a:lnTo>
                  <a:lnTo>
                    <a:pt x="229" y="85"/>
                  </a:lnTo>
                  <a:lnTo>
                    <a:pt x="220" y="87"/>
                  </a:lnTo>
                  <a:lnTo>
                    <a:pt x="210" y="89"/>
                  </a:lnTo>
                  <a:lnTo>
                    <a:pt x="168" y="99"/>
                  </a:lnTo>
                  <a:lnTo>
                    <a:pt x="123" y="109"/>
                  </a:lnTo>
                  <a:lnTo>
                    <a:pt x="79" y="117"/>
                  </a:lnTo>
                  <a:lnTo>
                    <a:pt x="42" y="126"/>
                  </a:lnTo>
                  <a:lnTo>
                    <a:pt x="32" y="129"/>
                  </a:lnTo>
                  <a:lnTo>
                    <a:pt x="23" y="130"/>
                  </a:lnTo>
                  <a:lnTo>
                    <a:pt x="16" y="129"/>
                  </a:lnTo>
                  <a:lnTo>
                    <a:pt x="10" y="126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3" y="43"/>
                  </a:lnTo>
                  <a:lnTo>
                    <a:pt x="32" y="43"/>
                  </a:lnTo>
                  <a:lnTo>
                    <a:pt x="42" y="42"/>
                  </a:lnTo>
                  <a:lnTo>
                    <a:pt x="47" y="41"/>
                  </a:lnTo>
                  <a:lnTo>
                    <a:pt x="52" y="40"/>
                  </a:lnTo>
                  <a:lnTo>
                    <a:pt x="90" y="31"/>
                  </a:lnTo>
                  <a:lnTo>
                    <a:pt x="132" y="22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0" y="2"/>
                  </a:lnTo>
                  <a:lnTo>
                    <a:pt x="266" y="4"/>
                  </a:lnTo>
                  <a:lnTo>
                    <a:pt x="270" y="5"/>
                  </a:lnTo>
                  <a:lnTo>
                    <a:pt x="276" y="7"/>
                  </a:lnTo>
                  <a:lnTo>
                    <a:pt x="279" y="9"/>
                  </a:lnTo>
                  <a:lnTo>
                    <a:pt x="279" y="11"/>
                  </a:lnTo>
                  <a:lnTo>
                    <a:pt x="279" y="16"/>
                  </a:lnTo>
                  <a:lnTo>
                    <a:pt x="279" y="23"/>
                  </a:lnTo>
                  <a:lnTo>
                    <a:pt x="279" y="33"/>
                  </a:lnTo>
                  <a:lnTo>
                    <a:pt x="279" y="43"/>
                  </a:lnTo>
                  <a:lnTo>
                    <a:pt x="279" y="53"/>
                  </a:lnTo>
                  <a:lnTo>
                    <a:pt x="279" y="63"/>
                  </a:lnTo>
                  <a:lnTo>
                    <a:pt x="279" y="72"/>
                  </a:lnTo>
                  <a:lnTo>
                    <a:pt x="279" y="80"/>
                  </a:lnTo>
                  <a:lnTo>
                    <a:pt x="279" y="88"/>
                  </a:lnTo>
                  <a:lnTo>
                    <a:pt x="279" y="91"/>
                  </a:lnTo>
                  <a:lnTo>
                    <a:pt x="279" y="94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1 w 633"/>
                <a:gd name="T1" fmla="*/ 94 h 204"/>
                <a:gd name="T2" fmla="*/ 618 w 633"/>
                <a:gd name="T3" fmla="*/ 88 h 204"/>
                <a:gd name="T4" fmla="*/ 602 w 633"/>
                <a:gd name="T5" fmla="*/ 86 h 204"/>
                <a:gd name="T6" fmla="*/ 547 w 633"/>
                <a:gd name="T7" fmla="*/ 97 h 204"/>
                <a:gd name="T8" fmla="*/ 412 w 633"/>
                <a:gd name="T9" fmla="*/ 126 h 204"/>
                <a:gd name="T10" fmla="*/ 256 w 633"/>
                <a:gd name="T11" fmla="*/ 159 h 204"/>
                <a:gd name="T12" fmla="*/ 114 w 633"/>
                <a:gd name="T13" fmla="*/ 189 h 204"/>
                <a:gd name="T14" fmla="*/ 51 w 633"/>
                <a:gd name="T15" fmla="*/ 203 h 204"/>
                <a:gd name="T16" fmla="*/ 37 w 633"/>
                <a:gd name="T17" fmla="*/ 204 h 204"/>
                <a:gd name="T18" fmla="*/ 25 w 633"/>
                <a:gd name="T19" fmla="*/ 203 h 204"/>
                <a:gd name="T20" fmla="*/ 11 w 633"/>
                <a:gd name="T21" fmla="*/ 199 h 204"/>
                <a:gd name="T22" fmla="*/ 1 w 633"/>
                <a:gd name="T23" fmla="*/ 195 h 204"/>
                <a:gd name="T24" fmla="*/ 0 w 633"/>
                <a:gd name="T25" fmla="*/ 188 h 204"/>
                <a:gd name="T26" fmla="*/ 0 w 633"/>
                <a:gd name="T27" fmla="*/ 165 h 204"/>
                <a:gd name="T28" fmla="*/ 0 w 633"/>
                <a:gd name="T29" fmla="*/ 148 h 204"/>
                <a:gd name="T30" fmla="*/ 0 w 633"/>
                <a:gd name="T31" fmla="*/ 137 h 204"/>
                <a:gd name="T32" fmla="*/ 0 w 633"/>
                <a:gd name="T33" fmla="*/ 121 h 204"/>
                <a:gd name="T34" fmla="*/ 0 w 633"/>
                <a:gd name="T35" fmla="*/ 107 h 204"/>
                <a:gd name="T36" fmla="*/ 1 w 633"/>
                <a:gd name="T37" fmla="*/ 106 h 204"/>
                <a:gd name="T38" fmla="*/ 11 w 633"/>
                <a:gd name="T39" fmla="*/ 110 h 204"/>
                <a:gd name="T40" fmla="*/ 22 w 633"/>
                <a:gd name="T41" fmla="*/ 112 h 204"/>
                <a:gd name="T42" fmla="*/ 36 w 633"/>
                <a:gd name="T43" fmla="*/ 114 h 204"/>
                <a:gd name="T44" fmla="*/ 52 w 633"/>
                <a:gd name="T45" fmla="*/ 114 h 204"/>
                <a:gd name="T46" fmla="*/ 71 w 633"/>
                <a:gd name="T47" fmla="*/ 110 h 204"/>
                <a:gd name="T48" fmla="*/ 148 w 633"/>
                <a:gd name="T49" fmla="*/ 93 h 204"/>
                <a:gd name="T50" fmla="*/ 311 w 633"/>
                <a:gd name="T51" fmla="*/ 59 h 204"/>
                <a:gd name="T52" fmla="*/ 468 w 633"/>
                <a:gd name="T53" fmla="*/ 26 h 204"/>
                <a:gd name="T54" fmla="*/ 570 w 633"/>
                <a:gd name="T55" fmla="*/ 5 h 204"/>
                <a:gd name="T56" fmla="*/ 587 w 633"/>
                <a:gd name="T57" fmla="*/ 1 h 204"/>
                <a:gd name="T58" fmla="*/ 601 w 633"/>
                <a:gd name="T59" fmla="*/ 0 h 204"/>
                <a:gd name="T60" fmla="*/ 618 w 633"/>
                <a:gd name="T61" fmla="*/ 5 h 204"/>
                <a:gd name="T62" fmla="*/ 632 w 633"/>
                <a:gd name="T63" fmla="*/ 17 h 204"/>
                <a:gd name="T64" fmla="*/ 633 w 633"/>
                <a:gd name="T65" fmla="*/ 21 h 204"/>
                <a:gd name="T66" fmla="*/ 633 w 633"/>
                <a:gd name="T67" fmla="*/ 32 h 204"/>
                <a:gd name="T68" fmla="*/ 633 w 633"/>
                <a:gd name="T69" fmla="*/ 42 h 204"/>
                <a:gd name="T70" fmla="*/ 633 w 633"/>
                <a:gd name="T71" fmla="*/ 50 h 204"/>
                <a:gd name="T72" fmla="*/ 632 w 633"/>
                <a:gd name="T73" fmla="*/ 59 h 204"/>
                <a:gd name="T74" fmla="*/ 632 w 633"/>
                <a:gd name="T75" fmla="*/ 69 h 204"/>
                <a:gd name="T76" fmla="*/ 632 w 633"/>
                <a:gd name="T77" fmla="*/ 83 h 204"/>
                <a:gd name="T78" fmla="*/ 632 w 633"/>
                <a:gd name="T79" fmla="*/ 94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3"/>
                <a:gd name="T121" fmla="*/ 0 h 204"/>
                <a:gd name="T122" fmla="*/ 633 w 633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3" h="204">
                  <a:moveTo>
                    <a:pt x="632" y="95"/>
                  </a:moveTo>
                  <a:lnTo>
                    <a:pt x="631" y="94"/>
                  </a:lnTo>
                  <a:lnTo>
                    <a:pt x="626" y="91"/>
                  </a:lnTo>
                  <a:lnTo>
                    <a:pt x="618" y="88"/>
                  </a:lnTo>
                  <a:lnTo>
                    <a:pt x="608" y="85"/>
                  </a:lnTo>
                  <a:lnTo>
                    <a:pt x="602" y="86"/>
                  </a:lnTo>
                  <a:lnTo>
                    <a:pt x="595" y="88"/>
                  </a:lnTo>
                  <a:lnTo>
                    <a:pt x="547" y="97"/>
                  </a:lnTo>
                  <a:lnTo>
                    <a:pt x="485" y="111"/>
                  </a:lnTo>
                  <a:lnTo>
                    <a:pt x="412" y="126"/>
                  </a:lnTo>
                  <a:lnTo>
                    <a:pt x="335" y="142"/>
                  </a:lnTo>
                  <a:lnTo>
                    <a:pt x="256" y="159"/>
                  </a:lnTo>
                  <a:lnTo>
                    <a:pt x="180" y="174"/>
                  </a:lnTo>
                  <a:lnTo>
                    <a:pt x="114" y="189"/>
                  </a:lnTo>
                  <a:lnTo>
                    <a:pt x="58" y="200"/>
                  </a:lnTo>
                  <a:lnTo>
                    <a:pt x="51" y="203"/>
                  </a:lnTo>
                  <a:lnTo>
                    <a:pt x="43" y="204"/>
                  </a:lnTo>
                  <a:lnTo>
                    <a:pt x="37" y="204"/>
                  </a:lnTo>
                  <a:lnTo>
                    <a:pt x="31" y="203"/>
                  </a:lnTo>
                  <a:lnTo>
                    <a:pt x="25" y="203"/>
                  </a:lnTo>
                  <a:lnTo>
                    <a:pt x="20" y="201"/>
                  </a:lnTo>
                  <a:lnTo>
                    <a:pt x="11" y="199"/>
                  </a:lnTo>
                  <a:lnTo>
                    <a:pt x="5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8" y="109"/>
                  </a:lnTo>
                  <a:lnTo>
                    <a:pt x="11" y="110"/>
                  </a:lnTo>
                  <a:lnTo>
                    <a:pt x="16" y="111"/>
                  </a:lnTo>
                  <a:lnTo>
                    <a:pt x="22" y="112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2" y="114"/>
                  </a:lnTo>
                  <a:lnTo>
                    <a:pt x="61" y="111"/>
                  </a:lnTo>
                  <a:lnTo>
                    <a:pt x="71" y="110"/>
                  </a:lnTo>
                  <a:lnTo>
                    <a:pt x="80" y="107"/>
                  </a:lnTo>
                  <a:lnTo>
                    <a:pt x="148" y="93"/>
                  </a:lnTo>
                  <a:lnTo>
                    <a:pt x="227" y="76"/>
                  </a:lnTo>
                  <a:lnTo>
                    <a:pt x="311" y="59"/>
                  </a:lnTo>
                  <a:lnTo>
                    <a:pt x="394" y="42"/>
                  </a:lnTo>
                  <a:lnTo>
                    <a:pt x="468" y="26"/>
                  </a:lnTo>
                  <a:lnTo>
                    <a:pt x="529" y="13"/>
                  </a:lnTo>
                  <a:lnTo>
                    <a:pt x="570" y="5"/>
                  </a:lnTo>
                  <a:lnTo>
                    <a:pt x="586" y="1"/>
                  </a:lnTo>
                  <a:lnTo>
                    <a:pt x="587" y="1"/>
                  </a:lnTo>
                  <a:lnTo>
                    <a:pt x="592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18" y="5"/>
                  </a:lnTo>
                  <a:lnTo>
                    <a:pt x="626" y="11"/>
                  </a:lnTo>
                  <a:lnTo>
                    <a:pt x="632" y="17"/>
                  </a:lnTo>
                  <a:lnTo>
                    <a:pt x="633" y="20"/>
                  </a:lnTo>
                  <a:lnTo>
                    <a:pt x="633" y="21"/>
                  </a:lnTo>
                  <a:lnTo>
                    <a:pt x="633" y="26"/>
                  </a:lnTo>
                  <a:lnTo>
                    <a:pt x="633" y="32"/>
                  </a:lnTo>
                  <a:lnTo>
                    <a:pt x="633" y="38"/>
                  </a:lnTo>
                  <a:lnTo>
                    <a:pt x="633" y="42"/>
                  </a:lnTo>
                  <a:lnTo>
                    <a:pt x="633" y="47"/>
                  </a:lnTo>
                  <a:lnTo>
                    <a:pt x="633" y="50"/>
                  </a:lnTo>
                  <a:lnTo>
                    <a:pt x="633" y="54"/>
                  </a:lnTo>
                  <a:lnTo>
                    <a:pt x="632" y="59"/>
                  </a:lnTo>
                  <a:lnTo>
                    <a:pt x="632" y="64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3"/>
                  </a:lnTo>
                  <a:lnTo>
                    <a:pt x="632" y="90"/>
                  </a:lnTo>
                  <a:lnTo>
                    <a:pt x="632" y="94"/>
                  </a:lnTo>
                  <a:lnTo>
                    <a:pt x="632" y="95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266" y="679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2 h 207"/>
                <a:gd name="T12" fmla="*/ 249 w 632"/>
                <a:gd name="T13" fmla="*/ 163 h 207"/>
                <a:gd name="T14" fmla="*/ 114 w 632"/>
                <a:gd name="T15" fmla="*/ 192 h 207"/>
                <a:gd name="T16" fmla="*/ 53 w 632"/>
                <a:gd name="T17" fmla="*/ 204 h 207"/>
                <a:gd name="T18" fmla="*/ 38 w 632"/>
                <a:gd name="T19" fmla="*/ 207 h 207"/>
                <a:gd name="T20" fmla="*/ 26 w 632"/>
                <a:gd name="T21" fmla="*/ 207 h 207"/>
                <a:gd name="T22" fmla="*/ 13 w 632"/>
                <a:gd name="T23" fmla="*/ 203 h 207"/>
                <a:gd name="T24" fmla="*/ 1 w 632"/>
                <a:gd name="T25" fmla="*/ 199 h 207"/>
                <a:gd name="T26" fmla="*/ 0 w 632"/>
                <a:gd name="T27" fmla="*/ 197 h 207"/>
                <a:gd name="T28" fmla="*/ 0 w 632"/>
                <a:gd name="T29" fmla="*/ 183 h 207"/>
                <a:gd name="T30" fmla="*/ 0 w 632"/>
                <a:gd name="T31" fmla="*/ 165 h 207"/>
                <a:gd name="T32" fmla="*/ 0 w 632"/>
                <a:gd name="T33" fmla="*/ 148 h 207"/>
                <a:gd name="T34" fmla="*/ 0 w 632"/>
                <a:gd name="T35" fmla="*/ 137 h 207"/>
                <a:gd name="T36" fmla="*/ 0 w 632"/>
                <a:gd name="T37" fmla="*/ 123 h 207"/>
                <a:gd name="T38" fmla="*/ 0 w 632"/>
                <a:gd name="T39" fmla="*/ 111 h 207"/>
                <a:gd name="T40" fmla="*/ 1 w 632"/>
                <a:gd name="T41" fmla="*/ 110 h 207"/>
                <a:gd name="T42" fmla="*/ 11 w 632"/>
                <a:gd name="T43" fmla="*/ 114 h 207"/>
                <a:gd name="T44" fmla="*/ 25 w 632"/>
                <a:gd name="T45" fmla="*/ 118 h 207"/>
                <a:gd name="T46" fmla="*/ 37 w 632"/>
                <a:gd name="T47" fmla="*/ 119 h 207"/>
                <a:gd name="T48" fmla="*/ 51 w 632"/>
                <a:gd name="T49" fmla="*/ 118 h 207"/>
                <a:gd name="T50" fmla="*/ 114 w 632"/>
                <a:gd name="T51" fmla="*/ 104 h 207"/>
                <a:gd name="T52" fmla="*/ 256 w 632"/>
                <a:gd name="T53" fmla="*/ 74 h 207"/>
                <a:gd name="T54" fmla="*/ 412 w 632"/>
                <a:gd name="T55" fmla="*/ 41 h 207"/>
                <a:gd name="T56" fmla="*/ 547 w 632"/>
                <a:gd name="T57" fmla="*/ 12 h 207"/>
                <a:gd name="T58" fmla="*/ 602 w 632"/>
                <a:gd name="T59" fmla="*/ 1 h 207"/>
                <a:gd name="T60" fmla="*/ 618 w 632"/>
                <a:gd name="T61" fmla="*/ 3 h 207"/>
                <a:gd name="T62" fmla="*/ 631 w 632"/>
                <a:gd name="T63" fmla="*/ 9 h 207"/>
                <a:gd name="T64" fmla="*/ 632 w 632"/>
                <a:gd name="T65" fmla="*/ 15 h 207"/>
                <a:gd name="T66" fmla="*/ 632 w 632"/>
                <a:gd name="T67" fmla="*/ 33 h 207"/>
                <a:gd name="T68" fmla="*/ 632 w 632"/>
                <a:gd name="T69" fmla="*/ 43 h 207"/>
                <a:gd name="T70" fmla="*/ 632 w 632"/>
                <a:gd name="T71" fmla="*/ 56 h 207"/>
                <a:gd name="T72" fmla="*/ 632 w 632"/>
                <a:gd name="T73" fmla="*/ 69 h 207"/>
                <a:gd name="T74" fmla="*/ 632 w 632"/>
                <a:gd name="T75" fmla="*/ 85 h 207"/>
                <a:gd name="T76" fmla="*/ 632 w 632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2"/>
                <a:gd name="T118" fmla="*/ 0 h 207"/>
                <a:gd name="T119" fmla="*/ 632 w 632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5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4"/>
                  </a:lnTo>
                  <a:lnTo>
                    <a:pt x="529" y="104"/>
                  </a:lnTo>
                  <a:lnTo>
                    <a:pt x="468" y="118"/>
                  </a:lnTo>
                  <a:lnTo>
                    <a:pt x="397" y="132"/>
                  </a:lnTo>
                  <a:lnTo>
                    <a:pt x="323" y="147"/>
                  </a:lnTo>
                  <a:lnTo>
                    <a:pt x="249" y="163"/>
                  </a:lnTo>
                  <a:lnTo>
                    <a:pt x="178" y="178"/>
                  </a:lnTo>
                  <a:lnTo>
                    <a:pt x="114" y="192"/>
                  </a:lnTo>
                  <a:lnTo>
                    <a:pt x="61" y="203"/>
                  </a:lnTo>
                  <a:lnTo>
                    <a:pt x="53" y="204"/>
                  </a:lnTo>
                  <a:lnTo>
                    <a:pt x="46" y="207"/>
                  </a:lnTo>
                  <a:lnTo>
                    <a:pt x="38" y="207"/>
                  </a:lnTo>
                  <a:lnTo>
                    <a:pt x="32" y="207"/>
                  </a:lnTo>
                  <a:lnTo>
                    <a:pt x="26" y="207"/>
                  </a:lnTo>
                  <a:lnTo>
                    <a:pt x="21" y="205"/>
                  </a:lnTo>
                  <a:lnTo>
                    <a:pt x="13" y="203"/>
                  </a:lnTo>
                  <a:lnTo>
                    <a:pt x="5" y="200"/>
                  </a:lnTo>
                  <a:lnTo>
                    <a:pt x="1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1" y="114"/>
                  </a:lnTo>
                  <a:lnTo>
                    <a:pt x="20" y="116"/>
                  </a:lnTo>
                  <a:lnTo>
                    <a:pt x="25" y="118"/>
                  </a:lnTo>
                  <a:lnTo>
                    <a:pt x="31" y="118"/>
                  </a:lnTo>
                  <a:lnTo>
                    <a:pt x="37" y="119"/>
                  </a:lnTo>
                  <a:lnTo>
                    <a:pt x="43" y="119"/>
                  </a:lnTo>
                  <a:lnTo>
                    <a:pt x="51" y="118"/>
                  </a:lnTo>
                  <a:lnTo>
                    <a:pt x="58" y="115"/>
                  </a:lnTo>
                  <a:lnTo>
                    <a:pt x="114" y="104"/>
                  </a:lnTo>
                  <a:lnTo>
                    <a:pt x="180" y="89"/>
                  </a:lnTo>
                  <a:lnTo>
                    <a:pt x="256" y="74"/>
                  </a:lnTo>
                  <a:lnTo>
                    <a:pt x="335" y="57"/>
                  </a:lnTo>
                  <a:lnTo>
                    <a:pt x="412" y="41"/>
                  </a:lnTo>
                  <a:lnTo>
                    <a:pt x="485" y="26"/>
                  </a:lnTo>
                  <a:lnTo>
                    <a:pt x="547" y="12"/>
                  </a:lnTo>
                  <a:lnTo>
                    <a:pt x="595" y="3"/>
                  </a:lnTo>
                  <a:lnTo>
                    <a:pt x="602" y="1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2" y="10"/>
                  </a:lnTo>
                  <a:lnTo>
                    <a:pt x="632" y="15"/>
                  </a:lnTo>
                  <a:lnTo>
                    <a:pt x="632" y="29"/>
                  </a:lnTo>
                  <a:lnTo>
                    <a:pt x="632" y="33"/>
                  </a:lnTo>
                  <a:lnTo>
                    <a:pt x="632" y="38"/>
                  </a:lnTo>
                  <a:lnTo>
                    <a:pt x="632" y="43"/>
                  </a:lnTo>
                  <a:lnTo>
                    <a:pt x="632" y="50"/>
                  </a:lnTo>
                  <a:lnTo>
                    <a:pt x="632" y="56"/>
                  </a:lnTo>
                  <a:lnTo>
                    <a:pt x="632" y="63"/>
                  </a:lnTo>
                  <a:lnTo>
                    <a:pt x="632" y="69"/>
                  </a:lnTo>
                  <a:lnTo>
                    <a:pt x="632" y="74"/>
                  </a:lnTo>
                  <a:lnTo>
                    <a:pt x="632" y="85"/>
                  </a:lnTo>
                  <a:lnTo>
                    <a:pt x="632" y="93"/>
                  </a:lnTo>
                  <a:lnTo>
                    <a:pt x="632" y="98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66" y="725"/>
              <a:ext cx="316" cy="103"/>
            </a:xfrm>
            <a:custGeom>
              <a:avLst/>
              <a:gdLst>
                <a:gd name="T0" fmla="*/ 631 w 632"/>
                <a:gd name="T1" fmla="*/ 99 h 207"/>
                <a:gd name="T2" fmla="*/ 618 w 632"/>
                <a:gd name="T3" fmla="*/ 92 h 207"/>
                <a:gd name="T4" fmla="*/ 602 w 632"/>
                <a:gd name="T5" fmla="*/ 89 h 207"/>
                <a:gd name="T6" fmla="*/ 587 w 632"/>
                <a:gd name="T7" fmla="*/ 92 h 207"/>
                <a:gd name="T8" fmla="*/ 529 w 632"/>
                <a:gd name="T9" fmla="*/ 104 h 207"/>
                <a:gd name="T10" fmla="*/ 397 w 632"/>
                <a:gd name="T11" fmla="*/ 131 h 207"/>
                <a:gd name="T12" fmla="*/ 249 w 632"/>
                <a:gd name="T13" fmla="*/ 162 h 207"/>
                <a:gd name="T14" fmla="*/ 114 w 632"/>
                <a:gd name="T15" fmla="*/ 191 h 207"/>
                <a:gd name="T16" fmla="*/ 53 w 632"/>
                <a:gd name="T17" fmla="*/ 204 h 207"/>
                <a:gd name="T18" fmla="*/ 38 w 632"/>
                <a:gd name="T19" fmla="*/ 205 h 207"/>
                <a:gd name="T20" fmla="*/ 26 w 632"/>
                <a:gd name="T21" fmla="*/ 205 h 207"/>
                <a:gd name="T22" fmla="*/ 13 w 632"/>
                <a:gd name="T23" fmla="*/ 202 h 207"/>
                <a:gd name="T24" fmla="*/ 1 w 632"/>
                <a:gd name="T25" fmla="*/ 198 h 207"/>
                <a:gd name="T26" fmla="*/ 0 w 632"/>
                <a:gd name="T27" fmla="*/ 196 h 207"/>
                <a:gd name="T28" fmla="*/ 0 w 632"/>
                <a:gd name="T29" fmla="*/ 183 h 207"/>
                <a:gd name="T30" fmla="*/ 0 w 632"/>
                <a:gd name="T31" fmla="*/ 168 h 207"/>
                <a:gd name="T32" fmla="*/ 0 w 632"/>
                <a:gd name="T33" fmla="*/ 157 h 207"/>
                <a:gd name="T34" fmla="*/ 0 w 632"/>
                <a:gd name="T35" fmla="*/ 146 h 207"/>
                <a:gd name="T36" fmla="*/ 0 w 632"/>
                <a:gd name="T37" fmla="*/ 136 h 207"/>
                <a:gd name="T38" fmla="*/ 0 w 632"/>
                <a:gd name="T39" fmla="*/ 124 h 207"/>
                <a:gd name="T40" fmla="*/ 0 w 632"/>
                <a:gd name="T41" fmla="*/ 111 h 207"/>
                <a:gd name="T42" fmla="*/ 1 w 632"/>
                <a:gd name="T43" fmla="*/ 110 h 207"/>
                <a:gd name="T44" fmla="*/ 13 w 632"/>
                <a:gd name="T45" fmla="*/ 114 h 207"/>
                <a:gd name="T46" fmla="*/ 26 w 632"/>
                <a:gd name="T47" fmla="*/ 118 h 207"/>
                <a:gd name="T48" fmla="*/ 38 w 632"/>
                <a:gd name="T49" fmla="*/ 118 h 207"/>
                <a:gd name="T50" fmla="*/ 53 w 632"/>
                <a:gd name="T51" fmla="*/ 115 h 207"/>
                <a:gd name="T52" fmla="*/ 114 w 632"/>
                <a:gd name="T53" fmla="*/ 103 h 207"/>
                <a:gd name="T54" fmla="*/ 249 w 632"/>
                <a:gd name="T55" fmla="*/ 74 h 207"/>
                <a:gd name="T56" fmla="*/ 397 w 632"/>
                <a:gd name="T57" fmla="*/ 43 h 207"/>
                <a:gd name="T58" fmla="*/ 529 w 632"/>
                <a:gd name="T59" fmla="*/ 15 h 207"/>
                <a:gd name="T60" fmla="*/ 587 w 632"/>
                <a:gd name="T61" fmla="*/ 3 h 207"/>
                <a:gd name="T62" fmla="*/ 602 w 632"/>
                <a:gd name="T63" fmla="*/ 0 h 207"/>
                <a:gd name="T64" fmla="*/ 618 w 632"/>
                <a:gd name="T65" fmla="*/ 3 h 207"/>
                <a:gd name="T66" fmla="*/ 631 w 632"/>
                <a:gd name="T67" fmla="*/ 10 h 207"/>
                <a:gd name="T68" fmla="*/ 632 w 632"/>
                <a:gd name="T69" fmla="*/ 13 h 207"/>
                <a:gd name="T70" fmla="*/ 632 w 632"/>
                <a:gd name="T71" fmla="*/ 25 h 207"/>
                <a:gd name="T72" fmla="*/ 632 w 632"/>
                <a:gd name="T73" fmla="*/ 40 h 207"/>
                <a:gd name="T74" fmla="*/ 632 w 632"/>
                <a:gd name="T75" fmla="*/ 51 h 207"/>
                <a:gd name="T76" fmla="*/ 632 w 632"/>
                <a:gd name="T77" fmla="*/ 62 h 207"/>
                <a:gd name="T78" fmla="*/ 632 w 632"/>
                <a:gd name="T79" fmla="*/ 73 h 207"/>
                <a:gd name="T80" fmla="*/ 632 w 632"/>
                <a:gd name="T81" fmla="*/ 88 h 207"/>
                <a:gd name="T82" fmla="*/ 632 w 632"/>
                <a:gd name="T83" fmla="*/ 99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207"/>
                <a:gd name="T128" fmla="*/ 632 w 632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207">
                  <a:moveTo>
                    <a:pt x="632" y="100"/>
                  </a:moveTo>
                  <a:lnTo>
                    <a:pt x="631" y="99"/>
                  </a:lnTo>
                  <a:lnTo>
                    <a:pt x="626" y="97"/>
                  </a:lnTo>
                  <a:lnTo>
                    <a:pt x="618" y="92"/>
                  </a:lnTo>
                  <a:lnTo>
                    <a:pt x="608" y="89"/>
                  </a:lnTo>
                  <a:lnTo>
                    <a:pt x="602" y="89"/>
                  </a:lnTo>
                  <a:lnTo>
                    <a:pt x="595" y="90"/>
                  </a:lnTo>
                  <a:lnTo>
                    <a:pt x="587" y="92"/>
                  </a:lnTo>
                  <a:lnTo>
                    <a:pt x="580" y="93"/>
                  </a:lnTo>
                  <a:lnTo>
                    <a:pt x="529" y="104"/>
                  </a:lnTo>
                  <a:lnTo>
                    <a:pt x="468" y="116"/>
                  </a:lnTo>
                  <a:lnTo>
                    <a:pt x="397" y="131"/>
                  </a:lnTo>
                  <a:lnTo>
                    <a:pt x="323" y="147"/>
                  </a:lnTo>
                  <a:lnTo>
                    <a:pt x="249" y="162"/>
                  </a:lnTo>
                  <a:lnTo>
                    <a:pt x="178" y="178"/>
                  </a:lnTo>
                  <a:lnTo>
                    <a:pt x="114" y="191"/>
                  </a:lnTo>
                  <a:lnTo>
                    <a:pt x="61" y="202"/>
                  </a:lnTo>
                  <a:lnTo>
                    <a:pt x="53" y="204"/>
                  </a:lnTo>
                  <a:lnTo>
                    <a:pt x="46" y="205"/>
                  </a:lnTo>
                  <a:lnTo>
                    <a:pt x="38" y="205"/>
                  </a:lnTo>
                  <a:lnTo>
                    <a:pt x="32" y="207"/>
                  </a:lnTo>
                  <a:lnTo>
                    <a:pt x="26" y="205"/>
                  </a:lnTo>
                  <a:lnTo>
                    <a:pt x="21" y="205"/>
                  </a:lnTo>
                  <a:lnTo>
                    <a:pt x="13" y="202"/>
                  </a:lnTo>
                  <a:lnTo>
                    <a:pt x="5" y="199"/>
                  </a:lnTo>
                  <a:lnTo>
                    <a:pt x="1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5" y="111"/>
                  </a:lnTo>
                  <a:lnTo>
                    <a:pt x="13" y="114"/>
                  </a:lnTo>
                  <a:lnTo>
                    <a:pt x="21" y="116"/>
                  </a:lnTo>
                  <a:lnTo>
                    <a:pt x="26" y="118"/>
                  </a:lnTo>
                  <a:lnTo>
                    <a:pt x="32" y="118"/>
                  </a:lnTo>
                  <a:lnTo>
                    <a:pt x="38" y="118"/>
                  </a:lnTo>
                  <a:lnTo>
                    <a:pt x="46" y="118"/>
                  </a:lnTo>
                  <a:lnTo>
                    <a:pt x="53" y="115"/>
                  </a:lnTo>
                  <a:lnTo>
                    <a:pt x="61" y="114"/>
                  </a:lnTo>
                  <a:lnTo>
                    <a:pt x="114" y="103"/>
                  </a:lnTo>
                  <a:lnTo>
                    <a:pt x="178" y="89"/>
                  </a:lnTo>
                  <a:lnTo>
                    <a:pt x="249" y="74"/>
                  </a:lnTo>
                  <a:lnTo>
                    <a:pt x="323" y="58"/>
                  </a:lnTo>
                  <a:lnTo>
                    <a:pt x="397" y="43"/>
                  </a:lnTo>
                  <a:lnTo>
                    <a:pt x="468" y="29"/>
                  </a:lnTo>
                  <a:lnTo>
                    <a:pt x="529" y="15"/>
                  </a:lnTo>
                  <a:lnTo>
                    <a:pt x="580" y="5"/>
                  </a:lnTo>
                  <a:lnTo>
                    <a:pt x="587" y="3"/>
                  </a:lnTo>
                  <a:lnTo>
                    <a:pt x="595" y="1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8" y="3"/>
                  </a:lnTo>
                  <a:lnTo>
                    <a:pt x="626" y="6"/>
                  </a:lnTo>
                  <a:lnTo>
                    <a:pt x="631" y="10"/>
                  </a:lnTo>
                  <a:lnTo>
                    <a:pt x="632" y="11"/>
                  </a:lnTo>
                  <a:lnTo>
                    <a:pt x="632" y="13"/>
                  </a:lnTo>
                  <a:lnTo>
                    <a:pt x="632" y="17"/>
                  </a:lnTo>
                  <a:lnTo>
                    <a:pt x="632" y="25"/>
                  </a:lnTo>
                  <a:lnTo>
                    <a:pt x="632" y="35"/>
                  </a:lnTo>
                  <a:lnTo>
                    <a:pt x="632" y="40"/>
                  </a:lnTo>
                  <a:lnTo>
                    <a:pt x="632" y="46"/>
                  </a:lnTo>
                  <a:lnTo>
                    <a:pt x="632" y="51"/>
                  </a:lnTo>
                  <a:lnTo>
                    <a:pt x="632" y="57"/>
                  </a:lnTo>
                  <a:lnTo>
                    <a:pt x="632" y="62"/>
                  </a:lnTo>
                  <a:lnTo>
                    <a:pt x="632" y="68"/>
                  </a:lnTo>
                  <a:lnTo>
                    <a:pt x="632" y="73"/>
                  </a:lnTo>
                  <a:lnTo>
                    <a:pt x="632" y="78"/>
                  </a:lnTo>
                  <a:lnTo>
                    <a:pt x="632" y="88"/>
                  </a:lnTo>
                  <a:lnTo>
                    <a:pt x="632" y="95"/>
                  </a:lnTo>
                  <a:lnTo>
                    <a:pt x="632" y="99"/>
                  </a:lnTo>
                  <a:lnTo>
                    <a:pt x="632" y="10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46" y="749"/>
              <a:ext cx="1" cy="6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0 w 1"/>
                <a:gd name="T9" fmla="*/ 8 h 8"/>
                <a:gd name="T10" fmla="*/ 0 w 1"/>
                <a:gd name="T11" fmla="*/ 3 h 8"/>
                <a:gd name="T12" fmla="*/ 0 w 1"/>
                <a:gd name="T13" fmla="*/ 1 h 8"/>
                <a:gd name="T14" fmla="*/ 0 w 1"/>
                <a:gd name="T15" fmla="*/ 0 h 8"/>
                <a:gd name="T16" fmla="*/ 0 w 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8"/>
                <a:gd name="T29" fmla="*/ 1 w 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8">
                  <a:moveTo>
                    <a:pt x="0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446" y="757"/>
              <a:ext cx="1" cy="6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7 h 11"/>
                <a:gd name="T4" fmla="*/ 0 w 1"/>
                <a:gd name="T5" fmla="*/ 11 h 11"/>
                <a:gd name="T6" fmla="*/ 0 w 1"/>
                <a:gd name="T7" fmla="*/ 11 h 11"/>
                <a:gd name="T8" fmla="*/ 0 w 1"/>
                <a:gd name="T9" fmla="*/ 11 h 11"/>
                <a:gd name="T10" fmla="*/ 0 w 1"/>
                <a:gd name="T11" fmla="*/ 6 h 11"/>
                <a:gd name="T12" fmla="*/ 0 w 1"/>
                <a:gd name="T13" fmla="*/ 0 h 11"/>
                <a:gd name="T14" fmla="*/ 0 w 1"/>
                <a:gd name="T15" fmla="*/ 0 h 11"/>
                <a:gd name="T16" fmla="*/ 0 w 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1"/>
                <a:gd name="T29" fmla="*/ 1 w 1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1">
                  <a:moveTo>
                    <a:pt x="0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527" y="766"/>
              <a:ext cx="56" cy="63"/>
            </a:xfrm>
            <a:custGeom>
              <a:avLst/>
              <a:gdLst>
                <a:gd name="T0" fmla="*/ 36 w 112"/>
                <a:gd name="T1" fmla="*/ 9 h 124"/>
                <a:gd name="T2" fmla="*/ 80 w 112"/>
                <a:gd name="T3" fmla="*/ 0 h 124"/>
                <a:gd name="T4" fmla="*/ 112 w 112"/>
                <a:gd name="T5" fmla="*/ 15 h 124"/>
                <a:gd name="T6" fmla="*/ 111 w 112"/>
                <a:gd name="T7" fmla="*/ 28 h 124"/>
                <a:gd name="T8" fmla="*/ 111 w 112"/>
                <a:gd name="T9" fmla="*/ 30 h 124"/>
                <a:gd name="T10" fmla="*/ 109 w 112"/>
                <a:gd name="T11" fmla="*/ 36 h 124"/>
                <a:gd name="T12" fmla="*/ 106 w 112"/>
                <a:gd name="T13" fmla="*/ 38 h 124"/>
                <a:gd name="T14" fmla="*/ 102 w 112"/>
                <a:gd name="T15" fmla="*/ 43 h 124"/>
                <a:gd name="T16" fmla="*/ 96 w 112"/>
                <a:gd name="T17" fmla="*/ 47 h 124"/>
                <a:gd name="T18" fmla="*/ 89 w 112"/>
                <a:gd name="T19" fmla="*/ 52 h 124"/>
                <a:gd name="T20" fmla="*/ 73 w 112"/>
                <a:gd name="T21" fmla="*/ 62 h 124"/>
                <a:gd name="T22" fmla="*/ 49 w 112"/>
                <a:gd name="T23" fmla="*/ 74 h 124"/>
                <a:gd name="T24" fmla="*/ 27 w 112"/>
                <a:gd name="T25" fmla="*/ 87 h 124"/>
                <a:gd name="T26" fmla="*/ 14 w 112"/>
                <a:gd name="T27" fmla="*/ 96 h 124"/>
                <a:gd name="T28" fmla="*/ 9 w 112"/>
                <a:gd name="T29" fmla="*/ 104 h 124"/>
                <a:gd name="T30" fmla="*/ 5 w 112"/>
                <a:gd name="T31" fmla="*/ 113 h 124"/>
                <a:gd name="T32" fmla="*/ 3 w 112"/>
                <a:gd name="T33" fmla="*/ 120 h 124"/>
                <a:gd name="T34" fmla="*/ 3 w 112"/>
                <a:gd name="T35" fmla="*/ 124 h 124"/>
                <a:gd name="T36" fmla="*/ 4 w 112"/>
                <a:gd name="T37" fmla="*/ 78 h 124"/>
                <a:gd name="T38" fmla="*/ 0 w 112"/>
                <a:gd name="T39" fmla="*/ 17 h 124"/>
                <a:gd name="T40" fmla="*/ 36 w 112"/>
                <a:gd name="T41" fmla="*/ 9 h 1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24"/>
                <a:gd name="T65" fmla="*/ 112 w 112"/>
                <a:gd name="T66" fmla="*/ 124 h 1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24">
                  <a:moveTo>
                    <a:pt x="36" y="9"/>
                  </a:moveTo>
                  <a:lnTo>
                    <a:pt x="80" y="0"/>
                  </a:lnTo>
                  <a:lnTo>
                    <a:pt x="112" y="15"/>
                  </a:lnTo>
                  <a:lnTo>
                    <a:pt x="111" y="28"/>
                  </a:lnTo>
                  <a:lnTo>
                    <a:pt x="111" y="30"/>
                  </a:lnTo>
                  <a:lnTo>
                    <a:pt x="109" y="36"/>
                  </a:lnTo>
                  <a:lnTo>
                    <a:pt x="106" y="38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52"/>
                  </a:lnTo>
                  <a:lnTo>
                    <a:pt x="73" y="62"/>
                  </a:lnTo>
                  <a:lnTo>
                    <a:pt x="49" y="74"/>
                  </a:lnTo>
                  <a:lnTo>
                    <a:pt x="27" y="87"/>
                  </a:lnTo>
                  <a:lnTo>
                    <a:pt x="14" y="96"/>
                  </a:lnTo>
                  <a:lnTo>
                    <a:pt x="9" y="104"/>
                  </a:lnTo>
                  <a:lnTo>
                    <a:pt x="5" y="113"/>
                  </a:lnTo>
                  <a:lnTo>
                    <a:pt x="3" y="120"/>
                  </a:lnTo>
                  <a:lnTo>
                    <a:pt x="3" y="124"/>
                  </a:lnTo>
                  <a:lnTo>
                    <a:pt x="4" y="78"/>
                  </a:lnTo>
                  <a:lnTo>
                    <a:pt x="0" y="17"/>
                  </a:lnTo>
                  <a:lnTo>
                    <a:pt x="36" y="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266" y="636"/>
              <a:ext cx="317" cy="103"/>
            </a:xfrm>
            <a:custGeom>
              <a:avLst/>
              <a:gdLst>
                <a:gd name="T0" fmla="*/ 632 w 634"/>
                <a:gd name="T1" fmla="*/ 95 h 204"/>
                <a:gd name="T2" fmla="*/ 620 w 634"/>
                <a:gd name="T3" fmla="*/ 87 h 204"/>
                <a:gd name="T4" fmla="*/ 603 w 634"/>
                <a:gd name="T5" fmla="*/ 86 h 204"/>
                <a:gd name="T6" fmla="*/ 548 w 634"/>
                <a:gd name="T7" fmla="*/ 98 h 204"/>
                <a:gd name="T8" fmla="*/ 413 w 634"/>
                <a:gd name="T9" fmla="*/ 126 h 204"/>
                <a:gd name="T10" fmla="*/ 257 w 634"/>
                <a:gd name="T11" fmla="*/ 159 h 204"/>
                <a:gd name="T12" fmla="*/ 114 w 634"/>
                <a:gd name="T13" fmla="*/ 189 h 204"/>
                <a:gd name="T14" fmla="*/ 51 w 634"/>
                <a:gd name="T15" fmla="*/ 202 h 204"/>
                <a:gd name="T16" fmla="*/ 37 w 634"/>
                <a:gd name="T17" fmla="*/ 204 h 204"/>
                <a:gd name="T18" fmla="*/ 26 w 634"/>
                <a:gd name="T19" fmla="*/ 202 h 204"/>
                <a:gd name="T20" fmla="*/ 13 w 634"/>
                <a:gd name="T21" fmla="*/ 199 h 204"/>
                <a:gd name="T22" fmla="*/ 3 w 634"/>
                <a:gd name="T23" fmla="*/ 195 h 204"/>
                <a:gd name="T24" fmla="*/ 0 w 634"/>
                <a:gd name="T25" fmla="*/ 189 h 204"/>
                <a:gd name="T26" fmla="*/ 0 w 634"/>
                <a:gd name="T27" fmla="*/ 165 h 204"/>
                <a:gd name="T28" fmla="*/ 0 w 634"/>
                <a:gd name="T29" fmla="*/ 149 h 204"/>
                <a:gd name="T30" fmla="*/ 0 w 634"/>
                <a:gd name="T31" fmla="*/ 138 h 204"/>
                <a:gd name="T32" fmla="*/ 0 w 634"/>
                <a:gd name="T33" fmla="*/ 121 h 204"/>
                <a:gd name="T34" fmla="*/ 0 w 634"/>
                <a:gd name="T35" fmla="*/ 108 h 204"/>
                <a:gd name="T36" fmla="*/ 3 w 634"/>
                <a:gd name="T37" fmla="*/ 107 h 204"/>
                <a:gd name="T38" fmla="*/ 13 w 634"/>
                <a:gd name="T39" fmla="*/ 110 h 204"/>
                <a:gd name="T40" fmla="*/ 22 w 634"/>
                <a:gd name="T41" fmla="*/ 112 h 204"/>
                <a:gd name="T42" fmla="*/ 36 w 634"/>
                <a:gd name="T43" fmla="*/ 115 h 204"/>
                <a:gd name="T44" fmla="*/ 53 w 634"/>
                <a:gd name="T45" fmla="*/ 113 h 204"/>
                <a:gd name="T46" fmla="*/ 72 w 634"/>
                <a:gd name="T47" fmla="*/ 110 h 204"/>
                <a:gd name="T48" fmla="*/ 149 w 634"/>
                <a:gd name="T49" fmla="*/ 94 h 204"/>
                <a:gd name="T50" fmla="*/ 312 w 634"/>
                <a:gd name="T51" fmla="*/ 59 h 204"/>
                <a:gd name="T52" fmla="*/ 469 w 634"/>
                <a:gd name="T53" fmla="*/ 27 h 204"/>
                <a:gd name="T54" fmla="*/ 571 w 634"/>
                <a:gd name="T55" fmla="*/ 4 h 204"/>
                <a:gd name="T56" fmla="*/ 589 w 634"/>
                <a:gd name="T57" fmla="*/ 1 h 204"/>
                <a:gd name="T58" fmla="*/ 601 w 634"/>
                <a:gd name="T59" fmla="*/ 0 h 204"/>
                <a:gd name="T60" fmla="*/ 620 w 634"/>
                <a:gd name="T61" fmla="*/ 6 h 204"/>
                <a:gd name="T62" fmla="*/ 632 w 634"/>
                <a:gd name="T63" fmla="*/ 18 h 204"/>
                <a:gd name="T64" fmla="*/ 634 w 634"/>
                <a:gd name="T65" fmla="*/ 22 h 204"/>
                <a:gd name="T66" fmla="*/ 634 w 634"/>
                <a:gd name="T67" fmla="*/ 32 h 204"/>
                <a:gd name="T68" fmla="*/ 634 w 634"/>
                <a:gd name="T69" fmla="*/ 43 h 204"/>
                <a:gd name="T70" fmla="*/ 633 w 634"/>
                <a:gd name="T71" fmla="*/ 50 h 204"/>
                <a:gd name="T72" fmla="*/ 633 w 634"/>
                <a:gd name="T73" fmla="*/ 60 h 204"/>
                <a:gd name="T74" fmla="*/ 633 w 634"/>
                <a:gd name="T75" fmla="*/ 70 h 204"/>
                <a:gd name="T76" fmla="*/ 633 w 634"/>
                <a:gd name="T77" fmla="*/ 84 h 204"/>
                <a:gd name="T78" fmla="*/ 633 w 634"/>
                <a:gd name="T79" fmla="*/ 95 h 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204"/>
                <a:gd name="T122" fmla="*/ 634 w 634"/>
                <a:gd name="T123" fmla="*/ 204 h 2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204">
                  <a:moveTo>
                    <a:pt x="633" y="96"/>
                  </a:moveTo>
                  <a:lnTo>
                    <a:pt x="632" y="95"/>
                  </a:lnTo>
                  <a:lnTo>
                    <a:pt x="627" y="91"/>
                  </a:lnTo>
                  <a:lnTo>
                    <a:pt x="620" y="87"/>
                  </a:lnTo>
                  <a:lnTo>
                    <a:pt x="610" y="86"/>
                  </a:lnTo>
                  <a:lnTo>
                    <a:pt x="603" y="86"/>
                  </a:lnTo>
                  <a:lnTo>
                    <a:pt x="596" y="87"/>
                  </a:lnTo>
                  <a:lnTo>
                    <a:pt x="548" y="98"/>
                  </a:lnTo>
                  <a:lnTo>
                    <a:pt x="485" y="111"/>
                  </a:lnTo>
                  <a:lnTo>
                    <a:pt x="413" y="126"/>
                  </a:lnTo>
                  <a:lnTo>
                    <a:pt x="336" y="143"/>
                  </a:lnTo>
                  <a:lnTo>
                    <a:pt x="257" y="159"/>
                  </a:lnTo>
                  <a:lnTo>
                    <a:pt x="182" y="175"/>
                  </a:lnTo>
                  <a:lnTo>
                    <a:pt x="114" y="189"/>
                  </a:lnTo>
                  <a:lnTo>
                    <a:pt x="58" y="201"/>
                  </a:lnTo>
                  <a:lnTo>
                    <a:pt x="51" y="202"/>
                  </a:lnTo>
                  <a:lnTo>
                    <a:pt x="45" y="204"/>
                  </a:lnTo>
                  <a:lnTo>
                    <a:pt x="37" y="204"/>
                  </a:lnTo>
                  <a:lnTo>
                    <a:pt x="31" y="204"/>
                  </a:lnTo>
                  <a:lnTo>
                    <a:pt x="26" y="202"/>
                  </a:lnTo>
                  <a:lnTo>
                    <a:pt x="21" y="201"/>
                  </a:lnTo>
                  <a:lnTo>
                    <a:pt x="13" y="199"/>
                  </a:lnTo>
                  <a:lnTo>
                    <a:pt x="6" y="196"/>
                  </a:lnTo>
                  <a:lnTo>
                    <a:pt x="3" y="195"/>
                  </a:lnTo>
                  <a:lnTo>
                    <a:pt x="0" y="195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9" y="108"/>
                  </a:lnTo>
                  <a:lnTo>
                    <a:pt x="13" y="110"/>
                  </a:lnTo>
                  <a:lnTo>
                    <a:pt x="17" y="111"/>
                  </a:lnTo>
                  <a:lnTo>
                    <a:pt x="22" y="112"/>
                  </a:lnTo>
                  <a:lnTo>
                    <a:pt x="30" y="113"/>
                  </a:lnTo>
                  <a:lnTo>
                    <a:pt x="36" y="115"/>
                  </a:lnTo>
                  <a:lnTo>
                    <a:pt x="45" y="115"/>
                  </a:lnTo>
                  <a:lnTo>
                    <a:pt x="53" y="113"/>
                  </a:lnTo>
                  <a:lnTo>
                    <a:pt x="62" y="112"/>
                  </a:lnTo>
                  <a:lnTo>
                    <a:pt x="72" y="110"/>
                  </a:lnTo>
                  <a:lnTo>
                    <a:pt x="82" y="108"/>
                  </a:lnTo>
                  <a:lnTo>
                    <a:pt x="149" y="94"/>
                  </a:lnTo>
                  <a:lnTo>
                    <a:pt x="228" y="77"/>
                  </a:lnTo>
                  <a:lnTo>
                    <a:pt x="312" y="59"/>
                  </a:lnTo>
                  <a:lnTo>
                    <a:pt x="395" y="42"/>
                  </a:lnTo>
                  <a:lnTo>
                    <a:pt x="469" y="27"/>
                  </a:lnTo>
                  <a:lnTo>
                    <a:pt x="531" y="13"/>
                  </a:lnTo>
                  <a:lnTo>
                    <a:pt x="571" y="4"/>
                  </a:lnTo>
                  <a:lnTo>
                    <a:pt x="586" y="2"/>
                  </a:lnTo>
                  <a:lnTo>
                    <a:pt x="589" y="1"/>
                  </a:lnTo>
                  <a:lnTo>
                    <a:pt x="594" y="0"/>
                  </a:lnTo>
                  <a:lnTo>
                    <a:pt x="601" y="0"/>
                  </a:lnTo>
                  <a:lnTo>
                    <a:pt x="610" y="1"/>
                  </a:lnTo>
                  <a:lnTo>
                    <a:pt x="620" y="6"/>
                  </a:lnTo>
                  <a:lnTo>
                    <a:pt x="627" y="11"/>
                  </a:lnTo>
                  <a:lnTo>
                    <a:pt x="632" y="18"/>
                  </a:lnTo>
                  <a:lnTo>
                    <a:pt x="634" y="21"/>
                  </a:lnTo>
                  <a:lnTo>
                    <a:pt x="634" y="22"/>
                  </a:lnTo>
                  <a:lnTo>
                    <a:pt x="634" y="26"/>
                  </a:lnTo>
                  <a:lnTo>
                    <a:pt x="634" y="32"/>
                  </a:lnTo>
                  <a:lnTo>
                    <a:pt x="634" y="39"/>
                  </a:lnTo>
                  <a:lnTo>
                    <a:pt x="634" y="43"/>
                  </a:lnTo>
                  <a:lnTo>
                    <a:pt x="634" y="47"/>
                  </a:lnTo>
                  <a:lnTo>
                    <a:pt x="633" y="50"/>
                  </a:lnTo>
                  <a:lnTo>
                    <a:pt x="633" y="55"/>
                  </a:lnTo>
                  <a:lnTo>
                    <a:pt x="633" y="60"/>
                  </a:lnTo>
                  <a:lnTo>
                    <a:pt x="633" y="65"/>
                  </a:lnTo>
                  <a:lnTo>
                    <a:pt x="633" y="70"/>
                  </a:lnTo>
                  <a:lnTo>
                    <a:pt x="633" y="75"/>
                  </a:lnTo>
                  <a:lnTo>
                    <a:pt x="633" y="84"/>
                  </a:lnTo>
                  <a:lnTo>
                    <a:pt x="633" y="90"/>
                  </a:lnTo>
                  <a:lnTo>
                    <a:pt x="633" y="95"/>
                  </a:lnTo>
                  <a:lnTo>
                    <a:pt x="633" y="96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266" y="679"/>
              <a:ext cx="317" cy="103"/>
            </a:xfrm>
            <a:custGeom>
              <a:avLst/>
              <a:gdLst>
                <a:gd name="T0" fmla="*/ 632 w 633"/>
                <a:gd name="T1" fmla="*/ 98 h 207"/>
                <a:gd name="T2" fmla="*/ 620 w 633"/>
                <a:gd name="T3" fmla="*/ 92 h 207"/>
                <a:gd name="T4" fmla="*/ 603 w 633"/>
                <a:gd name="T5" fmla="*/ 89 h 207"/>
                <a:gd name="T6" fmla="*/ 589 w 633"/>
                <a:gd name="T7" fmla="*/ 92 h 207"/>
                <a:gd name="T8" fmla="*/ 531 w 633"/>
                <a:gd name="T9" fmla="*/ 104 h 207"/>
                <a:gd name="T10" fmla="*/ 399 w 633"/>
                <a:gd name="T11" fmla="*/ 131 h 207"/>
                <a:gd name="T12" fmla="*/ 251 w 633"/>
                <a:gd name="T13" fmla="*/ 163 h 207"/>
                <a:gd name="T14" fmla="*/ 115 w 633"/>
                <a:gd name="T15" fmla="*/ 192 h 207"/>
                <a:gd name="T16" fmla="*/ 54 w 633"/>
                <a:gd name="T17" fmla="*/ 204 h 207"/>
                <a:gd name="T18" fmla="*/ 40 w 633"/>
                <a:gd name="T19" fmla="*/ 207 h 207"/>
                <a:gd name="T20" fmla="*/ 27 w 633"/>
                <a:gd name="T21" fmla="*/ 205 h 207"/>
                <a:gd name="T22" fmla="*/ 13 w 633"/>
                <a:gd name="T23" fmla="*/ 202 h 207"/>
                <a:gd name="T24" fmla="*/ 3 w 633"/>
                <a:gd name="T25" fmla="*/ 198 h 207"/>
                <a:gd name="T26" fmla="*/ 0 w 633"/>
                <a:gd name="T27" fmla="*/ 195 h 207"/>
                <a:gd name="T28" fmla="*/ 0 w 633"/>
                <a:gd name="T29" fmla="*/ 183 h 207"/>
                <a:gd name="T30" fmla="*/ 0 w 633"/>
                <a:gd name="T31" fmla="*/ 163 h 207"/>
                <a:gd name="T32" fmla="*/ 0 w 633"/>
                <a:gd name="T33" fmla="*/ 148 h 207"/>
                <a:gd name="T34" fmla="*/ 0 w 633"/>
                <a:gd name="T35" fmla="*/ 137 h 207"/>
                <a:gd name="T36" fmla="*/ 0 w 633"/>
                <a:gd name="T37" fmla="*/ 123 h 207"/>
                <a:gd name="T38" fmla="*/ 0 w 633"/>
                <a:gd name="T39" fmla="*/ 110 h 207"/>
                <a:gd name="T40" fmla="*/ 3 w 633"/>
                <a:gd name="T41" fmla="*/ 109 h 207"/>
                <a:gd name="T42" fmla="*/ 13 w 633"/>
                <a:gd name="T43" fmla="*/ 113 h 207"/>
                <a:gd name="T44" fmla="*/ 26 w 633"/>
                <a:gd name="T45" fmla="*/ 116 h 207"/>
                <a:gd name="T46" fmla="*/ 37 w 633"/>
                <a:gd name="T47" fmla="*/ 118 h 207"/>
                <a:gd name="T48" fmla="*/ 51 w 633"/>
                <a:gd name="T49" fmla="*/ 116 h 207"/>
                <a:gd name="T50" fmla="*/ 114 w 633"/>
                <a:gd name="T51" fmla="*/ 103 h 207"/>
                <a:gd name="T52" fmla="*/ 257 w 633"/>
                <a:gd name="T53" fmla="*/ 73 h 207"/>
                <a:gd name="T54" fmla="*/ 413 w 633"/>
                <a:gd name="T55" fmla="*/ 40 h 207"/>
                <a:gd name="T56" fmla="*/ 548 w 633"/>
                <a:gd name="T57" fmla="*/ 12 h 207"/>
                <a:gd name="T58" fmla="*/ 603 w 633"/>
                <a:gd name="T59" fmla="*/ 0 h 207"/>
                <a:gd name="T60" fmla="*/ 620 w 633"/>
                <a:gd name="T61" fmla="*/ 1 h 207"/>
                <a:gd name="T62" fmla="*/ 632 w 633"/>
                <a:gd name="T63" fmla="*/ 9 h 207"/>
                <a:gd name="T64" fmla="*/ 633 w 633"/>
                <a:gd name="T65" fmla="*/ 15 h 207"/>
                <a:gd name="T66" fmla="*/ 633 w 633"/>
                <a:gd name="T67" fmla="*/ 32 h 207"/>
                <a:gd name="T68" fmla="*/ 633 w 633"/>
                <a:gd name="T69" fmla="*/ 43 h 207"/>
                <a:gd name="T70" fmla="*/ 633 w 633"/>
                <a:gd name="T71" fmla="*/ 56 h 207"/>
                <a:gd name="T72" fmla="*/ 633 w 633"/>
                <a:gd name="T73" fmla="*/ 68 h 207"/>
                <a:gd name="T74" fmla="*/ 633 w 633"/>
                <a:gd name="T75" fmla="*/ 84 h 207"/>
                <a:gd name="T76" fmla="*/ 633 w 633"/>
                <a:gd name="T77" fmla="*/ 98 h 2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3"/>
                <a:gd name="T118" fmla="*/ 0 h 207"/>
                <a:gd name="T119" fmla="*/ 633 w 633"/>
                <a:gd name="T120" fmla="*/ 207 h 2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3" h="207">
                  <a:moveTo>
                    <a:pt x="633" y="99"/>
                  </a:moveTo>
                  <a:lnTo>
                    <a:pt x="632" y="98"/>
                  </a:lnTo>
                  <a:lnTo>
                    <a:pt x="627" y="94"/>
                  </a:lnTo>
                  <a:lnTo>
                    <a:pt x="620" y="92"/>
                  </a:lnTo>
                  <a:lnTo>
                    <a:pt x="610" y="88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2"/>
                  </a:lnTo>
                  <a:lnTo>
                    <a:pt x="581" y="93"/>
                  </a:lnTo>
                  <a:lnTo>
                    <a:pt x="531" y="104"/>
                  </a:lnTo>
                  <a:lnTo>
                    <a:pt x="469" y="116"/>
                  </a:lnTo>
                  <a:lnTo>
                    <a:pt x="399" y="131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5"/>
                  </a:lnTo>
                  <a:lnTo>
                    <a:pt x="40" y="207"/>
                  </a:lnTo>
                  <a:lnTo>
                    <a:pt x="34" y="207"/>
                  </a:lnTo>
                  <a:lnTo>
                    <a:pt x="27" y="205"/>
                  </a:lnTo>
                  <a:lnTo>
                    <a:pt x="22" y="204"/>
                  </a:lnTo>
                  <a:lnTo>
                    <a:pt x="13" y="202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3" y="109"/>
                  </a:lnTo>
                  <a:lnTo>
                    <a:pt x="6" y="110"/>
                  </a:lnTo>
                  <a:lnTo>
                    <a:pt x="13" y="113"/>
                  </a:lnTo>
                  <a:lnTo>
                    <a:pt x="21" y="115"/>
                  </a:lnTo>
                  <a:lnTo>
                    <a:pt x="26" y="116"/>
                  </a:lnTo>
                  <a:lnTo>
                    <a:pt x="31" y="118"/>
                  </a:lnTo>
                  <a:lnTo>
                    <a:pt x="37" y="118"/>
                  </a:lnTo>
                  <a:lnTo>
                    <a:pt x="45" y="118"/>
                  </a:lnTo>
                  <a:lnTo>
                    <a:pt x="51" y="116"/>
                  </a:lnTo>
                  <a:lnTo>
                    <a:pt x="58" y="115"/>
                  </a:lnTo>
                  <a:lnTo>
                    <a:pt x="114" y="103"/>
                  </a:lnTo>
                  <a:lnTo>
                    <a:pt x="182" y="89"/>
                  </a:lnTo>
                  <a:lnTo>
                    <a:pt x="257" y="73"/>
                  </a:lnTo>
                  <a:lnTo>
                    <a:pt x="336" y="57"/>
                  </a:lnTo>
                  <a:lnTo>
                    <a:pt x="413" y="40"/>
                  </a:lnTo>
                  <a:lnTo>
                    <a:pt x="485" y="25"/>
                  </a:lnTo>
                  <a:lnTo>
                    <a:pt x="548" y="12"/>
                  </a:lnTo>
                  <a:lnTo>
                    <a:pt x="596" y="1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20" y="1"/>
                  </a:lnTo>
                  <a:lnTo>
                    <a:pt x="627" y="5"/>
                  </a:lnTo>
                  <a:lnTo>
                    <a:pt x="632" y="9"/>
                  </a:lnTo>
                  <a:lnTo>
                    <a:pt x="633" y="10"/>
                  </a:lnTo>
                  <a:lnTo>
                    <a:pt x="633" y="15"/>
                  </a:lnTo>
                  <a:lnTo>
                    <a:pt x="633" y="29"/>
                  </a:lnTo>
                  <a:lnTo>
                    <a:pt x="633" y="32"/>
                  </a:lnTo>
                  <a:lnTo>
                    <a:pt x="633" y="37"/>
                  </a:lnTo>
                  <a:lnTo>
                    <a:pt x="633" y="43"/>
                  </a:lnTo>
                  <a:lnTo>
                    <a:pt x="633" y="50"/>
                  </a:lnTo>
                  <a:lnTo>
                    <a:pt x="633" y="56"/>
                  </a:lnTo>
                  <a:lnTo>
                    <a:pt x="633" y="62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84"/>
                  </a:lnTo>
                  <a:lnTo>
                    <a:pt x="633" y="93"/>
                  </a:lnTo>
                  <a:lnTo>
                    <a:pt x="633" y="98"/>
                  </a:lnTo>
                  <a:lnTo>
                    <a:pt x="633" y="99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66" y="724"/>
              <a:ext cx="317" cy="103"/>
            </a:xfrm>
            <a:custGeom>
              <a:avLst/>
              <a:gdLst>
                <a:gd name="T0" fmla="*/ 632 w 633"/>
                <a:gd name="T1" fmla="*/ 100 h 206"/>
                <a:gd name="T2" fmla="*/ 620 w 633"/>
                <a:gd name="T3" fmla="*/ 93 h 206"/>
                <a:gd name="T4" fmla="*/ 603 w 633"/>
                <a:gd name="T5" fmla="*/ 89 h 206"/>
                <a:gd name="T6" fmla="*/ 589 w 633"/>
                <a:gd name="T7" fmla="*/ 91 h 206"/>
                <a:gd name="T8" fmla="*/ 531 w 633"/>
                <a:gd name="T9" fmla="*/ 104 h 206"/>
                <a:gd name="T10" fmla="*/ 399 w 633"/>
                <a:gd name="T11" fmla="*/ 132 h 206"/>
                <a:gd name="T12" fmla="*/ 251 w 633"/>
                <a:gd name="T13" fmla="*/ 163 h 206"/>
                <a:gd name="T14" fmla="*/ 115 w 633"/>
                <a:gd name="T15" fmla="*/ 192 h 206"/>
                <a:gd name="T16" fmla="*/ 54 w 633"/>
                <a:gd name="T17" fmla="*/ 204 h 206"/>
                <a:gd name="T18" fmla="*/ 40 w 633"/>
                <a:gd name="T19" fmla="*/ 206 h 206"/>
                <a:gd name="T20" fmla="*/ 27 w 633"/>
                <a:gd name="T21" fmla="*/ 206 h 206"/>
                <a:gd name="T22" fmla="*/ 13 w 633"/>
                <a:gd name="T23" fmla="*/ 203 h 206"/>
                <a:gd name="T24" fmla="*/ 3 w 633"/>
                <a:gd name="T25" fmla="*/ 198 h 206"/>
                <a:gd name="T26" fmla="*/ 0 w 633"/>
                <a:gd name="T27" fmla="*/ 195 h 206"/>
                <a:gd name="T28" fmla="*/ 0 w 633"/>
                <a:gd name="T29" fmla="*/ 183 h 206"/>
                <a:gd name="T30" fmla="*/ 0 w 633"/>
                <a:gd name="T31" fmla="*/ 168 h 206"/>
                <a:gd name="T32" fmla="*/ 0 w 633"/>
                <a:gd name="T33" fmla="*/ 157 h 206"/>
                <a:gd name="T34" fmla="*/ 0 w 633"/>
                <a:gd name="T35" fmla="*/ 146 h 206"/>
                <a:gd name="T36" fmla="*/ 0 w 633"/>
                <a:gd name="T37" fmla="*/ 136 h 206"/>
                <a:gd name="T38" fmla="*/ 0 w 633"/>
                <a:gd name="T39" fmla="*/ 124 h 206"/>
                <a:gd name="T40" fmla="*/ 0 w 633"/>
                <a:gd name="T41" fmla="*/ 111 h 206"/>
                <a:gd name="T42" fmla="*/ 3 w 633"/>
                <a:gd name="T43" fmla="*/ 110 h 206"/>
                <a:gd name="T44" fmla="*/ 13 w 633"/>
                <a:gd name="T45" fmla="*/ 114 h 206"/>
                <a:gd name="T46" fmla="*/ 27 w 633"/>
                <a:gd name="T47" fmla="*/ 117 h 206"/>
                <a:gd name="T48" fmla="*/ 40 w 633"/>
                <a:gd name="T49" fmla="*/ 119 h 206"/>
                <a:gd name="T50" fmla="*/ 54 w 633"/>
                <a:gd name="T51" fmla="*/ 116 h 206"/>
                <a:gd name="T52" fmla="*/ 115 w 633"/>
                <a:gd name="T53" fmla="*/ 104 h 206"/>
                <a:gd name="T54" fmla="*/ 251 w 633"/>
                <a:gd name="T55" fmla="*/ 75 h 206"/>
                <a:gd name="T56" fmla="*/ 399 w 633"/>
                <a:gd name="T57" fmla="*/ 43 h 206"/>
                <a:gd name="T58" fmla="*/ 531 w 633"/>
                <a:gd name="T59" fmla="*/ 16 h 206"/>
                <a:gd name="T60" fmla="*/ 589 w 633"/>
                <a:gd name="T61" fmla="*/ 4 h 206"/>
                <a:gd name="T62" fmla="*/ 603 w 633"/>
                <a:gd name="T63" fmla="*/ 1 h 206"/>
                <a:gd name="T64" fmla="*/ 620 w 633"/>
                <a:gd name="T65" fmla="*/ 4 h 206"/>
                <a:gd name="T66" fmla="*/ 632 w 633"/>
                <a:gd name="T67" fmla="*/ 10 h 206"/>
                <a:gd name="T68" fmla="*/ 633 w 633"/>
                <a:gd name="T69" fmla="*/ 14 h 206"/>
                <a:gd name="T70" fmla="*/ 633 w 633"/>
                <a:gd name="T71" fmla="*/ 25 h 206"/>
                <a:gd name="T72" fmla="*/ 633 w 633"/>
                <a:gd name="T73" fmla="*/ 39 h 206"/>
                <a:gd name="T74" fmla="*/ 633 w 633"/>
                <a:gd name="T75" fmla="*/ 52 h 206"/>
                <a:gd name="T76" fmla="*/ 633 w 633"/>
                <a:gd name="T77" fmla="*/ 63 h 206"/>
                <a:gd name="T78" fmla="*/ 633 w 633"/>
                <a:gd name="T79" fmla="*/ 74 h 206"/>
                <a:gd name="T80" fmla="*/ 633 w 633"/>
                <a:gd name="T81" fmla="*/ 88 h 206"/>
                <a:gd name="T82" fmla="*/ 633 w 633"/>
                <a:gd name="T83" fmla="*/ 100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3"/>
                <a:gd name="T127" fmla="*/ 0 h 206"/>
                <a:gd name="T128" fmla="*/ 633 w 633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3" h="206">
                  <a:moveTo>
                    <a:pt x="633" y="101"/>
                  </a:moveTo>
                  <a:lnTo>
                    <a:pt x="632" y="100"/>
                  </a:lnTo>
                  <a:lnTo>
                    <a:pt x="627" y="96"/>
                  </a:lnTo>
                  <a:lnTo>
                    <a:pt x="620" y="93"/>
                  </a:lnTo>
                  <a:lnTo>
                    <a:pt x="610" y="89"/>
                  </a:lnTo>
                  <a:lnTo>
                    <a:pt x="603" y="89"/>
                  </a:lnTo>
                  <a:lnTo>
                    <a:pt x="596" y="90"/>
                  </a:lnTo>
                  <a:lnTo>
                    <a:pt x="589" y="91"/>
                  </a:lnTo>
                  <a:lnTo>
                    <a:pt x="581" y="94"/>
                  </a:lnTo>
                  <a:lnTo>
                    <a:pt x="531" y="104"/>
                  </a:lnTo>
                  <a:lnTo>
                    <a:pt x="469" y="117"/>
                  </a:lnTo>
                  <a:lnTo>
                    <a:pt x="399" y="132"/>
                  </a:lnTo>
                  <a:lnTo>
                    <a:pt x="325" y="147"/>
                  </a:lnTo>
                  <a:lnTo>
                    <a:pt x="251" y="163"/>
                  </a:lnTo>
                  <a:lnTo>
                    <a:pt x="179" y="178"/>
                  </a:lnTo>
                  <a:lnTo>
                    <a:pt x="115" y="192"/>
                  </a:lnTo>
                  <a:lnTo>
                    <a:pt x="62" y="203"/>
                  </a:lnTo>
                  <a:lnTo>
                    <a:pt x="54" y="204"/>
                  </a:lnTo>
                  <a:lnTo>
                    <a:pt x="47" y="206"/>
                  </a:lnTo>
                  <a:lnTo>
                    <a:pt x="40" y="206"/>
                  </a:lnTo>
                  <a:lnTo>
                    <a:pt x="34" y="206"/>
                  </a:lnTo>
                  <a:lnTo>
                    <a:pt x="27" y="206"/>
                  </a:lnTo>
                  <a:lnTo>
                    <a:pt x="22" y="205"/>
                  </a:lnTo>
                  <a:lnTo>
                    <a:pt x="13" y="203"/>
                  </a:lnTo>
                  <a:lnTo>
                    <a:pt x="6" y="200"/>
                  </a:lnTo>
                  <a:lnTo>
                    <a:pt x="3" y="198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10"/>
                  </a:lnTo>
                  <a:lnTo>
                    <a:pt x="6" y="112"/>
                  </a:lnTo>
                  <a:lnTo>
                    <a:pt x="13" y="114"/>
                  </a:lnTo>
                  <a:lnTo>
                    <a:pt x="22" y="116"/>
                  </a:lnTo>
                  <a:lnTo>
                    <a:pt x="27" y="117"/>
                  </a:lnTo>
                  <a:lnTo>
                    <a:pt x="34" y="119"/>
                  </a:lnTo>
                  <a:lnTo>
                    <a:pt x="40" y="119"/>
                  </a:lnTo>
                  <a:lnTo>
                    <a:pt x="47" y="117"/>
                  </a:lnTo>
                  <a:lnTo>
                    <a:pt x="54" y="116"/>
                  </a:lnTo>
                  <a:lnTo>
                    <a:pt x="62" y="115"/>
                  </a:lnTo>
                  <a:lnTo>
                    <a:pt x="115" y="104"/>
                  </a:lnTo>
                  <a:lnTo>
                    <a:pt x="179" y="90"/>
                  </a:lnTo>
                  <a:lnTo>
                    <a:pt x="251" y="75"/>
                  </a:lnTo>
                  <a:lnTo>
                    <a:pt x="325" y="59"/>
                  </a:lnTo>
                  <a:lnTo>
                    <a:pt x="399" y="43"/>
                  </a:lnTo>
                  <a:lnTo>
                    <a:pt x="469" y="28"/>
                  </a:lnTo>
                  <a:lnTo>
                    <a:pt x="531" y="16"/>
                  </a:lnTo>
                  <a:lnTo>
                    <a:pt x="581" y="5"/>
                  </a:lnTo>
                  <a:lnTo>
                    <a:pt x="589" y="4"/>
                  </a:lnTo>
                  <a:lnTo>
                    <a:pt x="596" y="2"/>
                  </a:lnTo>
                  <a:lnTo>
                    <a:pt x="603" y="1"/>
                  </a:lnTo>
                  <a:lnTo>
                    <a:pt x="610" y="0"/>
                  </a:lnTo>
                  <a:lnTo>
                    <a:pt x="620" y="4"/>
                  </a:lnTo>
                  <a:lnTo>
                    <a:pt x="627" y="6"/>
                  </a:lnTo>
                  <a:lnTo>
                    <a:pt x="632" y="10"/>
                  </a:lnTo>
                  <a:lnTo>
                    <a:pt x="633" y="11"/>
                  </a:lnTo>
                  <a:lnTo>
                    <a:pt x="633" y="14"/>
                  </a:lnTo>
                  <a:lnTo>
                    <a:pt x="633" y="17"/>
                  </a:lnTo>
                  <a:lnTo>
                    <a:pt x="633" y="25"/>
                  </a:lnTo>
                  <a:lnTo>
                    <a:pt x="633" y="35"/>
                  </a:lnTo>
                  <a:lnTo>
                    <a:pt x="633" y="39"/>
                  </a:lnTo>
                  <a:lnTo>
                    <a:pt x="633" y="46"/>
                  </a:lnTo>
                  <a:lnTo>
                    <a:pt x="633" y="52"/>
                  </a:lnTo>
                  <a:lnTo>
                    <a:pt x="633" y="57"/>
                  </a:lnTo>
                  <a:lnTo>
                    <a:pt x="633" y="63"/>
                  </a:lnTo>
                  <a:lnTo>
                    <a:pt x="633" y="68"/>
                  </a:lnTo>
                  <a:lnTo>
                    <a:pt x="633" y="74"/>
                  </a:lnTo>
                  <a:lnTo>
                    <a:pt x="633" y="79"/>
                  </a:lnTo>
                  <a:lnTo>
                    <a:pt x="633" y="88"/>
                  </a:lnTo>
                  <a:lnTo>
                    <a:pt x="633" y="95"/>
                  </a:lnTo>
                  <a:lnTo>
                    <a:pt x="633" y="100"/>
                  </a:lnTo>
                  <a:lnTo>
                    <a:pt x="633" y="101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" y="810492"/>
            <a:ext cx="9143999" cy="196977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По </a:t>
            </a:r>
            <a:r>
              <a:rPr lang="ru-RU" sz="2400" b="1" dirty="0">
                <a:latin typeface="Monotype Corsiva" panose="03010101010201010101" pitchFamily="66" charset="0"/>
              </a:rPr>
              <a:t>программе повышения квалификации </a:t>
            </a:r>
            <a:r>
              <a:rPr lang="ru-RU" sz="2000" b="1" i="1" dirty="0">
                <a:latin typeface="Book Antiqua" panose="02040602050305030304" pitchFamily="18" charset="0"/>
              </a:rPr>
              <a:t>«Современные технологии: Управление развитием организации»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dirty="0">
                <a:latin typeface="Book Antiqua" panose="02040602050305030304" pitchFamily="18" charset="0"/>
              </a:rPr>
              <a:t>включая </a:t>
            </a:r>
            <a:r>
              <a:rPr lang="ru-RU" dirty="0" smtClean="0">
                <a:latin typeface="Book Antiqua" panose="02040602050305030304" pitchFamily="18" charset="0"/>
              </a:rPr>
              <a:t>блок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sz="2000" i="1" dirty="0" smtClean="0">
                <a:latin typeface="Book Antiqua" panose="02040602050305030304" pitchFamily="18" charset="0"/>
              </a:rPr>
              <a:t>«</a:t>
            </a:r>
            <a:r>
              <a:rPr lang="ru-RU" sz="2000" b="1" i="1" dirty="0" smtClean="0">
                <a:latin typeface="Book Antiqua" panose="02040602050305030304" pitchFamily="18" charset="0"/>
              </a:rPr>
              <a:t>Управление </a:t>
            </a:r>
            <a:r>
              <a:rPr lang="ru-RU" sz="2000" b="1" i="1" dirty="0">
                <a:latin typeface="Book Antiqua" panose="02040602050305030304" pitchFamily="18" charset="0"/>
              </a:rPr>
              <a:t>проектами</a:t>
            </a:r>
            <a:r>
              <a:rPr lang="ru-RU" sz="2000" b="1" i="1" dirty="0" smtClean="0">
                <a:latin typeface="Book Antiqua" panose="02040602050305030304" pitchFamily="18" charset="0"/>
              </a:rPr>
              <a:t>»</a:t>
            </a:r>
            <a:r>
              <a:rPr lang="ru-RU" sz="2400" b="1" i="1" dirty="0">
                <a:latin typeface="Book Antiqua" panose="02040602050305030304" pitchFamily="18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</a:rPr>
              <a:t>(является модулем программы подготовки федерального резерва управленческих кадров), </a:t>
            </a:r>
            <a:r>
              <a:rPr lang="ru-RU" b="1" dirty="0">
                <a:latin typeface="Monotype Corsiva" panose="03010101010201010101" pitchFamily="66" charset="0"/>
              </a:rPr>
              <a:t>в ФГОБУ ВПО «Российская академия народного хозяйства и государственной службы при Президенте Российской Федерации» (</a:t>
            </a:r>
            <a:r>
              <a:rPr lang="ru-RU" b="1" dirty="0" err="1">
                <a:latin typeface="Monotype Corsiva" panose="03010101010201010101" pitchFamily="66" charset="0"/>
              </a:rPr>
              <a:t>РАНХиГС</a:t>
            </a:r>
            <a:r>
              <a:rPr lang="ru-RU" b="1" dirty="0">
                <a:latin typeface="Monotype Corsiva" panose="03010101010201010101" pitchFamily="66" charset="0"/>
              </a:rPr>
              <a:t>) обучались </a:t>
            </a:r>
            <a:r>
              <a:rPr lang="ru-RU" b="1" i="1" dirty="0" smtClean="0">
                <a:latin typeface="Book Antiqua" panose="02040602050305030304" pitchFamily="18" charset="0"/>
              </a:rPr>
              <a:t>: </a:t>
            </a:r>
            <a:endParaRPr lang="ru-RU" b="1" dirty="0">
              <a:latin typeface="Monotype Corsiva" panose="03010101010201010101" pitchFamily="66" charset="0"/>
            </a:endParaRPr>
          </a:p>
          <a:p>
            <a:pPr algn="ctr"/>
            <a:r>
              <a:rPr lang="ru-RU" sz="1600" i="1" dirty="0" smtClean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29175" y="2497532"/>
            <a:ext cx="4147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Book Antiqua" panose="02040602050305030304" pitchFamily="18" charset="0"/>
              </a:rPr>
              <a:t>В 2017 году - 84 </a:t>
            </a:r>
            <a:r>
              <a:rPr lang="ru-RU" sz="1600" dirty="0">
                <a:latin typeface="Book Antiqua" panose="02040602050305030304" pitchFamily="18" charset="0"/>
              </a:rPr>
              <a:t>работника руководящего состава территориальных органов ПФР </a:t>
            </a:r>
            <a:endParaRPr lang="ru-RU" sz="1600" dirty="0" smtClean="0">
              <a:latin typeface="Book Antiqua" panose="02040602050305030304" pitchFamily="18" charset="0"/>
            </a:endParaRPr>
          </a:p>
          <a:p>
            <a:pPr algn="just"/>
            <a:endParaRPr lang="ru-RU" sz="600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400" dirty="0" smtClean="0">
                <a:latin typeface="Book Antiqua" panose="02040602050305030304" pitchFamily="18" charset="0"/>
              </a:rPr>
              <a:t>(</a:t>
            </a:r>
            <a:r>
              <a:rPr lang="ru-RU" sz="1400" dirty="0">
                <a:latin typeface="Book Antiqua" panose="02040602050305030304" pitchFamily="18" charset="0"/>
              </a:rPr>
              <a:t>управляющие отделениями ПФР и резерв кадров на должность управляющего отделением ПФР</a:t>
            </a:r>
            <a:r>
              <a:rPr lang="ru-RU" sz="1400" dirty="0" smtClean="0">
                <a:latin typeface="Book Antiqua" panose="02040602050305030304" pitchFamily="18" charset="0"/>
              </a:rPr>
              <a:t>).</a:t>
            </a:r>
            <a:endParaRPr lang="en-US" sz="1400" dirty="0">
              <a:latin typeface="Book Antiqua" panose="02040602050305030304" pitchFamily="18" charset="0"/>
            </a:endParaRPr>
          </a:p>
          <a:p>
            <a:endParaRPr lang="ru-RU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1" y="2497534"/>
            <a:ext cx="404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Book Antiqua" panose="02040602050305030304" pitchFamily="18" charset="0"/>
              </a:rPr>
              <a:t>В 2016 году </a:t>
            </a:r>
            <a:r>
              <a:rPr lang="ru-RU" sz="1600" dirty="0" smtClean="0">
                <a:latin typeface="Book Antiqua" panose="02040602050305030304" pitchFamily="18" charset="0"/>
              </a:rPr>
              <a:t>-</a:t>
            </a:r>
            <a:r>
              <a:rPr lang="ru-RU" sz="1600" cap="all" dirty="0" smtClean="0">
                <a:latin typeface="Book Antiqua" panose="02040602050305030304" pitchFamily="18" charset="0"/>
              </a:rPr>
              <a:t> </a:t>
            </a:r>
            <a:r>
              <a:rPr lang="ru-RU" sz="1600" dirty="0">
                <a:latin typeface="Book Antiqua" panose="02040602050305030304" pitchFamily="18" charset="0"/>
              </a:rPr>
              <a:t>60 руководителей и работников, включённых в состав резерва на руководящие должности </a:t>
            </a:r>
            <a:r>
              <a:rPr lang="ru-RU" sz="1600" dirty="0" smtClean="0">
                <a:latin typeface="Book Antiqua" panose="02040602050305030304" pitchFamily="18" charset="0"/>
              </a:rPr>
              <a:t>центрального аппарата ПФР</a:t>
            </a:r>
            <a:r>
              <a:rPr lang="ru-RU" sz="1600" dirty="0">
                <a:latin typeface="Book Antiqua" panose="02040602050305030304" pitchFamily="18" charset="0"/>
              </a:rPr>
              <a:t>. 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cxnSp>
        <p:nvCxnSpPr>
          <p:cNvPr id="49" name="Прямая со стрелкой 48"/>
          <p:cNvCxnSpPr>
            <a:stCxn id="43" idx="2"/>
            <a:endCxn id="46" idx="0"/>
          </p:cNvCxnSpPr>
          <p:nvPr/>
        </p:nvCxnSpPr>
        <p:spPr>
          <a:xfrm flipH="1" flipV="1">
            <a:off x="2024744" y="2497534"/>
            <a:ext cx="2547257" cy="2827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3" idx="2"/>
            <a:endCxn id="44" idx="0"/>
          </p:cNvCxnSpPr>
          <p:nvPr/>
        </p:nvCxnSpPr>
        <p:spPr>
          <a:xfrm flipV="1">
            <a:off x="4572001" y="2497532"/>
            <a:ext cx="2330903" cy="2827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4" grpId="0" uiExpand="1" build="p"/>
      <p:bldP spid="4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1335</TotalTime>
  <Words>543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Кадровая практика Технология формирования, обучения и использования кадрового резерва в Пенсионном фонде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Сивашова Марина Юрьевн.</cp:lastModifiedBy>
  <cp:revision>178</cp:revision>
  <dcterms:created xsi:type="dcterms:W3CDTF">2016-11-18T14:12:19Z</dcterms:created>
  <dcterms:modified xsi:type="dcterms:W3CDTF">2017-10-20T08:09:04Z</dcterms:modified>
</cp:coreProperties>
</file>