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3" r:id="rId2"/>
    <p:sldId id="278" r:id="rId3"/>
    <p:sldId id="279" r:id="rId4"/>
    <p:sldId id="280" r:id="rId5"/>
    <p:sldId id="281" r:id="rId6"/>
    <p:sldId id="282" r:id="rId7"/>
    <p:sldId id="266" r:id="rId8"/>
    <p:sldId id="256" r:id="rId9"/>
    <p:sldId id="258" r:id="rId10"/>
    <p:sldId id="259" r:id="rId11"/>
    <p:sldId id="260" r:id="rId12"/>
    <p:sldId id="261" r:id="rId13"/>
    <p:sldId id="262" r:id="rId14"/>
    <p:sldId id="267" r:id="rId15"/>
    <p:sldId id="274" r:id="rId16"/>
    <p:sldId id="269" r:id="rId17"/>
    <p:sldId id="275" r:id="rId18"/>
    <p:sldId id="270" r:id="rId19"/>
    <p:sldId id="271" r:id="rId20"/>
    <p:sldId id="272" r:id="rId21"/>
    <p:sldId id="273" r:id="rId22"/>
    <p:sldId id="277" r:id="rId23"/>
    <p:sldId id="276" r:id="rId24"/>
    <p:sldId id="263" r:id="rId25"/>
    <p:sldId id="264" r:id="rId26"/>
    <p:sldId id="26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49494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EB8153-4850-43F9-9F7C-2B41CAD7470C}" type="datetime1">
              <a:rPr lang="en-US"/>
              <a:pPr/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85C134-870B-467D-8528-70F566DC93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E342E0-DCD6-4C61-8EAD-2669DBE3922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B680B-03DC-4654-B5BC-31EB14769953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03A3B-BCCC-427E-B1AF-E50861994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B2BB22-1A73-4F87-838C-115BF5F8D306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C82D9-5D67-4791-A1FC-5447DDD4B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D729D-0DBD-44B9-B0B6-C3964E2C0136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7867A-E96D-41AD-8225-999B35A62E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73035-28BE-44DF-84A9-37425F80257D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505BA-705D-4330-B18D-52FCAF95F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46009-BAEF-4B28-BE60-BF447FC89C54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1F12C-5ABB-4EE5-9596-B445F07F83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0CA23-475A-4A08-B3F3-51B1D95B5B57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E522-E1D9-45E2-B51A-5AB0BA0E3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ABCA1-89ED-4687-8EDB-2B822AEF94FF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0A40-2567-4F56-9C72-60C959DC59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81247-B135-46A9-9DF3-7508A7126781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6AB4A-4FB5-4452-9626-FE26A1D42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CE0F8-22DC-4D17-A9B7-9C22AFE4EF9B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3A57-4530-4C3B-A725-24D93778B8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6478A-1713-4652-BAAD-1C7C8B52C911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8237-28FF-4815-A478-AE213748C4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9DE7C-1515-4C8A-8ADF-B7E567D71940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181A-E75F-459F-A7E7-045F9C1C5A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980F705-E880-4AE7-9DEC-3E4EBF79DA82}" type="datetime1">
              <a:rPr lang="ru-RU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C3E3BD1-952E-4389-B553-E814640305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A6685B7A9DEADC324F2C769A7FCDD9DA0C82AC35AC0E8C423853D823EE525020DFBDC6D92155E086Cj1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A6685B7A9DEADC324F2C769A7FCDD9DA0C82AC35AC0E8C423853D823EE525020DFBDC6D92155E086Cj1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A6685B7A9DEADC324F2C769A7FCDD9DA0C82AC35AC0E8C423853D823EE525020DFBDC6D92155E086Cj1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Государственное задание на оказание государственных услуг (выполнение работ)</a:t>
            </a:r>
            <a:endParaRPr lang="en-US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l" eaLnBrk="1" hangingPunct="1"/>
            <a:r>
              <a:rPr lang="ru-RU" smtClean="0">
                <a:solidFill>
                  <a:schemeClr val="tx1"/>
                </a:solidFill>
              </a:rPr>
              <a:t>Зеленский В.А. 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86" name="Group 302"/>
          <p:cNvGraphicFramePr>
            <a:graphicFrameLocks noGrp="1"/>
          </p:cNvGraphicFramePr>
          <p:nvPr/>
        </p:nvGraphicFramePr>
        <p:xfrm>
          <a:off x="179388" y="3492500"/>
          <a:ext cx="8640762" cy="1592263"/>
        </p:xfrm>
        <a:graphic>
          <a:graphicData uri="http://schemas.openxmlformats.org/drawingml/2006/table">
            <a:tbl>
              <a:tblPr/>
              <a:tblGrid>
                <a:gridCol w="2736850"/>
                <a:gridCol w="3527425"/>
                <a:gridCol w="23764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Способ информирования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Состав размещаемой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Частота обновления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Размещение информации на официальном сайте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Государственное задание, Программа государственных гарантий оказания гражданам Российской Федерации бесплатной медицинской помощи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 мере внесения изменений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4592" name="Rectangle 2"/>
          <p:cNvSpPr>
            <a:spLocks noChangeArrowheads="1"/>
          </p:cNvSpPr>
          <p:nvPr/>
        </p:nvSpPr>
        <p:spPr bwMode="auto">
          <a:xfrm>
            <a:off x="142875" y="260350"/>
            <a:ext cx="88566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4. </a:t>
            </a:r>
            <a:r>
              <a:rPr lang="ru-RU" sz="1400">
                <a:latin typeface="Calibri" charset="0"/>
              </a:rPr>
              <a:t>Порядок оказания государственной услуги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4.1. Нормативные   правовые    акты,    регулирующие   порядок   оказания</a:t>
            </a:r>
          </a:p>
          <a:p>
            <a:r>
              <a:rPr lang="ru-RU" sz="1400">
                <a:latin typeface="Calibri" charset="0"/>
              </a:rPr>
              <a:t>государственной услуги</a:t>
            </a:r>
          </a:p>
        </p:txBody>
      </p:sp>
      <p:sp>
        <p:nvSpPr>
          <p:cNvPr id="16477" name="Rectangle 2"/>
          <p:cNvSpPr>
            <a:spLocks noChangeArrowheads="1"/>
          </p:cNvSpPr>
          <p:nvPr/>
        </p:nvSpPr>
        <p:spPr bwMode="auto">
          <a:xfrm>
            <a:off x="179388" y="1401763"/>
            <a:ext cx="8785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alibri" charset="0"/>
              </a:rPr>
              <a:t>Федеральный закон от 21.11.2011 г. № 323-ФЗ «Об основах охраны здоровья граждан в Российской Федерации» Постановление Правительства Российской Федерации от 21.10.2011 г. № 856 «О Программе государственных гарантий оказания гражданам Российской Федерации бесплатной медицинской помощи», Приказ Минздравсоцразвития России от 16.04.2010 № 243н «О порядке оказания специализированной медицинской помощи»</a:t>
            </a:r>
          </a:p>
        </p:txBody>
      </p:sp>
      <p:sp>
        <p:nvSpPr>
          <p:cNvPr id="24594" name="Rectangle 2"/>
          <p:cNvSpPr>
            <a:spLocks noChangeArrowheads="1"/>
          </p:cNvSpPr>
          <p:nvPr/>
        </p:nvSpPr>
        <p:spPr bwMode="auto">
          <a:xfrm>
            <a:off x="107950" y="2979738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4.2. </a:t>
            </a:r>
            <a:r>
              <a:rPr lang="ru-RU" sz="1400">
                <a:latin typeface="Calibri" charset="0"/>
              </a:rPr>
              <a:t>Порядок  информирования  потенциальных  потребителей  государственной услуги</a:t>
            </a:r>
          </a:p>
        </p:txBody>
      </p:sp>
      <p:sp>
        <p:nvSpPr>
          <p:cNvPr id="24595" name="Rectangle 2"/>
          <p:cNvSpPr>
            <a:spLocks noChangeArrowheads="1"/>
          </p:cNvSpPr>
          <p:nvPr/>
        </p:nvSpPr>
        <p:spPr bwMode="auto">
          <a:xfrm>
            <a:off x="142875" y="521176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5. Основания для досрочного прекращения исполнения государственного задания</a:t>
            </a:r>
          </a:p>
        </p:txBody>
      </p:sp>
      <p:sp>
        <p:nvSpPr>
          <p:cNvPr id="16634" name="Rectangle 2"/>
          <p:cNvSpPr>
            <a:spLocks noChangeArrowheads="1"/>
          </p:cNvSpPr>
          <p:nvPr/>
        </p:nvSpPr>
        <p:spPr bwMode="auto">
          <a:xfrm>
            <a:off x="179388" y="5570538"/>
            <a:ext cx="8785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А) Прекращение деятельности учреждения;</a:t>
            </a:r>
          </a:p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Б) Исключение государственной услуги из ведомственного перечня;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7" grpId="0"/>
      <p:bldP spid="16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2875" y="333375"/>
            <a:ext cx="8856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6. Предельные цены (тарифы) на оплату  государственной  услуги  в  случаях, если федеральным законом предусмотрено их оказание на платной основе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42875" y="14843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142875" y="1052513"/>
            <a:ext cx="885666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6.1.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Нормативный  правовой  акт,   устанавливающий   цены   (тарифы)  либо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solidFill>
                  <a:srgbClr val="000000"/>
                </a:solidFill>
                <a:latin typeface="Courier New" charset="0"/>
              </a:rPr>
              <a:t>порядок их установления</a:t>
            </a:r>
            <a:endParaRPr lang="ru-RU" sz="1400">
              <a:solidFill>
                <a:srgbClr val="000000"/>
              </a:solidFill>
              <a:latin typeface="Courier New" charset="0"/>
              <a:cs typeface="Times New Roman" charset="0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142875" y="1844675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__________________________________________________________________________________</a:t>
            </a:r>
            <a:endParaRPr lang="ru-RU" sz="1400">
              <a:solidFill>
                <a:srgbClr val="000000"/>
              </a:solidFill>
              <a:latin typeface="Courier New" charset="0"/>
              <a:cs typeface="Times New Roman" charset="0"/>
            </a:endParaRP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179388" y="270827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6.2.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Орган, устанавливающий цены (тарифы</a:t>
            </a:r>
            <a:r>
              <a:rPr lang="ru-RU" sz="1400">
                <a:solidFill>
                  <a:srgbClr val="000000"/>
                </a:solidFill>
                <a:latin typeface="Courier New" charset="0"/>
                <a:cs typeface="Times New Roman" charset="0"/>
              </a:rPr>
              <a:t>)</a:t>
            </a:r>
          </a:p>
        </p:txBody>
      </p:sp>
      <p:sp>
        <p:nvSpPr>
          <p:cNvPr id="25607" name="Rectangle 184"/>
          <p:cNvSpPr>
            <a:spLocks noChangeArrowheads="1"/>
          </p:cNvSpPr>
          <p:nvPr/>
        </p:nvSpPr>
        <p:spPr bwMode="auto">
          <a:xfrm>
            <a:off x="3924300" y="2763838"/>
            <a:ext cx="489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_________________________________________ </a:t>
            </a:r>
          </a:p>
        </p:txBody>
      </p:sp>
      <p:sp>
        <p:nvSpPr>
          <p:cNvPr id="25608" name="Rectangle 2"/>
          <p:cNvSpPr>
            <a:spLocks noChangeArrowheads="1"/>
          </p:cNvSpPr>
          <p:nvPr/>
        </p:nvSpPr>
        <p:spPr bwMode="auto">
          <a:xfrm>
            <a:off x="179388" y="3644900"/>
            <a:ext cx="4392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6.3.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Значения предельных цен (тарифов)</a:t>
            </a:r>
          </a:p>
        </p:txBody>
      </p:sp>
      <p:graphicFrame>
        <p:nvGraphicFramePr>
          <p:cNvPr id="17638" name="Group 230"/>
          <p:cNvGraphicFramePr>
            <a:graphicFrameLocks noGrp="1"/>
          </p:cNvGraphicFramePr>
          <p:nvPr/>
        </p:nvGraphicFramePr>
        <p:xfrm>
          <a:off x="250825" y="4005263"/>
          <a:ext cx="7634288" cy="1938337"/>
        </p:xfrm>
        <a:graphic>
          <a:graphicData uri="http://schemas.openxmlformats.org/drawingml/2006/table">
            <a:tbl>
              <a:tblPr/>
              <a:tblGrid>
                <a:gridCol w="3960813"/>
                <a:gridCol w="36734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услуги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Цена (тариф), единица измерения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9179784">
            <a:off x="741422" y="2979742"/>
            <a:ext cx="763194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Не заполняется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2875" y="765175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7. Порядок контроля за исполнением государственного задания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42875" y="14843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charset="0"/>
            </a:endParaRPr>
          </a:p>
        </p:txBody>
      </p:sp>
      <p:graphicFrame>
        <p:nvGraphicFramePr>
          <p:cNvPr id="19532" name="Group 76"/>
          <p:cNvGraphicFramePr>
            <a:graphicFrameLocks noGrp="1"/>
          </p:cNvGraphicFramePr>
          <p:nvPr/>
        </p:nvGraphicFramePr>
        <p:xfrm>
          <a:off x="214313" y="1701800"/>
          <a:ext cx="8678862" cy="3455988"/>
        </p:xfrm>
        <a:graphic>
          <a:graphicData uri="http://schemas.openxmlformats.org/drawingml/2006/table">
            <a:tbl>
              <a:tblPr/>
              <a:tblGrid>
                <a:gridCol w="2501900"/>
                <a:gridCol w="2792412"/>
                <a:gridCol w="3384550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Формы контроля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Периодичность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Федеральные органы исполнительной власти,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осуществляющие контроль за оказанием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услуги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  Отчетность об исполнении государственного задания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Квартально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Министерство здравоохранения и социального развития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 Проведение проверок деятельности учреждения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В соответствии с Федеральным законом от 26.12.2008 г. № 294-ФЗ «О защите прав юридических лиц и индивидуальных предпринимателей при осуществлении государственного контроля (надзора)»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Федеральная служба по надзору в сфере здравоохранения и социального развития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06375" y="333375"/>
            <a:ext cx="8731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8.1. Форма отчета об исполнении государственного задания</a:t>
            </a:r>
          </a:p>
        </p:txBody>
      </p:sp>
      <p:graphicFrame>
        <p:nvGraphicFramePr>
          <p:cNvPr id="20580" name="Group 100"/>
          <p:cNvGraphicFramePr>
            <a:graphicFrameLocks noGrp="1"/>
          </p:cNvGraphicFramePr>
          <p:nvPr/>
        </p:nvGraphicFramePr>
        <p:xfrm>
          <a:off x="179388" y="1196975"/>
          <a:ext cx="8785225" cy="1947863"/>
        </p:xfrm>
        <a:graphic>
          <a:graphicData uri="http://schemas.openxmlformats.org/drawingml/2006/table">
            <a:tbl>
              <a:tblPr/>
              <a:tblGrid>
                <a:gridCol w="1373187"/>
                <a:gridCol w="1338263"/>
                <a:gridCol w="1536700"/>
                <a:gridCol w="1296987"/>
                <a:gridCol w="1655763"/>
                <a:gridCol w="15843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измерения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Значение,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утвержденное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государственном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задании на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период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Фактическое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значение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Характеристика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причин отклонения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запланированных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значений  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 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фактическом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686" name="Rectangle 2"/>
          <p:cNvSpPr>
            <a:spLocks noChangeArrowheads="1"/>
          </p:cNvSpPr>
          <p:nvPr/>
        </p:nvSpPr>
        <p:spPr bwMode="auto">
          <a:xfrm>
            <a:off x="107950" y="3573463"/>
            <a:ext cx="87852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8.2. Сроки представления отчетов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27687" name="Rectangle 2"/>
          <p:cNvSpPr>
            <a:spLocks noChangeArrowheads="1"/>
          </p:cNvSpPr>
          <p:nvPr/>
        </p:nvSpPr>
        <p:spPr bwMode="auto">
          <a:xfrm>
            <a:off x="179388" y="4508500"/>
            <a:ext cx="87852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8.3. Иные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27688" name="Rectangle 2"/>
          <p:cNvSpPr>
            <a:spLocks noChangeArrowheads="1"/>
          </p:cNvSpPr>
          <p:nvPr/>
        </p:nvSpPr>
        <p:spPr bwMode="auto">
          <a:xfrm>
            <a:off x="179388" y="5300663"/>
            <a:ext cx="87852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9.   Иная   информация,   необходимая    для    исполнения   (контроля   за</a:t>
            </a:r>
          </a:p>
          <a:p>
            <a:r>
              <a:rPr lang="ru-RU" sz="1400">
                <a:latin typeface="Calibri" charset="0"/>
              </a:rPr>
              <a:t>исполнением)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3851275"/>
            <a:ext cx="43195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Квартальная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4797425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5754688"/>
            <a:ext cx="4319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4449762"/>
          </a:xfrm>
        </p:spPr>
        <p:txBody>
          <a:bodyPr/>
          <a:lstStyle/>
          <a:p>
            <a:pPr eaLnBrk="1" hangingPunct="1"/>
            <a:r>
              <a:rPr lang="ru-RU" smtClean="0"/>
              <a:t>Государственное задание по образовательной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5288" y="300038"/>
            <a:ext cx="8280400" cy="664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ГОСУДАРСТВЕННОЕ ЗАДАНИЕ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______________________________________________________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(наименование федерального государственного учреждения)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на ________ год и плановый период ________ и _________ годов </a:t>
            </a:r>
            <a:r>
              <a:rPr lang="ru-RU" sz="1400">
                <a:latin typeface="Calibri" charset="0"/>
                <a:hlinkClick r:id="rId3" action="ppaction://hlinkfile"/>
              </a:rPr>
              <a:t>&lt;*&gt;</a:t>
            </a:r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 </a:t>
            </a:r>
          </a:p>
          <a:p>
            <a:pPr algn="ctr"/>
            <a:r>
              <a:rPr lang="ru-RU" sz="1400">
                <a:latin typeface="Calibri" charset="0"/>
              </a:rPr>
              <a:t>ЧАСТЬ 1</a:t>
            </a:r>
          </a:p>
          <a:p>
            <a:pPr algn="ctr"/>
            <a:r>
              <a:rPr lang="ru-RU" sz="1400">
                <a:latin typeface="Calibri" charset="0"/>
              </a:rPr>
              <a:t> (формируется при установлении государственного задания</a:t>
            </a:r>
          </a:p>
          <a:p>
            <a:pPr algn="ctr"/>
            <a:r>
              <a:rPr lang="ru-RU" sz="1400">
                <a:latin typeface="Calibri" charset="0"/>
              </a:rPr>
              <a:t>одновременно на выполнение государственной услуги</a:t>
            </a:r>
          </a:p>
          <a:p>
            <a:pPr algn="ctr"/>
            <a:r>
              <a:rPr lang="ru-RU" sz="1400">
                <a:latin typeface="Calibri" charset="0"/>
              </a:rPr>
              <a:t>(услуг) и работы (работ) и содержит требования</a:t>
            </a:r>
          </a:p>
          <a:p>
            <a:pPr algn="ctr"/>
            <a:r>
              <a:rPr lang="ru-RU" sz="1400">
                <a:latin typeface="Calibri" charset="0"/>
              </a:rPr>
              <a:t>к оказанию государственной услуги (услуг))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РАЗДЕЛ 1 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(при наличии 2 и более разделов)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pPr>
              <a:buFontTx/>
              <a:buAutoNum type="arabicPeriod"/>
            </a:pPr>
            <a:r>
              <a:rPr lang="ru-RU" sz="1400">
                <a:latin typeface="Calibri" charset="0"/>
              </a:rPr>
              <a:t>Наименование государственной услуги 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r>
              <a:rPr lang="ru-RU" sz="1400">
                <a:latin typeface="Calibri" charset="0"/>
              </a:rPr>
              <a:t>2. Потребители государственной услуги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endParaRPr lang="ru-RU" sz="1400">
              <a:latin typeface="Calibri" charset="0"/>
            </a:endParaRPr>
          </a:p>
          <a:p>
            <a:pPr algn="ctr" eaLnBrk="0" hangingPunct="0"/>
            <a:endParaRPr lang="ru-RU" sz="1400"/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1050" y="908050"/>
            <a:ext cx="518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Calibri" charset="0"/>
              </a:rPr>
              <a:t>Федеральное государственное учреждение «Дагестанская государственная медицинская академия»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2275" y="1793875"/>
            <a:ext cx="5903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alibri" charset="0"/>
              </a:rPr>
              <a:t>          2012                                               2013           2014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3575" y="3841750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latin typeface="Calibri" charset="0"/>
              </a:rPr>
              <a:t>Высшее профессиональное образование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68313" y="4778375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  <a:cs typeface="Times New Roman" charset="0"/>
              </a:rPr>
              <a:t>Реализация профессиональных образовательных программ высшего профессионального образования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39750" y="5821363"/>
            <a:ext cx="7559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  <a:cs typeface="Times New Roman" charset="0"/>
              </a:rPr>
              <a:t>Физические лица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1" grpId="0"/>
      <p:bldP spid="12" grpId="0"/>
      <p:bldP spid="13" grpId="0"/>
      <p:bldP spid="103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28" name="Group 92"/>
          <p:cNvGraphicFramePr>
            <a:graphicFrameLocks noGrp="1"/>
          </p:cNvGraphicFramePr>
          <p:nvPr/>
        </p:nvGraphicFramePr>
        <p:xfrm>
          <a:off x="36513" y="1006475"/>
          <a:ext cx="9072562" cy="4581525"/>
        </p:xfrm>
        <a:graphic>
          <a:graphicData uri="http://schemas.openxmlformats.org/drawingml/2006/table">
            <a:tbl>
              <a:tblPr/>
              <a:tblGrid>
                <a:gridCol w="1222375"/>
                <a:gridCol w="936625"/>
                <a:gridCol w="792162"/>
                <a:gridCol w="1008063"/>
                <a:gridCol w="1008062"/>
                <a:gridCol w="1008063"/>
                <a:gridCol w="947737"/>
                <a:gridCol w="947738"/>
                <a:gridCol w="1201737"/>
              </a:tblGrid>
              <a:tr h="512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Формула расчета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Значения показателей качества государственной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 значении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(исходные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данные для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ее расчета)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8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текущий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очередной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&lt;***&gt;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Выполнение государственного задания (контрольных цифр приема)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Доля обучающихся, успешно прошедших промежуточную аттестацию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Доля выпускников, успешно прошедших итоговую государственную аттестацию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0782" name="Rectangle 2"/>
          <p:cNvSpPr>
            <a:spLocks noChangeArrowheads="1"/>
          </p:cNvSpPr>
          <p:nvPr/>
        </p:nvSpPr>
        <p:spPr bwMode="auto">
          <a:xfrm>
            <a:off x="0" y="241300"/>
            <a:ext cx="9215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ru-RU" sz="1400">
                <a:latin typeface="Calibri" charset="0"/>
              </a:rPr>
              <a:t>Показатели,  характеризующие  объем  и (или)  качество  государственной услуги</a:t>
            </a:r>
          </a:p>
          <a:p>
            <a:pPr marL="342900" indent="-342900"/>
            <a:r>
              <a:rPr lang="ru-RU" sz="1400">
                <a:latin typeface="Calibri" charset="0"/>
              </a:rPr>
              <a:t>3.1. Показатели, характеризующие качество государственной услуги &lt;**&gt;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6"/>
          <p:cNvGraphicFramePr>
            <a:graphicFrameLocks noGrp="1"/>
          </p:cNvGraphicFramePr>
          <p:nvPr/>
        </p:nvGraphicFramePr>
        <p:xfrm>
          <a:off x="179388" y="4221163"/>
          <a:ext cx="8064500" cy="1838325"/>
        </p:xfrm>
        <a:graphic>
          <a:graphicData uri="http://schemas.openxmlformats.org/drawingml/2006/table">
            <a:tbl>
              <a:tblPr/>
              <a:tblGrid>
                <a:gridCol w="1223962"/>
                <a:gridCol w="719138"/>
                <a:gridCol w="1008062"/>
                <a:gridCol w="1008063"/>
                <a:gridCol w="1008062"/>
                <a:gridCol w="947738"/>
                <a:gridCol w="947737"/>
                <a:gridCol w="1201738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Значения показателей качества государственной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 значении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текущий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очередной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&lt;***&gt;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Число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Формы федерального статистического наблюдения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1783" name="Rectangle 2"/>
          <p:cNvSpPr>
            <a:spLocks noChangeArrowheads="1"/>
          </p:cNvSpPr>
          <p:nvPr/>
        </p:nvSpPr>
        <p:spPr bwMode="auto">
          <a:xfrm>
            <a:off x="107950" y="3789363"/>
            <a:ext cx="9036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3.2. </a:t>
            </a:r>
            <a:r>
              <a:rPr lang="ru-RU" sz="1400">
                <a:latin typeface="Calibri" charset="0"/>
              </a:rPr>
              <a:t>Объем государственной услуги (в натуральных показателях)</a:t>
            </a:r>
          </a:p>
        </p:txBody>
      </p:sp>
      <p:graphicFrame>
        <p:nvGraphicFramePr>
          <p:cNvPr id="6" name="Group 92"/>
          <p:cNvGraphicFramePr>
            <a:graphicFrameLocks noGrp="1"/>
          </p:cNvGraphicFramePr>
          <p:nvPr/>
        </p:nvGraphicFramePr>
        <p:xfrm>
          <a:off x="36513" y="404813"/>
          <a:ext cx="9072562" cy="3138487"/>
        </p:xfrm>
        <a:graphic>
          <a:graphicData uri="http://schemas.openxmlformats.org/drawingml/2006/table">
            <a:tbl>
              <a:tblPr/>
              <a:tblGrid>
                <a:gridCol w="3240087"/>
                <a:gridCol w="935038"/>
                <a:gridCol w="865187"/>
                <a:gridCol w="647700"/>
                <a:gridCol w="576263"/>
                <a:gridCol w="574675"/>
                <a:gridCol w="576262"/>
                <a:gridCol w="455613"/>
                <a:gridCol w="1201737"/>
              </a:tblGrid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Доля выпускников, получивших диплом о высшем профессиональном образовании с отличием от общей численности выпускников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Доля выпускников образовательного учреждения, продолживших обучение по программам послевузовского профессионального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Доля преподавателей, имеющих ученую степень кандидата или доктора наук, соответствующую профилю преподаваемых дисциплин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Отчетная форма Минздравосоцразвития России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86" name="Group 302"/>
          <p:cNvGraphicFramePr>
            <a:graphicFrameLocks noGrp="1"/>
          </p:cNvGraphicFramePr>
          <p:nvPr/>
        </p:nvGraphicFramePr>
        <p:xfrm>
          <a:off x="179388" y="2997200"/>
          <a:ext cx="8640762" cy="2506663"/>
        </p:xfrm>
        <a:graphic>
          <a:graphicData uri="http://schemas.openxmlformats.org/drawingml/2006/table">
            <a:tbl>
              <a:tblPr/>
              <a:tblGrid>
                <a:gridCol w="2736850"/>
                <a:gridCol w="3527425"/>
                <a:gridCol w="23764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Способ информирования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Состав размещаемой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Частота обновления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Размещение информации на официальном сайте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Сведения об объемах государственной услуги, местах, предусмотренных для организации целевого приема, порядке приема на обучение, имеющихся лицензии на право ведения образовательной деятельности и свидетельства об аккредитации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 мере изменения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Информационные стенды в учреждении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Сведения об объемах государственной услуги, местах, предусмотренных для организации целевого приема, порядке приема на обучение, имеющихся лицензии на право ведения образовательной деятельности и свидетельства об аккредитации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 мере изменения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2788" name="Rectangle 2"/>
          <p:cNvSpPr>
            <a:spLocks noChangeArrowheads="1"/>
          </p:cNvSpPr>
          <p:nvPr/>
        </p:nvSpPr>
        <p:spPr bwMode="auto">
          <a:xfrm>
            <a:off x="142875" y="115888"/>
            <a:ext cx="885666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4. </a:t>
            </a:r>
            <a:r>
              <a:rPr lang="ru-RU" sz="1400">
                <a:latin typeface="Calibri" charset="0"/>
              </a:rPr>
              <a:t>Порядок оказания государственной услуги</a:t>
            </a:r>
          </a:p>
          <a:p>
            <a:r>
              <a:rPr lang="ru-RU" sz="1400">
                <a:latin typeface="Calibri" charset="0"/>
              </a:rPr>
              <a:t>4.1. Нормативные   правовые    акты,    регулирующие   порядок   оказания</a:t>
            </a:r>
          </a:p>
          <a:p>
            <a:r>
              <a:rPr lang="ru-RU" sz="1400">
                <a:latin typeface="Calibri" charset="0"/>
              </a:rPr>
              <a:t>государственной услуги</a:t>
            </a:r>
          </a:p>
        </p:txBody>
      </p:sp>
      <p:sp>
        <p:nvSpPr>
          <p:cNvPr id="16477" name="Rectangle 2"/>
          <p:cNvSpPr>
            <a:spLocks noChangeArrowheads="1"/>
          </p:cNvSpPr>
          <p:nvPr/>
        </p:nvSpPr>
        <p:spPr bwMode="auto">
          <a:xfrm>
            <a:off x="179388" y="765175"/>
            <a:ext cx="87852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alibri" charset="0"/>
              </a:rPr>
              <a:t>Закон Российской Федерации от 10.07.1992 № 3266-1 "Об образовании", Федеральный закон от 22.08.1996 № 125-ФЗ "О высшем и послевузовском профессиональном образовании", Типовое положение об образовательном учреждении среднего профессионального образования, утвержденное постановлением Правительства Российской Федерации от 18.07.2008 № 543, Порядок приема граждан в образовательные учреждения среднего профессионального образования, утвержденный приказом Минобрнауки России от 15.01.2009 № 4, приказы Минобрнауки России об утверждении федеральных государственных образовательных стандартов высшего профессионального образования </a:t>
            </a:r>
          </a:p>
        </p:txBody>
      </p:sp>
      <p:sp>
        <p:nvSpPr>
          <p:cNvPr id="32790" name="Rectangle 2"/>
          <p:cNvSpPr>
            <a:spLocks noChangeArrowheads="1"/>
          </p:cNvSpPr>
          <p:nvPr/>
        </p:nvSpPr>
        <p:spPr bwMode="auto">
          <a:xfrm>
            <a:off x="107950" y="2708275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4.2. </a:t>
            </a:r>
            <a:r>
              <a:rPr lang="ru-RU" sz="1400">
                <a:latin typeface="Calibri" charset="0"/>
              </a:rPr>
              <a:t>Порядок  информирования  потенциальных  потребителей  государственной услуги</a:t>
            </a:r>
          </a:p>
        </p:txBody>
      </p:sp>
      <p:sp>
        <p:nvSpPr>
          <p:cNvPr id="32791" name="Rectangle 2"/>
          <p:cNvSpPr>
            <a:spLocks noChangeArrowheads="1"/>
          </p:cNvSpPr>
          <p:nvPr/>
        </p:nvSpPr>
        <p:spPr bwMode="auto">
          <a:xfrm>
            <a:off x="142875" y="5500688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5. Основания для досрочного прекращения исполнения государственного задания</a:t>
            </a:r>
          </a:p>
        </p:txBody>
      </p:sp>
      <p:sp>
        <p:nvSpPr>
          <p:cNvPr id="16634" name="Rectangle 2"/>
          <p:cNvSpPr>
            <a:spLocks noChangeArrowheads="1"/>
          </p:cNvSpPr>
          <p:nvPr/>
        </p:nvSpPr>
        <p:spPr bwMode="auto">
          <a:xfrm>
            <a:off x="179388" y="5857875"/>
            <a:ext cx="8785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А) Прекращение деятельности учреждения;</a:t>
            </a:r>
          </a:p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Б) Исключение государственной услуги из ведомственного перечня;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7" grpId="0"/>
      <p:bldP spid="166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2875" y="333375"/>
            <a:ext cx="8856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6. Предельные цены (тарифы) на оплату  государственной  услуги  в  случаях, если федеральным законом предусмотрено их оказание на платной основе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42875" y="14843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142875" y="1052513"/>
            <a:ext cx="885666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6.1.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Нормативный  правовой  акт,   устанавливающий   цены   (тарифы)  либо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solidFill>
                  <a:srgbClr val="000000"/>
                </a:solidFill>
                <a:latin typeface="Courier New" charset="0"/>
              </a:rPr>
              <a:t>порядок их установления</a:t>
            </a:r>
            <a:endParaRPr lang="ru-RU" sz="1400">
              <a:solidFill>
                <a:srgbClr val="000000"/>
              </a:solidFill>
              <a:latin typeface="Courier New" charset="0"/>
              <a:cs typeface="Times New Roman" charset="0"/>
            </a:endParaRP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142875" y="1844675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__________________________________________________________________________________</a:t>
            </a:r>
            <a:endParaRPr lang="ru-RU" sz="1400">
              <a:solidFill>
                <a:srgbClr val="000000"/>
              </a:solidFill>
              <a:latin typeface="Courier New" charset="0"/>
              <a:cs typeface="Times New Roman" charset="0"/>
            </a:endParaRPr>
          </a:p>
        </p:txBody>
      </p:sp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179388" y="270827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6.2.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Орган, устанавливающий цены (тарифы</a:t>
            </a:r>
            <a:r>
              <a:rPr lang="ru-RU" sz="1400">
                <a:solidFill>
                  <a:srgbClr val="000000"/>
                </a:solidFill>
                <a:latin typeface="Courier New" charset="0"/>
                <a:cs typeface="Times New Roman" charset="0"/>
              </a:rPr>
              <a:t>)</a:t>
            </a:r>
          </a:p>
        </p:txBody>
      </p:sp>
      <p:sp>
        <p:nvSpPr>
          <p:cNvPr id="33799" name="Rectangle 184"/>
          <p:cNvSpPr>
            <a:spLocks noChangeArrowheads="1"/>
          </p:cNvSpPr>
          <p:nvPr/>
        </p:nvSpPr>
        <p:spPr bwMode="auto">
          <a:xfrm>
            <a:off x="3924300" y="2763838"/>
            <a:ext cx="489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_________________________________________ </a:t>
            </a:r>
          </a:p>
        </p:txBody>
      </p:sp>
      <p:sp>
        <p:nvSpPr>
          <p:cNvPr id="33800" name="Rectangle 2"/>
          <p:cNvSpPr>
            <a:spLocks noChangeArrowheads="1"/>
          </p:cNvSpPr>
          <p:nvPr/>
        </p:nvSpPr>
        <p:spPr bwMode="auto">
          <a:xfrm>
            <a:off x="179388" y="3644900"/>
            <a:ext cx="4392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charset="0"/>
              </a:rPr>
              <a:t>6.3. </a:t>
            </a:r>
            <a:r>
              <a:rPr lang="ru-RU" sz="1400">
                <a:solidFill>
                  <a:srgbClr val="000000"/>
                </a:solidFill>
                <a:latin typeface="Courier New" charset="0"/>
              </a:rPr>
              <a:t>Значения предельных цен (тарифов)</a:t>
            </a:r>
          </a:p>
        </p:txBody>
      </p:sp>
      <p:graphicFrame>
        <p:nvGraphicFramePr>
          <p:cNvPr id="17638" name="Group 230"/>
          <p:cNvGraphicFramePr>
            <a:graphicFrameLocks noGrp="1"/>
          </p:cNvGraphicFramePr>
          <p:nvPr/>
        </p:nvGraphicFramePr>
        <p:xfrm>
          <a:off x="250825" y="4005263"/>
          <a:ext cx="7634288" cy="1938337"/>
        </p:xfrm>
        <a:graphic>
          <a:graphicData uri="http://schemas.openxmlformats.org/drawingml/2006/table">
            <a:tbl>
              <a:tblPr/>
              <a:tblGrid>
                <a:gridCol w="3960813"/>
                <a:gridCol w="36734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услуги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Цена (тариф), единица измерения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9179784">
            <a:off x="741422" y="2979742"/>
            <a:ext cx="763194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Не заполняется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4449762"/>
          </a:xfrm>
        </p:spPr>
        <p:txBody>
          <a:bodyPr/>
          <a:lstStyle/>
          <a:p>
            <a:pPr eaLnBrk="1" hangingPunct="1"/>
            <a:r>
              <a:rPr lang="ru-RU" smtClean="0"/>
              <a:t>Ведомственный перечень государственных услуг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42875" y="765175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7. Порядок контроля за исполнением государственного задания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42875" y="14843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charset="0"/>
            </a:endParaRPr>
          </a:p>
        </p:txBody>
      </p:sp>
      <p:graphicFrame>
        <p:nvGraphicFramePr>
          <p:cNvPr id="19532" name="Group 76"/>
          <p:cNvGraphicFramePr>
            <a:graphicFrameLocks noGrp="1"/>
          </p:cNvGraphicFramePr>
          <p:nvPr/>
        </p:nvGraphicFramePr>
        <p:xfrm>
          <a:off x="214313" y="1268413"/>
          <a:ext cx="8678862" cy="1871662"/>
        </p:xfrm>
        <a:graphic>
          <a:graphicData uri="http://schemas.openxmlformats.org/drawingml/2006/table">
            <a:tbl>
              <a:tblPr/>
              <a:tblGrid>
                <a:gridCol w="2501900"/>
                <a:gridCol w="2792412"/>
                <a:gridCol w="3384550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Формы контроля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Периодичность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Федеральные органы исполнительной власти,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осуществляющие контроль за оказанием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услуги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  Отчетность об исполнении государственного задания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Квартально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Министерство здравоохранения и социального развития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4836" name="Rectangle 2"/>
          <p:cNvSpPr>
            <a:spLocks noChangeArrowheads="1"/>
          </p:cNvSpPr>
          <p:nvPr/>
        </p:nvSpPr>
        <p:spPr bwMode="auto">
          <a:xfrm>
            <a:off x="206375" y="3425825"/>
            <a:ext cx="8731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8.1. Форма отчета об исполнении государственного задания</a:t>
            </a:r>
          </a:p>
        </p:txBody>
      </p:sp>
      <p:graphicFrame>
        <p:nvGraphicFramePr>
          <p:cNvPr id="6" name="Group 100"/>
          <p:cNvGraphicFramePr>
            <a:graphicFrameLocks noGrp="1"/>
          </p:cNvGraphicFramePr>
          <p:nvPr/>
        </p:nvGraphicFramePr>
        <p:xfrm>
          <a:off x="179388" y="4289425"/>
          <a:ext cx="8785225" cy="1947863"/>
        </p:xfrm>
        <a:graphic>
          <a:graphicData uri="http://schemas.openxmlformats.org/drawingml/2006/table">
            <a:tbl>
              <a:tblPr/>
              <a:tblGrid>
                <a:gridCol w="1373187"/>
                <a:gridCol w="1338263"/>
                <a:gridCol w="1536700"/>
                <a:gridCol w="1296987"/>
                <a:gridCol w="1655763"/>
                <a:gridCol w="15843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измерения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Значение,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утвержденное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государственном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задании на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период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Фактическое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значение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Характеристика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причин отклонения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запланированных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значений  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 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фактическом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07950" y="603250"/>
            <a:ext cx="87852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8.2. Сроки представления отчетов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79388" y="1538288"/>
            <a:ext cx="87852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8.3. Иные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179388" y="2330450"/>
            <a:ext cx="8785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9.   Иная   информация,   необходимая    для    исполнения   (контроля   за</a:t>
            </a:r>
          </a:p>
          <a:p>
            <a:r>
              <a:rPr lang="ru-RU" sz="1400">
                <a:latin typeface="Calibri" charset="0"/>
              </a:rPr>
              <a:t>исполнением)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890588"/>
            <a:ext cx="4319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Ежегодно в срок до 15 сентября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1836738"/>
            <a:ext cx="4319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2794000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404813"/>
            <a:ext cx="8229600" cy="4449762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4400">
              <a:latin typeface="Calibri" charset="0"/>
            </a:endParaRPr>
          </a:p>
          <a:p>
            <a:pPr algn="ctr"/>
            <a:endParaRPr lang="ru-RU" sz="4400">
              <a:latin typeface="Calibri" charset="0"/>
            </a:endParaRPr>
          </a:p>
          <a:p>
            <a:pPr algn="ctr"/>
            <a:endParaRPr lang="ru-RU" sz="4400">
              <a:latin typeface="Calibri" charset="0"/>
            </a:endParaRPr>
          </a:p>
          <a:p>
            <a:pPr algn="ctr"/>
            <a:r>
              <a:rPr lang="ru-RU" sz="4400">
                <a:latin typeface="Calibri" charset="0"/>
              </a:rPr>
              <a:t>Государственное задание по научной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288" y="300038"/>
            <a:ext cx="8280400" cy="664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ГОСУДАРСТВЕННОЕ ЗАДАНИЕ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______________________________________________________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(наименование федерального государственного учреждения)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на ________ год и плановый период ________ и _________ годов </a:t>
            </a:r>
            <a:r>
              <a:rPr lang="ru-RU" sz="1400">
                <a:latin typeface="Calibri" charset="0"/>
                <a:hlinkClick r:id="rId3" action="ppaction://hlinkfile"/>
              </a:rPr>
              <a:t>&lt;*&gt;</a:t>
            </a:r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 </a:t>
            </a:r>
          </a:p>
          <a:p>
            <a:pPr algn="ctr"/>
            <a:r>
              <a:rPr lang="ru-RU" sz="1400">
                <a:latin typeface="Calibri" charset="0"/>
              </a:rPr>
              <a:t>ЧАСТЬ 1</a:t>
            </a:r>
          </a:p>
          <a:p>
            <a:pPr algn="ctr"/>
            <a:r>
              <a:rPr lang="ru-RU" sz="1400">
                <a:latin typeface="Calibri" charset="0"/>
              </a:rPr>
              <a:t> (формируется при установлении государственного задания</a:t>
            </a:r>
          </a:p>
          <a:p>
            <a:pPr algn="ctr"/>
            <a:r>
              <a:rPr lang="ru-RU" sz="1400">
                <a:latin typeface="Calibri" charset="0"/>
              </a:rPr>
              <a:t>одновременно на выполнение государственной услуги</a:t>
            </a:r>
          </a:p>
          <a:p>
            <a:pPr algn="ctr"/>
            <a:r>
              <a:rPr lang="ru-RU" sz="1400">
                <a:latin typeface="Calibri" charset="0"/>
              </a:rPr>
              <a:t>(услуг) и работы (работ) и содержит требования</a:t>
            </a:r>
          </a:p>
          <a:p>
            <a:pPr algn="ctr"/>
            <a:r>
              <a:rPr lang="ru-RU" sz="1400">
                <a:latin typeface="Calibri" charset="0"/>
              </a:rPr>
              <a:t>к оказанию государственной услуги (услуг))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РАЗДЕЛ 1 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(при наличии 2 и более разделов)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pPr>
              <a:buFontTx/>
              <a:buAutoNum type="arabicPeriod"/>
            </a:pPr>
            <a:r>
              <a:rPr lang="ru-RU" sz="1400">
                <a:latin typeface="Calibri" charset="0"/>
              </a:rPr>
              <a:t>Наименование государственной услуги 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r>
              <a:rPr lang="ru-RU" sz="1400">
                <a:latin typeface="Calibri" charset="0"/>
              </a:rPr>
              <a:t>2. Потребители государственной услуги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endParaRPr lang="ru-RU" sz="1400">
              <a:latin typeface="Calibri" charset="0"/>
            </a:endParaRPr>
          </a:p>
          <a:p>
            <a:pPr algn="ctr" eaLnBrk="0" hangingPunct="0"/>
            <a:endParaRPr lang="ru-RU" sz="1400"/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1050" y="908050"/>
            <a:ext cx="518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Calibri" charset="0"/>
              </a:rPr>
              <a:t>Федеральное государственное учреждение «Федеральный Центр сердца, крови и эндокринологии имени В.А. Алмазова»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1793875"/>
            <a:ext cx="5903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alibri" charset="0"/>
              </a:rPr>
              <a:t>          2012                                               2013           2014</a:t>
            </a:r>
          </a:p>
        </p:txBody>
      </p:sp>
      <p:sp>
        <p:nvSpPr>
          <p:cNvPr id="6" name="Прямоугольник 5"/>
          <p:cNvSpPr/>
          <p:nvPr/>
        </p:nvSpPr>
        <p:spPr>
          <a:xfrm rot="20415797">
            <a:off x="1060408" y="4327414"/>
            <a:ext cx="71872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При необходимости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395288" y="115888"/>
            <a:ext cx="8280400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charset="0"/>
              </a:rPr>
              <a:t>ЧАСТЬ 2</a:t>
            </a:r>
          </a:p>
          <a:p>
            <a:pPr algn="ctr"/>
            <a:r>
              <a:rPr lang="ru-RU" sz="1400">
                <a:latin typeface="Calibri" charset="0"/>
              </a:rPr>
              <a:t> (формируется при установлении государственного задания</a:t>
            </a:r>
          </a:p>
          <a:p>
            <a:pPr algn="ctr"/>
            <a:r>
              <a:rPr lang="ru-RU" sz="1400">
                <a:latin typeface="Calibri" charset="0"/>
              </a:rPr>
              <a:t>одновременно на выполнение государственной услуги</a:t>
            </a:r>
          </a:p>
          <a:p>
            <a:pPr algn="ctr"/>
            <a:r>
              <a:rPr lang="ru-RU" sz="1400">
                <a:latin typeface="Calibri" charset="0"/>
              </a:rPr>
              <a:t>(услуг) и работы (работ) и содержит требования</a:t>
            </a:r>
          </a:p>
          <a:p>
            <a:pPr algn="ctr"/>
            <a:r>
              <a:rPr lang="ru-RU" sz="1400">
                <a:latin typeface="Calibri" charset="0"/>
              </a:rPr>
              <a:t>к оказанию государственной услуги (услуг))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РАЗДЕЛ 1 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(при наличии 2 и более разделов)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pPr>
              <a:buFontTx/>
              <a:buAutoNum type="arabicPeriod"/>
            </a:pPr>
            <a:r>
              <a:rPr lang="ru-RU" sz="1400">
                <a:latin typeface="Calibri" charset="0"/>
              </a:rPr>
              <a:t>Наименование государственной работы </a:t>
            </a: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r>
              <a:rPr lang="ru-RU" sz="1400">
                <a:latin typeface="Calibri" charset="0"/>
              </a:rPr>
              <a:t>2. Характеристика работы</a:t>
            </a:r>
            <a:endParaRPr lang="en-US" sz="100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21674" name="Group 170"/>
          <p:cNvGraphicFramePr>
            <a:graphicFrameLocks noGrp="1"/>
          </p:cNvGraphicFramePr>
          <p:nvPr/>
        </p:nvGraphicFramePr>
        <p:xfrm>
          <a:off x="196850" y="3068638"/>
          <a:ext cx="8748713" cy="3159125"/>
        </p:xfrm>
        <a:graphic>
          <a:graphicData uri="http://schemas.openxmlformats.org/drawingml/2006/table">
            <a:tbl>
              <a:tblPr/>
              <a:tblGrid>
                <a:gridCol w="1711325"/>
                <a:gridCol w="1727200"/>
                <a:gridCol w="1223963"/>
                <a:gridCol w="1008062"/>
                <a:gridCol w="1152525"/>
                <a:gridCol w="936625"/>
                <a:gridCol w="989013"/>
              </a:tblGrid>
              <a:tr h="5572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работы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Содержание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работы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Планируемый результат выполнения работы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текущий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очередной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Разработка, апробация и внедрение регистров больных ишемической болезнью сердца и хронической сердечной недостаточностью в 3-х субъектах РФ.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Проведение работ по созданию и внедрению регистров больных ИБС и хронической сердечной недостаточностью. Анализ данных регистров для оценки полноты и качества оказываемой помощи и соответствия стандартам по профилям.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Научные статьи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Научные статьи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Научные статьи. Создание регистров сердечно-сосудистых заболеваний РФ (по 3 субъектам РФ)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1557338"/>
            <a:ext cx="6480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Calibri" charset="0"/>
              </a:rPr>
              <a:t>Фундаментальные научные исследования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2420938"/>
            <a:ext cx="7991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Calibri" charset="0"/>
              </a:rPr>
              <a:t>Выполнение фундаментальных научных исследований и эпидемиологическое моделирование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42875" y="4048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3. Основания для досрочного прекращения исполнения государственного задания</a:t>
            </a:r>
          </a:p>
        </p:txBody>
      </p:sp>
      <p:sp>
        <p:nvSpPr>
          <p:cNvPr id="22556" name="Rectangle 2"/>
          <p:cNvSpPr>
            <a:spLocks noChangeArrowheads="1"/>
          </p:cNvSpPr>
          <p:nvPr/>
        </p:nvSpPr>
        <p:spPr bwMode="auto">
          <a:xfrm>
            <a:off x="179388" y="765175"/>
            <a:ext cx="87852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А) Прекращение деятельности учреждения;</a:t>
            </a:r>
          </a:p>
          <a:p>
            <a:r>
              <a:rPr lang="ru-RU" sz="1400">
                <a:solidFill>
                  <a:srgbClr val="FF0000"/>
                </a:solidFill>
                <a:latin typeface="Calibri" charset="0"/>
              </a:rPr>
              <a:t>Б) Исключение государственной работы из ведомственного перечня;</a:t>
            </a: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42875" y="1395413"/>
            <a:ext cx="885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</a:rPr>
              <a:t>4. Порядок контроля за исполнением государственного задания</a:t>
            </a:r>
          </a:p>
        </p:txBody>
      </p:sp>
      <p:graphicFrame>
        <p:nvGraphicFramePr>
          <p:cNvPr id="22582" name="Group 54"/>
          <p:cNvGraphicFramePr>
            <a:graphicFrameLocks noGrp="1"/>
          </p:cNvGraphicFramePr>
          <p:nvPr/>
        </p:nvGraphicFramePr>
        <p:xfrm>
          <a:off x="231775" y="1916113"/>
          <a:ext cx="8678863" cy="1871662"/>
        </p:xfrm>
        <a:graphic>
          <a:graphicData uri="http://schemas.openxmlformats.org/drawingml/2006/table">
            <a:tbl>
              <a:tblPr/>
              <a:tblGrid>
                <a:gridCol w="2501900"/>
                <a:gridCol w="2792413"/>
                <a:gridCol w="3384550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Формы контроля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Периодичность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Федеральные органы исполнительной власти,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осуществляющие контроль за оказанием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услуги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 Проверки (тематические, контрольные)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Не реже 1 раза в полугодие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Министерство здравоохранения и социального развития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9957" name="Rectangle 2"/>
          <p:cNvSpPr>
            <a:spLocks noChangeArrowheads="1"/>
          </p:cNvSpPr>
          <p:nvPr/>
        </p:nvSpPr>
        <p:spPr bwMode="auto">
          <a:xfrm>
            <a:off x="206375" y="3829050"/>
            <a:ext cx="8731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5.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5.1. Форма отчета об исполнении государственного задания</a:t>
            </a:r>
          </a:p>
        </p:txBody>
      </p:sp>
      <p:graphicFrame>
        <p:nvGraphicFramePr>
          <p:cNvPr id="7" name="Group 56"/>
          <p:cNvGraphicFramePr>
            <a:graphicFrameLocks noGrp="1"/>
          </p:cNvGraphicFramePr>
          <p:nvPr/>
        </p:nvGraphicFramePr>
        <p:xfrm>
          <a:off x="179388" y="4652963"/>
          <a:ext cx="8713787" cy="1978025"/>
        </p:xfrm>
        <a:graphic>
          <a:graphicData uri="http://schemas.openxmlformats.org/drawingml/2006/table">
            <a:tbl>
              <a:tblPr/>
              <a:tblGrid>
                <a:gridCol w="2736850"/>
                <a:gridCol w="2951162"/>
                <a:gridCol w="3025775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Результат, запланированный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государственном задании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финансовый год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Фактические результаты,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достигнутые в отчетном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финансовом году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 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достигнутых результатах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07950" y="476250"/>
            <a:ext cx="8785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5.2. Сроки представления отчетов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79388" y="1411288"/>
            <a:ext cx="8785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5.3. Иные требования к отчетности об исполнении государственного задания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179388" y="2419350"/>
            <a:ext cx="8785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>
                <a:latin typeface="Calibri" charset="0"/>
              </a:rPr>
              <a:t>6. Иная информация, необходимая для исполнения (контроля за исполнением) государственного задания</a:t>
            </a:r>
          </a:p>
          <a:p>
            <a:pPr marL="342900" indent="-342900"/>
            <a:endParaRPr lang="ru-RU" sz="1400">
              <a:latin typeface="Calibri" charset="0"/>
            </a:endParaRPr>
          </a:p>
          <a:p>
            <a:pPr marL="342900" indent="-342900"/>
            <a:r>
              <a:rPr lang="ru-RU" sz="1400">
                <a:latin typeface="Calibri" charset="0"/>
              </a:rPr>
              <a:t>_________________________________________________________________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827088"/>
            <a:ext cx="842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Ежеквартально, в срок до 10 числа месяца, следующего за отчетным кварталом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1773238"/>
            <a:ext cx="4319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2730500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Отсутствуют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7763" y="3200400"/>
            <a:ext cx="6853237" cy="822325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Ведомственный перечень государственных услуг (приказ Минздравсоцразвития России от 23.11.2010 № 1165н)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4860925"/>
            <a:ext cx="2743200" cy="823913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Услуги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57800" y="4860925"/>
            <a:ext cx="2743200" cy="823913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Работы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38400" y="1371600"/>
            <a:ext cx="4114800" cy="12192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533400" y="2286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Перечни государственных (муниципальных) услуг в сфере здравоохранения и социального развития</a:t>
            </a: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90800" y="1524000"/>
            <a:ext cx="4114800" cy="12192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43200" y="1676400"/>
            <a:ext cx="4114800" cy="12192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95600" y="1828800"/>
            <a:ext cx="4114800" cy="12192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F81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r>
              <a:rPr lang="ru-RU" sz="1800">
                <a:solidFill>
                  <a:srgbClr val="FFFFFF"/>
                </a:solidFill>
                <a:latin typeface="Calibri" charset="0"/>
              </a:rPr>
              <a:t>Базовый перечень государственных услуг в сфере здравоохранения и социального развития (приказ Минздравсоцразвития России)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Up Arrow 16"/>
          <p:cNvSpPr>
            <a:spLocks noChangeArrowheads="1"/>
          </p:cNvSpPr>
          <p:nvPr/>
        </p:nvSpPr>
        <p:spPr bwMode="auto">
          <a:xfrm rot="-8365059">
            <a:off x="2695575" y="3989388"/>
            <a:ext cx="484188" cy="977900"/>
          </a:xfrm>
          <a:prstGeom prst="upArrow">
            <a:avLst>
              <a:gd name="adj1" fmla="val 50000"/>
              <a:gd name="adj2" fmla="val 49996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Up Arrow 17"/>
          <p:cNvSpPr>
            <a:spLocks noChangeArrowheads="1"/>
          </p:cNvSpPr>
          <p:nvPr/>
        </p:nvSpPr>
        <p:spPr bwMode="auto">
          <a:xfrm rot="8404253">
            <a:off x="5888038" y="3994150"/>
            <a:ext cx="484187" cy="977900"/>
          </a:xfrm>
          <a:prstGeom prst="upArrow">
            <a:avLst>
              <a:gd name="adj1" fmla="val 50000"/>
              <a:gd name="adj2" fmla="val 49996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20" name="TextBox 18"/>
          <p:cNvSpPr txBox="1">
            <a:spLocks noChangeArrowheads="1"/>
          </p:cNvSpPr>
          <p:nvPr/>
        </p:nvSpPr>
        <p:spPr bwMode="auto">
          <a:xfrm>
            <a:off x="685800" y="57150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Единицы объема государственных услуг, потребители государственных услуг, показатели качества государственных услуг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1066800" y="3810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Раздел 1 «Услуги»</a:t>
            </a:r>
            <a:endParaRPr lang="en-US"/>
          </a:p>
        </p:txBody>
      </p:sp>
      <p:sp>
        <p:nvSpPr>
          <p:cNvPr id="12" name="Snip and Round Single Corner Rectangle 11"/>
          <p:cNvSpPr>
            <a:spLocks noChangeArrowheads="1"/>
          </p:cNvSpPr>
          <p:nvPr/>
        </p:nvSpPr>
        <p:spPr bwMode="auto">
          <a:xfrm>
            <a:off x="914400" y="1143000"/>
            <a:ext cx="7543800" cy="914400"/>
          </a:xfrm>
          <a:custGeom>
            <a:avLst/>
            <a:gdLst>
              <a:gd name="T0" fmla="*/ 7543800 w 7543800"/>
              <a:gd name="T1" fmla="*/ 457200 h 914400"/>
              <a:gd name="T2" fmla="*/ 3771900 w 7543800"/>
              <a:gd name="T3" fmla="*/ 914400 h 914400"/>
              <a:gd name="T4" fmla="*/ 0 w 7543800"/>
              <a:gd name="T5" fmla="*/ 457200 h 914400"/>
              <a:gd name="T6" fmla="*/ 3771900 w 75438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7543800"/>
              <a:gd name="T13" fmla="*/ 44637 h 914400"/>
              <a:gd name="T14" fmla="*/ 7467598 w 75438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3800" h="914400">
                <a:moveTo>
                  <a:pt x="152403" y="0"/>
                </a:moveTo>
                <a:lnTo>
                  <a:pt x="7391397" y="0"/>
                </a:lnTo>
                <a:lnTo>
                  <a:pt x="7543800" y="152403"/>
                </a:lnTo>
                <a:lnTo>
                  <a:pt x="75438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Медицинская помощь, за исключением медицинской помощи, входящей в базовую программу ОМС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Snip and Round Single Corner Rectangle 12"/>
          <p:cNvSpPr>
            <a:spLocks noChangeArrowheads="1"/>
          </p:cNvSpPr>
          <p:nvPr/>
        </p:nvSpPr>
        <p:spPr bwMode="auto">
          <a:xfrm>
            <a:off x="914400" y="2133600"/>
            <a:ext cx="7543800" cy="914400"/>
          </a:xfrm>
          <a:custGeom>
            <a:avLst/>
            <a:gdLst>
              <a:gd name="T0" fmla="*/ 7543800 w 7543800"/>
              <a:gd name="T1" fmla="*/ 457200 h 914400"/>
              <a:gd name="T2" fmla="*/ 3771900 w 7543800"/>
              <a:gd name="T3" fmla="*/ 914400 h 914400"/>
              <a:gd name="T4" fmla="*/ 0 w 7543800"/>
              <a:gd name="T5" fmla="*/ 457200 h 914400"/>
              <a:gd name="T6" fmla="*/ 3771900 w 75438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7543800"/>
              <a:gd name="T13" fmla="*/ 44637 h 914400"/>
              <a:gd name="T14" fmla="*/ 7467598 w 75438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3800" h="914400">
                <a:moveTo>
                  <a:pt x="152403" y="0"/>
                </a:moveTo>
                <a:lnTo>
                  <a:pt x="7391397" y="0"/>
                </a:lnTo>
                <a:lnTo>
                  <a:pt x="7543800" y="152403"/>
                </a:lnTo>
                <a:lnTo>
                  <a:pt x="75438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Медицинская реабилитация, санаторно-курортное лечение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Snip and Round Single Corner Rectangle 13"/>
          <p:cNvSpPr>
            <a:spLocks noChangeArrowheads="1"/>
          </p:cNvSpPr>
          <p:nvPr/>
        </p:nvSpPr>
        <p:spPr bwMode="auto">
          <a:xfrm>
            <a:off x="914400" y="3124200"/>
            <a:ext cx="7543800" cy="914400"/>
          </a:xfrm>
          <a:custGeom>
            <a:avLst/>
            <a:gdLst>
              <a:gd name="T0" fmla="*/ 7543800 w 7543800"/>
              <a:gd name="T1" fmla="*/ 457200 h 914400"/>
              <a:gd name="T2" fmla="*/ 3771900 w 7543800"/>
              <a:gd name="T3" fmla="*/ 914400 h 914400"/>
              <a:gd name="T4" fmla="*/ 0 w 7543800"/>
              <a:gd name="T5" fmla="*/ 457200 h 914400"/>
              <a:gd name="T6" fmla="*/ 3771900 w 75438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7543800"/>
              <a:gd name="T13" fmla="*/ 44637 h 914400"/>
              <a:gd name="T14" fmla="*/ 7467598 w 75438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3800" h="914400">
                <a:moveTo>
                  <a:pt x="152403" y="0"/>
                </a:moveTo>
                <a:lnTo>
                  <a:pt x="7391397" y="0"/>
                </a:lnTo>
                <a:lnTo>
                  <a:pt x="7543800" y="152403"/>
                </a:lnTo>
                <a:lnTo>
                  <a:pt x="75438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Медико-социальная реабилитация отдельных категорий граждан, установленных федеральными законами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Snip and Round Single Corner Rectangle 14"/>
          <p:cNvSpPr>
            <a:spLocks noChangeArrowheads="1"/>
          </p:cNvSpPr>
          <p:nvPr/>
        </p:nvSpPr>
        <p:spPr bwMode="auto">
          <a:xfrm>
            <a:off x="914400" y="4114800"/>
            <a:ext cx="7543800" cy="914400"/>
          </a:xfrm>
          <a:custGeom>
            <a:avLst/>
            <a:gdLst>
              <a:gd name="T0" fmla="*/ 7543800 w 7543800"/>
              <a:gd name="T1" fmla="*/ 457200 h 914400"/>
              <a:gd name="T2" fmla="*/ 3771900 w 7543800"/>
              <a:gd name="T3" fmla="*/ 914400 h 914400"/>
              <a:gd name="T4" fmla="*/ 0 w 7543800"/>
              <a:gd name="T5" fmla="*/ 457200 h 914400"/>
              <a:gd name="T6" fmla="*/ 3771900 w 75438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7543800"/>
              <a:gd name="T13" fmla="*/ 44637 h 914400"/>
              <a:gd name="T14" fmla="*/ 7467598 w 75438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3800" h="914400">
                <a:moveTo>
                  <a:pt x="152403" y="0"/>
                </a:moveTo>
                <a:lnTo>
                  <a:pt x="7391397" y="0"/>
                </a:lnTo>
                <a:lnTo>
                  <a:pt x="7543800" y="152403"/>
                </a:lnTo>
                <a:lnTo>
                  <a:pt x="75438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Реализация общеобразовательных программ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Snip and Round Single Corner Rectangle 15"/>
          <p:cNvSpPr>
            <a:spLocks noChangeArrowheads="1"/>
          </p:cNvSpPr>
          <p:nvPr/>
        </p:nvSpPr>
        <p:spPr bwMode="auto">
          <a:xfrm>
            <a:off x="914400" y="5105400"/>
            <a:ext cx="7543800" cy="914400"/>
          </a:xfrm>
          <a:custGeom>
            <a:avLst/>
            <a:gdLst>
              <a:gd name="T0" fmla="*/ 7543800 w 7543800"/>
              <a:gd name="T1" fmla="*/ 457200 h 914400"/>
              <a:gd name="T2" fmla="*/ 3771900 w 7543800"/>
              <a:gd name="T3" fmla="*/ 914400 h 914400"/>
              <a:gd name="T4" fmla="*/ 0 w 7543800"/>
              <a:gd name="T5" fmla="*/ 457200 h 914400"/>
              <a:gd name="T6" fmla="*/ 3771900 w 75438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7543800"/>
              <a:gd name="T13" fmla="*/ 44637 h 914400"/>
              <a:gd name="T14" fmla="*/ 7467598 w 75438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3800" h="914400">
                <a:moveTo>
                  <a:pt x="152403" y="0"/>
                </a:moveTo>
                <a:lnTo>
                  <a:pt x="7391397" y="0"/>
                </a:lnTo>
                <a:lnTo>
                  <a:pt x="7543800" y="152403"/>
                </a:lnTo>
                <a:lnTo>
                  <a:pt x="75438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Реализация профессиональных образовательных программ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1066800" y="3810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Раздел 2 «Работы»</a:t>
            </a:r>
            <a:endParaRPr lang="en-US"/>
          </a:p>
        </p:txBody>
      </p:sp>
      <p:sp>
        <p:nvSpPr>
          <p:cNvPr id="12" name="Snip and Round Single Corner Rectangle 11"/>
          <p:cNvSpPr>
            <a:spLocks noChangeArrowheads="1"/>
          </p:cNvSpPr>
          <p:nvPr/>
        </p:nvSpPr>
        <p:spPr bwMode="auto">
          <a:xfrm>
            <a:off x="381000" y="9144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Экспертиза документов для получения разрешения на проведение клинического исследования лекарственного препарата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Snip and Round Single Corner Rectangle 12"/>
          <p:cNvSpPr>
            <a:spLocks noChangeArrowheads="1"/>
          </p:cNvSpPr>
          <p:nvPr/>
        </p:nvSpPr>
        <p:spPr bwMode="auto">
          <a:xfrm>
            <a:off x="381000" y="19050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Экспертиза предложенных методов контроля качества лекарственного средства и качества представленных образцов лекарственного средства с использованием этих методов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Snip and Round Single Corner Rectangle 13"/>
          <p:cNvSpPr>
            <a:spLocks noChangeArrowheads="1"/>
          </p:cNvSpPr>
          <p:nvPr/>
        </p:nvSpPr>
        <p:spPr bwMode="auto">
          <a:xfrm>
            <a:off x="381000" y="28956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Экспертиза отношения ожидаемой пользы к возможному риску применения лекарственного препарата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Snip and Round Single Corner Rectangle 14"/>
          <p:cNvSpPr>
            <a:spLocks noChangeArrowheads="1"/>
          </p:cNvSpPr>
          <p:nvPr/>
        </p:nvSpPr>
        <p:spPr bwMode="auto">
          <a:xfrm>
            <a:off x="381000" y="38862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Экспертиза качества фармацевтической субстанции, неиспользуемой при производстве лекарственных препаратов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Snip and Round Single Corner Rectangle 15"/>
          <p:cNvSpPr>
            <a:spLocks noChangeArrowheads="1"/>
          </p:cNvSpPr>
          <p:nvPr/>
        </p:nvSpPr>
        <p:spPr bwMode="auto">
          <a:xfrm>
            <a:off x="381000" y="48768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Заготовка, переработка, хранение и обеспечение безопасности донорской крови и её компонентов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Snip and Round Single Corner Rectangle 7"/>
          <p:cNvSpPr>
            <a:spLocks noChangeArrowheads="1"/>
          </p:cNvSpPr>
          <p:nvPr/>
        </p:nvSpPr>
        <p:spPr bwMode="auto">
          <a:xfrm>
            <a:off x="381000" y="5867400"/>
            <a:ext cx="8534400" cy="914400"/>
          </a:xfrm>
          <a:custGeom>
            <a:avLst/>
            <a:gdLst>
              <a:gd name="T0" fmla="*/ 8534400 w 8534400"/>
              <a:gd name="T1" fmla="*/ 457200 h 914400"/>
              <a:gd name="T2" fmla="*/ 4267200 w 8534400"/>
              <a:gd name="T3" fmla="*/ 914400 h 914400"/>
              <a:gd name="T4" fmla="*/ 0 w 8534400"/>
              <a:gd name="T5" fmla="*/ 457200 h 914400"/>
              <a:gd name="T6" fmla="*/ 4267200 w 8534400"/>
              <a:gd name="T7" fmla="*/ 0 h 914400"/>
              <a:gd name="T8" fmla="*/ 0 60000 65536"/>
              <a:gd name="T9" fmla="*/ 1 60000 65536"/>
              <a:gd name="T10" fmla="*/ 2 60000 65536"/>
              <a:gd name="T11" fmla="*/ 3 60000 65536"/>
              <a:gd name="T12" fmla="*/ 44637 w 8534400"/>
              <a:gd name="T13" fmla="*/ 44637 h 914400"/>
              <a:gd name="T14" fmla="*/ 8458198 w 8534400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914400">
                <a:moveTo>
                  <a:pt x="152403" y="0"/>
                </a:moveTo>
                <a:lnTo>
                  <a:pt x="8381997" y="0"/>
                </a:lnTo>
                <a:lnTo>
                  <a:pt x="8534400" y="152403"/>
                </a:lnTo>
                <a:lnTo>
                  <a:pt x="8534400" y="914400"/>
                </a:lnTo>
                <a:lnTo>
                  <a:pt x="0" y="914400"/>
                </a:lnTo>
                <a:lnTo>
                  <a:pt x="0" y="152403"/>
                </a:lnTo>
                <a:cubicBezTo>
                  <a:pt x="0" y="68233"/>
                  <a:pt x="68233" y="0"/>
                  <a:pt x="1524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Осуществление научных исследований и разработок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066800" y="3810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Раздел 2 «Работы»</a:t>
            </a:r>
            <a:endParaRPr lang="en-US"/>
          </a:p>
        </p:txBody>
      </p:sp>
      <p:sp>
        <p:nvSpPr>
          <p:cNvPr id="13" name="Snip and Round Single Corner Rectangle 12"/>
          <p:cNvSpPr>
            <a:spLocks noChangeArrowheads="1"/>
          </p:cNvSpPr>
          <p:nvPr/>
        </p:nvSpPr>
        <p:spPr bwMode="auto">
          <a:xfrm>
            <a:off x="381000" y="838200"/>
            <a:ext cx="8534400" cy="609600"/>
          </a:xfrm>
          <a:custGeom>
            <a:avLst/>
            <a:gdLst>
              <a:gd name="T0" fmla="*/ 8534400 w 8534400"/>
              <a:gd name="T1" fmla="*/ 304800 h 609600"/>
              <a:gd name="T2" fmla="*/ 4267200 w 8534400"/>
              <a:gd name="T3" fmla="*/ 609600 h 609600"/>
              <a:gd name="T4" fmla="*/ 0 w 8534400"/>
              <a:gd name="T5" fmla="*/ 304800 h 609600"/>
              <a:gd name="T6" fmla="*/ 4267200 w 8534400"/>
              <a:gd name="T7" fmla="*/ 0 h 609600"/>
              <a:gd name="T8" fmla="*/ 0 60000 65536"/>
              <a:gd name="T9" fmla="*/ 1 60000 65536"/>
              <a:gd name="T10" fmla="*/ 2 60000 65536"/>
              <a:gd name="T11" fmla="*/ 3 60000 65536"/>
              <a:gd name="T12" fmla="*/ 29758 w 8534400"/>
              <a:gd name="T13" fmla="*/ 29758 h 609600"/>
              <a:gd name="T14" fmla="*/ 8483599 w 8534400"/>
              <a:gd name="T15" fmla="*/ 609600 h 609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609600">
                <a:moveTo>
                  <a:pt x="101602" y="0"/>
                </a:moveTo>
                <a:lnTo>
                  <a:pt x="8432798" y="0"/>
                </a:lnTo>
                <a:lnTo>
                  <a:pt x="8534400" y="101602"/>
                </a:lnTo>
                <a:lnTo>
                  <a:pt x="85344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8"/>
                  <a:pt x="45488" y="0"/>
                  <a:pt x="101601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Статистика здравоохранения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Snip and Round Single Corner Rectangle 13"/>
          <p:cNvSpPr>
            <a:spLocks noChangeArrowheads="1"/>
          </p:cNvSpPr>
          <p:nvPr/>
        </p:nvSpPr>
        <p:spPr bwMode="auto">
          <a:xfrm>
            <a:off x="381000" y="1524000"/>
            <a:ext cx="8534400" cy="609600"/>
          </a:xfrm>
          <a:custGeom>
            <a:avLst/>
            <a:gdLst>
              <a:gd name="T0" fmla="*/ 8534400 w 8534400"/>
              <a:gd name="T1" fmla="*/ 304800 h 609600"/>
              <a:gd name="T2" fmla="*/ 4267200 w 8534400"/>
              <a:gd name="T3" fmla="*/ 609600 h 609600"/>
              <a:gd name="T4" fmla="*/ 0 w 8534400"/>
              <a:gd name="T5" fmla="*/ 304800 h 609600"/>
              <a:gd name="T6" fmla="*/ 4267200 w 8534400"/>
              <a:gd name="T7" fmla="*/ 0 h 609600"/>
              <a:gd name="T8" fmla="*/ 0 60000 65536"/>
              <a:gd name="T9" fmla="*/ 1 60000 65536"/>
              <a:gd name="T10" fmla="*/ 2 60000 65536"/>
              <a:gd name="T11" fmla="*/ 3 60000 65536"/>
              <a:gd name="T12" fmla="*/ 29758 w 8534400"/>
              <a:gd name="T13" fmla="*/ 29758 h 609600"/>
              <a:gd name="T14" fmla="*/ 8483599 w 8534400"/>
              <a:gd name="T15" fmla="*/ 609600 h 609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609600">
                <a:moveTo>
                  <a:pt x="101602" y="0"/>
                </a:moveTo>
                <a:lnTo>
                  <a:pt x="8432798" y="0"/>
                </a:lnTo>
                <a:lnTo>
                  <a:pt x="8534400" y="101602"/>
                </a:lnTo>
                <a:lnTo>
                  <a:pt x="85344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8"/>
                  <a:pt x="45488" y="0"/>
                  <a:pt x="101601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Разработка информационных технологий по проблемам здравоохранения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Snip and Round Single Corner Rectangle 14"/>
          <p:cNvSpPr>
            <a:spLocks noChangeArrowheads="1"/>
          </p:cNvSpPr>
          <p:nvPr/>
        </p:nvSpPr>
        <p:spPr bwMode="auto">
          <a:xfrm>
            <a:off x="381000" y="2209800"/>
            <a:ext cx="8534400" cy="609600"/>
          </a:xfrm>
          <a:custGeom>
            <a:avLst/>
            <a:gdLst>
              <a:gd name="T0" fmla="*/ 8534400 w 8534400"/>
              <a:gd name="T1" fmla="*/ 304800 h 609600"/>
              <a:gd name="T2" fmla="*/ 4267200 w 8534400"/>
              <a:gd name="T3" fmla="*/ 609600 h 609600"/>
              <a:gd name="T4" fmla="*/ 0 w 8534400"/>
              <a:gd name="T5" fmla="*/ 304800 h 609600"/>
              <a:gd name="T6" fmla="*/ 4267200 w 8534400"/>
              <a:gd name="T7" fmla="*/ 0 h 609600"/>
              <a:gd name="T8" fmla="*/ 0 60000 65536"/>
              <a:gd name="T9" fmla="*/ 1 60000 65536"/>
              <a:gd name="T10" fmla="*/ 2 60000 65536"/>
              <a:gd name="T11" fmla="*/ 3 60000 65536"/>
              <a:gd name="T12" fmla="*/ 29758 w 8534400"/>
              <a:gd name="T13" fmla="*/ 29758 h 609600"/>
              <a:gd name="T14" fmla="*/ 8483599 w 8534400"/>
              <a:gd name="T15" fmla="*/ 609600 h 609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609600">
                <a:moveTo>
                  <a:pt x="101602" y="0"/>
                </a:moveTo>
                <a:lnTo>
                  <a:pt x="8432798" y="0"/>
                </a:lnTo>
                <a:lnTo>
                  <a:pt x="8534400" y="101602"/>
                </a:lnTo>
                <a:lnTo>
                  <a:pt x="85344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8"/>
                  <a:pt x="45488" y="0"/>
                  <a:pt x="101601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Судебно-медицинская экспертиза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Snip and Round Single Corner Rectangle 15"/>
          <p:cNvSpPr>
            <a:spLocks noChangeArrowheads="1"/>
          </p:cNvSpPr>
          <p:nvPr/>
        </p:nvSpPr>
        <p:spPr bwMode="auto">
          <a:xfrm>
            <a:off x="381000" y="2895600"/>
            <a:ext cx="8534400" cy="609600"/>
          </a:xfrm>
          <a:custGeom>
            <a:avLst/>
            <a:gdLst>
              <a:gd name="T0" fmla="*/ 8534400 w 8534400"/>
              <a:gd name="T1" fmla="*/ 304800 h 609600"/>
              <a:gd name="T2" fmla="*/ 4267200 w 8534400"/>
              <a:gd name="T3" fmla="*/ 609600 h 609600"/>
              <a:gd name="T4" fmla="*/ 0 w 8534400"/>
              <a:gd name="T5" fmla="*/ 304800 h 609600"/>
              <a:gd name="T6" fmla="*/ 4267200 w 8534400"/>
              <a:gd name="T7" fmla="*/ 0 h 609600"/>
              <a:gd name="T8" fmla="*/ 0 60000 65536"/>
              <a:gd name="T9" fmla="*/ 1 60000 65536"/>
              <a:gd name="T10" fmla="*/ 2 60000 65536"/>
              <a:gd name="T11" fmla="*/ 3 60000 65536"/>
              <a:gd name="T12" fmla="*/ 29758 w 8534400"/>
              <a:gd name="T13" fmla="*/ 29758 h 609600"/>
              <a:gd name="T14" fmla="*/ 8483599 w 8534400"/>
              <a:gd name="T15" fmla="*/ 609600 h 609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609600">
                <a:moveTo>
                  <a:pt x="101602" y="0"/>
                </a:moveTo>
                <a:lnTo>
                  <a:pt x="8432798" y="0"/>
                </a:lnTo>
                <a:lnTo>
                  <a:pt x="8534400" y="101602"/>
                </a:lnTo>
                <a:lnTo>
                  <a:pt x="85344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8"/>
                  <a:pt x="45488" y="0"/>
                  <a:pt x="101601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Выполнение функций заказчика по строительству объекта капитального строительства государственной собственности  Российской Федерации </a:t>
            </a:r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Snip and Round Single Corner Rectangle 7"/>
          <p:cNvSpPr>
            <a:spLocks noChangeArrowheads="1"/>
          </p:cNvSpPr>
          <p:nvPr/>
        </p:nvSpPr>
        <p:spPr bwMode="auto">
          <a:xfrm>
            <a:off x="381000" y="3581400"/>
            <a:ext cx="8534400" cy="609600"/>
          </a:xfrm>
          <a:custGeom>
            <a:avLst/>
            <a:gdLst>
              <a:gd name="T0" fmla="*/ 8534400 w 8534400"/>
              <a:gd name="T1" fmla="*/ 304800 h 609600"/>
              <a:gd name="T2" fmla="*/ 4267200 w 8534400"/>
              <a:gd name="T3" fmla="*/ 609600 h 609600"/>
              <a:gd name="T4" fmla="*/ 0 w 8534400"/>
              <a:gd name="T5" fmla="*/ 304800 h 609600"/>
              <a:gd name="T6" fmla="*/ 4267200 w 8534400"/>
              <a:gd name="T7" fmla="*/ 0 h 609600"/>
              <a:gd name="T8" fmla="*/ 0 60000 65536"/>
              <a:gd name="T9" fmla="*/ 1 60000 65536"/>
              <a:gd name="T10" fmla="*/ 2 60000 65536"/>
              <a:gd name="T11" fmla="*/ 3 60000 65536"/>
              <a:gd name="T12" fmla="*/ 29758 w 8534400"/>
              <a:gd name="T13" fmla="*/ 29758 h 609600"/>
              <a:gd name="T14" fmla="*/ 8483599 w 8534400"/>
              <a:gd name="T15" fmla="*/ 609600 h 609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609600">
                <a:moveTo>
                  <a:pt x="101602" y="0"/>
                </a:moveTo>
                <a:lnTo>
                  <a:pt x="8432798" y="0"/>
                </a:lnTo>
                <a:lnTo>
                  <a:pt x="8534400" y="101602"/>
                </a:lnTo>
                <a:lnTo>
                  <a:pt x="85344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8"/>
                  <a:pt x="45488" y="0"/>
                  <a:pt x="101601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latin typeface="Calibri" charset="0"/>
              </a:rPr>
              <a:t>Управление, эксплуатация, обслуживание и материально-техническое обеспечение недвижимого имущества Минздравсоцразвития России</a:t>
            </a:r>
          </a:p>
        </p:txBody>
      </p:sp>
      <p:sp>
        <p:nvSpPr>
          <p:cNvPr id="9" name="Snip and Round Single Corner Rectangle 8"/>
          <p:cNvSpPr>
            <a:spLocks noChangeArrowheads="1"/>
          </p:cNvSpPr>
          <p:nvPr/>
        </p:nvSpPr>
        <p:spPr bwMode="auto">
          <a:xfrm>
            <a:off x="381000" y="5181600"/>
            <a:ext cx="8534400" cy="762000"/>
          </a:xfrm>
          <a:custGeom>
            <a:avLst/>
            <a:gdLst>
              <a:gd name="T0" fmla="*/ 8534400 w 8534400"/>
              <a:gd name="T1" fmla="*/ 381000 h 762000"/>
              <a:gd name="T2" fmla="*/ 4267200 w 8534400"/>
              <a:gd name="T3" fmla="*/ 762000 h 762000"/>
              <a:gd name="T4" fmla="*/ 0 w 8534400"/>
              <a:gd name="T5" fmla="*/ 381000 h 762000"/>
              <a:gd name="T6" fmla="*/ 4267200 w 8534400"/>
              <a:gd name="T7" fmla="*/ 0 h 762000"/>
              <a:gd name="T8" fmla="*/ 0 60000 65536"/>
              <a:gd name="T9" fmla="*/ 1 60000 65536"/>
              <a:gd name="T10" fmla="*/ 2 60000 65536"/>
              <a:gd name="T11" fmla="*/ 3 60000 65536"/>
              <a:gd name="T12" fmla="*/ 37198 w 8534400"/>
              <a:gd name="T13" fmla="*/ 37198 h 762000"/>
              <a:gd name="T14" fmla="*/ 8470899 w 8534400"/>
              <a:gd name="T15" fmla="*/ 762000 h 762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762000">
                <a:moveTo>
                  <a:pt x="127003" y="0"/>
                </a:moveTo>
                <a:lnTo>
                  <a:pt x="8407397" y="0"/>
                </a:lnTo>
                <a:lnTo>
                  <a:pt x="8534400" y="127003"/>
                </a:lnTo>
                <a:lnTo>
                  <a:pt x="8534400" y="762000"/>
                </a:lnTo>
                <a:lnTo>
                  <a:pt x="0" y="762000"/>
                </a:lnTo>
                <a:lnTo>
                  <a:pt x="0" y="127003"/>
                </a:lnTo>
                <a:cubicBezTo>
                  <a:pt x="0" y="56861"/>
                  <a:pt x="56861" y="0"/>
                  <a:pt x="1270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400" b="1">
                <a:solidFill>
                  <a:srgbClr val="FFFFFF"/>
                </a:solidFill>
                <a:latin typeface="Calibri" charset="0"/>
              </a:rPr>
              <a:t>Обеспечение готовности Всероссийской службы медицины катастроф к своевременному и эффективному оказанию лечебно-профилактической и санитарно-эпидемиологической помощи населению при стихийных бедствиях, авариях, катастрофах и эпидемиях</a:t>
            </a:r>
            <a:endParaRPr lang="ru-RU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Snip and Round Single Corner Rectangle 9"/>
          <p:cNvSpPr>
            <a:spLocks noChangeArrowheads="1"/>
          </p:cNvSpPr>
          <p:nvPr/>
        </p:nvSpPr>
        <p:spPr bwMode="auto">
          <a:xfrm>
            <a:off x="381000" y="4267200"/>
            <a:ext cx="8534400" cy="838200"/>
          </a:xfrm>
          <a:custGeom>
            <a:avLst/>
            <a:gdLst>
              <a:gd name="T0" fmla="*/ 8534400 w 8534400"/>
              <a:gd name="T1" fmla="*/ 419100 h 838200"/>
              <a:gd name="T2" fmla="*/ 4267200 w 8534400"/>
              <a:gd name="T3" fmla="*/ 838200 h 838200"/>
              <a:gd name="T4" fmla="*/ 0 w 8534400"/>
              <a:gd name="T5" fmla="*/ 419100 h 838200"/>
              <a:gd name="T6" fmla="*/ 4267200 w 8534400"/>
              <a:gd name="T7" fmla="*/ 0 h 838200"/>
              <a:gd name="T8" fmla="*/ 0 60000 65536"/>
              <a:gd name="T9" fmla="*/ 1 60000 65536"/>
              <a:gd name="T10" fmla="*/ 2 60000 65536"/>
              <a:gd name="T11" fmla="*/ 3 60000 65536"/>
              <a:gd name="T12" fmla="*/ 40918 w 8534400"/>
              <a:gd name="T13" fmla="*/ 40918 h 838200"/>
              <a:gd name="T14" fmla="*/ 8464549 w 8534400"/>
              <a:gd name="T15" fmla="*/ 838200 h 838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838200">
                <a:moveTo>
                  <a:pt x="139703" y="0"/>
                </a:moveTo>
                <a:lnTo>
                  <a:pt x="8394697" y="0"/>
                </a:lnTo>
                <a:lnTo>
                  <a:pt x="8534400" y="139703"/>
                </a:lnTo>
                <a:lnTo>
                  <a:pt x="8534400" y="838200"/>
                </a:lnTo>
                <a:lnTo>
                  <a:pt x="0" y="838200"/>
                </a:lnTo>
                <a:lnTo>
                  <a:pt x="0" y="139703"/>
                </a:lnTo>
                <a:cubicBezTo>
                  <a:pt x="0" y="62547"/>
                  <a:pt x="62547" y="0"/>
                  <a:pt x="1397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latin typeface="Calibri" charset="0"/>
              </a:rPr>
              <a:t>Реализация социальной политики в области развития и совершенствования учебно-воспитательного процесса в образовательных учреждениях начального и среднего профессионального образования для инвалидов, а также осуществление информационного и технологического обеспечения деятельности Минздравсоцразвития России в области использования информационных и коммуникационных технологий и систем, а также вычислительной техники</a:t>
            </a:r>
            <a:endParaRPr lang="ru-RU" sz="12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" name="Snip and Round Single Corner Rectangle 10"/>
          <p:cNvSpPr>
            <a:spLocks noChangeArrowheads="1"/>
          </p:cNvSpPr>
          <p:nvPr/>
        </p:nvSpPr>
        <p:spPr bwMode="auto">
          <a:xfrm>
            <a:off x="381000" y="6019800"/>
            <a:ext cx="8534400" cy="762000"/>
          </a:xfrm>
          <a:custGeom>
            <a:avLst/>
            <a:gdLst>
              <a:gd name="T0" fmla="*/ 8534400 w 8534400"/>
              <a:gd name="T1" fmla="*/ 381000 h 762000"/>
              <a:gd name="T2" fmla="*/ 4267200 w 8534400"/>
              <a:gd name="T3" fmla="*/ 762000 h 762000"/>
              <a:gd name="T4" fmla="*/ 0 w 8534400"/>
              <a:gd name="T5" fmla="*/ 381000 h 762000"/>
              <a:gd name="T6" fmla="*/ 4267200 w 8534400"/>
              <a:gd name="T7" fmla="*/ 0 h 762000"/>
              <a:gd name="T8" fmla="*/ 0 60000 65536"/>
              <a:gd name="T9" fmla="*/ 1 60000 65536"/>
              <a:gd name="T10" fmla="*/ 2 60000 65536"/>
              <a:gd name="T11" fmla="*/ 3 60000 65536"/>
              <a:gd name="T12" fmla="*/ 37198 w 8534400"/>
              <a:gd name="T13" fmla="*/ 37198 h 762000"/>
              <a:gd name="T14" fmla="*/ 8470899 w 8534400"/>
              <a:gd name="T15" fmla="*/ 762000 h 762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34400" h="762000">
                <a:moveTo>
                  <a:pt x="127003" y="0"/>
                </a:moveTo>
                <a:lnTo>
                  <a:pt x="8407397" y="0"/>
                </a:lnTo>
                <a:lnTo>
                  <a:pt x="8534400" y="127003"/>
                </a:lnTo>
                <a:lnTo>
                  <a:pt x="8534400" y="762000"/>
                </a:lnTo>
                <a:lnTo>
                  <a:pt x="0" y="762000"/>
                </a:lnTo>
                <a:lnTo>
                  <a:pt x="0" y="127003"/>
                </a:lnTo>
                <a:cubicBezTo>
                  <a:pt x="0" y="56861"/>
                  <a:pt x="56861" y="0"/>
                  <a:pt x="127002" y="0"/>
                </a:cubicBez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400" b="1">
                <a:solidFill>
                  <a:srgbClr val="FFFFFF"/>
                </a:solidFill>
                <a:latin typeface="Calibri" charset="0"/>
              </a:rPr>
              <a:t>Координация взаимодействия органов управления, формирований и учреждений с медицинской службой гражданской обороны на федеральном, межрегиональном, территориальном и муниципальном уровнях</a:t>
            </a:r>
            <a:r>
              <a:rPr lang="ru-RU" sz="1400">
                <a:solidFill>
                  <a:srgbClr val="FFFFFF"/>
                </a:solidFill>
                <a:latin typeface="Calibri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4449762"/>
          </a:xfrm>
        </p:spPr>
        <p:txBody>
          <a:bodyPr/>
          <a:lstStyle/>
          <a:p>
            <a:pPr eaLnBrk="1" hangingPunct="1"/>
            <a:r>
              <a:rPr lang="ru-RU" smtClean="0"/>
              <a:t>Государственное задание по медицинской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5288" y="192088"/>
            <a:ext cx="8280400" cy="686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ГОСУДАРСТВЕННОЕ ЗАДАНИЕ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______________________________________________________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(наименование федерального государственного учреждения)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на ________ год и плановый период ________ и _________ годов </a:t>
            </a:r>
            <a:r>
              <a:rPr lang="ru-RU" sz="1400">
                <a:latin typeface="Calibri" charset="0"/>
                <a:hlinkClick r:id="rId3" action="ppaction://hlinkfile"/>
              </a:rPr>
              <a:t>&lt;*&gt;</a:t>
            </a:r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 </a:t>
            </a:r>
          </a:p>
          <a:p>
            <a:pPr algn="ctr"/>
            <a:r>
              <a:rPr lang="ru-RU" sz="1400">
                <a:latin typeface="Calibri" charset="0"/>
              </a:rPr>
              <a:t>ЧАСТЬ 1</a:t>
            </a:r>
          </a:p>
          <a:p>
            <a:pPr algn="ctr"/>
            <a:r>
              <a:rPr lang="ru-RU" sz="1400">
                <a:latin typeface="Calibri" charset="0"/>
              </a:rPr>
              <a:t> (формируется при установлении государственного задания</a:t>
            </a:r>
          </a:p>
          <a:p>
            <a:pPr algn="ctr"/>
            <a:r>
              <a:rPr lang="ru-RU" sz="1400">
                <a:latin typeface="Calibri" charset="0"/>
              </a:rPr>
              <a:t>одновременно на выполнение государственной услуги</a:t>
            </a:r>
          </a:p>
          <a:p>
            <a:pPr algn="ctr"/>
            <a:r>
              <a:rPr lang="ru-RU" sz="1400">
                <a:latin typeface="Calibri" charset="0"/>
              </a:rPr>
              <a:t>(услуг) и работы (работ) и содержит требования</a:t>
            </a:r>
          </a:p>
          <a:p>
            <a:pPr algn="ctr"/>
            <a:r>
              <a:rPr lang="ru-RU" sz="1400">
                <a:latin typeface="Calibri" charset="0"/>
              </a:rPr>
              <a:t>к оказанию государственной услуги (услуг))</a:t>
            </a: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endParaRPr lang="ru-RU" sz="1400">
              <a:latin typeface="Calibri" charset="0"/>
            </a:endParaRPr>
          </a:p>
          <a:p>
            <a:pPr algn="ctr"/>
            <a:r>
              <a:rPr lang="ru-RU" sz="1400">
                <a:latin typeface="Calibri" charset="0"/>
              </a:rPr>
              <a:t>РАЗДЕЛ 1 ______________________________________</a:t>
            </a:r>
          </a:p>
          <a:p>
            <a:pPr algn="ctr"/>
            <a:r>
              <a:rPr lang="ru-RU" sz="1400">
                <a:latin typeface="Calibri" charset="0"/>
              </a:rPr>
              <a:t>(при наличии 2 и более разделов)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pPr>
              <a:buFontTx/>
              <a:buAutoNum type="arabicPeriod"/>
            </a:pPr>
            <a:r>
              <a:rPr lang="ru-RU" sz="1400">
                <a:latin typeface="Calibri" charset="0"/>
              </a:rPr>
              <a:t>Наименование государственной услуги 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r>
              <a:rPr lang="ru-RU" sz="1400">
                <a:latin typeface="Calibri" charset="0"/>
              </a:rPr>
              <a:t> </a:t>
            </a:r>
          </a:p>
          <a:p>
            <a:r>
              <a:rPr lang="ru-RU" sz="1400">
                <a:latin typeface="Calibri" charset="0"/>
              </a:rPr>
              <a:t>2. Потребители государственной услуги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___________________________________________________________________________________________</a:t>
            </a:r>
          </a:p>
          <a:p>
            <a:endParaRPr lang="ru-RU" sz="1400">
              <a:latin typeface="Calibri" charset="0"/>
            </a:endParaRPr>
          </a:p>
          <a:p>
            <a:pPr algn="ctr" eaLnBrk="0" hangingPunct="0"/>
            <a:endParaRPr lang="ru-RU" sz="1400"/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  <a:p>
            <a:pPr eaLnBrk="0" hangingPunct="0"/>
            <a:endParaRPr lang="en-US" sz="1000">
              <a:latin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66800" y="908050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Calibri" charset="0"/>
              </a:rPr>
              <a:t>Федеральное государственное учреждение «</a:t>
            </a:r>
            <a:r>
              <a:rPr lang="en-US" sz="1400" b="1">
                <a:solidFill>
                  <a:srgbClr val="FF0000"/>
                </a:solidFill>
                <a:latin typeface="Calibri" charset="0"/>
              </a:rPr>
              <a:t>Санкт-Петербургский научно-исследовательский психоневрологический институт имени В.М.Бехтерева</a:t>
            </a:r>
            <a:r>
              <a:rPr lang="ru-RU" sz="1400" b="1">
                <a:solidFill>
                  <a:srgbClr val="FF0000"/>
                </a:solidFill>
                <a:latin typeface="Calibri" charset="0"/>
              </a:rPr>
              <a:t>»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2275" y="1793875"/>
            <a:ext cx="5903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alibri" charset="0"/>
              </a:rPr>
              <a:t>          2012                                               2013           2014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3575" y="3482975"/>
            <a:ext cx="56165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latin typeface="Calibri" charset="0"/>
              </a:rPr>
              <a:t>Специализированная медицинская помощь, за исключением высокотехнологичной медицинской помощи по профилям и специальностям: психиатрия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68313" y="4778375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  <a:cs typeface="Times New Roman" charset="0"/>
              </a:rPr>
              <a:t>Специализированная медицинская помощь, за исключением высокотехнологичной медицинской помощи по профилям и специальностям: психиатрия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39750" y="5821363"/>
            <a:ext cx="7559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charset="0"/>
                <a:cs typeface="Times New Roman" charset="0"/>
              </a:rPr>
              <a:t>Физические лица</a:t>
            </a:r>
            <a:endParaRPr lang="ru-RU" sz="140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1" grpId="0"/>
      <p:bldP spid="12" grpId="0"/>
      <p:bldP spid="13" grpId="0"/>
      <p:bldP spid="103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28" name="Group 92"/>
          <p:cNvGraphicFramePr>
            <a:graphicFrameLocks noGrp="1"/>
          </p:cNvGraphicFramePr>
          <p:nvPr/>
        </p:nvGraphicFramePr>
        <p:xfrm>
          <a:off x="36513" y="765175"/>
          <a:ext cx="9072562" cy="3317875"/>
        </p:xfrm>
        <a:graphic>
          <a:graphicData uri="http://schemas.openxmlformats.org/drawingml/2006/table">
            <a:tbl>
              <a:tblPr/>
              <a:tblGrid>
                <a:gridCol w="1150937"/>
                <a:gridCol w="863600"/>
                <a:gridCol w="936625"/>
                <a:gridCol w="1008063"/>
                <a:gridCol w="1008062"/>
                <a:gridCol w="1008063"/>
                <a:gridCol w="947737"/>
                <a:gridCol w="947738"/>
                <a:gridCol w="1201737"/>
              </a:tblGrid>
              <a:tr h="512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Формула расчета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Значения показателей качества государственной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 значении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(исходные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данные для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ее расчета)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8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текущий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очередной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&lt;***&gt;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Соответствие порядкам и стандартам медицинской помощи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Удовлетворенность потребителей в оказанной государственной услуге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Проценты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Кол-во удовлетворенных/количество опрошенных *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Анонимное анкетирование в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32" name="Group 96"/>
          <p:cNvGraphicFramePr>
            <a:graphicFrameLocks noGrp="1"/>
          </p:cNvGraphicFramePr>
          <p:nvPr/>
        </p:nvGraphicFramePr>
        <p:xfrm>
          <a:off x="179388" y="4652963"/>
          <a:ext cx="8064500" cy="1838325"/>
        </p:xfrm>
        <a:graphic>
          <a:graphicData uri="http://schemas.openxmlformats.org/drawingml/2006/table">
            <a:tbl>
              <a:tblPr/>
              <a:tblGrid>
                <a:gridCol w="1223962"/>
                <a:gridCol w="719138"/>
                <a:gridCol w="1008062"/>
                <a:gridCol w="1008063"/>
                <a:gridCol w="1008062"/>
                <a:gridCol w="947738"/>
                <a:gridCol w="947737"/>
                <a:gridCol w="1201738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Значения показателей качества государственной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Источник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информации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 значении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показателя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отчетный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текущий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очередной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финансовый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год &lt;***&gt;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2-й год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планового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периода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Количество пациентов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Формы федерального статистического наблюдения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3641" name="Rectangle 2"/>
          <p:cNvSpPr>
            <a:spLocks noChangeArrowheads="1"/>
          </p:cNvSpPr>
          <p:nvPr/>
        </p:nvSpPr>
        <p:spPr bwMode="auto">
          <a:xfrm>
            <a:off x="107950" y="4221163"/>
            <a:ext cx="9036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charset="0"/>
                <a:cs typeface="Times New Roman" charset="0"/>
              </a:rPr>
              <a:t>3.2. </a:t>
            </a:r>
            <a:r>
              <a:rPr lang="ru-RU" sz="1400">
                <a:latin typeface="Calibri" charset="0"/>
              </a:rPr>
              <a:t>Объем государственной услуги (в натуральных показателях)</a:t>
            </a:r>
          </a:p>
        </p:txBody>
      </p:sp>
      <p:sp>
        <p:nvSpPr>
          <p:cNvPr id="23642" name="Rectangle 2"/>
          <p:cNvSpPr>
            <a:spLocks noChangeArrowheads="1"/>
          </p:cNvSpPr>
          <p:nvPr/>
        </p:nvSpPr>
        <p:spPr bwMode="auto">
          <a:xfrm>
            <a:off x="0" y="0"/>
            <a:ext cx="92154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charset="0"/>
              </a:rPr>
              <a:t>3.  Показатели,  характеризующие  объем  и (или)  качество  государственной услуги</a:t>
            </a:r>
          </a:p>
          <a:p>
            <a:endParaRPr lang="ru-RU" sz="1400">
              <a:latin typeface="Calibri" charset="0"/>
            </a:endParaRPr>
          </a:p>
          <a:p>
            <a:r>
              <a:rPr lang="ru-RU" sz="1400">
                <a:latin typeface="Calibri" charset="0"/>
              </a:rPr>
              <a:t>3.1. Показатели, характеризующие качество государственной услуги &lt;**&gt;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710</TotalTime>
  <Words>1848</Words>
  <Application>Microsoft Macintosh PowerPoint</Application>
  <PresentationFormat>Экран (4:3)</PresentationFormat>
  <Paragraphs>492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Calibri</vt:lpstr>
      <vt:lpstr>Times New Roman</vt:lpstr>
      <vt:lpstr>Courier New</vt:lpstr>
      <vt:lpstr>Тема Office</vt:lpstr>
      <vt:lpstr>Государственное задание на оказание государственных услуг (выполнение работ)</vt:lpstr>
      <vt:lpstr>Ведомственный перечень государственных услуг </vt:lpstr>
      <vt:lpstr>Слайд 3</vt:lpstr>
      <vt:lpstr>Слайд 4</vt:lpstr>
      <vt:lpstr>Слайд 5</vt:lpstr>
      <vt:lpstr>Слайд 6</vt:lpstr>
      <vt:lpstr>Государственное задание по медицинской деятельности</vt:lpstr>
      <vt:lpstr>Слайд 8</vt:lpstr>
      <vt:lpstr>Слайд 9</vt:lpstr>
      <vt:lpstr>Слайд 10</vt:lpstr>
      <vt:lpstr>Слайд 11</vt:lpstr>
      <vt:lpstr>Слайд 12</vt:lpstr>
      <vt:lpstr>Слайд 13</vt:lpstr>
      <vt:lpstr>Государственное задание по образовательной деятельности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Зеленский</dc:creator>
  <cp:lastModifiedBy>eroshkinasb</cp:lastModifiedBy>
  <cp:revision>41</cp:revision>
  <dcterms:created xsi:type="dcterms:W3CDTF">2011-12-15T20:19:25Z</dcterms:created>
  <dcterms:modified xsi:type="dcterms:W3CDTF">2011-12-19T15:58:42Z</dcterms:modified>
</cp:coreProperties>
</file>